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5" r:id="rId2"/>
    <p:sldId id="336" r:id="rId3"/>
    <p:sldId id="337" r:id="rId4"/>
    <p:sldId id="295" r:id="rId5"/>
    <p:sldId id="338" r:id="rId6"/>
    <p:sldId id="339" r:id="rId7"/>
    <p:sldId id="263" r:id="rId8"/>
    <p:sldId id="340" r:id="rId9"/>
    <p:sldId id="264" r:id="rId10"/>
    <p:sldId id="341" r:id="rId11"/>
    <p:sldId id="342" r:id="rId12"/>
    <p:sldId id="283" r:id="rId13"/>
    <p:sldId id="267" r:id="rId14"/>
    <p:sldId id="266" r:id="rId15"/>
    <p:sldId id="269" r:id="rId16"/>
    <p:sldId id="270" r:id="rId17"/>
    <p:sldId id="30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6"/>
    <p:restoredTop sz="90959"/>
  </p:normalViewPr>
  <p:slideViewPr>
    <p:cSldViewPr>
      <p:cViewPr varScale="1">
        <p:scale>
          <a:sx n="99" d="100"/>
          <a:sy n="99" d="100"/>
        </p:scale>
        <p:origin x="1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B022FC-5AF7-4576-9179-70913A416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4477DEF-9D1A-4B97-8880-D013656B73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B0B81C-2797-5741-B33F-481D0DC3B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B6117FF-5CDE-45FE-8B2E-6CF9C5B087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814E3BC-02E9-4BC2-A242-2D31491A78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981B3502-107F-4882-BFBA-0209AB23F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A2BE9-2CF4-1847-BA4D-0A4B2D354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983BE54-50C6-954B-8ADE-A2FBA489D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5FA38-7C3F-9844-848D-C170F7BF4FE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18F976B-4982-8544-B813-E8A445B86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80A6C6F-2E03-ED43-AF1E-82EA1AD60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7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AD211AD-17CC-3246-B4E7-D7F843387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705107-2307-3F4E-AB92-CE5EE3465A7E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166708F-5D9F-B04A-9F0F-5EFFD34E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86C2049-A4D5-7C42-886A-30BCEEC5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B08C18-9855-B14F-BE52-EB69B6827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EC0557-8B45-3743-9FE3-B53ADBBC0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BFD0DD-C100-7047-980A-0C40BCC7C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CF0E4-3859-7E4E-90AD-8ADE1BB31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2126B4-DFAD-494D-8AAD-54430385D0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793C68-32D2-3046-9887-EAA6138C7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CD82A9-0CF5-4D4B-9290-A9D130601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D64F-9E36-1743-A0F3-FD1BEA9B2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3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93F1C3-60FD-8145-9E36-BEB60D511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92EE3-9D0B-414D-9C38-3B6CC68C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3B452-B533-7148-9E53-FB4C5ECAA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E072-34E1-1449-A288-44EC9C12A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94F44-E279-EE4D-9943-2BDECE418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93355-7772-AF47-A668-7A7BD0E88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B6FD77-00BC-5643-8370-E8D18D793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D0557-5DB1-8C4E-A510-5540DB33F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7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7FD23F-5096-4747-9E46-7A06D59C3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E91055-702B-D44A-877B-EFFC205B1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CC904D-024B-B143-8F92-2AE904340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C870-3CEE-2F43-B55C-CF05F11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1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A15D4-3DCD-3E46-868B-09648702B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E2452-5505-FA4D-B165-78E0E19DA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6C518-1DEF-154F-BD8F-2799D684D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4E0E-F56C-254D-842A-3A5995E80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A357BD-0AEF-0449-AF03-83C09C0CD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EAD406-BAFB-004F-9C5A-3474C9E42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7197BC-17CD-D04F-8080-BE695E8C1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5AE1-9EF7-9D4E-BCCB-8CF107905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6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D2E412-5168-E64A-8CDA-149A73725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700D7F-DF82-AF4A-A2BA-E94388C33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FEC0E6-D36D-1943-821E-8ED8AE078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D744-96ED-B442-8BAC-02ACF50E3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3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934061-FE53-2F46-9B9D-87263AE63B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A94890-5633-6145-8B68-F2BB4319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788172-50CA-C545-B55C-5BC47BEAE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0D49-5BE9-F349-B9C0-C100F8723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3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2D781-1FE9-6247-A1CB-9C94B6519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D1169-D8C0-604F-A120-66F986DDB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EF12F-9CE8-C547-9FCE-BA017AA01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5A37-3337-D342-921D-118038FC8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CFB36-FD6C-E04F-BED5-115A8675C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E554E-90B0-854E-AE9A-BE3644D90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AC42C-DD46-9941-8CDF-E99D87B72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4D650-77A5-0B44-B57A-404FF56C0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8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4295EA-4B10-A042-8527-853618AD3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ECB841-9A4A-A84F-AE95-CBBA229F1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0B31CE-44B3-4F3A-BD93-4B1E18D598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42CA66-61A4-4A85-8305-FA80F7C61B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C248F6-5B0D-4515-A75F-3E3F6C1B95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6D99000-8AEB-D146-85CD-921529A35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8b-CachePerformance/0_yd9ty2g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8b: Cache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8b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 descr="details on multiple words per block omitted" title="Note">
            <a:extLst>
              <a:ext uri="{FF2B5EF4-FFF2-40B4-BE49-F238E27FC236}">
                <a16:creationId xmlns:a16="http://schemas.microsoft.com/office/drawing/2014/main" id="{F493FD41-27A3-234A-9896-3F92E580E365}"/>
              </a:ext>
            </a:extLst>
          </p:cNvPr>
          <p:cNvSpPr/>
          <p:nvPr/>
        </p:nvSpPr>
        <p:spPr>
          <a:xfrm>
            <a:off x="5979458" y="3868271"/>
            <a:ext cx="2590800" cy="1905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449-B970-4E49-AD1A-24F42BDF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507535"/>
            <a:ext cx="7772400" cy="457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Cache with multiple words in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28C3-2206-F74E-83A9-868D2A6D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6" y="1083003"/>
            <a:ext cx="7772400" cy="4114800"/>
          </a:xfrm>
        </p:spPr>
        <p:txBody>
          <a:bodyPr/>
          <a:lstStyle/>
          <a:p>
            <a:r>
              <a:rPr lang="en-US" sz="2400" dirty="0"/>
              <a:t>Research found: </a:t>
            </a:r>
            <a:r>
              <a:rPr lang="en-US" altLang="en-US" sz="2400" dirty="0"/>
              <a:t>Increase block size will reduce miss rate, but may increase miss penalty.</a:t>
            </a:r>
          </a:p>
          <a:p>
            <a:pPr lvl="1"/>
            <a:r>
              <a:rPr lang="en-US" altLang="en-US" sz="2000" dirty="0"/>
              <a:t>The figure below shows when block size increases to 32 or 64 words, miss rate reduced.</a:t>
            </a:r>
          </a:p>
          <a:p>
            <a:pPr lvl="1"/>
            <a:r>
              <a:rPr lang="en-US" altLang="en-US" sz="2000" dirty="0"/>
              <a:t>Miss penalty: in case of a miss, have to bring up a “larger” block, thus cost more, i.e. higher penalty.</a:t>
            </a:r>
          </a:p>
          <a:p>
            <a:endParaRPr lang="en-US" dirty="0"/>
          </a:p>
        </p:txBody>
      </p:sp>
      <p:pic>
        <p:nvPicPr>
          <p:cNvPr id="4" name="Picture 2" descr="Block size vs. Miss rate" title="Figure">
            <a:extLst>
              <a:ext uri="{FF2B5EF4-FFF2-40B4-BE49-F238E27FC236}">
                <a16:creationId xmlns:a16="http://schemas.microsoft.com/office/drawing/2014/main" id="{E4803557-D946-EA4F-BAA9-70D871F8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" y="3276600"/>
            <a:ext cx="5638800" cy="298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3D3C3-42BE-D24E-BED9-14B43C7F7AF7}"/>
              </a:ext>
            </a:extLst>
          </p:cNvPr>
          <p:cNvSpPr txBox="1"/>
          <p:nvPr/>
        </p:nvSpPr>
        <p:spPr>
          <a:xfrm>
            <a:off x="6060141" y="3960674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Here we introduced the concepts and advantage  of cache with multiple words per block, details (implementation and operation) omitted. </a:t>
            </a:r>
          </a:p>
        </p:txBody>
      </p:sp>
    </p:spTree>
    <p:extLst>
      <p:ext uri="{BB962C8B-B14F-4D97-AF65-F5344CB8AC3E}">
        <p14:creationId xmlns:p14="http://schemas.microsoft.com/office/powerpoint/2010/main" val="25980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C2398CF-BADB-1E46-9545-7BF65161B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Calculating Cache Performance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E326570-DB0F-E844-89D1-8B689B9D0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Instruction cache miss rate: 2%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Data cache miss rate: 4% (freq. of load and store: 36%)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Miss penalty: 40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CPI=2 without any memory stalls (i.e. cache miss not considered)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we’d proceed?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Similar to calculating pipeline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9137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C2398CF-BADB-1E46-9545-7BF65161B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Calculating Cache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>
                <a:extLst>
                  <a:ext uri="{FF2B5EF4-FFF2-40B4-BE49-F238E27FC236}">
                    <a16:creationId xmlns:a16="http://schemas.microsoft.com/office/drawing/2014/main" id="{6E326570-DB0F-E844-89D1-8B689B9D03A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Assumption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Instruction cache miss rate: 2%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Data cache miss rate: 4% (freq. of load and store: 36%)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Miss penalty: 40 cycles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CPI=2 without any memory stalls (i.e. cache miss not considered)</a:t>
                </a: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Answer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Instruction miss cycles: n * 2%*40=0.8n (n: Instruction Count)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Data miss cycles: 36%*n*4%*40 = 0.58n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000" dirty="0">
                    <a:solidFill>
                      <a:srgbClr val="C00000"/>
                    </a:solidFill>
                  </a:rPr>
                  <a:t>Performance ratio </a:t>
                </a:r>
                <a:r>
                  <a:rPr lang="en-US" alt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𝑠𝑡𝑎𝑙𝑙𝑠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𝑠𝑡𝑎𝑙𝑙𝑠</m:t>
                        </m:r>
                      </m:den>
                    </m:f>
                  </m:oMath>
                </a14:m>
                <a:r>
                  <a:rPr lang="en-US" alt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+0.8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+0.58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2000" dirty="0"/>
                  <a:t> = 1.69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		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Or, </a:t>
                </a:r>
                <a:r>
                  <a:rPr lang="en-US" altLang="en-US" sz="2000" dirty="0">
                    <a:solidFill>
                      <a:srgbClr val="C00000"/>
                    </a:solidFill>
                  </a:rPr>
                  <a:t>Effective CPI </a:t>
                </a:r>
                <a:r>
                  <a:rPr lang="en-US" altLang="en-US" sz="2000" dirty="0"/>
                  <a:t>= 2+0.8+0.58=3.38 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	(cache miss penalty much higher impact than pipeline hazards.)</a:t>
                </a:r>
              </a:p>
            </p:txBody>
          </p:sp>
        </mc:Choice>
        <mc:Fallback xmlns="">
          <p:sp>
            <p:nvSpPr>
              <p:cNvPr id="50179" name="Rectangle 3">
                <a:extLst>
                  <a:ext uri="{FF2B5EF4-FFF2-40B4-BE49-F238E27FC236}">
                    <a16:creationId xmlns:a16="http://schemas.microsoft.com/office/drawing/2014/main" id="{6E326570-DB0F-E844-89D1-8B689B9D0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495800"/>
              </a:xfrm>
              <a:blipFill>
                <a:blip r:embed="rId2"/>
                <a:stretch>
                  <a:fillRect l="-979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3241999-7A7F-0B4A-8440-9D7B180E2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Performance Model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04A18A-63B9-1547-A280-BE9ADB4C9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Simplified model:</a:t>
            </a:r>
            <a:br>
              <a:rPr lang="en-US" altLang="en-US" sz="2400" dirty="0"/>
            </a:br>
            <a:r>
              <a:rPr lang="en-US" altLang="en-US" sz="2000" dirty="0"/>
              <a:t>execution time = (execution cycles + stall cycles) </a:t>
            </a:r>
            <a:r>
              <a:rPr lang="en-US" altLang="en-US" sz="2000" dirty="0">
                <a:latin typeface="Symbol" pitchFamily="2" charset="2"/>
              </a:rPr>
              <a:t>´</a:t>
            </a:r>
            <a:r>
              <a:rPr lang="en-US" altLang="en-US" sz="2000" dirty="0"/>
              <a:t> cycle time</a:t>
            </a:r>
            <a:br>
              <a:rPr lang="en-US" altLang="en-US" sz="2400" dirty="0"/>
            </a:br>
            <a:r>
              <a:rPr lang="en-US" altLang="en-US" sz="2000" dirty="0">
                <a:solidFill>
                  <a:srgbClr val="C00000"/>
                </a:solidFill>
              </a:rPr>
              <a:t>stall cycles = # of instructions </a:t>
            </a:r>
            <a:r>
              <a:rPr lang="en-US" altLang="en-US" sz="2000" dirty="0">
                <a:solidFill>
                  <a:srgbClr val="C00000"/>
                </a:solidFill>
                <a:latin typeface="Symbol" pitchFamily="2" charset="2"/>
              </a:rPr>
              <a:t>´</a:t>
            </a:r>
            <a:r>
              <a:rPr lang="en-US" altLang="en-US" sz="2000" dirty="0">
                <a:solidFill>
                  <a:srgbClr val="C00000"/>
                </a:solidFill>
              </a:rPr>
              <a:t> miss rate </a:t>
            </a:r>
            <a:r>
              <a:rPr lang="en-US" altLang="en-US" sz="2000" dirty="0">
                <a:solidFill>
                  <a:srgbClr val="C00000"/>
                </a:solidFill>
                <a:latin typeface="Symbol" pitchFamily="2" charset="2"/>
              </a:rPr>
              <a:t>´</a:t>
            </a:r>
            <a:r>
              <a:rPr lang="en-US" altLang="en-US" sz="2000" dirty="0">
                <a:solidFill>
                  <a:srgbClr val="C00000"/>
                </a:solidFill>
              </a:rPr>
              <a:t> miss penalty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Two ways of improving performance (i.e. to reduce stalls)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decreasing the miss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decreasing the miss penalty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</a:rPr>
              <a:t>How can we decrease miss rate?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</a:rPr>
              <a:t>How can we decrease the miss penalty?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will introduce a number of basic strategies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Detailed implementation of these strategies are omitted 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More strategies discussed in Advanced Computer 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EAFB395-4923-FD4A-ACB8-3DDBE14C4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Improving Cache Performance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92F0413-5C08-B342-9D84-6D936CAF1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Use split caches (i.e. IM and DM have own separate caches) to </a:t>
            </a:r>
            <a:r>
              <a:rPr lang="en-US" altLang="en-US" sz="2000" dirty="0">
                <a:solidFill>
                  <a:srgbClr val="C00000"/>
                </a:solidFill>
              </a:rPr>
              <a:t>reduce miss rate</a:t>
            </a:r>
            <a:r>
              <a:rPr lang="en-US" altLang="en-US" sz="2000" dirty="0"/>
              <a:t> because there is more spatial locality in code (one research result shown below)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000" dirty="0"/>
              <a:t>Decreasing miss rate with set-associativity cache</a:t>
            </a:r>
          </a:p>
        </p:txBody>
      </p:sp>
      <p:pic>
        <p:nvPicPr>
          <p:cNvPr id="52228" name="Picture 5" descr="Spllt cache miss rate" title="Table">
            <a:extLst>
              <a:ext uri="{FF2B5EF4-FFF2-40B4-BE49-F238E27FC236}">
                <a16:creationId xmlns:a16="http://schemas.microsoft.com/office/drawing/2014/main" id="{EF61B100-4DCD-824B-9E08-DD8BB555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" y="2457450"/>
            <a:ext cx="74676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2-way " title="Figure">
            <a:extLst>
              <a:ext uri="{FF2B5EF4-FFF2-40B4-BE49-F238E27FC236}">
                <a16:creationId xmlns:a16="http://schemas.microsoft.com/office/drawing/2014/main" id="{D7F94A1B-B760-5740-B2BE-D09814ABE8D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7" t="5093" r="3457" b="49537"/>
          <a:stretch/>
        </p:blipFill>
        <p:spPr bwMode="auto">
          <a:xfrm>
            <a:off x="1317811" y="3505200"/>
            <a:ext cx="3429001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4-way" title="Figure">
            <a:extLst>
              <a:ext uri="{FF2B5EF4-FFF2-40B4-BE49-F238E27FC236}">
                <a16:creationId xmlns:a16="http://schemas.microsoft.com/office/drawing/2014/main" id="{B6BC1E52-EC64-604E-87B4-CF41F381F8E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6" b="16667"/>
          <a:stretch/>
        </p:blipFill>
        <p:spPr bwMode="auto">
          <a:xfrm>
            <a:off x="3429000" y="4171950"/>
            <a:ext cx="51914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09725C2-5D1E-5C48-AC32-DFD661059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Implementation of 4-way Cache</a:t>
            </a:r>
          </a:p>
        </p:txBody>
      </p:sp>
      <p:pic>
        <p:nvPicPr>
          <p:cNvPr id="55299" name="Picture 4" descr="4-way cache" title="Figure">
            <a:extLst>
              <a:ext uri="{FF2B5EF4-FFF2-40B4-BE49-F238E27FC236}">
                <a16:creationId xmlns:a16="http://schemas.microsoft.com/office/drawing/2014/main" id="{0DDF2DD4-CBB4-B540-A095-E7BD11C32C6A}"/>
              </a:ext>
            </a:extLst>
          </p:cNvPr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4933950" cy="4114800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D444F-92AE-9C40-AEB0-56945B5B4C0A}"/>
              </a:ext>
            </a:extLst>
          </p:cNvPr>
          <p:cNvSpPr txBox="1"/>
          <p:nvPr/>
        </p:nvSpPr>
        <p:spPr>
          <a:xfrm>
            <a:off x="6248400" y="1524000"/>
            <a:ext cx="236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Direct mapped 4-word per block: if one word miss, the whole block needs to be replaced;</a:t>
            </a:r>
          </a:p>
          <a:p>
            <a:endParaRPr lang="en-US" sz="1800" dirty="0"/>
          </a:p>
          <a:p>
            <a:r>
              <a:rPr lang="en-US" sz="1800" dirty="0"/>
              <a:t>4-way: if one word miss then only replace one.</a:t>
            </a:r>
          </a:p>
          <a:p>
            <a:endParaRPr lang="en-US" sz="1800" dirty="0"/>
          </a:p>
          <a:p>
            <a:r>
              <a:rPr lang="en-US" sz="1800" dirty="0"/>
              <a:t>4-way advantage: lower miss rate</a:t>
            </a:r>
          </a:p>
          <a:p>
            <a:endParaRPr lang="en-US" sz="1800" dirty="0"/>
          </a:p>
          <a:p>
            <a:r>
              <a:rPr lang="en-US" sz="1800" dirty="0"/>
              <a:t>4-way disadvantage: more overhead.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C88DCD1-0E5A-5746-B7FC-7423AD3D1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00000"/>
                </a:solidFill>
              </a:rPr>
              <a:t>Decreasing Miss Penalty with </a:t>
            </a:r>
            <a:br>
              <a:rPr lang="en-US" altLang="en-US" sz="3600" dirty="0">
                <a:solidFill>
                  <a:srgbClr val="C00000"/>
                </a:solidFill>
              </a:rPr>
            </a:br>
            <a:r>
              <a:rPr lang="en-US" altLang="en-US" sz="3600" dirty="0">
                <a:solidFill>
                  <a:srgbClr val="C00000"/>
                </a:solidFill>
              </a:rPr>
              <a:t>Multilevel Caches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E4013E3-BF75-6743-B9E4-23A9E8CC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 a second level cache: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often primary cache is on the same chip as the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 SRAMs to add another cache above primary memory (DRAM)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miss penalty goes down if data is in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 level cache</a:t>
            </a:r>
            <a:br>
              <a:rPr lang="en-US" altLang="en-US" sz="2000" dirty="0"/>
            </a:b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multilevel caches: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try and optimize the hit time on the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 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try and optimize the miss rate on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 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very popular in multicore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good topic to study in team project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Discussion Question</a:t>
            </a:r>
            <a:r>
              <a:rPr lang="en-US" altLang="en-US" sz="1600" dirty="0"/>
              <a:t>: What processor/technology you (your team) choose for the team project? What kind of cache used for that processor?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E972D47-6022-A949-BF85-6F21F1F6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  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B08EE2-AE98-1B49-B9DF-FA281515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really want fast, large memories </a:t>
            </a:r>
            <a:r>
              <a:rPr lang="en-US" altLang="en-US" sz="2000" dirty="0">
                <a:sym typeface="Wingdings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Wingdings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L1 cache </a:t>
            </a:r>
            <a:r>
              <a:rPr lang="en-US" altLang="en-US" sz="2000" dirty="0">
                <a:sym typeface="Symbol" pitchFamily="2" charset="2"/>
              </a:rPr>
              <a:t> L2 cache  …  DRAM memory</a:t>
            </a:r>
            <a:br>
              <a:rPr lang="en-US" altLang="en-US" sz="2000" dirty="0">
                <a:sym typeface="Symbol" pitchFamily="2" charset="2"/>
              </a:rPr>
            </a:br>
            <a:r>
              <a:rPr lang="en-US" altLang="en-US" sz="2000" dirty="0">
                <a:sym typeface="Symbol" pitchFamily="2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2" charset="2"/>
              </a:rPr>
              <a:t>Memory system design is critical for multicores or multiprocessors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600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1FA7-0AB5-0F4D-8029-C609D7A7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29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8b: 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A923-A02C-1849-9C4B-4FCF1B0D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52800"/>
            <a:ext cx="7162800" cy="2514600"/>
          </a:xfrm>
        </p:spPr>
        <p:txBody>
          <a:bodyPr/>
          <a:lstStyle/>
          <a:p>
            <a:pPr algn="l"/>
            <a:r>
              <a:rPr lang="en-US" sz="2800" dirty="0"/>
              <a:t>Outline:</a:t>
            </a:r>
          </a:p>
          <a:p>
            <a:pPr marL="514350" indent="-514350" algn="l">
              <a:buAutoNum type="arabicPeriod"/>
            </a:pPr>
            <a:r>
              <a:rPr lang="en-US" sz="2800" dirty="0"/>
              <a:t>Cache overhead</a:t>
            </a:r>
          </a:p>
          <a:p>
            <a:pPr marL="514350" indent="-514350" algn="l">
              <a:buAutoNum type="arabicPeriod"/>
            </a:pPr>
            <a:r>
              <a:rPr lang="en-US" sz="2800" dirty="0"/>
              <a:t>Impact to CPI by cache miss penalty</a:t>
            </a:r>
          </a:p>
          <a:p>
            <a:pPr marL="514350" indent="-514350" algn="l">
              <a:buAutoNum type="arabicPeriod"/>
            </a:pPr>
            <a:r>
              <a:rPr lang="en-US" sz="2800" dirty="0"/>
              <a:t>Strategies for improving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6359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782D019-D248-0D46-A738-54ECB9C9C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Implementation of Direct-mapped Cache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grpSp>
        <p:nvGrpSpPr>
          <p:cNvPr id="9" name="Group 8" descr="overhead illustration" title="Cache">
            <a:extLst>
              <a:ext uri="{FF2B5EF4-FFF2-40B4-BE49-F238E27FC236}">
                <a16:creationId xmlns:a16="http://schemas.microsoft.com/office/drawing/2014/main" id="{3E483756-DB9A-AA43-8C7D-D752F9FC5A73}"/>
              </a:ext>
            </a:extLst>
          </p:cNvPr>
          <p:cNvGrpSpPr/>
          <p:nvPr/>
        </p:nvGrpSpPr>
        <p:grpSpPr>
          <a:xfrm>
            <a:off x="609599" y="1371600"/>
            <a:ext cx="8077201" cy="4976813"/>
            <a:chOff x="609599" y="1371600"/>
            <a:chExt cx="8077201" cy="4976813"/>
          </a:xfrm>
        </p:grpSpPr>
        <p:pic>
          <p:nvPicPr>
            <p:cNvPr id="40963" name="Picture 3" descr="Cache implementation" title="Figure">
              <a:extLst>
                <a:ext uri="{FF2B5EF4-FFF2-40B4-BE49-F238E27FC236}">
                  <a16:creationId xmlns:a16="http://schemas.microsoft.com/office/drawing/2014/main" id="{7C802250-0463-A240-8FBD-7779860B6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043" y="1371600"/>
              <a:ext cx="5040313" cy="497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66362F11-A308-8D43-A77B-3AB3071DC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562600"/>
              <a:ext cx="2438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</a:rPr>
                <a:t>A 4KB cache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4D07BC7-C659-B04F-939E-92C1D478FED8}"/>
                </a:ext>
              </a:extLst>
            </p:cNvPr>
            <p:cNvSpPr/>
            <p:nvPr/>
          </p:nvSpPr>
          <p:spPr>
            <a:xfrm>
              <a:off x="3505200" y="3200400"/>
              <a:ext cx="762000" cy="1981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A13730-F684-2746-A723-5E6343A07F17}"/>
                </a:ext>
              </a:extLst>
            </p:cNvPr>
            <p:cNvSpPr/>
            <p:nvPr/>
          </p:nvSpPr>
          <p:spPr>
            <a:xfrm>
              <a:off x="4419600" y="3238500"/>
              <a:ext cx="1143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9334C977-19A2-3341-A097-7F1DC7055671}"/>
                </a:ext>
              </a:extLst>
            </p:cNvPr>
            <p:cNvSpPr/>
            <p:nvPr/>
          </p:nvSpPr>
          <p:spPr>
            <a:xfrm rot="18241694">
              <a:off x="6102566" y="4369352"/>
              <a:ext cx="144824" cy="1615087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79289F2C-300C-BC4C-AD2B-7C7584F361BC}"/>
                </a:ext>
              </a:extLst>
            </p:cNvPr>
            <p:cNvSpPr/>
            <p:nvPr/>
          </p:nvSpPr>
          <p:spPr>
            <a:xfrm rot="3723352">
              <a:off x="2438617" y="4042101"/>
              <a:ext cx="212516" cy="2198497"/>
            </a:xfrm>
            <a:prstGeom prst="up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04966-5E67-9B40-9A94-4DBC1A90165E}"/>
                </a:ext>
              </a:extLst>
            </p:cNvPr>
            <p:cNvSpPr txBox="1"/>
            <p:nvPr/>
          </p:nvSpPr>
          <p:spPr>
            <a:xfrm>
              <a:off x="609599" y="5257800"/>
              <a:ext cx="113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Cache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7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800EBA0-0896-0A4A-A8CB-087017531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Cache Overhead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0396FC90-C89D-8B46-9C1B-7219A24379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816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Cache size, i.e. data storage space the cache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C00000"/>
                    </a:solidFill>
                  </a:rPr>
                  <a:t>4KB</a:t>
                </a:r>
                <a:r>
                  <a:rPr lang="en-US" altLang="en-US" sz="2000" dirty="0"/>
                  <a:t> (i.e. 1 K words) given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Each block 1 word =&gt; total 1K blocks for cache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For 1K (2</a:t>
                </a:r>
                <a:r>
                  <a:rPr lang="en-US" altLang="en-US" sz="2000" baseline="30000" dirty="0"/>
                  <a:t>10</a:t>
                </a:r>
                <a:r>
                  <a:rPr lang="en-US" altLang="en-US" sz="2000" dirty="0"/>
                  <a:t> blocks) the cache address is 10 bits.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Total cache storage space: 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data storage + overhead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Valid bit: 1 bit each row * 1K rows = 1K bits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Tag: 20 bits each row * 1K rows = 20K bits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en-US" sz="1600" dirty="0"/>
                  <a:t>Memory address 32 bits – 2 bits word offset – 10 bits cache address = 20 bits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Overhead = 1K bits + 20K bits = 21K bits =&gt; 2.625 KB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Data: 4KB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/>
                  <a:t>Total cache: 4KB + 2.625 KB = 6.625 KB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Overhead %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𝑐𝑎𝑐h𝑒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𝑐𝑎𝑐h𝑒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𝑐𝑎𝑐h𝑒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r>
                  <a:rPr lang="en-US" alt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6.625−4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en-US" sz="2400" dirty="0"/>
                  <a:t> = 65.6%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			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Observation: for a 4KB cache, need additional 65.6% of storage to implement the cache – very high overhead!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43011" name="Rectangle 3">
                <a:extLst>
                  <a:ext uri="{FF2B5EF4-FFF2-40B4-BE49-F238E27FC236}">
                    <a16:creationId xmlns:a16="http://schemas.microsoft.com/office/drawing/2014/main" id="{0396FC90-C89D-8B46-9C1B-7219A2437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81600"/>
              </a:xfrm>
              <a:blipFill>
                <a:blip r:embed="rId2"/>
                <a:stretch>
                  <a:fillRect l="-1142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661ED46-9C01-E844-A900-0FDCAD36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Practice: Calculating Cache Size 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94E10AC-E030-2148-B6D6-A3A04AA91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many total storage needed to implement a directed-mapped cache with 64KB of data with one-word per block, assuming a 32-bit memory address?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Note: in previous example, word offset 2 bits meant that the last two bits of a word address always 00.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Remember: memory are byte addressed and words are aligned so must start at an address of multiple of 4.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6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661ED46-9C01-E844-A900-0FDCAD36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Practice: Calculating Cache Size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B94E10AC-E030-2148-B6D6-A3A04AA914C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80010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How many total storage needed to implement a directed-mapped cache with 64KB of data with one-word per block, assuming a 32-bit memory address?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Answer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64KB = 16K words = 2</a:t>
                </a:r>
                <a:r>
                  <a:rPr lang="en-US" altLang="en-US" sz="2000" baseline="30000" dirty="0"/>
                  <a:t>14</a:t>
                </a:r>
                <a:r>
                  <a:rPr lang="en-US" altLang="en-US" sz="2000" dirty="0"/>
                  <a:t> words = 2</a:t>
                </a:r>
                <a:r>
                  <a:rPr lang="en-US" altLang="en-US" sz="2000" baseline="30000" dirty="0"/>
                  <a:t>14</a:t>
                </a:r>
                <a:r>
                  <a:rPr lang="en-US" altLang="en-US" sz="2000" dirty="0"/>
                  <a:t> blocks 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Tag: 32 – 2 (word offset) – 14 bits (cache address) = 16 bits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Overhead: 2</a:t>
                </a:r>
                <a:r>
                  <a:rPr lang="en-US" altLang="en-US" sz="2000" baseline="30000" dirty="0"/>
                  <a:t>14</a:t>
                </a:r>
                <a:r>
                  <a:rPr lang="en-US" altLang="en-US" sz="2000" dirty="0"/>
                  <a:t> (blocks) * (1 + 16) bits = 17*2</a:t>
                </a:r>
                <a:r>
                  <a:rPr lang="en-US" altLang="en-US" sz="2000" baseline="30000" dirty="0"/>
                  <a:t>14</a:t>
                </a:r>
                <a:r>
                  <a:rPr lang="en-US" altLang="en-US" sz="2000" dirty="0"/>
                  <a:t> bits = 17*2</a:t>
                </a:r>
                <a:r>
                  <a:rPr lang="en-US" altLang="en-US" sz="2000" baseline="30000" dirty="0"/>
                  <a:t>4</a:t>
                </a:r>
                <a:r>
                  <a:rPr lang="en-US" altLang="en-US" sz="2000" dirty="0"/>
                  <a:t> Kbit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000" dirty="0"/>
                  <a:t>			= 34 KB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Total cache size</a:t>
                </a:r>
                <a:r>
                  <a:rPr lang="en-US" altLang="en-US" sz="2000" dirty="0"/>
                  <a:t>:  64KB (data) + 34KB (overhead) = 98 KB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Cache overhead: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98−64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en-US" sz="2000" dirty="0"/>
                  <a:t> = 53%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How to reduce cache overhead and improve hit rate?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000" dirty="0"/>
                  <a:t>	Hit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𝑎𝑐𝑐𝑒𝑠𝑠𝑒𝑠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</m:den>
                    </m:f>
                  </m:oMath>
                </a14:m>
                <a:r>
                  <a:rPr lang="en-US" altLang="en-US" sz="2400" dirty="0"/>
                  <a:t>	   </a:t>
                </a:r>
                <a:r>
                  <a:rPr lang="en-US" altLang="en-US" sz="2000" dirty="0"/>
                  <a:t>(higher hit rate =&gt; less miss penalty)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B94E10AC-E030-2148-B6D6-A3A04AA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8001000" cy="4495800"/>
              </a:xfrm>
              <a:blipFill>
                <a:blip r:embed="rId2"/>
                <a:stretch>
                  <a:fillRect l="-951" t="-16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4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0F2A3C7-5DEF-8342-8B4C-090A243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 64-KB Cache w/ 4-word Block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5714D0F-DA6A-2642-B8C5-4DB1ABE0E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Larger block: take advantage of </a:t>
            </a:r>
            <a:r>
              <a:rPr lang="en-US" altLang="en-US" sz="2400" dirty="0">
                <a:solidFill>
                  <a:srgbClr val="C00000"/>
                </a:solidFill>
              </a:rPr>
              <a:t>spatial locality </a:t>
            </a:r>
            <a:r>
              <a:rPr lang="en-US" altLang="en-US" sz="2400" dirty="0"/>
              <a:t> </a:t>
            </a:r>
          </a:p>
        </p:txBody>
      </p:sp>
      <p:pic>
        <p:nvPicPr>
          <p:cNvPr id="45060" name="Picture 4" descr="cache with 4-word per block" title="Figure">
            <a:extLst>
              <a:ext uri="{FF2B5EF4-FFF2-40B4-BE49-F238E27FC236}">
                <a16:creationId xmlns:a16="http://schemas.microsoft.com/office/drawing/2014/main" id="{695AE3C9-C845-A74D-95A1-C29861CD34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715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0F2A3C7-5DEF-8342-8B4C-090A243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Larger block size: reduced overhead</a:t>
            </a:r>
          </a:p>
        </p:txBody>
      </p:sp>
      <p:grpSp>
        <p:nvGrpSpPr>
          <p:cNvPr id="8" name="Group 7" descr="cache of 4-word per block with annotation" title="Figure">
            <a:extLst>
              <a:ext uri="{FF2B5EF4-FFF2-40B4-BE49-F238E27FC236}">
                <a16:creationId xmlns:a16="http://schemas.microsoft.com/office/drawing/2014/main" id="{7479E4FC-74CA-C343-A992-5A5499725729}"/>
              </a:ext>
            </a:extLst>
          </p:cNvPr>
          <p:cNvGrpSpPr/>
          <p:nvPr/>
        </p:nvGrpSpPr>
        <p:grpSpPr>
          <a:xfrm>
            <a:off x="338418" y="1567933"/>
            <a:ext cx="8386482" cy="4375667"/>
            <a:chOff x="338418" y="1567933"/>
            <a:chExt cx="8386482" cy="4375667"/>
          </a:xfrm>
        </p:grpSpPr>
        <p:pic>
          <p:nvPicPr>
            <p:cNvPr id="45060" name="Picture 4">
              <a:extLst>
                <a:ext uri="{FF2B5EF4-FFF2-40B4-BE49-F238E27FC236}">
                  <a16:creationId xmlns:a16="http://schemas.microsoft.com/office/drawing/2014/main" id="{695AE3C9-C845-A74D-95A1-C29861CD34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600200"/>
              <a:ext cx="5715000" cy="434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0DB3EFF-A066-A14D-B388-0FEF51CCFBEC}"/>
                </a:ext>
              </a:extLst>
            </p:cNvPr>
            <p:cNvSpPr/>
            <p:nvPr/>
          </p:nvSpPr>
          <p:spPr>
            <a:xfrm>
              <a:off x="1752600" y="3048000"/>
              <a:ext cx="762000" cy="1981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0E6AAD-5970-DA45-B1E4-969A71F5A2CD}"/>
                </a:ext>
              </a:extLst>
            </p:cNvPr>
            <p:cNvSpPr/>
            <p:nvPr/>
          </p:nvSpPr>
          <p:spPr>
            <a:xfrm>
              <a:off x="2552700" y="3025588"/>
              <a:ext cx="4038600" cy="1981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BC573E5-769E-F945-83E8-60A39C14E09B}"/>
                </a:ext>
              </a:extLst>
            </p:cNvPr>
            <p:cNvSpPr/>
            <p:nvPr/>
          </p:nvSpPr>
          <p:spPr>
            <a:xfrm rot="1736149">
              <a:off x="6053990" y="1730812"/>
              <a:ext cx="322821" cy="1600200"/>
            </a:xfrm>
            <a:prstGeom prst="downArrow">
              <a:avLst>
                <a:gd name="adj1" fmla="val 49456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A1E592-8C79-2644-A5C8-A21CD10E171B}"/>
                </a:ext>
              </a:extLst>
            </p:cNvPr>
            <p:cNvSpPr txBox="1"/>
            <p:nvPr/>
          </p:nvSpPr>
          <p:spPr>
            <a:xfrm>
              <a:off x="6461276" y="1567933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Cache (data) size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871AB9CB-8990-B446-A7F9-090B7768CD81}"/>
                </a:ext>
              </a:extLst>
            </p:cNvPr>
            <p:cNvSpPr/>
            <p:nvPr/>
          </p:nvSpPr>
          <p:spPr>
            <a:xfrm rot="17835293">
              <a:off x="1303076" y="3017304"/>
              <a:ext cx="206225" cy="875607"/>
            </a:xfrm>
            <a:prstGeom prst="downArrow">
              <a:avLst>
                <a:gd name="adj1" fmla="val 65358"/>
                <a:gd name="adj2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A71899-6B04-1449-B8D8-A9D53ADF1A29}"/>
                </a:ext>
              </a:extLst>
            </p:cNvPr>
            <p:cNvSpPr txBox="1"/>
            <p:nvPr/>
          </p:nvSpPr>
          <p:spPr>
            <a:xfrm>
              <a:off x="338418" y="2863334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Overhead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DD14E-4F9E-1D44-B9B1-2A8935196D33}"/>
                </a:ext>
              </a:extLst>
            </p:cNvPr>
            <p:cNvSpPr txBox="1"/>
            <p:nvPr/>
          </p:nvSpPr>
          <p:spPr>
            <a:xfrm>
              <a:off x="7086600" y="4038600"/>
              <a:ext cx="16383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From the illustration it is obvious that the overhead is much smaller relative to the data size.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CDA3A2F-98F1-6741-9522-19021E5B2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Larger block size: higher hit rate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F298A79-86D8-D54B-BBFC-F6031DEB7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Higher hit rate </a:t>
            </a:r>
            <a:r>
              <a:rPr lang="en-US" altLang="en-US" sz="2400" dirty="0">
                <a:sym typeface="Wingdings" pitchFamily="2" charset="2"/>
              </a:rPr>
              <a:t> lower miss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Wingdings" pitchFamily="2" charset="2"/>
              </a:rPr>
              <a:t>Each miss carries a cache miss penalty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Wingdings" pitchFamily="2" charset="2"/>
              </a:rPr>
              <a:t>Why hit rate higher when block size is larger?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Wingdings" pitchFamily="2" charset="2"/>
              </a:rPr>
              <a:t>Given the memory address of an access sequence: 1, 2, 3, 4, 5, 6, 7, 8,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ym typeface="Wingdings" pitchFamily="2" charset="2"/>
              </a:rPr>
              <a:t>Assume cache block size is 4 words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ym typeface="Wingdings" pitchFamily="2" charset="2"/>
              </a:rPr>
              <a:t>If block size is 1 word, all above access is miss.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sym typeface="Wingdings" pitchFamily="2" charset="2"/>
              </a:rPr>
              <a:t>For block size of 4 words: 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2000" dirty="0">
              <a:sym typeface="Wingdings" pitchFamily="2" charset="2"/>
            </a:endParaRPr>
          </a:p>
        </p:txBody>
      </p:sp>
      <p:graphicFrame>
        <p:nvGraphicFramePr>
          <p:cNvPr id="2" name="Table 1" descr="miss/hit analysis" title="table">
            <a:extLst>
              <a:ext uri="{FF2B5EF4-FFF2-40B4-BE49-F238E27FC236}">
                <a16:creationId xmlns:a16="http://schemas.microsoft.com/office/drawing/2014/main" id="{2CAB4D91-8FD5-B44D-A143-A9700833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14058"/>
              </p:ext>
            </p:extLst>
          </p:nvPr>
        </p:nvGraphicFramePr>
        <p:xfrm>
          <a:off x="1026459" y="4114800"/>
          <a:ext cx="640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586485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30358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663015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2847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91429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52941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404179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2932097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630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9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11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854DF1-93DB-5B40-B00E-CC10179DFE9C}"/>
              </a:ext>
            </a:extLst>
          </p:cNvPr>
          <p:cNvSpPr txBox="1"/>
          <p:nvPr/>
        </p:nvSpPr>
        <p:spPr>
          <a:xfrm>
            <a:off x="1035424" y="500888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When the first is a miss, it reads a whole block (a block of 4 consecutive words from memory to cache, thus here the next 3 accesses are hit. – take advantage of spatial locality.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1235</Words>
  <Application>Microsoft Macintosh PowerPoint</Application>
  <PresentationFormat>On-screen Show (4:3)</PresentationFormat>
  <Paragraphs>152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Symbol</vt:lpstr>
      <vt:lpstr>Times New Roman</vt:lpstr>
      <vt:lpstr>Wingdings</vt:lpstr>
      <vt:lpstr>Default Design</vt:lpstr>
      <vt:lpstr>Lecture 8b: Cache Performance</vt:lpstr>
      <vt:lpstr>Lecture 8b: Cache Performance</vt:lpstr>
      <vt:lpstr>Implementation of Direct-mapped Cache</vt:lpstr>
      <vt:lpstr>Cache Overhead</vt:lpstr>
      <vt:lpstr>Practice: Calculating Cache Size  </vt:lpstr>
      <vt:lpstr>Practice: Calculating Cache Size  </vt:lpstr>
      <vt:lpstr>A 64-KB Cache w/ 4-word Block</vt:lpstr>
      <vt:lpstr>Larger block size: reduced overhead</vt:lpstr>
      <vt:lpstr>Larger block size: higher hit rate</vt:lpstr>
      <vt:lpstr>Cache with multiple words in a block</vt:lpstr>
      <vt:lpstr>Calculating Cache Performance</vt:lpstr>
      <vt:lpstr>Calculating Cache Performance</vt:lpstr>
      <vt:lpstr>Performance Model</vt:lpstr>
      <vt:lpstr>Improving Cache Performance</vt:lpstr>
      <vt:lpstr>Implementation of 4-way Cache</vt:lpstr>
      <vt:lpstr>Decreasing Miss Penalty with  Multilevel Caches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Memory Hierarchy</dc:title>
  <dc:creator>lyang</dc:creator>
  <cp:lastModifiedBy>Microsoft Office User</cp:lastModifiedBy>
  <cp:revision>54</cp:revision>
  <dcterms:created xsi:type="dcterms:W3CDTF">2003-10-13T21:26:53Z</dcterms:created>
  <dcterms:modified xsi:type="dcterms:W3CDTF">2021-06-02T15:23:29Z</dcterms:modified>
</cp:coreProperties>
</file>