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6ba6617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6ba6617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6ad2d2ff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6ad2d2ff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6ad2d2ff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6ad2d2ff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6ad2d2ff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6ad2d2ff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6b959d32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26b959d32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6ad2d2f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6ad2d2f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6b959d32c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6b959d32c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75a31a5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75a31a5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75a31a5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75a31a5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75a31a5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275a31a5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651c6a75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651c6a75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75a31a5c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75a31a5c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75a31a5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75a31a5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75a31a5c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275a31a5c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75a31a5c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275a31a5c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75a31a5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75a31a5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75a31a5c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275a31a5c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275a31a5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275a31a5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26ad2d2ff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26ad2d2ff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26b959d32c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26b959d32c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2651c6a75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2651c6a75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651c6a75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651c6a75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7465343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27465343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27465343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27465343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651c6a75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651c6a75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51c6a75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651c6a75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6ad2d2f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6ad2d2f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6ad2d2ff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6ad2d2f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6ad2d2f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6ad2d2f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6ad2d2ff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6ad2d2ff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pp.diagrams.net/?page-id=C5RBs43oDa-KdzZeNtuy&amp;scale=auto#G1wVOWJi650l2_MTFJuapkrNMRhIu6WkeK" TargetMode="External"/><Relationship Id="rId4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pp.diagrams.net/?page-id=pMkfZoMgGv83hZ-eCbkn&amp;scale=auto#G1X0oAWFn6gPecUDBcydWB2wdjB84o_7Te" TargetMode="External"/><Relationship Id="rId4" Type="http://schemas.openxmlformats.org/officeDocument/2006/relationships/image" Target="../media/image29.png"/><Relationship Id="rId5" Type="http://schemas.openxmlformats.org/officeDocument/2006/relationships/hyperlink" Target="https://lucid.app/documents/edit/efaacf7a-3bb5-4a0b-9dcf-e4af943001b0/0?callback=close&amp;name=slides&amp;callback_type=back&amp;v=670&amp;s=720" TargetMode="External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Beeg Ship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Lorenzo Cabrera, Josue Cruz, Brice Higa, Christopher Koepke, Lance Martinez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40250" y="395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Updated Domain Class Diagram</a:t>
            </a:r>
            <a:endParaRPr b="0"/>
          </a:p>
        </p:txBody>
      </p:sp>
      <p:pic>
        <p:nvPicPr>
          <p:cNvPr id="336" name="Google Shape;336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400" y="1041025"/>
            <a:ext cx="6678199" cy="366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214075" y="137500"/>
            <a:ext cx="7030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/>
              <a:t>Activity Diagram/SSD</a:t>
            </a:r>
            <a:endParaRPr b="0" sz="2600"/>
          </a:p>
        </p:txBody>
      </p:sp>
      <p:pic>
        <p:nvPicPr>
          <p:cNvPr id="342" name="Google Shape;342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300" y="763600"/>
            <a:ext cx="1447024" cy="421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97595"/>
            <a:ext cx="2923326" cy="4736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Design Phase</a:t>
            </a:r>
            <a:endParaRPr b="0"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997625" y="1336925"/>
            <a:ext cx="70305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phase corresponds to creating a relational database and User interfaces that will interact with our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First, we create relationship tables between user and system and build hypothetical story boards.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story boards will show the interactions between the User and UI of our shipping system.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63425" y="419650"/>
            <a:ext cx="70305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Relationship table/ </a:t>
            </a:r>
            <a:r>
              <a:rPr b="0" lang="en"/>
              <a:t>Storyboard</a:t>
            </a:r>
            <a:endParaRPr b="0"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273975" y="1386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order to understand the messages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Exchanged between users and our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System, we create dialogs that would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of use cases.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following chart shows the dialog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Between a customer requesting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shipping request.</a:t>
            </a:r>
            <a:r>
              <a:rPr lang="en"/>
              <a:t> </a:t>
            </a:r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550" y="1132225"/>
            <a:ext cx="3584751" cy="385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1303800" y="598575"/>
            <a:ext cx="70305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Storyboard</a:t>
            </a:r>
            <a:endParaRPr b="0"/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25" y="1083325"/>
            <a:ext cx="2684300" cy="39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0750" y="1038600"/>
            <a:ext cx="3026370" cy="39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1218000" y="233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Normalized Table and Schema</a:t>
            </a:r>
            <a:endParaRPr b="0"/>
          </a:p>
        </p:txBody>
      </p:sp>
      <p:sp>
        <p:nvSpPr>
          <p:cNvPr id="369" name="Google Shape;369;p27"/>
          <p:cNvSpPr txBox="1"/>
          <p:nvPr>
            <p:ph idx="1" type="body"/>
          </p:nvPr>
        </p:nvSpPr>
        <p:spPr>
          <a:xfrm>
            <a:off x="363500" y="1006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en" sz="1312"/>
              <a:t>Our 3NF normalized database will consist of nine 3NF </a:t>
            </a:r>
            <a:endParaRPr sz="13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12"/>
              <a:t>t</a:t>
            </a:r>
            <a:r>
              <a:rPr lang="en" sz="1312"/>
              <a:t>ables: </a:t>
            </a:r>
            <a:endParaRPr sz="1312"/>
          </a:p>
          <a:p>
            <a:pPr indent="-311943" lvl="1" marL="13716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13"/>
              <a:buChar char="○"/>
            </a:pPr>
            <a:r>
              <a:rPr lang="en" sz="1312">
                <a:solidFill>
                  <a:srgbClr val="000000"/>
                </a:solidFill>
              </a:rPr>
              <a:t>Client</a:t>
            </a:r>
            <a:endParaRPr sz="1312">
              <a:solidFill>
                <a:srgbClr val="000000"/>
              </a:solidFill>
            </a:endParaRPr>
          </a:p>
          <a:p>
            <a:pPr indent="-311943" lvl="1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3"/>
              <a:buChar char="○"/>
            </a:pPr>
            <a:r>
              <a:rPr lang="en" sz="1312">
                <a:solidFill>
                  <a:srgbClr val="000000"/>
                </a:solidFill>
              </a:rPr>
              <a:t>Banking Information</a:t>
            </a:r>
            <a:endParaRPr sz="1312">
              <a:solidFill>
                <a:srgbClr val="000000"/>
              </a:solidFill>
            </a:endParaRPr>
          </a:p>
          <a:p>
            <a:pPr indent="-311943" lvl="1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3"/>
              <a:buChar char="○"/>
            </a:pPr>
            <a:r>
              <a:rPr lang="en" sz="1312">
                <a:solidFill>
                  <a:srgbClr val="000000"/>
                </a:solidFill>
              </a:rPr>
              <a:t>Preparing packages for delivery</a:t>
            </a:r>
            <a:endParaRPr sz="1312">
              <a:solidFill>
                <a:srgbClr val="000000"/>
              </a:solidFill>
            </a:endParaRPr>
          </a:p>
          <a:p>
            <a:pPr indent="-311943" lvl="1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3"/>
              <a:buChar char="○"/>
            </a:pPr>
            <a:r>
              <a:rPr lang="en" sz="1312">
                <a:solidFill>
                  <a:srgbClr val="000000"/>
                </a:solidFill>
              </a:rPr>
              <a:t>Representative </a:t>
            </a:r>
            <a:endParaRPr sz="1312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12">
                <a:solidFill>
                  <a:srgbClr val="000000"/>
                </a:solidFill>
              </a:rPr>
              <a:t>Order</a:t>
            </a:r>
            <a:endParaRPr sz="1312"/>
          </a:p>
          <a:p>
            <a:pPr indent="-311943" lvl="1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3"/>
              <a:buChar char="○"/>
            </a:pPr>
            <a:r>
              <a:rPr lang="en" sz="1312">
                <a:solidFill>
                  <a:srgbClr val="000000"/>
                </a:solidFill>
              </a:rPr>
              <a:t>Order Item</a:t>
            </a:r>
            <a:endParaRPr sz="1312">
              <a:solidFill>
                <a:srgbClr val="000000"/>
              </a:solidFill>
            </a:endParaRPr>
          </a:p>
          <a:p>
            <a:pPr indent="-311943" lvl="1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3"/>
              <a:buChar char="○"/>
            </a:pPr>
            <a:r>
              <a:rPr lang="en" sz="1312">
                <a:solidFill>
                  <a:srgbClr val="000000"/>
                </a:solidFill>
              </a:rPr>
              <a:t>Employee</a:t>
            </a:r>
            <a:endParaRPr sz="1312">
              <a:solidFill>
                <a:srgbClr val="000000"/>
              </a:solidFill>
            </a:endParaRPr>
          </a:p>
          <a:p>
            <a:pPr indent="-311943" lvl="1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3"/>
              <a:buChar char="○"/>
            </a:pPr>
            <a:r>
              <a:rPr lang="en" sz="1312">
                <a:solidFill>
                  <a:srgbClr val="000000"/>
                </a:solidFill>
              </a:rPr>
              <a:t>Recipient</a:t>
            </a:r>
            <a:endParaRPr sz="1312">
              <a:solidFill>
                <a:srgbClr val="000000"/>
              </a:solidFill>
            </a:endParaRPr>
          </a:p>
          <a:p>
            <a:pPr indent="-311943" lvl="1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3"/>
              <a:buChar char="○"/>
            </a:pPr>
            <a:r>
              <a:rPr lang="en" sz="1312">
                <a:solidFill>
                  <a:srgbClr val="000000"/>
                </a:solidFill>
              </a:rPr>
              <a:t>Cost</a:t>
            </a:r>
            <a:endParaRPr sz="1312">
              <a:solidFill>
                <a:srgbClr val="000000"/>
              </a:solidFill>
            </a:endParaRPr>
          </a:p>
          <a:p>
            <a:pPr indent="-311943" lvl="1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3"/>
              <a:buChar char="○"/>
            </a:pPr>
            <a:r>
              <a:rPr lang="en" sz="1312">
                <a:solidFill>
                  <a:srgbClr val="000000"/>
                </a:solidFill>
              </a:rPr>
              <a:t>Address</a:t>
            </a:r>
            <a:endParaRPr sz="131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312"/>
              <a:t>        </a:t>
            </a:r>
            <a:endParaRPr sz="13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12"/>
          </a:p>
        </p:txBody>
      </p:sp>
      <p:pic>
        <p:nvPicPr>
          <p:cNvPr id="370" name="Google Shape;3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175" y="725600"/>
            <a:ext cx="3722400" cy="43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>
            <p:ph type="title"/>
          </p:nvPr>
        </p:nvSpPr>
        <p:spPr>
          <a:xfrm>
            <a:off x="1303800" y="397300"/>
            <a:ext cx="7030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Schema</a:t>
            </a:r>
            <a:endParaRPr b="0"/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50" y="989625"/>
            <a:ext cx="7221499" cy="377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1303800" y="1700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Client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700" y="2146850"/>
            <a:ext cx="6950601" cy="2382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0"/>
          <p:cNvPicPr preferRelativeResize="0"/>
          <p:nvPr/>
        </p:nvPicPr>
        <p:blipFill rotWithShape="1">
          <a:blip r:embed="rId3">
            <a:alphaModFix/>
          </a:blip>
          <a:srcRect b="0" l="0" r="12785" t="0"/>
          <a:stretch/>
        </p:blipFill>
        <p:spPr>
          <a:xfrm>
            <a:off x="328800" y="781300"/>
            <a:ext cx="4055126" cy="3631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89" name="Google Shape;3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200" y="742625"/>
            <a:ext cx="3717527" cy="3708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 txBox="1"/>
          <p:nvPr>
            <p:ph idx="1" type="body"/>
          </p:nvPr>
        </p:nvSpPr>
        <p:spPr>
          <a:xfrm>
            <a:off x="1361675" y="1312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a Client</a:t>
            </a:r>
            <a:endParaRPr/>
          </a:p>
        </p:txBody>
      </p:sp>
      <p:pic>
        <p:nvPicPr>
          <p:cNvPr id="396" name="Google Shape;3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575" y="1791923"/>
            <a:ext cx="6756724" cy="268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issue we are </a:t>
            </a:r>
            <a:r>
              <a:rPr lang="en"/>
              <a:t>addressing</a:t>
            </a:r>
            <a:r>
              <a:rPr lang="en"/>
              <a:t>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4257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issue we are trying to </a:t>
            </a:r>
            <a:r>
              <a:rPr lang="en" sz="1400">
                <a:solidFill>
                  <a:srgbClr val="000000"/>
                </a:solidFill>
              </a:rPr>
              <a:t>address</a:t>
            </a:r>
            <a:r>
              <a:rPr lang="en" sz="1400">
                <a:solidFill>
                  <a:srgbClr val="000000"/>
                </a:solidFill>
              </a:rPr>
              <a:t> has to do with the drop in in-store traffic </a:t>
            </a:r>
            <a:r>
              <a:rPr lang="en" sz="1400">
                <a:solidFill>
                  <a:srgbClr val="000000"/>
                </a:solidFill>
              </a:rPr>
              <a:t>due to the current pandemic and an overall shift to online shopping. While retailers across the nation have seen a decrease in in-store purchases, online activity and thus online purchases has increased.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company, let’s call them Company X, seeks to meet this increased demand of online shopping by acquiring the services of a third party with a system and infrastructure capable of shipping products that are being purchased online while offering reasonable rates.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idx="4294967295" type="title"/>
          </p:nvPr>
        </p:nvSpPr>
        <p:spPr>
          <a:xfrm>
            <a:off x="131875" y="150150"/>
            <a:ext cx="70305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402" name="Google Shape;402;p32"/>
          <p:cNvSpPr txBox="1"/>
          <p:nvPr>
            <p:ph idx="4294967295" type="body"/>
          </p:nvPr>
        </p:nvSpPr>
        <p:spPr>
          <a:xfrm>
            <a:off x="332800" y="629975"/>
            <a:ext cx="70305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a Representative</a:t>
            </a:r>
            <a:endParaRPr/>
          </a:p>
        </p:txBody>
      </p:sp>
      <p:pic>
        <p:nvPicPr>
          <p:cNvPr id="403" name="Google Shape;4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50" y="1056275"/>
            <a:ext cx="4314775" cy="1953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04" name="Google Shape;4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301" y="2424025"/>
            <a:ext cx="3688473" cy="24676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>
            <p:ph idx="4294967295" type="title"/>
          </p:nvPr>
        </p:nvSpPr>
        <p:spPr>
          <a:xfrm>
            <a:off x="117400" y="135600"/>
            <a:ext cx="70305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410" name="Google Shape;410;p33"/>
          <p:cNvSpPr txBox="1"/>
          <p:nvPr>
            <p:ph idx="4294967295" type="body"/>
          </p:nvPr>
        </p:nvSpPr>
        <p:spPr>
          <a:xfrm>
            <a:off x="363350" y="651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Banking Information</a:t>
            </a:r>
            <a:endParaRPr/>
          </a:p>
        </p:txBody>
      </p:sp>
      <p:pic>
        <p:nvPicPr>
          <p:cNvPr id="411" name="Google Shape;4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25" y="1080300"/>
            <a:ext cx="8351782" cy="2112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/>
          <p:nvPr>
            <p:ph idx="4294967295" type="title"/>
          </p:nvPr>
        </p:nvSpPr>
        <p:spPr>
          <a:xfrm>
            <a:off x="117400" y="135600"/>
            <a:ext cx="70305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417" name="Google Shape;417;p34"/>
          <p:cNvSpPr txBox="1"/>
          <p:nvPr>
            <p:ph idx="4294967295" type="body"/>
          </p:nvPr>
        </p:nvSpPr>
        <p:spPr>
          <a:xfrm>
            <a:off x="363350" y="651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an Order</a:t>
            </a:r>
            <a:endParaRPr/>
          </a:p>
        </p:txBody>
      </p:sp>
      <p:pic>
        <p:nvPicPr>
          <p:cNvPr id="418" name="Google Shape;4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50" y="1099125"/>
            <a:ext cx="6040048" cy="383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 txBox="1"/>
          <p:nvPr>
            <p:ph idx="4294967295" type="title"/>
          </p:nvPr>
        </p:nvSpPr>
        <p:spPr>
          <a:xfrm>
            <a:off x="117400" y="135600"/>
            <a:ext cx="70305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424" name="Google Shape;424;p35"/>
          <p:cNvSpPr txBox="1"/>
          <p:nvPr>
            <p:ph idx="4294967295" type="body"/>
          </p:nvPr>
        </p:nvSpPr>
        <p:spPr>
          <a:xfrm>
            <a:off x="363350" y="651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an Order</a:t>
            </a:r>
            <a:endParaRPr/>
          </a:p>
        </p:txBody>
      </p:sp>
      <p:pic>
        <p:nvPicPr>
          <p:cNvPr id="425" name="Google Shape;4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50" y="1059350"/>
            <a:ext cx="3766751" cy="39196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26" name="Google Shape;4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400" y="1059350"/>
            <a:ext cx="3036850" cy="3919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idx="4294967295" type="title"/>
          </p:nvPr>
        </p:nvSpPr>
        <p:spPr>
          <a:xfrm>
            <a:off x="117400" y="135600"/>
            <a:ext cx="70305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432" name="Google Shape;432;p36"/>
          <p:cNvSpPr txBox="1"/>
          <p:nvPr>
            <p:ph idx="4294967295" type="body"/>
          </p:nvPr>
        </p:nvSpPr>
        <p:spPr>
          <a:xfrm>
            <a:off x="363350" y="651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an Order</a:t>
            </a:r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75" y="1205575"/>
            <a:ext cx="4098949" cy="295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34" name="Google Shape;4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558" y="1205575"/>
            <a:ext cx="4646766" cy="2950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idx="4294967295" type="title"/>
          </p:nvPr>
        </p:nvSpPr>
        <p:spPr>
          <a:xfrm>
            <a:off x="117400" y="135600"/>
            <a:ext cx="70305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440" name="Google Shape;440;p37"/>
          <p:cNvSpPr txBox="1"/>
          <p:nvPr>
            <p:ph idx="4294967295" type="body"/>
          </p:nvPr>
        </p:nvSpPr>
        <p:spPr>
          <a:xfrm>
            <a:off x="363350" y="651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Cancelling an Order</a:t>
            </a:r>
            <a:endParaRPr/>
          </a:p>
        </p:txBody>
      </p:sp>
      <p:pic>
        <p:nvPicPr>
          <p:cNvPr id="441" name="Google Shape;4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50" y="1355800"/>
            <a:ext cx="4020126" cy="3239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42" name="Google Shape;4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251" y="1546349"/>
            <a:ext cx="4324376" cy="26320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>
            <p:ph idx="4294967295" type="title"/>
          </p:nvPr>
        </p:nvSpPr>
        <p:spPr>
          <a:xfrm>
            <a:off x="117400" y="135600"/>
            <a:ext cx="70305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448" name="Google Shape;448;p38"/>
          <p:cNvSpPr txBox="1"/>
          <p:nvPr>
            <p:ph idx="4294967295" type="body"/>
          </p:nvPr>
        </p:nvSpPr>
        <p:spPr>
          <a:xfrm>
            <a:off x="363350" y="651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Cancelling an Order</a:t>
            </a:r>
            <a:endParaRPr/>
          </a:p>
        </p:txBody>
      </p:sp>
      <p:pic>
        <p:nvPicPr>
          <p:cNvPr id="449" name="Google Shape;4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824" y="795900"/>
            <a:ext cx="4702078" cy="4061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GUI Snapshots</a:t>
            </a:r>
            <a:endParaRPr b="0"/>
          </a:p>
        </p:txBody>
      </p:sp>
      <p:pic>
        <p:nvPicPr>
          <p:cNvPr id="455" name="Google Shape;4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8125"/>
            <a:ext cx="4419600" cy="2702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175" y="139050"/>
            <a:ext cx="3975789" cy="24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7837" y="2649775"/>
            <a:ext cx="3938469" cy="24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/>
          <p:nvPr>
            <p:ph type="title"/>
          </p:nvPr>
        </p:nvSpPr>
        <p:spPr>
          <a:xfrm>
            <a:off x="1363450" y="2141625"/>
            <a:ext cx="7030500" cy="999300"/>
          </a:xfrm>
          <a:prstGeom prst="rect">
            <a:avLst/>
          </a:prstGeom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/>
              <a:t>BeegShip Presentation Demo</a:t>
            </a:r>
            <a:endParaRPr b="0"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learned:</a:t>
            </a:r>
            <a:endParaRPr/>
          </a:p>
        </p:txBody>
      </p:sp>
      <p:sp>
        <p:nvSpPr>
          <p:cNvPr id="468" name="Google Shape;468;p41"/>
          <p:cNvSpPr txBox="1"/>
          <p:nvPr>
            <p:ph idx="1" type="body"/>
          </p:nvPr>
        </p:nvSpPr>
        <p:spPr>
          <a:xfrm>
            <a:off x="1244175" y="1453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Being able to apply </a:t>
            </a:r>
            <a:r>
              <a:rPr lang="en"/>
              <a:t>object</a:t>
            </a:r>
            <a:r>
              <a:rPr lang="en"/>
              <a:t> oriented design programming and the SDLC to answer real world problems.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Use case, Activity, SSD diagrams to develop a subsystem.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relational databases and implement them in a way that meets </a:t>
            </a:r>
            <a:r>
              <a:rPr lang="en"/>
              <a:t>business</a:t>
            </a:r>
            <a:r>
              <a:rPr lang="en"/>
              <a:t> needs(Company X in our case).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Understanding how to write effective queries effectively for input and output in order to manage our database tables.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process can be applied to an outnumbered world problems such as maintaining a bookstore database purchase, car dealership subsystems, keeping an inventory count of store products.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proposal: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32350" y="1300950"/>
            <a:ext cx="70305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BeegShip proposes the following: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Build a shipping system that will work with Company X’s inventory and customer information subsystem.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shipping system will allow customers to order products online, from the comfort of their home.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shipping subsystem will have the following features:</a:t>
            </a:r>
            <a:endParaRPr>
              <a:solidFill>
                <a:srgbClr val="000000"/>
              </a:solidFill>
            </a:endParaRPr>
          </a:p>
          <a:p>
            <a:pPr indent="-3111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Receiving packages</a:t>
            </a:r>
            <a:endParaRPr sz="1300">
              <a:solidFill>
                <a:srgbClr val="000000"/>
              </a:solidFill>
            </a:endParaRPr>
          </a:p>
          <a:p>
            <a:pPr indent="-3111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Processing packages</a:t>
            </a:r>
            <a:endParaRPr sz="1300">
              <a:solidFill>
                <a:srgbClr val="000000"/>
              </a:solidFill>
            </a:endParaRPr>
          </a:p>
          <a:p>
            <a:pPr indent="-3111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Preparing packages for delivery </a:t>
            </a:r>
            <a:endParaRPr sz="1300">
              <a:solidFill>
                <a:srgbClr val="000000"/>
              </a:solidFill>
            </a:endParaRPr>
          </a:p>
          <a:p>
            <a:pPr indent="-3111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Maintaining an up-to-date status on the given order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Difficulties/Challenges Encountered</a:t>
            </a:r>
            <a:endParaRPr b="0"/>
          </a:p>
        </p:txBody>
      </p:sp>
      <p:sp>
        <p:nvSpPr>
          <p:cNvPr id="474" name="Google Shape;474;p4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sure the database worked properly upon adding new information to tables.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Deciding whether to use Mysql or Microsoft access to create our database tables.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Connecting Graphical user interface to work properly </a:t>
            </a:r>
            <a:r>
              <a:rPr lang="en"/>
              <a:t>with our system. Making sure that each interface would retrieve the right information and send it to the database.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 checks to verify that parent tables have the correct record when inserting records in children tables.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new tables when normalizing the database.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80" name="Google Shape;480;p4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 to this problem: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464250"/>
            <a:ext cx="70305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Our approach to build our shipping system will go </a:t>
            </a:r>
            <a:r>
              <a:rPr lang="en">
                <a:solidFill>
                  <a:srgbClr val="000000"/>
                </a:solidFill>
              </a:rPr>
              <a:t>through four stages: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Analysis: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Gather information, define requirements, prioritize based on important features, and receive information from customers (include diagrams).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Design: </a:t>
            </a:r>
            <a:r>
              <a:rPr lang="en"/>
              <a:t>utilize diagrams and gathered information to develop the skeleton of our system, develop a database schema and create tables in 3N form according to business needs.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Implementation: </a:t>
            </a:r>
            <a:r>
              <a:rPr lang="en"/>
              <a:t>develop our system Graphical User Interface (GUI), complement methods and classes.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Estimated Completion Time: </a:t>
            </a:r>
            <a:r>
              <a:rPr lang="en">
                <a:solidFill>
                  <a:srgbClr val="000000"/>
                </a:solidFill>
              </a:rPr>
              <a:t>The estimated time that we set for completing our shipping subsystem was 11-13 weeks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Policies of our company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BeegShip will provide shipping </a:t>
            </a:r>
            <a:r>
              <a:rPr lang="en">
                <a:solidFill>
                  <a:srgbClr val="000000"/>
                </a:solidFill>
              </a:rPr>
              <a:t>across</a:t>
            </a:r>
            <a:r>
              <a:rPr lang="en">
                <a:solidFill>
                  <a:srgbClr val="000000"/>
                </a:solidFill>
              </a:rPr>
              <a:t> and outside of U.S and estimate the best/most comfort shipping prices.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Free Shipping for U.S orders.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BeegShip will ship products </a:t>
            </a:r>
            <a:r>
              <a:rPr lang="en">
                <a:solidFill>
                  <a:srgbClr val="000000"/>
                </a:solidFill>
              </a:rPr>
              <a:t>only within a certain number of business days.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Returns will be allowed within the first 30 days after receiving the product.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Cancel order will not be available after </a:t>
            </a:r>
            <a:r>
              <a:rPr lang="en">
                <a:solidFill>
                  <a:srgbClr val="000000"/>
                </a:solidFill>
              </a:rPr>
              <a:t>product</a:t>
            </a:r>
            <a:r>
              <a:rPr lang="en">
                <a:solidFill>
                  <a:srgbClr val="000000"/>
                </a:solidFill>
              </a:rPr>
              <a:t> has been shipped.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306300"/>
            <a:ext cx="7030500" cy="3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Benefits: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want BeegShip to provide quick and reliable service to companies and allow them to make more sales, even with reduced stored traffic.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Stakeholders: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BeegShip executives, Warehouse personnel, shipping personnel, Company X and other </a:t>
            </a:r>
            <a:r>
              <a:rPr lang="en"/>
              <a:t>business</a:t>
            </a:r>
            <a:r>
              <a:rPr lang="en"/>
              <a:t> partners.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b="1" lang="en"/>
              <a:t>Events to what the system must respond: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Receive Shipping 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 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Prepare Package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Send Package</a:t>
            </a:r>
            <a:endParaRPr/>
          </a:p>
        </p:txBody>
      </p:sp>
      <p:sp>
        <p:nvSpPr>
          <p:cNvPr id="309" name="Google Shape;309;p18"/>
          <p:cNvSpPr txBox="1"/>
          <p:nvPr/>
        </p:nvSpPr>
        <p:spPr>
          <a:xfrm>
            <a:off x="3888225" y="3633100"/>
            <a:ext cx="2112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Contact 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Customer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276375"/>
            <a:ext cx="70305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Events</a:t>
            </a:r>
            <a:endParaRPr b="0"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275675"/>
            <a:ext cx="7030500" cy="3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250" y="1178688"/>
            <a:ext cx="7030500" cy="345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Use Case Descriptions and Use Case Diagram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75" y="1776875"/>
            <a:ext cx="4552225" cy="26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150" y="1503550"/>
            <a:ext cx="425055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Phase 2 of Analysis Part</a:t>
            </a:r>
            <a:endParaRPr b="0"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171150" y="1387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initial Domain Class Diagram for BeegShip: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238" y="1700200"/>
            <a:ext cx="527087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