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1"/>
    <p:restoredTop sz="94694"/>
  </p:normalViewPr>
  <p:slideViewPr>
    <p:cSldViewPr snapToGrid="0">
      <p:cViewPr varScale="1">
        <p:scale>
          <a:sx n="88" d="100"/>
          <a:sy n="88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6A15-4B76-5C4C-9042-4048894F2829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C9FA-1578-BB4B-801C-C20CE763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49820"/>
            <a:ext cx="4846320" cy="4221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1849819"/>
            <a:ext cx="4846320" cy="42217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9071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91370"/>
            <a:ext cx="10241280" cy="42802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10,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02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3hbcscwz44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24005262#bib00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lood cells suspended in mid-air">
            <a:extLst>
              <a:ext uri="{FF2B5EF4-FFF2-40B4-BE49-F238E27FC236}">
                <a16:creationId xmlns:a16="http://schemas.microsoft.com/office/drawing/2014/main" id="{814FEA06-F217-A4C4-7A4F-E1B4BF2F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08" r="33680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DAA16-DEEF-42F9-101F-C40BBFD8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Blood Glucose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53D3-3F59-054A-B854-B22B68BE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Opencampus</a:t>
            </a:r>
            <a:r>
              <a:rPr lang="en-US" sz="1400" cap="none" spc="300" dirty="0">
                <a:solidFill>
                  <a:schemeClr val="bg1"/>
                </a:solidFill>
              </a:rPr>
              <a:t> - Advanced Time Series</a:t>
            </a:r>
          </a:p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WiSe</a:t>
            </a:r>
            <a:r>
              <a:rPr lang="en-US" sz="1400" cap="none" spc="300" dirty="0">
                <a:solidFill>
                  <a:schemeClr val="bg1"/>
                </a:solidFill>
              </a:rPr>
              <a:t> 24/25</a:t>
            </a:r>
          </a:p>
          <a:p>
            <a:pPr algn="r"/>
            <a:r>
              <a:rPr lang="en-US" sz="1400" cap="none" spc="300" dirty="0">
                <a:solidFill>
                  <a:schemeClr val="bg1"/>
                </a:solidFill>
              </a:rPr>
              <a:t>Anna Dahlhaus, Christopher Kunze, </a:t>
            </a:r>
            <a:br>
              <a:rPr lang="en-US" sz="1400" cap="none" spc="300" dirty="0">
                <a:solidFill>
                  <a:schemeClr val="bg1"/>
                </a:solidFill>
              </a:rPr>
            </a:br>
            <a:r>
              <a:rPr lang="en-US" sz="1400" cap="none" spc="300" dirty="0">
                <a:solidFill>
                  <a:schemeClr val="bg1"/>
                </a:solidFill>
              </a:rPr>
              <a:t>Tim </a:t>
            </a:r>
            <a:r>
              <a:rPr lang="en-US" sz="1400" cap="none" spc="300" dirty="0" err="1">
                <a:solidFill>
                  <a:schemeClr val="bg1"/>
                </a:solidFill>
              </a:rPr>
              <a:t>Oldörp</a:t>
            </a:r>
            <a:r>
              <a:rPr lang="en-US" sz="1400" cap="none" spc="300" dirty="0">
                <a:solidFill>
                  <a:schemeClr val="bg1"/>
                </a:solidFill>
              </a:rPr>
              <a:t>, Leo Simak</a:t>
            </a:r>
          </a:p>
          <a:p>
            <a:pPr algn="r"/>
            <a:endParaRPr lang="en-US" sz="1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2F55-E1AF-C974-8BFC-A5D681FA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C5A0-0C16-47E8-DE5D-62D4762E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Bagging: Random Forest</a:t>
            </a:r>
          </a:p>
          <a:p>
            <a:r>
              <a:rPr lang="en-US" dirty="0"/>
              <a:t>Boosting: </a:t>
            </a:r>
            <a:r>
              <a:rPr lang="en-US" dirty="0" err="1"/>
              <a:t>LightGBM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7FCC-F28F-0A97-BB65-17A7770D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Deep Learning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6CC3-D6F7-E69E-4503-1CF1D3F2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N-Beats / N-Hits</a:t>
            </a:r>
          </a:p>
        </p:txBody>
      </p:sp>
    </p:spTree>
    <p:extLst>
      <p:ext uri="{BB962C8B-B14F-4D97-AF65-F5344CB8AC3E}">
        <p14:creationId xmlns:p14="http://schemas.microsoft.com/office/powerpoint/2010/main" val="53075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EE9-719A-803E-1101-FAAB7D84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5E85-0B1C-387E-F30D-1CBE8D45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Tigramite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1F3D-7E86-A131-0460-837CCFD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D5EE-535B-F790-E83F-528DF721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results in a clear and easy-to-understand format. Use tables, charts, or any other visual aids that you find appropriate.</a:t>
            </a:r>
          </a:p>
          <a:p>
            <a:r>
              <a:rPr lang="en-US" dirty="0"/>
              <a:t>2-3 slides</a:t>
            </a:r>
          </a:p>
        </p:txBody>
      </p:sp>
    </p:spTree>
    <p:extLst>
      <p:ext uri="{BB962C8B-B14F-4D97-AF65-F5344CB8AC3E}">
        <p14:creationId xmlns:p14="http://schemas.microsoft.com/office/powerpoint/2010/main" val="345414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A32-884A-D594-809F-CE812417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28B9-51D1-6CA4-6DF8-C81CB4E1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most challenging issue or error you encountered during the data preparation or modeling phase, and how you overcame it.</a:t>
            </a:r>
          </a:p>
          <a:p>
            <a:r>
              <a:rPr lang="en-US" dirty="0"/>
              <a:t>Missing data: Preprocessed data linearly interpolated all missing dates</a:t>
            </a:r>
          </a:p>
        </p:txBody>
      </p:sp>
    </p:spTree>
    <p:extLst>
      <p:ext uri="{BB962C8B-B14F-4D97-AF65-F5344CB8AC3E}">
        <p14:creationId xmlns:p14="http://schemas.microsoft.com/office/powerpoint/2010/main" val="24181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DF9E-7041-D926-50DB-4C06D8A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CC16-5C9F-0936-7A07-24EFB83D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performance of your models compared to the baseline, and discuss any limitations and future work.</a:t>
            </a:r>
          </a:p>
          <a:p>
            <a:r>
              <a:rPr lang="en-US" dirty="0"/>
              <a:t>1-2 slides</a:t>
            </a:r>
          </a:p>
        </p:txBody>
      </p:sp>
    </p:spTree>
    <p:extLst>
      <p:ext uri="{BB962C8B-B14F-4D97-AF65-F5344CB8AC3E}">
        <p14:creationId xmlns:p14="http://schemas.microsoft.com/office/powerpoint/2010/main" val="233012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7DF1-7EAE-4941-D7DF-31DCA43B8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621A-968A-C641-A6C5-4DBE13D81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CDB-3771-7C22-524D-62A909CE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7615-36B8-99F3-717B-794A4607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Task: Using historical blood glucose readings, insulin dosage, carbohydrate intake, and smartwatch activity data to predict future blood glucose.</a:t>
            </a:r>
          </a:p>
          <a:p>
            <a:pPr marL="457200" lvl="1" indent="0">
              <a:buNone/>
            </a:pPr>
            <a:r>
              <a:rPr lang="en-US" dirty="0">
                <a:effectLst/>
                <a:sym typeface="Wingdings" pitchFamily="2" charset="2"/>
              </a:rPr>
              <a:t> Regression / Forecasting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Dataset: </a:t>
            </a:r>
            <a:r>
              <a:rPr lang="en-US" dirty="0">
                <a:hlinkClick r:id="rId3"/>
              </a:rPr>
              <a:t>HUPA-UCM Diabetes Dataset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25 people with Type 1 Diabetes Mellitus (T1DM)</a:t>
            </a:r>
          </a:p>
          <a:p>
            <a:pPr lvl="1"/>
            <a:r>
              <a:rPr lang="en-US" dirty="0"/>
              <a:t>Continuous Glucose Monitoring (CGM) data</a:t>
            </a:r>
          </a:p>
          <a:p>
            <a:pPr lvl="1"/>
            <a:r>
              <a:rPr lang="en-US" dirty="0"/>
              <a:t>Insulin dose administration</a:t>
            </a:r>
          </a:p>
          <a:p>
            <a:pPr lvl="1"/>
            <a:r>
              <a:rPr lang="en-US" dirty="0"/>
              <a:t>Meal ingestion counted in carbohydrate grams</a:t>
            </a:r>
          </a:p>
          <a:p>
            <a:pPr lvl="1"/>
            <a:r>
              <a:rPr lang="en-US" dirty="0"/>
              <a:t>Fitness tracker: steps, calories burned, heart rate, and sleep quality and quantity</a:t>
            </a:r>
          </a:p>
        </p:txBody>
      </p:sp>
    </p:spTree>
    <p:extLst>
      <p:ext uri="{BB962C8B-B14F-4D97-AF65-F5344CB8AC3E}">
        <p14:creationId xmlns:p14="http://schemas.microsoft.com/office/powerpoint/2010/main" val="19836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D-B679-650B-EA1D-CDBBE469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Domain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C6DBF-5FFF-C311-C4B0-18183B50C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200" b="1" dirty="0"/>
                  <a:t>Blood Glucose </a:t>
                </a:r>
                <a:r>
                  <a:rPr lang="en-US" sz="1200" dirty="0"/>
                  <a:t>(BG):</a:t>
                </a:r>
              </a:p>
              <a:p>
                <a:pPr lvl="1"/>
                <a:r>
                  <a:rPr lang="en-US" sz="1200" dirty="0"/>
                  <a:t>Glucose (C₆H₁₂O₆.) is a simple sugar (monosaccharide) that serves as a primary source of energy for the body's cells.</a:t>
                </a:r>
              </a:p>
              <a:p>
                <a:pPr lvl="1"/>
                <a:r>
                  <a:rPr lang="en-US" sz="1200" dirty="0"/>
                  <a:t>Levels of glucose in the bloodstream is regulated by the two hormones Insulin (BG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Glucagon (BG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200" dirty="0"/>
                  <a:t>) released in the pancreas</a:t>
                </a:r>
              </a:p>
              <a:p>
                <a:r>
                  <a:rPr lang="en-US" sz="1200" b="1" dirty="0"/>
                  <a:t>Type 1 Diabetes Mellitus </a:t>
                </a:r>
                <a:r>
                  <a:rPr lang="en-US" sz="1200" dirty="0"/>
                  <a:t>(T1DM):</a:t>
                </a:r>
              </a:p>
              <a:p>
                <a:pPr lvl="1"/>
                <a:r>
                  <a:rPr lang="en-US" sz="1200" dirty="0"/>
                  <a:t>A chronic autoimmune condition where the body’s immune system destroys the insulin-producing beta cells in the pancreas</a:t>
                </a:r>
              </a:p>
              <a:p>
                <a:pPr lvl="1"/>
                <a:r>
                  <a:rPr lang="en-US" sz="1200" dirty="0"/>
                  <a:t>Without insulin, the body cannot regulate blood glucose levels effectively </a:t>
                </a:r>
                <a:r>
                  <a:rPr lang="en-US" sz="1200" dirty="0">
                    <a:sym typeface="Wingdings" pitchFamily="2" charset="2"/>
                  </a:rPr>
                  <a:t> External management necessary!</a:t>
                </a:r>
                <a:endParaRPr lang="en-US" sz="1200" dirty="0"/>
              </a:p>
              <a:p>
                <a:pPr lvl="1"/>
                <a:r>
                  <a:rPr lang="en-US" sz="1200" dirty="0"/>
                  <a:t>Management to prevent levels from becoming too high (hyperglycemia) or too low (hypoglycemia).</a:t>
                </a:r>
              </a:p>
              <a:p>
                <a:pPr lvl="2"/>
                <a:r>
                  <a:rPr lang="en-US" sz="1100" dirty="0"/>
                  <a:t>Monitoring blood glucose levels</a:t>
                </a:r>
              </a:p>
              <a:p>
                <a:pPr lvl="2"/>
                <a:r>
                  <a:rPr lang="en-US" sz="1100" dirty="0"/>
                  <a:t>Administering insulin (via injections or pumps)</a:t>
                </a:r>
              </a:p>
              <a:p>
                <a:pPr lvl="2"/>
                <a:r>
                  <a:rPr lang="en-US" sz="1100" dirty="0"/>
                  <a:t>Balancing carbohydrate intake, physical activity, and medication</a:t>
                </a:r>
              </a:p>
              <a:p>
                <a:pPr lvl="1"/>
                <a:r>
                  <a:rPr lang="en-US" sz="1200" dirty="0"/>
                  <a:t>Regular monitoring helps prevent complications like heart disease, nerve damage, and kidney problems.</a:t>
                </a:r>
              </a:p>
              <a:p>
                <a:r>
                  <a:rPr lang="en-US" sz="1200" b="1" dirty="0"/>
                  <a:t>Blood Glucose Levels in T1D</a:t>
                </a:r>
                <a:r>
                  <a:rPr lang="en-US" sz="1200" dirty="0"/>
                  <a:t>:</a:t>
                </a:r>
              </a:p>
              <a:p>
                <a:pPr lvl="1"/>
                <a:r>
                  <a:rPr lang="en-US" sz="1200" dirty="0"/>
                  <a:t>Normal fasting blood glucose: 70–100 mg/dL (3.9–5.6 mmol/L).</a:t>
                </a:r>
              </a:p>
              <a:p>
                <a:pPr lvl="1"/>
                <a:r>
                  <a:rPr lang="en-US" sz="1200" dirty="0"/>
                  <a:t>Hyperglycemia (high blood sugar): Blood glucose &gt;180 mg/dL (10 mmol/L).</a:t>
                </a:r>
              </a:p>
              <a:p>
                <a:pPr lvl="1"/>
                <a:r>
                  <a:rPr lang="en-US" sz="1200" dirty="0"/>
                  <a:t>Hypoglycemia (low blood sugar): Blood glucose &lt;70 mg/dL (3.9 mmol/L).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C6DBF-5FFF-C311-C4B0-18183B50C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592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5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5157-13ED-22A2-9918-2B752586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069B7-8E12-C076-53E3-8C8847C2D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17" y="1550018"/>
            <a:ext cx="10240963" cy="2934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47E23-5AF1-680D-06D3-0F367D9CAD2D}"/>
              </a:ext>
            </a:extLst>
          </p:cNvPr>
          <p:cNvCxnSpPr/>
          <p:nvPr/>
        </p:nvCxnSpPr>
        <p:spPr>
          <a:xfrm>
            <a:off x="8519886" y="4484068"/>
            <a:ext cx="1567543" cy="0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A2BD0A-A745-D235-229D-08EC814F99B8}"/>
              </a:ext>
            </a:extLst>
          </p:cNvPr>
          <p:cNvSpPr txBox="1"/>
          <p:nvPr/>
        </p:nvSpPr>
        <p:spPr>
          <a:xfrm>
            <a:off x="8972476" y="448406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2-3h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5DABC-61DF-D89B-EAAB-A0E11B322EAD}"/>
              </a:ext>
            </a:extLst>
          </p:cNvPr>
          <p:cNvCxnSpPr>
            <a:cxnSpLocks/>
          </p:cNvCxnSpPr>
          <p:nvPr/>
        </p:nvCxnSpPr>
        <p:spPr>
          <a:xfrm>
            <a:off x="10145485" y="4475965"/>
            <a:ext cx="1204685" cy="8103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601D0-7387-98EB-14FB-A12E6A6B2F60}"/>
              </a:ext>
            </a:extLst>
          </p:cNvPr>
          <p:cNvSpPr txBox="1"/>
          <p:nvPr/>
        </p:nvSpPr>
        <p:spPr>
          <a:xfrm>
            <a:off x="10414089" y="44759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1h</a:t>
            </a:r>
          </a:p>
        </p:txBody>
      </p:sp>
    </p:spTree>
    <p:extLst>
      <p:ext uri="{BB962C8B-B14F-4D97-AF65-F5344CB8AC3E}">
        <p14:creationId xmlns:p14="http://schemas.microsoft.com/office/powerpoint/2010/main" val="298719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8CA-AAFB-BB05-28D5-9FF42BE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ACD6-C820-3095-FA48-A622827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Hidalgo et al., 2024</a:t>
            </a:r>
            <a:r>
              <a:rPr lang="en-US" dirty="0"/>
              <a:t>: 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A3A-EAFA-966F-36D0-424B1763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FCF6-A643-C3B2-A312-E2EC2C7B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your dataset, including any preprocessing and feature engineering steps.</a:t>
            </a:r>
          </a:p>
          <a:p>
            <a:r>
              <a:rPr lang="en-US" dirty="0"/>
              <a:t>5-min data for BG, insulin, carb &amp; metabolic markers</a:t>
            </a:r>
          </a:p>
          <a:p>
            <a:r>
              <a:rPr lang="en-US" dirty="0"/>
              <a:t>Sleep? </a:t>
            </a:r>
            <a:r>
              <a:rPr lang="en-US"/>
              <a:t>Anthropometric </a:t>
            </a:r>
            <a:r>
              <a:rPr lang="en-US" dirty="0"/>
              <a:t>data?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52F48-2BC9-8E88-A382-73977B2A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3065054"/>
            <a:ext cx="5834743" cy="28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1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A9E6-8710-9158-FFBD-016EF748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Model: Arima(x)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390-C9FA-1609-FFB6-3AB7AD90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recap your baseline model, its performance, and why it was chosen.</a:t>
            </a:r>
          </a:p>
        </p:txBody>
      </p:sp>
    </p:spTree>
    <p:extLst>
      <p:ext uri="{BB962C8B-B14F-4D97-AF65-F5344CB8AC3E}">
        <p14:creationId xmlns:p14="http://schemas.microsoft.com/office/powerpoint/2010/main" val="144284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33A6-4544-2017-9866-17DC38E8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E856-917A-09CF-14F1-5B2C2CFC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models you've implemented, the feature engineering steps you've taken, and how you evaluated their performance. Include a screenshot of the code you used to implement the model.</a:t>
            </a:r>
          </a:p>
          <a:p>
            <a:r>
              <a:rPr lang="en-US" dirty="0"/>
              <a:t>3-4 slides</a:t>
            </a:r>
          </a:p>
          <a:p>
            <a:r>
              <a:rPr lang="en-US" dirty="0"/>
              <a:t>RNNs: GRU/LSTM</a:t>
            </a:r>
          </a:p>
          <a:p>
            <a:r>
              <a:rPr lang="en-US" dirty="0"/>
              <a:t>Tree models: Random Forest &amp; Gradient boosting (</a:t>
            </a:r>
            <a:r>
              <a:rPr lang="en-US" dirty="0" err="1"/>
              <a:t>lightGBM</a:t>
            </a:r>
            <a:r>
              <a:rPr lang="en-US" dirty="0"/>
              <a:t>)</a:t>
            </a:r>
          </a:p>
          <a:p>
            <a:r>
              <a:rPr lang="en-US" dirty="0" err="1"/>
              <a:t>Tigramite</a:t>
            </a:r>
            <a:r>
              <a:rPr lang="en-US" dirty="0"/>
              <a:t>: Causal analysis</a:t>
            </a:r>
          </a:p>
          <a:p>
            <a:r>
              <a:rPr lang="en-US" dirty="0"/>
              <a:t>N-Beats / N-Hits</a:t>
            </a:r>
          </a:p>
        </p:txBody>
      </p:sp>
    </p:spTree>
    <p:extLst>
      <p:ext uri="{BB962C8B-B14F-4D97-AF65-F5344CB8AC3E}">
        <p14:creationId xmlns:p14="http://schemas.microsoft.com/office/powerpoint/2010/main" val="13546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A05-6DC6-4514-549A-77F76278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3F24-07AE-8EF9-749F-37436E0B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32267287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4"/>
      </a:accent4>
      <a:accent5>
        <a:srgbClr val="9F4DC3"/>
      </a:accent5>
      <a:accent6>
        <a:srgbClr val="5E3CB2"/>
      </a:accent6>
      <a:hlink>
        <a:srgbClr val="AD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564</Words>
  <Application>Microsoft Macintosh PowerPoint</Application>
  <PresentationFormat>Widescreen</PresentationFormat>
  <Paragraphs>70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Cambria Math</vt:lpstr>
      <vt:lpstr>Wingdings</vt:lpstr>
      <vt:lpstr>GradientRiseVTI</vt:lpstr>
      <vt:lpstr>Blood Glucose Prediction</vt:lpstr>
      <vt:lpstr>Introduction</vt:lpstr>
      <vt:lpstr>Basic Domain Knowledge</vt:lpstr>
      <vt:lpstr>Time series Forecasting</vt:lpstr>
      <vt:lpstr>Literature</vt:lpstr>
      <vt:lpstr>Dataset Characteristics</vt:lpstr>
      <vt:lpstr>Baseline Model: Arima(x)</vt:lpstr>
      <vt:lpstr>Model Definition and Evaluation</vt:lpstr>
      <vt:lpstr>Recurrent Neural Networks</vt:lpstr>
      <vt:lpstr>Regression Trees</vt:lpstr>
      <vt:lpstr>Modern Deep Learning Architectures</vt:lpstr>
      <vt:lpstr>Causal Inference</vt:lpstr>
      <vt:lpstr>Results</vt:lpstr>
      <vt:lpstr>Challenges and Errors</vt:lpstr>
      <vt:lpstr>Discussion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Heimel</dc:creator>
  <cp:lastModifiedBy>Jamie Heimel</cp:lastModifiedBy>
  <cp:revision>4</cp:revision>
  <dcterms:created xsi:type="dcterms:W3CDTF">2025-01-08T09:17:50Z</dcterms:created>
  <dcterms:modified xsi:type="dcterms:W3CDTF">2025-01-12T18:21:20Z</dcterms:modified>
</cp:coreProperties>
</file>