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58" r:id="rId6"/>
    <p:sldId id="259" r:id="rId7"/>
    <p:sldId id="273" r:id="rId8"/>
    <p:sldId id="272" r:id="rId9"/>
    <p:sldId id="275" r:id="rId10"/>
    <p:sldId id="274" r:id="rId11"/>
    <p:sldId id="260" r:id="rId12"/>
    <p:sldId id="261" r:id="rId13"/>
    <p:sldId id="268" r:id="rId14"/>
    <p:sldId id="269" r:id="rId15"/>
    <p:sldId id="270" r:id="rId16"/>
    <p:sldId id="271" r:id="rId17"/>
    <p:sldId id="262" r:id="rId18"/>
    <p:sldId id="263" r:id="rId19"/>
    <p:sldId id="264" r:id="rId20"/>
    <p:sldId id="276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11"/>
    <p:restoredTop sz="94694"/>
  </p:normalViewPr>
  <p:slideViewPr>
    <p:cSldViewPr snapToGrid="0">
      <p:cViewPr>
        <p:scale>
          <a:sx n="72" d="100"/>
          <a:sy n="72" d="100"/>
        </p:scale>
        <p:origin x="84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06A15-4B76-5C4C-9042-4048894F2829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EC9FA-1578-BB4B-801C-C20CE763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54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4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0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258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EC9FA-1578-BB4B-801C-C20CE7632F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60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6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2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9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49820"/>
            <a:ext cx="4846320" cy="422179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1849819"/>
            <a:ext cx="4846320" cy="42217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6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75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Friday, January 10,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61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907148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791370"/>
            <a:ext cx="10241280" cy="428024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Friday, January 10,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2021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i="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datasets/3hbcscwz44/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2352340924005262#bib00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6F292AA-C8DB-4CAA-97C9-456CF8540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Red blood cells suspended in mid-air">
            <a:extLst>
              <a:ext uri="{FF2B5EF4-FFF2-40B4-BE49-F238E27FC236}">
                <a16:creationId xmlns:a16="http://schemas.microsoft.com/office/drawing/2014/main" id="{814FEA06-F217-A4C4-7A4F-E1B4BF2F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08" r="33680"/>
          <a:stretch/>
        </p:blipFill>
        <p:spPr>
          <a:xfrm>
            <a:off x="-1" y="10"/>
            <a:ext cx="458790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A065953-3D69-4CD4-80C3-DF10DEB4C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2" y="-429"/>
            <a:ext cx="7604097" cy="6857571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  <a:alpha val="73000"/>
                </a:schemeClr>
              </a:gs>
              <a:gs pos="100000">
                <a:schemeClr val="accent2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B36DB5-F10D-4EDB-87E2-ECB9301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901" y="0"/>
            <a:ext cx="7604097" cy="6858000"/>
          </a:xfrm>
          <a:prstGeom prst="rect">
            <a:avLst/>
          </a:prstGeom>
          <a:gradFill>
            <a:gsLst>
              <a:gs pos="0">
                <a:schemeClr val="accent5">
                  <a:alpha val="37000"/>
                </a:schemeClr>
              </a:gs>
              <a:gs pos="98000">
                <a:schemeClr val="accent2">
                  <a:alpha val="66000"/>
                </a:scheme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6F195D-95DC-419E-BBC1-E2B601A60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99847" y="4355164"/>
            <a:ext cx="7592151" cy="2502836"/>
          </a:xfrm>
          <a:prstGeom prst="rect">
            <a:avLst/>
          </a:prstGeom>
          <a:gradFill>
            <a:gsLst>
              <a:gs pos="22000">
                <a:schemeClr val="accent6">
                  <a:alpha val="39000"/>
                </a:schemeClr>
              </a:gs>
              <a:gs pos="82000">
                <a:schemeClr val="accent5">
                  <a:alpha val="19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256CF5B-1DAD-4912-86B9-FCA73369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18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3DAA16-DEEF-42F9-101F-C40BBFD8A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5425" y="768485"/>
            <a:ext cx="6133656" cy="316967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Blood Glucose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B53D3-3F59-054A-B854-B22B68BE8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2918" y="4793128"/>
            <a:ext cx="5462494" cy="1141157"/>
          </a:xfrm>
        </p:spPr>
        <p:txBody>
          <a:bodyPr>
            <a:normAutofit fontScale="77500" lnSpcReduction="20000"/>
          </a:bodyPr>
          <a:lstStyle/>
          <a:p>
            <a:pPr algn="r"/>
            <a:r>
              <a:rPr lang="en-US" sz="1400" cap="none" spc="300" dirty="0" err="1">
                <a:solidFill>
                  <a:schemeClr val="bg1"/>
                </a:solidFill>
              </a:rPr>
              <a:t>Opencampus</a:t>
            </a:r>
            <a:r>
              <a:rPr lang="en-US" sz="1400" cap="none" spc="300" dirty="0">
                <a:solidFill>
                  <a:schemeClr val="bg1"/>
                </a:solidFill>
              </a:rPr>
              <a:t> - Advanced Time Series</a:t>
            </a:r>
          </a:p>
          <a:p>
            <a:pPr algn="r"/>
            <a:r>
              <a:rPr lang="en-US" sz="1400" cap="none" spc="300" dirty="0" err="1">
                <a:solidFill>
                  <a:schemeClr val="bg1"/>
                </a:solidFill>
              </a:rPr>
              <a:t>WiSe</a:t>
            </a:r>
            <a:r>
              <a:rPr lang="en-US" sz="1400" cap="none" spc="300" dirty="0">
                <a:solidFill>
                  <a:schemeClr val="bg1"/>
                </a:solidFill>
              </a:rPr>
              <a:t> 24/25</a:t>
            </a:r>
          </a:p>
          <a:p>
            <a:pPr algn="r"/>
            <a:r>
              <a:rPr lang="en-US" sz="1400" cap="none" spc="300" dirty="0">
                <a:solidFill>
                  <a:schemeClr val="bg1"/>
                </a:solidFill>
              </a:rPr>
              <a:t>Anna Dahlhaus, Christopher Kunze, </a:t>
            </a:r>
            <a:br>
              <a:rPr lang="en-US" sz="1400" cap="none" spc="300" dirty="0">
                <a:solidFill>
                  <a:schemeClr val="bg1"/>
                </a:solidFill>
              </a:rPr>
            </a:br>
            <a:r>
              <a:rPr lang="en-US" sz="1400" cap="none" spc="300" dirty="0">
                <a:solidFill>
                  <a:schemeClr val="bg1"/>
                </a:solidFill>
              </a:rPr>
              <a:t>Tim </a:t>
            </a:r>
            <a:r>
              <a:rPr lang="en-US" sz="1400" cap="none" spc="300" dirty="0" err="1">
                <a:solidFill>
                  <a:schemeClr val="bg1"/>
                </a:solidFill>
              </a:rPr>
              <a:t>Oldörp</a:t>
            </a:r>
            <a:r>
              <a:rPr lang="en-US" sz="1400" cap="none" spc="300" dirty="0">
                <a:solidFill>
                  <a:schemeClr val="bg1"/>
                </a:solidFill>
              </a:rPr>
              <a:t>, Leo Simak</a:t>
            </a:r>
          </a:p>
          <a:p>
            <a:pPr algn="r"/>
            <a:endParaRPr lang="en-US" sz="1400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21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F9A16-D70B-9FBB-E131-1D4B270E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Train-Test-split /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8D33-6616-2D02-0D43-DE8F5273F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370"/>
            <a:ext cx="8236857" cy="4280246"/>
          </a:xfrm>
        </p:spPr>
        <p:txBody>
          <a:bodyPr/>
          <a:lstStyle/>
          <a:p>
            <a:r>
              <a:rPr lang="en-US" dirty="0" err="1"/>
              <a:t>Szenario</a:t>
            </a:r>
            <a:r>
              <a:rPr lang="en-US" dirty="0"/>
              <a:t> 1: Train P27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Test P27</a:t>
            </a:r>
          </a:p>
          <a:p>
            <a:r>
              <a:rPr lang="en-US" dirty="0" err="1"/>
              <a:t>Szenario</a:t>
            </a:r>
            <a:r>
              <a:rPr lang="en-US" dirty="0"/>
              <a:t> 2: Train P27 </a:t>
            </a:r>
            <a:r>
              <a:rPr lang="en-US" dirty="0">
                <a:sym typeface="Wingdings" pitchFamily="2" charset="2"/>
              </a:rPr>
              <a:t> Test </a:t>
            </a:r>
            <a:r>
              <a:rPr lang="en-US" dirty="0"/>
              <a:t>P1-P06</a:t>
            </a:r>
            <a:endParaRPr lang="en-US" dirty="0">
              <a:sym typeface="Wingdings" pitchFamily="2" charset="2"/>
            </a:endParaRPr>
          </a:p>
          <a:p>
            <a:r>
              <a:rPr lang="en-US" dirty="0" err="1">
                <a:sym typeface="Wingdings" pitchFamily="2" charset="2"/>
              </a:rPr>
              <a:t>Szenario</a:t>
            </a:r>
            <a:r>
              <a:rPr lang="en-US" dirty="0">
                <a:sym typeface="Wingdings" pitchFamily="2" charset="2"/>
              </a:rPr>
              <a:t> 3: Train P07-P27  Test</a:t>
            </a:r>
            <a:r>
              <a:rPr lang="en-US" dirty="0"/>
              <a:t> P1-P06 / P27</a:t>
            </a:r>
          </a:p>
          <a:p>
            <a:r>
              <a:rPr lang="en-US" strike="sngStrike" dirty="0" err="1"/>
              <a:t>Szenario</a:t>
            </a:r>
            <a:r>
              <a:rPr lang="en-US" strike="sngStrike" dirty="0"/>
              <a:t> 4: Train all </a:t>
            </a:r>
            <a:r>
              <a:rPr lang="en-US" strike="sngStrike" dirty="0">
                <a:sym typeface="Wingdings" pitchFamily="2" charset="2"/>
              </a:rPr>
              <a:t> Test all</a:t>
            </a:r>
          </a:p>
          <a:p>
            <a:r>
              <a:rPr lang="en-US" strike="sngStrike" dirty="0" err="1">
                <a:sym typeface="Wingdings" pitchFamily="2" charset="2"/>
              </a:rPr>
              <a:t>Szenario</a:t>
            </a:r>
            <a:r>
              <a:rPr lang="en-US" strike="sngStrike" dirty="0">
                <a:sym typeface="Wingdings" pitchFamily="2" charset="2"/>
              </a:rPr>
              <a:t> 5: Balanced all</a:t>
            </a:r>
            <a:endParaRPr lang="en-US" strike="sngStri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564682-655D-4009-1652-9411414BA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2605" y="697557"/>
            <a:ext cx="1404365" cy="5041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A4CC1E4-0295-6C8D-BC97-EF2DD491D14E}"/>
              </a:ext>
            </a:extLst>
          </p:cNvPr>
          <p:cNvSpPr/>
          <p:nvPr/>
        </p:nvSpPr>
        <p:spPr>
          <a:xfrm>
            <a:off x="2162629" y="4194629"/>
            <a:ext cx="3672114" cy="32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CA93B-79E6-821A-7956-FA366684AD8C}"/>
              </a:ext>
            </a:extLst>
          </p:cNvPr>
          <p:cNvSpPr/>
          <p:nvPr/>
        </p:nvSpPr>
        <p:spPr>
          <a:xfrm>
            <a:off x="2917371" y="4610613"/>
            <a:ext cx="134148" cy="323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45E350-BC43-27C6-BB8A-5E2D1BD86E2F}"/>
              </a:ext>
            </a:extLst>
          </p:cNvPr>
          <p:cNvSpPr/>
          <p:nvPr/>
        </p:nvSpPr>
        <p:spPr>
          <a:xfrm>
            <a:off x="2162629" y="4610613"/>
            <a:ext cx="754742" cy="32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6FF877-5464-D274-B9C9-D4EDC8073AB7}"/>
              </a:ext>
            </a:extLst>
          </p:cNvPr>
          <p:cNvSpPr/>
          <p:nvPr/>
        </p:nvSpPr>
        <p:spPr>
          <a:xfrm>
            <a:off x="3280228" y="5050826"/>
            <a:ext cx="134149" cy="323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D79D3A-9A10-3EA4-7262-7F46B1C10921}"/>
              </a:ext>
            </a:extLst>
          </p:cNvPr>
          <p:cNvSpPr/>
          <p:nvPr/>
        </p:nvSpPr>
        <p:spPr>
          <a:xfrm>
            <a:off x="2155373" y="5050826"/>
            <a:ext cx="1124855" cy="32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A267B-9467-3CD5-47A8-4E3187FD0385}"/>
              </a:ext>
            </a:extLst>
          </p:cNvPr>
          <p:cNvSpPr txBox="1"/>
          <p:nvPr/>
        </p:nvSpPr>
        <p:spPr>
          <a:xfrm>
            <a:off x="4176374" y="4844708"/>
            <a:ext cx="1204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Rolling window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D5EEB-4A7C-78DD-A06A-5CA112391CEE}"/>
              </a:ext>
            </a:extLst>
          </p:cNvPr>
          <p:cNvSpPr/>
          <p:nvPr/>
        </p:nvSpPr>
        <p:spPr>
          <a:xfrm>
            <a:off x="5830188" y="4194629"/>
            <a:ext cx="795583" cy="323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DF7532-EEC2-11DF-224C-E06DAD6D6D0F}"/>
              </a:ext>
            </a:extLst>
          </p:cNvPr>
          <p:cNvSpPr/>
          <p:nvPr/>
        </p:nvSpPr>
        <p:spPr>
          <a:xfrm>
            <a:off x="2162629" y="5491039"/>
            <a:ext cx="1553028" cy="3231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1DC3E-4F8D-1112-D421-A23FBCFB9511}"/>
              </a:ext>
            </a:extLst>
          </p:cNvPr>
          <p:cNvSpPr/>
          <p:nvPr/>
        </p:nvSpPr>
        <p:spPr>
          <a:xfrm>
            <a:off x="3721723" y="5494743"/>
            <a:ext cx="134149" cy="3231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86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A9E6-8710-9158-FFBD-016EF748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Model: Arima(x)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F390-C9FA-1609-FFB6-3AB7AD90A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Quickly recap your baseline model, its performance, and why it was chosen.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860E72E-95B9-663C-88D6-7B9AE9E04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599" y="2365007"/>
            <a:ext cx="7953829" cy="370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284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33A6-4544-2017-9866-17DC38E84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Definition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FE856-917A-09CF-14F1-5B2C2CFCB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models you've implemented, the feature engineering steps you've taken, and how you evaluated their performance. Include a screenshot of the code you used to implement the model.</a:t>
            </a:r>
          </a:p>
          <a:p>
            <a:r>
              <a:rPr lang="en-US" dirty="0"/>
              <a:t>3-4 slides</a:t>
            </a:r>
          </a:p>
          <a:p>
            <a:r>
              <a:rPr lang="en-US" dirty="0"/>
              <a:t>RNNs: GRU/LSTM</a:t>
            </a:r>
          </a:p>
          <a:p>
            <a:r>
              <a:rPr lang="en-US" dirty="0"/>
              <a:t>Tree models: Random Forest &amp; Gradient boosting (</a:t>
            </a:r>
            <a:r>
              <a:rPr lang="en-US" dirty="0" err="1"/>
              <a:t>lightGBM</a:t>
            </a:r>
            <a:r>
              <a:rPr lang="en-US" dirty="0"/>
              <a:t>)</a:t>
            </a:r>
          </a:p>
          <a:p>
            <a:r>
              <a:rPr lang="en-US" dirty="0" err="1"/>
              <a:t>Tigramite</a:t>
            </a:r>
            <a:r>
              <a:rPr lang="en-US" dirty="0"/>
              <a:t>: Causal analysis</a:t>
            </a:r>
          </a:p>
          <a:p>
            <a:r>
              <a:rPr lang="en-US" dirty="0"/>
              <a:t>N-Beats / N-Hits</a:t>
            </a:r>
          </a:p>
        </p:txBody>
      </p:sp>
    </p:spTree>
    <p:extLst>
      <p:ext uri="{BB962C8B-B14F-4D97-AF65-F5344CB8AC3E}">
        <p14:creationId xmlns:p14="http://schemas.microsoft.com/office/powerpoint/2010/main" val="135460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BA05-6DC6-4514-549A-77F76278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D3F24-07AE-8EF9-749F-37436E0BF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</a:t>
            </a:r>
          </a:p>
          <a:p>
            <a:r>
              <a:rPr lang="en-US" dirty="0"/>
              <a:t>GRU</a:t>
            </a:r>
          </a:p>
        </p:txBody>
      </p:sp>
    </p:spTree>
    <p:extLst>
      <p:ext uri="{BB962C8B-B14F-4D97-AF65-F5344CB8AC3E}">
        <p14:creationId xmlns:p14="http://schemas.microsoft.com/office/powerpoint/2010/main" val="322672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F2F55-E1AF-C974-8BFC-A5D681FA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C5A0-0C16-47E8-DE5D-62D4762E7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Bagging: Random Forest</a:t>
            </a:r>
          </a:p>
          <a:p>
            <a:r>
              <a:rPr lang="en-US" dirty="0"/>
              <a:t>Boosting: </a:t>
            </a:r>
            <a:r>
              <a:rPr lang="en-US" dirty="0" err="1"/>
              <a:t>LightGBM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8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7FCC-F28F-0A97-BB65-17A7770D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Deep Learning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6CC3-D6F7-E69E-4503-1CF1D3F24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N-Beats / N-Hits</a:t>
            </a:r>
          </a:p>
        </p:txBody>
      </p:sp>
    </p:spTree>
    <p:extLst>
      <p:ext uri="{BB962C8B-B14F-4D97-AF65-F5344CB8AC3E}">
        <p14:creationId xmlns:p14="http://schemas.microsoft.com/office/powerpoint/2010/main" val="530752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73EE9-719A-803E-1101-FAAB7D842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55E85-0B1C-387E-F30D-1CBE8D459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Tigramite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8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51F3D-7E86-A131-0460-837CCFDC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5D5EE-535B-F790-E83F-528DF721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results in a clear and easy-to-understand format. Use tables, charts, or any other visual aids that you find appropriate.</a:t>
            </a:r>
          </a:p>
          <a:p>
            <a:r>
              <a:rPr lang="en-US" dirty="0"/>
              <a:t>2-3 slides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02A1DE-7B81-6CEA-E8F4-E5A1D6982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42" y="3652380"/>
            <a:ext cx="4934857" cy="2449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146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BAA32-884A-D594-809F-CE812417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228B9-51D1-6CA4-6DF8-C81CB4E1F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the most challenging issue or error you encountered during the data preparation or modeling phase, and how you overcame it.</a:t>
            </a:r>
          </a:p>
          <a:p>
            <a:r>
              <a:rPr lang="en-US" dirty="0"/>
              <a:t>Missing data: Preprocessed data linearly interpolated all missing dates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 Mean interpolation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9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DDF9E-7041-D926-50DB-4C06D8A2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CC16-5C9F-0936-7A07-24EFB83DF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 on the performance of your models compared to the baseline, and discuss any limitations and future work.</a:t>
            </a:r>
          </a:p>
          <a:p>
            <a:r>
              <a:rPr lang="en-US" dirty="0"/>
              <a:t>1-2 slides</a:t>
            </a:r>
          </a:p>
        </p:txBody>
      </p:sp>
    </p:spTree>
    <p:extLst>
      <p:ext uri="{BB962C8B-B14F-4D97-AF65-F5344CB8AC3E}">
        <p14:creationId xmlns:p14="http://schemas.microsoft.com/office/powerpoint/2010/main" val="233012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ECDB-3771-7C22-524D-62A909CE3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7615-36B8-99F3-717B-794A4607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Task: Using historical blood glucose readings, insulin dosage, carbohydrate intake, and smartwatch activity data to predict future blood glucose.</a:t>
            </a:r>
          </a:p>
          <a:p>
            <a:pPr marL="457200" lvl="1" indent="0">
              <a:buNone/>
            </a:pPr>
            <a:r>
              <a:rPr lang="en-US" dirty="0">
                <a:effectLst/>
                <a:sym typeface="Wingdings" pitchFamily="2" charset="2"/>
              </a:rPr>
              <a:t> Regression / Forecasting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Dataset: </a:t>
            </a:r>
            <a:r>
              <a:rPr lang="en-US" dirty="0">
                <a:hlinkClick r:id="rId3"/>
              </a:rPr>
              <a:t>HUPA-UCM Diabetes Dataset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25 people with Type 1 Diabetes Mellitus (T1DM)</a:t>
            </a:r>
          </a:p>
          <a:p>
            <a:pPr lvl="1"/>
            <a:r>
              <a:rPr lang="en-US" dirty="0"/>
              <a:t>Continuous Glucose Monitoring (CGM) data over several days (&gt;7d)</a:t>
            </a:r>
          </a:p>
          <a:p>
            <a:pPr lvl="1"/>
            <a:r>
              <a:rPr lang="en-US" dirty="0"/>
              <a:t>Insulin dose administration</a:t>
            </a:r>
          </a:p>
          <a:p>
            <a:pPr lvl="1"/>
            <a:r>
              <a:rPr lang="en-US" dirty="0"/>
              <a:t>Meal ingestion counted in servings (10 </a:t>
            </a:r>
            <a:r>
              <a:rPr lang="en-US" dirty="0" err="1"/>
              <a:t>cals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Fitness tracker: steps, calories burned, heart rate, and sleep quality and quantity</a:t>
            </a:r>
          </a:p>
        </p:txBody>
      </p:sp>
    </p:spTree>
    <p:extLst>
      <p:ext uri="{BB962C8B-B14F-4D97-AF65-F5344CB8AC3E}">
        <p14:creationId xmlns:p14="http://schemas.microsoft.com/office/powerpoint/2010/main" val="198367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7BE8F-21CF-4586-425F-0349A4A42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7788-AE32-7590-BE5A-1D9A7A989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Anthropometrics (age, gender, height, etc.)</a:t>
            </a:r>
          </a:p>
          <a:p>
            <a:r>
              <a:rPr lang="en-US" dirty="0"/>
              <a:t>Sleep?</a:t>
            </a:r>
          </a:p>
        </p:txBody>
      </p:sp>
    </p:spTree>
    <p:extLst>
      <p:ext uri="{BB962C8B-B14F-4D97-AF65-F5344CB8AC3E}">
        <p14:creationId xmlns:p14="http://schemas.microsoft.com/office/powerpoint/2010/main" val="3095436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87DF1-7EAE-4941-D7DF-31DCA43B8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6621A-968A-C641-A6C5-4DBE13D81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6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092D-B679-650B-EA1D-CDBBE469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Domain Knowledge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C6DBF-5FFF-C311-C4B0-18183B50C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200" b="1" dirty="0"/>
                  <a:t>Blood Glucose </a:t>
                </a:r>
                <a:r>
                  <a:rPr lang="en-US" sz="1200" dirty="0"/>
                  <a:t>(BG):</a:t>
                </a:r>
              </a:p>
              <a:p>
                <a:pPr lvl="1"/>
                <a:r>
                  <a:rPr lang="en-US" sz="1200" dirty="0"/>
                  <a:t>Glucose (C₆H₁₂O₆.) is a simple sugar (monosaccharide) that serves as a primary source of energy for the body's cells.</a:t>
                </a:r>
              </a:p>
              <a:p>
                <a:pPr lvl="1"/>
                <a:r>
                  <a:rPr lang="en-US" sz="1200" dirty="0"/>
                  <a:t>Levels of glucose in the bloodstream is regulated by the two hormones Insulin (BG</a:t>
                </a:r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/>
                  <a:t> and Glucagon (BG</a:t>
                </a:r>
                <a:r>
                  <a:rPr lang="en-US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sz="1200" dirty="0"/>
                  <a:t>) released in the pancreas</a:t>
                </a:r>
              </a:p>
              <a:p>
                <a:r>
                  <a:rPr lang="en-US" sz="1200" b="1" dirty="0"/>
                  <a:t>Type 1 Diabetes Mellitus </a:t>
                </a:r>
                <a:r>
                  <a:rPr lang="en-US" sz="1200" dirty="0"/>
                  <a:t>(T1DM):</a:t>
                </a:r>
              </a:p>
              <a:p>
                <a:pPr lvl="1"/>
                <a:r>
                  <a:rPr lang="en-US" sz="1200" dirty="0"/>
                  <a:t>A chronic autoimmune condition where the body’s immune system destroys the insulin-producing beta cells in the pancreas</a:t>
                </a:r>
              </a:p>
              <a:p>
                <a:pPr lvl="1"/>
                <a:r>
                  <a:rPr lang="en-US" sz="1200" dirty="0"/>
                  <a:t>Without insulin, the body cannot regulate blood glucose levels effectively </a:t>
                </a:r>
                <a:r>
                  <a:rPr lang="en-US" sz="1200" dirty="0">
                    <a:sym typeface="Wingdings" pitchFamily="2" charset="2"/>
                  </a:rPr>
                  <a:t> External management necessary!</a:t>
                </a:r>
                <a:endParaRPr lang="en-US" sz="1200" dirty="0"/>
              </a:p>
              <a:p>
                <a:pPr lvl="1"/>
                <a:r>
                  <a:rPr lang="en-US" sz="1200" dirty="0"/>
                  <a:t>Management to prevent levels from becoming too high (hyperglycemia) or too low (hypoglycemia).</a:t>
                </a:r>
              </a:p>
              <a:p>
                <a:pPr lvl="2"/>
                <a:r>
                  <a:rPr lang="en-US" sz="1100" dirty="0"/>
                  <a:t>Monitoring blood glucose levels</a:t>
                </a:r>
              </a:p>
              <a:p>
                <a:pPr lvl="2"/>
                <a:r>
                  <a:rPr lang="en-US" sz="1100" dirty="0"/>
                  <a:t>Administering insulin (via injections or pumps): Basal insulin: </a:t>
                </a:r>
                <a:r>
                  <a:rPr lang="en-US" sz="1100" dirty="0" err="1"/>
                  <a:t>longterm</a:t>
                </a:r>
                <a:r>
                  <a:rPr lang="en-US" sz="1100" dirty="0"/>
                  <a:t> basis | Bolus insulin: short term before meals</a:t>
                </a:r>
              </a:p>
              <a:p>
                <a:pPr lvl="2"/>
                <a:r>
                  <a:rPr lang="en-US" sz="1100" dirty="0"/>
                  <a:t>Balancing carbohydrate intake, physical activity, and medication</a:t>
                </a:r>
              </a:p>
              <a:p>
                <a:pPr lvl="1"/>
                <a:r>
                  <a:rPr lang="en-US" sz="1200" dirty="0"/>
                  <a:t>Regular monitoring helps prevent complications like heart disease, nerve damage, and kidney problems.</a:t>
                </a:r>
              </a:p>
              <a:p>
                <a:r>
                  <a:rPr lang="en-US" sz="1200" b="1" dirty="0"/>
                  <a:t>Blood Glucose Levels in T1D</a:t>
                </a:r>
                <a:r>
                  <a:rPr lang="en-US" sz="1200" dirty="0"/>
                  <a:t>:</a:t>
                </a:r>
              </a:p>
              <a:p>
                <a:pPr lvl="1"/>
                <a:r>
                  <a:rPr lang="en-US" sz="1200" dirty="0"/>
                  <a:t>Normal fasting blood glucose: 70–100 mg/dL (3.9–5.6 mmol/L).</a:t>
                </a:r>
              </a:p>
              <a:p>
                <a:pPr lvl="1"/>
                <a:r>
                  <a:rPr lang="en-US" sz="1200" dirty="0"/>
                  <a:t>Hyperglycemia (high blood sugar): Blood glucose &gt;180 mg/dL (10 mmol/L).</a:t>
                </a:r>
              </a:p>
              <a:p>
                <a:pPr lvl="1"/>
                <a:r>
                  <a:rPr lang="en-US" sz="1200" dirty="0"/>
                  <a:t>Hypoglycemia (low blood sugar): Blood glucose &lt;70 mg/dL (3.9 mmol/L).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7C6DBF-5FFF-C311-C4B0-18183B50C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7" t="-592" b="-1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650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5157-13ED-22A2-9918-2B752586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F069B7-8E12-C076-53E3-8C8847C2D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17" y="1550018"/>
            <a:ext cx="10240963" cy="29340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747E23-5AF1-680D-06D3-0F367D9CAD2D}"/>
              </a:ext>
            </a:extLst>
          </p:cNvPr>
          <p:cNvCxnSpPr/>
          <p:nvPr/>
        </p:nvCxnSpPr>
        <p:spPr>
          <a:xfrm>
            <a:off x="8519886" y="4484068"/>
            <a:ext cx="1567543" cy="0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A2BD0A-A745-D235-229D-08EC814F99B8}"/>
              </a:ext>
            </a:extLst>
          </p:cNvPr>
          <p:cNvSpPr txBox="1"/>
          <p:nvPr/>
        </p:nvSpPr>
        <p:spPr>
          <a:xfrm>
            <a:off x="8972476" y="448406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1 - 3h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25DABC-61DF-D89B-EAAB-A0E11B322EAD}"/>
              </a:ext>
            </a:extLst>
          </p:cNvPr>
          <p:cNvCxnSpPr>
            <a:cxnSpLocks/>
          </p:cNvCxnSpPr>
          <p:nvPr/>
        </p:nvCxnSpPr>
        <p:spPr>
          <a:xfrm>
            <a:off x="10145485" y="4475965"/>
            <a:ext cx="1204685" cy="8103"/>
          </a:xfrm>
          <a:prstGeom prst="line">
            <a:avLst/>
          </a:prstGeom>
          <a:ln w="127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8601D0-7387-98EB-14FB-A12E6A6B2F60}"/>
              </a:ext>
            </a:extLst>
          </p:cNvPr>
          <p:cNvSpPr txBox="1"/>
          <p:nvPr/>
        </p:nvSpPr>
        <p:spPr>
          <a:xfrm>
            <a:off x="10253677" y="4475965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½ - 1h</a:t>
            </a:r>
          </a:p>
        </p:txBody>
      </p:sp>
    </p:spTree>
    <p:extLst>
      <p:ext uri="{BB962C8B-B14F-4D97-AF65-F5344CB8AC3E}">
        <p14:creationId xmlns:p14="http://schemas.microsoft.com/office/powerpoint/2010/main" val="2987193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CA8CA-AAFB-BB05-28D5-9FF42BEB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ACD6-C820-3095-FA48-A622827FF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Hidalgo et al., 2024</a:t>
            </a:r>
            <a:r>
              <a:rPr lang="en-US" dirty="0"/>
              <a:t>: Dataset description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7A3A-EAFA-966F-36D0-424B1763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0FCF6-A643-C3B2-A312-E2EC2C7B4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370"/>
            <a:ext cx="9064171" cy="4280246"/>
          </a:xfrm>
        </p:spPr>
        <p:txBody>
          <a:bodyPr/>
          <a:lstStyle/>
          <a:p>
            <a:r>
              <a:rPr lang="en-US" dirty="0"/>
              <a:t>Provide an overview of your dataset, including any preprocessing and feature engineering steps.</a:t>
            </a:r>
          </a:p>
          <a:p>
            <a:r>
              <a:rPr lang="en-US" dirty="0"/>
              <a:t>Preprocessed 5-min data for BG, insulin, carb &amp; metabolic markers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DADFFC-6A5B-9448-B39C-8AC3F0F518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08" y="3192700"/>
            <a:ext cx="7121564" cy="3543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D03E96-0CE7-2DC8-D6CF-00BC6F2E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1519" y="473528"/>
            <a:ext cx="1404365" cy="504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13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AD14-9745-38A5-4C87-179761FE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46AE5-D03F-9442-518F-67D537EAA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370"/>
            <a:ext cx="5783943" cy="4280246"/>
          </a:xfrm>
        </p:spPr>
        <p:txBody>
          <a:bodyPr>
            <a:normAutofit/>
          </a:bodyPr>
          <a:lstStyle/>
          <a:p>
            <a:r>
              <a:rPr lang="en-US" dirty="0"/>
              <a:t>Target: </a:t>
            </a:r>
            <a:r>
              <a:rPr lang="en-US" b="0" dirty="0">
                <a:effectLst/>
                <a:latin typeface="Courier New" panose="02070309020205020404" pitchFamily="49" charset="0"/>
              </a:rPr>
              <a:t>'glucose'</a:t>
            </a:r>
            <a:endParaRPr lang="en-US" dirty="0"/>
          </a:p>
          <a:p>
            <a:r>
              <a:rPr lang="en-US" dirty="0"/>
              <a:t>Selected features: </a:t>
            </a:r>
            <a:r>
              <a:rPr lang="en-US" b="0" dirty="0"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bolus_volume_delivered</a:t>
            </a:r>
            <a:r>
              <a:rPr lang="en-US" b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basal_rate</a:t>
            </a:r>
            <a:r>
              <a:rPr lang="en-US" b="0" dirty="0">
                <a:effectLst/>
                <a:latin typeface="Courier New" panose="02070309020205020404" pitchFamily="49" charset="0"/>
              </a:rPr>
              <a:t>', '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heart_rate</a:t>
            </a:r>
            <a:r>
              <a:rPr lang="en-US" b="0" dirty="0">
                <a:effectLst/>
                <a:latin typeface="Courier New" panose="02070309020205020404" pitchFamily="49" charset="0"/>
              </a:rPr>
              <a:t>’</a:t>
            </a:r>
          </a:p>
          <a:p>
            <a:r>
              <a:rPr lang="en-US" b="0" dirty="0" err="1">
                <a:effectLst/>
                <a:latin typeface="Courier New" panose="02070309020205020404" pitchFamily="49" charset="0"/>
              </a:rPr>
              <a:t>Carb_input</a:t>
            </a:r>
            <a:r>
              <a:rPr lang="en-US" b="0" dirty="0">
                <a:effectLst/>
                <a:latin typeface="Courier New" panose="02070309020205020404" pitchFamily="49" charset="0"/>
              </a:rPr>
              <a:t> too badly tracked :(</a:t>
            </a:r>
          </a:p>
          <a:p>
            <a:endParaRPr lang="en-US" b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0F74F8B-3AD9-288F-951D-0FD58A90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461" y="288073"/>
            <a:ext cx="5618817" cy="5111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63863-CC0A-171A-E526-C1CA1980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206415"/>
            <a:ext cx="2405552" cy="259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41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C2E97-061F-D631-D16E-AC4EE1EF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8F389-78CE-5281-4F32-E157E20AE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91370"/>
            <a:ext cx="6291943" cy="4280246"/>
          </a:xfrm>
        </p:spPr>
        <p:txBody>
          <a:bodyPr/>
          <a:lstStyle/>
          <a:p>
            <a:pPr lvl="1"/>
            <a:r>
              <a:rPr lang="en-US" b="0" dirty="0">
                <a:effectLst/>
                <a:latin typeface="Courier New" panose="02070309020205020404" pitchFamily="49" charset="0"/>
              </a:rPr>
              <a:t>HR -&gt; Z-Norm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Glucose: relative to normal range?</a:t>
            </a:r>
            <a:br>
              <a:rPr lang="en-US" dirty="0">
                <a:latin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</a:rPr>
              <a:t>[80-200] or relative to extremes [40,300]</a:t>
            </a:r>
          </a:p>
          <a:p>
            <a:pPr lvl="1"/>
            <a:r>
              <a:rPr lang="en-US" b="0" dirty="0">
                <a:effectLst/>
                <a:latin typeface="Courier New" panose="02070309020205020404" pitchFamily="49" charset="0"/>
              </a:rPr>
              <a:t>Bolus-insulin: Max-Norm</a:t>
            </a:r>
          </a:p>
          <a:p>
            <a:pPr lvl="1"/>
            <a:r>
              <a:rPr lang="en-US" dirty="0">
                <a:latin typeface="Courier New" panose="02070309020205020404" pitchFamily="49" charset="0"/>
              </a:rPr>
              <a:t>Basal-insulin: Z-Norm / Max-Norm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BC78176-FAE6-1223-EF60-2C6A24A32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2" y="403226"/>
            <a:ext cx="4528457" cy="224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53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400DD-8458-34D2-E80D-B3CC536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D464C-0AE0-4C54-8587-78B3885C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Time of day? (sin/cos)</a:t>
            </a:r>
          </a:p>
          <a:p>
            <a:r>
              <a:rPr lang="en-US" dirty="0"/>
              <a:t>Meta data?</a:t>
            </a:r>
          </a:p>
          <a:p>
            <a:pPr lvl="1"/>
            <a:r>
              <a:rPr lang="en-US" dirty="0"/>
              <a:t>Mean steps / Activity</a:t>
            </a:r>
          </a:p>
          <a:p>
            <a:pPr lvl="1"/>
            <a:r>
              <a:rPr lang="en-US" dirty="0"/>
              <a:t>Resting HR</a:t>
            </a:r>
          </a:p>
        </p:txBody>
      </p:sp>
    </p:spTree>
    <p:extLst>
      <p:ext uri="{BB962C8B-B14F-4D97-AF65-F5344CB8AC3E}">
        <p14:creationId xmlns:p14="http://schemas.microsoft.com/office/powerpoint/2010/main" val="251053821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2F3"/>
      </a:lt2>
      <a:accent1>
        <a:srgbClr val="C3784D"/>
      </a:accent1>
      <a:accent2>
        <a:srgbClr val="B13B41"/>
      </a:accent2>
      <a:accent3>
        <a:srgbClr val="C34D84"/>
      </a:accent3>
      <a:accent4>
        <a:srgbClr val="B13BA4"/>
      </a:accent4>
      <a:accent5>
        <a:srgbClr val="9F4DC3"/>
      </a:accent5>
      <a:accent6>
        <a:srgbClr val="5E3CB2"/>
      </a:accent6>
      <a:hlink>
        <a:srgbClr val="AD3F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</TotalTime>
  <Words>727</Words>
  <Application>Microsoft Macintosh PowerPoint</Application>
  <PresentationFormat>Widescreen</PresentationFormat>
  <Paragraphs>95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Avenir Next LT Pro</vt:lpstr>
      <vt:lpstr>Cambria Math</vt:lpstr>
      <vt:lpstr>Courier New</vt:lpstr>
      <vt:lpstr>Wingdings</vt:lpstr>
      <vt:lpstr>GradientRiseVTI</vt:lpstr>
      <vt:lpstr>Blood Glucose Prediction</vt:lpstr>
      <vt:lpstr>Introduction</vt:lpstr>
      <vt:lpstr>Basic Domain Knowledge</vt:lpstr>
      <vt:lpstr>Time series Forecasting</vt:lpstr>
      <vt:lpstr>Literature</vt:lpstr>
      <vt:lpstr>Dataset Characteristics</vt:lpstr>
      <vt:lpstr>Feature selection</vt:lpstr>
      <vt:lpstr>Normalization</vt:lpstr>
      <vt:lpstr>Calculated Features</vt:lpstr>
      <vt:lpstr>Train-Test-split / Benchmark</vt:lpstr>
      <vt:lpstr>Baseline Model: Arima(x)</vt:lpstr>
      <vt:lpstr>Model Definition and Evaluation</vt:lpstr>
      <vt:lpstr>Recurrent Neural Networks</vt:lpstr>
      <vt:lpstr>Regression Trees</vt:lpstr>
      <vt:lpstr>Modern Deep Learning Architectures</vt:lpstr>
      <vt:lpstr>Causal Inference</vt:lpstr>
      <vt:lpstr>Results</vt:lpstr>
      <vt:lpstr>Challenges and Errors</vt:lpstr>
      <vt:lpstr>Discussion</vt:lpstr>
      <vt:lpstr>Outlook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Heimel</dc:creator>
  <cp:lastModifiedBy>Jamie Heimel</cp:lastModifiedBy>
  <cp:revision>9</cp:revision>
  <dcterms:created xsi:type="dcterms:W3CDTF">2025-01-08T09:17:50Z</dcterms:created>
  <dcterms:modified xsi:type="dcterms:W3CDTF">2025-01-15T17:42:06Z</dcterms:modified>
</cp:coreProperties>
</file>