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77" r:id="rId4"/>
    <p:sldId id="266" r:id="rId5"/>
    <p:sldId id="267" r:id="rId6"/>
    <p:sldId id="258" r:id="rId7"/>
    <p:sldId id="259" r:id="rId8"/>
    <p:sldId id="278" r:id="rId9"/>
    <p:sldId id="273" r:id="rId10"/>
    <p:sldId id="279" r:id="rId11"/>
    <p:sldId id="275" r:id="rId12"/>
    <p:sldId id="274" r:id="rId13"/>
    <p:sldId id="260" r:id="rId14"/>
    <p:sldId id="261" r:id="rId15"/>
    <p:sldId id="268" r:id="rId16"/>
    <p:sldId id="269" r:id="rId17"/>
    <p:sldId id="270" r:id="rId18"/>
    <p:sldId id="271" r:id="rId19"/>
    <p:sldId id="262" r:id="rId20"/>
    <p:sldId id="263" r:id="rId21"/>
    <p:sldId id="264" r:id="rId22"/>
    <p:sldId id="27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4"/>
    <p:restoredTop sz="94694"/>
  </p:normalViewPr>
  <p:slideViewPr>
    <p:cSldViewPr snapToGrid="0">
      <p:cViewPr varScale="1">
        <p:scale>
          <a:sx n="117" d="100"/>
          <a:sy n="117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6A15-4B76-5C4C-9042-4048894F2829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C9FA-1578-BB4B-801C-C20CE763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49820"/>
            <a:ext cx="4846320" cy="4221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49819"/>
            <a:ext cx="4846320" cy="4221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07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91370"/>
            <a:ext cx="10241280" cy="42802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20,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02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3hbcscwz44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24005262#bib000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814FEA06-F217-A4C4-7A4F-E1B4BF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08" r="33680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DAA16-DEEF-42F9-101F-C40BBFD8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Blood Glucose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53D3-3F59-054A-B854-B22B68BE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Opencampus</a:t>
            </a:r>
            <a:r>
              <a:rPr lang="en-US" sz="1400" cap="none" spc="300" dirty="0">
                <a:solidFill>
                  <a:schemeClr val="bg1"/>
                </a:solidFill>
              </a:rPr>
              <a:t> - Advanced Time Series</a:t>
            </a:r>
          </a:p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WiSe</a:t>
            </a:r>
            <a:r>
              <a:rPr lang="en-US" sz="1400" cap="none" spc="300" dirty="0">
                <a:solidFill>
                  <a:schemeClr val="bg1"/>
                </a:solidFill>
              </a:rPr>
              <a:t> 24/25</a:t>
            </a:r>
          </a:p>
          <a:p>
            <a:pPr algn="r"/>
            <a:r>
              <a:rPr lang="en-US" sz="1400" cap="none" spc="300" dirty="0">
                <a:solidFill>
                  <a:schemeClr val="bg1"/>
                </a:solidFill>
              </a:rPr>
              <a:t>Anna Dahlhaus, Christopher Kunze, </a:t>
            </a:r>
            <a:br>
              <a:rPr lang="en-US" sz="1400" cap="none" spc="300" dirty="0">
                <a:solidFill>
                  <a:schemeClr val="bg1"/>
                </a:solidFill>
              </a:rPr>
            </a:br>
            <a:r>
              <a:rPr lang="en-US" sz="1400" cap="none" spc="300" dirty="0">
                <a:solidFill>
                  <a:schemeClr val="bg1"/>
                </a:solidFill>
              </a:rPr>
              <a:t>Tim </a:t>
            </a:r>
            <a:r>
              <a:rPr lang="en-US" sz="1400" cap="none" spc="300" dirty="0" err="1">
                <a:solidFill>
                  <a:schemeClr val="bg1"/>
                </a:solidFill>
              </a:rPr>
              <a:t>Oldörp</a:t>
            </a:r>
            <a:r>
              <a:rPr lang="en-US" sz="1400" cap="none" spc="300" dirty="0">
                <a:solidFill>
                  <a:schemeClr val="bg1"/>
                </a:solidFill>
              </a:rPr>
              <a:t>, Leo Simak</a:t>
            </a:r>
          </a:p>
          <a:p>
            <a:pPr algn="r"/>
            <a:endParaRPr lang="en-US" sz="1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1F17-3D0D-DFD8-535F-60D38B72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E1E1C-038F-AE2D-2B11-8FD059DE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01" y="4243334"/>
            <a:ext cx="5691448" cy="2040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8F3A1-C83F-292B-1D72-1B549763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91" y="1791370"/>
            <a:ext cx="6163468" cy="236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11D26-9FAE-D567-12EA-129AABE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40" y="2666965"/>
            <a:ext cx="2405552" cy="25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00DD-8458-34D2-E80D-B3CC53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464C-0AE0-4C54-8587-78B3885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Time of day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sin/cos</a:t>
            </a:r>
          </a:p>
          <a:p>
            <a:r>
              <a:rPr lang="en-US" strike="sngStrike" dirty="0"/>
              <a:t>Meta data?</a:t>
            </a:r>
          </a:p>
          <a:p>
            <a:pPr lvl="1"/>
            <a:r>
              <a:rPr lang="en-US" strike="sngStrike" dirty="0"/>
              <a:t>Mean steps / Activity</a:t>
            </a:r>
          </a:p>
          <a:p>
            <a:pPr lvl="1"/>
            <a:r>
              <a:rPr lang="en-US" strike="sngStrike" dirty="0"/>
              <a:t>Resting HR</a:t>
            </a:r>
          </a:p>
        </p:txBody>
      </p:sp>
    </p:spTree>
    <p:extLst>
      <p:ext uri="{BB962C8B-B14F-4D97-AF65-F5344CB8AC3E}">
        <p14:creationId xmlns:p14="http://schemas.microsoft.com/office/powerpoint/2010/main" val="251053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A16-D70B-9FBB-E131-1D4B270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Train-Test-split /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8D33-6616-2D02-0D43-DE8F5273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8236857" cy="4280246"/>
          </a:xfrm>
        </p:spPr>
        <p:txBody>
          <a:bodyPr/>
          <a:lstStyle/>
          <a:p>
            <a:r>
              <a:rPr lang="en-US" dirty="0" err="1"/>
              <a:t>Subset_A</a:t>
            </a:r>
            <a:r>
              <a:rPr lang="en-US" dirty="0"/>
              <a:t>: P</a:t>
            </a:r>
            <a:r>
              <a:rPr lang="en-US" dirty="0">
                <a:sym typeface="Wingdings" pitchFamily="2" charset="2"/>
              </a:rPr>
              <a:t>[1,2,3, 4, 5,10,14,16,17,19,20, 22, 23, 24, 25, 26, 28]</a:t>
            </a:r>
          </a:p>
          <a:p>
            <a:r>
              <a:rPr lang="en-US" dirty="0" err="1"/>
              <a:t>Subset_B</a:t>
            </a:r>
            <a:r>
              <a:rPr lang="en-US" dirty="0"/>
              <a:t>: P[6,7,11,15,18,21]</a:t>
            </a:r>
          </a:p>
          <a:p>
            <a:r>
              <a:rPr lang="en-US" dirty="0" err="1"/>
              <a:t>Szenario</a:t>
            </a:r>
            <a:r>
              <a:rPr lang="en-US" dirty="0"/>
              <a:t> 1a: Train P27_1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Test P27_2 </a:t>
            </a:r>
          </a:p>
          <a:p>
            <a:r>
              <a:rPr lang="en-US" dirty="0" err="1"/>
              <a:t>Szenario</a:t>
            </a:r>
            <a:r>
              <a:rPr lang="en-US" dirty="0"/>
              <a:t> 1b: Train P27_1 </a:t>
            </a:r>
            <a:r>
              <a:rPr lang="en-US" dirty="0">
                <a:sym typeface="Wingdings" pitchFamily="2" charset="2"/>
              </a:rPr>
              <a:t> Test </a:t>
            </a:r>
            <a:r>
              <a:rPr lang="en-US" dirty="0"/>
              <a:t>Subset B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Szenario</a:t>
            </a:r>
            <a:r>
              <a:rPr lang="en-US" dirty="0">
                <a:sym typeface="Wingdings" pitchFamily="2" charset="2"/>
              </a:rPr>
              <a:t> 2a: Train </a:t>
            </a:r>
            <a:r>
              <a:rPr lang="en-US" dirty="0" err="1">
                <a:sym typeface="Wingdings" pitchFamily="2" charset="2"/>
              </a:rPr>
              <a:t>Subset_A</a:t>
            </a:r>
            <a:r>
              <a:rPr lang="en-US" dirty="0">
                <a:sym typeface="Wingdings" pitchFamily="2" charset="2"/>
              </a:rPr>
              <a:t> + P27_1  Test</a:t>
            </a:r>
            <a:r>
              <a:rPr lang="en-US" dirty="0"/>
              <a:t> </a:t>
            </a:r>
            <a:r>
              <a:rPr lang="en-US" dirty="0" err="1"/>
              <a:t>Subset_B</a:t>
            </a:r>
            <a:r>
              <a:rPr lang="en-US" dirty="0"/>
              <a:t> </a:t>
            </a:r>
          </a:p>
          <a:p>
            <a:r>
              <a:rPr lang="en-US" dirty="0" err="1">
                <a:sym typeface="Wingdings" pitchFamily="2" charset="2"/>
              </a:rPr>
              <a:t>Szenario</a:t>
            </a:r>
            <a:r>
              <a:rPr lang="en-US" dirty="0">
                <a:sym typeface="Wingdings" pitchFamily="2" charset="2"/>
              </a:rPr>
              <a:t> 2b: Train </a:t>
            </a:r>
            <a:r>
              <a:rPr lang="en-US" dirty="0" err="1">
                <a:sym typeface="Wingdings" pitchFamily="2" charset="2"/>
              </a:rPr>
              <a:t>Subset_A</a:t>
            </a:r>
            <a:r>
              <a:rPr lang="en-US" dirty="0">
                <a:sym typeface="Wingdings" pitchFamily="2" charset="2"/>
              </a:rPr>
              <a:t> + P27_1  Test</a:t>
            </a:r>
            <a:r>
              <a:rPr lang="en-US" dirty="0"/>
              <a:t> P27_2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4682-655D-4009-1652-9411414B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05" y="697557"/>
            <a:ext cx="1404365" cy="504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4CC1E4-0295-6C8D-BC97-EF2DD491D14E}"/>
              </a:ext>
            </a:extLst>
          </p:cNvPr>
          <p:cNvSpPr/>
          <p:nvPr/>
        </p:nvSpPr>
        <p:spPr>
          <a:xfrm>
            <a:off x="5145315" y="5151742"/>
            <a:ext cx="3672114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CA93B-79E6-821A-7956-FA366684AD8C}"/>
              </a:ext>
            </a:extLst>
          </p:cNvPr>
          <p:cNvSpPr/>
          <p:nvPr/>
        </p:nvSpPr>
        <p:spPr>
          <a:xfrm>
            <a:off x="5907313" y="5587677"/>
            <a:ext cx="134148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5E350-BC43-27C6-BB8A-5E2D1BD86E2F}"/>
              </a:ext>
            </a:extLst>
          </p:cNvPr>
          <p:cNvSpPr/>
          <p:nvPr/>
        </p:nvSpPr>
        <p:spPr>
          <a:xfrm>
            <a:off x="5152571" y="5587677"/>
            <a:ext cx="754742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FF877-5464-D274-B9C9-D4EDC8073AB7}"/>
              </a:ext>
            </a:extLst>
          </p:cNvPr>
          <p:cNvSpPr/>
          <p:nvPr/>
        </p:nvSpPr>
        <p:spPr>
          <a:xfrm>
            <a:off x="6270170" y="6027890"/>
            <a:ext cx="134149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79D3A-9A10-3EA4-7262-7F46B1C10921}"/>
              </a:ext>
            </a:extLst>
          </p:cNvPr>
          <p:cNvSpPr/>
          <p:nvPr/>
        </p:nvSpPr>
        <p:spPr>
          <a:xfrm>
            <a:off x="5145315" y="6027890"/>
            <a:ext cx="1124855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A267B-9467-3CD5-47A8-4E3187FD0385}"/>
              </a:ext>
            </a:extLst>
          </p:cNvPr>
          <p:cNvSpPr txBox="1"/>
          <p:nvPr/>
        </p:nvSpPr>
        <p:spPr>
          <a:xfrm>
            <a:off x="7529174" y="6024943"/>
            <a:ext cx="120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window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D5EEB-4A7C-78DD-A06A-5CA112391CEE}"/>
              </a:ext>
            </a:extLst>
          </p:cNvPr>
          <p:cNvSpPr/>
          <p:nvPr/>
        </p:nvSpPr>
        <p:spPr>
          <a:xfrm>
            <a:off x="8812874" y="5151742"/>
            <a:ext cx="795583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F7532-EEC2-11DF-224C-E06DAD6D6D0F}"/>
              </a:ext>
            </a:extLst>
          </p:cNvPr>
          <p:cNvSpPr/>
          <p:nvPr/>
        </p:nvSpPr>
        <p:spPr>
          <a:xfrm>
            <a:off x="5152571" y="6468103"/>
            <a:ext cx="1553028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1DC3E-4F8D-1112-D421-A23FBCFB9511}"/>
              </a:ext>
            </a:extLst>
          </p:cNvPr>
          <p:cNvSpPr/>
          <p:nvPr/>
        </p:nvSpPr>
        <p:spPr>
          <a:xfrm>
            <a:off x="6711665" y="6471807"/>
            <a:ext cx="134149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9E6-8710-9158-FFBD-016EF748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Arima(x)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390-C9FA-1609-FFB6-3AB7AD90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recap your baseline model, its performance, and why it was chosen.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60E72E-95B9-663C-88D6-7B9AE9E0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2365007"/>
            <a:ext cx="7953829" cy="37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4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33A6-4544-2017-9866-17DC38E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856-917A-09CF-14F1-5B2C2CFC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models you've implemented, the feature engineering steps you've taken, and how you evaluated their performance. Include a screenshot of the code you used to implement the model.</a:t>
            </a:r>
          </a:p>
          <a:p>
            <a:r>
              <a:rPr lang="en-US" dirty="0"/>
              <a:t>3-4 slides</a:t>
            </a:r>
          </a:p>
          <a:p>
            <a:r>
              <a:rPr lang="en-US" dirty="0"/>
              <a:t>RNNs: GRU/LSTM</a:t>
            </a:r>
          </a:p>
          <a:p>
            <a:r>
              <a:rPr lang="en-US" dirty="0"/>
              <a:t>Tree models: Random Forest &amp; Gradient boosting (</a:t>
            </a:r>
            <a:r>
              <a:rPr lang="en-US" dirty="0" err="1"/>
              <a:t>lightGBM</a:t>
            </a:r>
            <a:r>
              <a:rPr lang="en-US" dirty="0"/>
              <a:t>)</a:t>
            </a:r>
          </a:p>
          <a:p>
            <a:r>
              <a:rPr lang="en-US" dirty="0" err="1"/>
              <a:t>Tigramite</a:t>
            </a:r>
            <a:r>
              <a:rPr lang="en-US" dirty="0"/>
              <a:t>: Causal analysis</a:t>
            </a:r>
          </a:p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135460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A05-6DC6-4514-549A-77F76278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3F24-07AE-8EF9-749F-37436E0B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22672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2F55-E1AF-C974-8BFC-A5D681F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C5A0-0C16-47E8-DE5D-62D4762E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Random Forest</a:t>
            </a:r>
          </a:p>
          <a:p>
            <a:r>
              <a:rPr lang="en-US" dirty="0"/>
              <a:t>Boosting: </a:t>
            </a:r>
            <a:r>
              <a:rPr lang="en-US" dirty="0" err="1"/>
              <a:t>LightGBM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7FCC-F28F-0A97-BB65-17A7770D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Deep Learning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CC3-D6F7-E69E-4503-1CF1D3F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53075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EE9-719A-803E-1101-FAAB7D84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5E85-0B1C-387E-F30D-1CBE8D4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Tigramite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1F3D-7E86-A131-0460-837CCFD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D5EE-535B-F790-E83F-528DF72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results in a clear and easy-to-understand format. Use tables, charts, or any other visual aids that you find appropriate.</a:t>
            </a:r>
          </a:p>
          <a:p>
            <a:r>
              <a:rPr lang="en-US" dirty="0"/>
              <a:t>2-3 slides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02A1DE-7B81-6CEA-E8F4-E5A1D698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42" y="3652380"/>
            <a:ext cx="4934857" cy="24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4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CDB-3771-7C22-524D-62A909C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7615-36B8-99F3-717B-794A4607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Task: Using historical blood glucose readings, insulin dosage, carbohydrate intake, and smartwatch activity data to predict future blood glucose.</a:t>
            </a:r>
          </a:p>
          <a:p>
            <a:pPr marL="457200" lvl="1" indent="0">
              <a:buNone/>
            </a:pPr>
            <a:r>
              <a:rPr lang="en-US" dirty="0">
                <a:effectLst/>
                <a:sym typeface="Wingdings" pitchFamily="2" charset="2"/>
              </a:rPr>
              <a:t> Regression / Forecasting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Dataset: </a:t>
            </a:r>
            <a:r>
              <a:rPr lang="en-US" dirty="0">
                <a:hlinkClick r:id="rId3"/>
              </a:rPr>
              <a:t>HUPA-UCM Diabetes 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25 people with Type 1 Diabetes Mellitus (T1DM)</a:t>
            </a:r>
          </a:p>
          <a:p>
            <a:pPr lvl="1"/>
            <a:r>
              <a:rPr lang="en-US" dirty="0"/>
              <a:t>Continuous Glucose Monitoring (CGM) data over several days (&gt;7d)</a:t>
            </a:r>
          </a:p>
          <a:p>
            <a:pPr lvl="1"/>
            <a:r>
              <a:rPr lang="en-US" dirty="0"/>
              <a:t>Additional: Insulin dose administration, Carb input, Fitness tracker data</a:t>
            </a:r>
          </a:p>
        </p:txBody>
      </p:sp>
    </p:spTree>
    <p:extLst>
      <p:ext uri="{BB962C8B-B14F-4D97-AF65-F5344CB8AC3E}">
        <p14:creationId xmlns:p14="http://schemas.microsoft.com/office/powerpoint/2010/main" val="198367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A32-884A-D594-809F-CE81241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28B9-51D1-6CA4-6DF8-C81CB4E1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most challenging issue or error you encountered during the data preparation or modeling phase, and how you overcame it.</a:t>
            </a:r>
          </a:p>
          <a:p>
            <a:r>
              <a:rPr lang="en-US" dirty="0"/>
              <a:t>Missing data: Preprocessed data linearly interpolated for all missing dates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Data leakage?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BB80B-DEA6-6696-A7A8-7D9C7C5C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156122"/>
            <a:ext cx="5516381" cy="29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1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F9E-7041-D926-50DB-4C06D8A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CC16-5C9F-0936-7A07-24EFB83D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performance of your models compared to the baseline, and discuss any limitations and future work.</a:t>
            </a:r>
          </a:p>
          <a:p>
            <a:r>
              <a:rPr lang="en-US" dirty="0"/>
              <a:t>1-2 slides</a:t>
            </a:r>
          </a:p>
        </p:txBody>
      </p:sp>
    </p:spTree>
    <p:extLst>
      <p:ext uri="{BB962C8B-B14F-4D97-AF65-F5344CB8AC3E}">
        <p14:creationId xmlns:p14="http://schemas.microsoft.com/office/powerpoint/2010/main" val="233012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BE8F-21CF-4586-425F-0349A4A4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7788-AE32-7590-BE5A-1D9A7A98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Anthropometrics (age, gender, height, etc.)</a:t>
            </a:r>
          </a:p>
          <a:p>
            <a:r>
              <a:rPr lang="en-US" dirty="0"/>
              <a:t>Sleep?</a:t>
            </a:r>
          </a:p>
        </p:txBody>
      </p:sp>
    </p:spTree>
    <p:extLst>
      <p:ext uri="{BB962C8B-B14F-4D97-AF65-F5344CB8AC3E}">
        <p14:creationId xmlns:p14="http://schemas.microsoft.com/office/powerpoint/2010/main" val="30954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DF1-7EAE-4941-D7DF-31DCA43B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621A-968A-C641-A6C5-4DBE13D81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F5172-7AAD-E9D8-0E79-75E8E376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097DDE-1D45-40A7-9F85-72AD9472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5C4FE2-5362-FB30-4461-17307BE1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Normal Blood Sugar Levels">
            <a:extLst>
              <a:ext uri="{FF2B5EF4-FFF2-40B4-BE49-F238E27FC236}">
                <a16:creationId xmlns:a16="http://schemas.microsoft.com/office/drawing/2014/main" id="{5A5E852D-6BC4-A5A6-34EF-F9BB5746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"/>
          <a:stretch/>
        </p:blipFill>
        <p:spPr bwMode="auto">
          <a:xfrm>
            <a:off x="614679" y="1901952"/>
            <a:ext cx="4801194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627AD-EE71-E08F-D7C1-077070F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457200"/>
            <a:ext cx="4779572" cy="1298448"/>
          </a:xfrm>
        </p:spPr>
        <p:txBody>
          <a:bodyPr anchor="t">
            <a:normAutofit/>
          </a:bodyPr>
          <a:lstStyle/>
          <a:p>
            <a:r>
              <a:rPr lang="en-US"/>
              <a:t>Basic Domain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8E0-648F-4694-FF57-BCA5C90D8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0550" y="457201"/>
                <a:ext cx="5639127" cy="576072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b="1"/>
                  <a:t>Blood Glucose </a:t>
                </a:r>
                <a:r>
                  <a:rPr lang="en-US" sz="1800"/>
                  <a:t>(BG):</a:t>
                </a:r>
              </a:p>
              <a:p>
                <a:pPr lvl="1"/>
                <a:r>
                  <a:rPr lang="en-US" sz="1800"/>
                  <a:t>Glucose (C₆H₁₂O₆.) is a simple sugar (monosaccharide) that serves as a primary source of energy for the body's cells.</a:t>
                </a:r>
              </a:p>
              <a:p>
                <a:pPr lvl="1"/>
                <a:r>
                  <a:rPr lang="en-US" sz="1800"/>
                  <a:t>Levels of glucose in the bloodstream is regulated by the two hormones Insulin (BG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de-DE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 and Glucagon (BG</a:t>
                </a:r>
                <a:r>
                  <a:rPr lang="en-US" sz="1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800"/>
                  <a:t>) released in the pancreas</a:t>
                </a:r>
              </a:p>
              <a:p>
                <a:r>
                  <a:rPr lang="en-US" sz="1800" b="1"/>
                  <a:t>Blood Glucose Levels in T1D</a:t>
                </a:r>
                <a:r>
                  <a:rPr lang="en-US" sz="1800"/>
                  <a:t>:</a:t>
                </a:r>
              </a:p>
              <a:p>
                <a:pPr lvl="1"/>
                <a:r>
                  <a:rPr lang="en-US" sz="1800"/>
                  <a:t>Normal fasting blood glucose: </a:t>
                </a:r>
              </a:p>
              <a:p>
                <a:pPr lvl="2"/>
                <a:r>
                  <a:rPr lang="en-US"/>
                  <a:t>70–100 mg/dL (3.9–5.6 mmol/L).</a:t>
                </a:r>
              </a:p>
              <a:p>
                <a:pPr lvl="1"/>
                <a:r>
                  <a:rPr lang="en-US" sz="1800"/>
                  <a:t>Hyperglycemia (high blood sugar): </a:t>
                </a:r>
              </a:p>
              <a:p>
                <a:pPr lvl="2"/>
                <a:r>
                  <a:rPr lang="en-US"/>
                  <a:t>&gt;180 mg/dL (10 mmol/L).</a:t>
                </a:r>
              </a:p>
              <a:p>
                <a:pPr lvl="1"/>
                <a:r>
                  <a:rPr lang="en-US" sz="1800"/>
                  <a:t>Hypoglycemia (low blood sugar): </a:t>
                </a:r>
              </a:p>
              <a:p>
                <a:pPr lvl="2"/>
                <a:r>
                  <a:rPr lang="en-US"/>
                  <a:t>&lt;70 mg/dL (3.9 mmol/L).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8E0-648F-4694-FF57-BCA5C90D8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0550" y="457201"/>
                <a:ext cx="5639127" cy="5760720"/>
              </a:xfrm>
              <a:blipFill>
                <a:blip r:embed="rId3"/>
                <a:stretch>
                  <a:fillRect l="-2247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D-B679-650B-EA1D-CDBBE46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6DBF-5FFF-C311-C4B0-18183B50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8848165" cy="4280246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Type 1 Diabetes Mellitus </a:t>
            </a:r>
            <a:r>
              <a:rPr lang="en-US" sz="1800" dirty="0"/>
              <a:t>(T1DM):</a:t>
            </a:r>
          </a:p>
          <a:p>
            <a:pPr lvl="1"/>
            <a:r>
              <a:rPr lang="en-US" sz="1800" dirty="0"/>
              <a:t>A chronic autoimmune condition where the body’s immune system destroys the insulin-producing beta cells in the pancreas</a:t>
            </a:r>
          </a:p>
          <a:p>
            <a:pPr lvl="1"/>
            <a:r>
              <a:rPr lang="en-US" sz="1800" dirty="0"/>
              <a:t>Without insulin, the body cannot regulate blood glucose levels effectively </a:t>
            </a:r>
            <a:r>
              <a:rPr lang="en-US" sz="1800" dirty="0">
                <a:sym typeface="Wingdings" pitchFamily="2" charset="2"/>
              </a:rPr>
              <a:t> External management necessary!</a:t>
            </a:r>
            <a:endParaRPr lang="en-US" sz="1800" dirty="0"/>
          </a:p>
          <a:p>
            <a:pPr lvl="1"/>
            <a:r>
              <a:rPr lang="en-US" sz="1800" dirty="0"/>
              <a:t>Management to prevent levels from becoming too high (hyperglycemia) or too low (hypoglycemia).</a:t>
            </a:r>
          </a:p>
          <a:p>
            <a:pPr lvl="2"/>
            <a:r>
              <a:rPr lang="en-US" sz="1600" dirty="0"/>
              <a:t>Monitoring blood glucose levels</a:t>
            </a:r>
          </a:p>
          <a:p>
            <a:pPr lvl="2"/>
            <a:r>
              <a:rPr lang="en-US" sz="1600" dirty="0"/>
              <a:t>Administering insulin (via injections or pumps): </a:t>
            </a:r>
          </a:p>
          <a:p>
            <a:pPr lvl="3"/>
            <a:r>
              <a:rPr lang="en-US" sz="1400" dirty="0"/>
              <a:t>Basal insulin: </a:t>
            </a:r>
            <a:r>
              <a:rPr lang="en-US" sz="1400" dirty="0" err="1"/>
              <a:t>longterm</a:t>
            </a:r>
            <a:r>
              <a:rPr lang="en-US" sz="1400" dirty="0"/>
              <a:t> basis</a:t>
            </a:r>
          </a:p>
          <a:p>
            <a:pPr lvl="3"/>
            <a:r>
              <a:rPr lang="en-US" sz="1400" dirty="0"/>
              <a:t>Bolus insulin: short term before meals</a:t>
            </a:r>
          </a:p>
          <a:p>
            <a:pPr lvl="2"/>
            <a:r>
              <a:rPr lang="en-US" sz="1600" dirty="0"/>
              <a:t>Balancing carbohydrate intake, physical activity, and medication</a:t>
            </a:r>
          </a:p>
          <a:p>
            <a:pPr lvl="1"/>
            <a:r>
              <a:rPr lang="en-US" sz="1800" dirty="0"/>
              <a:t>Regular monitoring helps prevent complications like heart disease, nerve damage, and kidney problems.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4C6C1C-C106-681A-24C9-F73CABE05F3F}"/>
              </a:ext>
            </a:extLst>
          </p:cNvPr>
          <p:cNvGrpSpPr/>
          <p:nvPr/>
        </p:nvGrpSpPr>
        <p:grpSpPr>
          <a:xfrm>
            <a:off x="8861196" y="311085"/>
            <a:ext cx="2751684" cy="2790334"/>
            <a:chOff x="9863452" y="394175"/>
            <a:chExt cx="860840" cy="862140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C80D39B5-05E3-1BA3-8981-21E19352BF76}"/>
                </a:ext>
              </a:extLst>
            </p:cNvPr>
            <p:cNvSpPr/>
            <p:nvPr/>
          </p:nvSpPr>
          <p:spPr>
            <a:xfrm>
              <a:off x="9866790" y="394175"/>
              <a:ext cx="847493" cy="854927"/>
            </a:xfrm>
            <a:prstGeom prst="blockArc">
              <a:avLst>
                <a:gd name="adj1" fmla="val 13820055"/>
                <a:gd name="adj2" fmla="val 18814507"/>
                <a:gd name="adj3" fmla="val 15258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70-120</a:t>
              </a: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9230A6D0-0DE6-1824-568A-6C77EB99B4A4}"/>
                </a:ext>
              </a:extLst>
            </p:cNvPr>
            <p:cNvSpPr/>
            <p:nvPr/>
          </p:nvSpPr>
          <p:spPr>
            <a:xfrm>
              <a:off x="9863452" y="399450"/>
              <a:ext cx="847493" cy="854927"/>
            </a:xfrm>
            <a:prstGeom prst="blockArc">
              <a:avLst>
                <a:gd name="adj1" fmla="val 10800000"/>
                <a:gd name="adj2" fmla="val 13808799"/>
                <a:gd name="adj3" fmla="val 1525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&lt;70</a:t>
              </a: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CA5F72DE-EDF8-B91B-00CA-24EE15196B6D}"/>
                </a:ext>
              </a:extLst>
            </p:cNvPr>
            <p:cNvSpPr/>
            <p:nvPr/>
          </p:nvSpPr>
          <p:spPr>
            <a:xfrm>
              <a:off x="9876799" y="401388"/>
              <a:ext cx="847493" cy="854927"/>
            </a:xfrm>
            <a:prstGeom prst="blockArc">
              <a:avLst>
                <a:gd name="adj1" fmla="val 18780810"/>
                <a:gd name="adj2" fmla="val 21596155"/>
                <a:gd name="adj3" fmla="val 15959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&gt;180</a:t>
              </a:r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33AC76C8-5A55-BE95-206B-DE245C4FAF7D}"/>
                </a:ext>
              </a:extLst>
            </p:cNvPr>
            <p:cNvSpPr/>
            <p:nvPr/>
          </p:nvSpPr>
          <p:spPr>
            <a:xfrm rot="2999247">
              <a:off x="10366739" y="591375"/>
              <a:ext cx="59505" cy="261075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157-13ED-22A2-9918-2B752586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69B7-8E12-C076-53E3-8C8847C2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17" y="1550018"/>
            <a:ext cx="10240963" cy="2934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47E23-5AF1-680D-06D3-0F367D9CAD2D}"/>
              </a:ext>
            </a:extLst>
          </p:cNvPr>
          <p:cNvCxnSpPr/>
          <p:nvPr/>
        </p:nvCxnSpPr>
        <p:spPr>
          <a:xfrm>
            <a:off x="8519886" y="4484068"/>
            <a:ext cx="1567543" cy="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A2BD0A-A745-D235-229D-08EC814F99B8}"/>
              </a:ext>
            </a:extLst>
          </p:cNvPr>
          <p:cNvSpPr txBox="1"/>
          <p:nvPr/>
        </p:nvSpPr>
        <p:spPr>
          <a:xfrm>
            <a:off x="8972476" y="44840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1 - 3h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5DABC-61DF-D89B-EAAB-A0E11B322EAD}"/>
              </a:ext>
            </a:extLst>
          </p:cNvPr>
          <p:cNvCxnSpPr>
            <a:cxnSpLocks/>
          </p:cNvCxnSpPr>
          <p:nvPr/>
        </p:nvCxnSpPr>
        <p:spPr>
          <a:xfrm>
            <a:off x="10145485" y="4475965"/>
            <a:ext cx="1204685" cy="8103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601D0-7387-98EB-14FB-A12E6A6B2F60}"/>
              </a:ext>
            </a:extLst>
          </p:cNvPr>
          <p:cNvSpPr txBox="1"/>
          <p:nvPr/>
        </p:nvSpPr>
        <p:spPr>
          <a:xfrm>
            <a:off x="10253677" y="44759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- 1h</a:t>
            </a:r>
          </a:p>
        </p:txBody>
      </p:sp>
    </p:spTree>
    <p:extLst>
      <p:ext uri="{BB962C8B-B14F-4D97-AF65-F5344CB8AC3E}">
        <p14:creationId xmlns:p14="http://schemas.microsoft.com/office/powerpoint/2010/main" val="298719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8CA-AAFB-BB05-28D5-9FF42BE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CD6-C820-3095-FA48-A622827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Hidalgo et al., 2024</a:t>
            </a:r>
            <a:r>
              <a:rPr lang="en-US" dirty="0"/>
              <a:t>: 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A3A-EAFA-966F-36D0-424B1763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FCF6-A643-C3B2-A312-E2EC2C7B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9064171" cy="4280246"/>
          </a:xfrm>
        </p:spPr>
        <p:txBody>
          <a:bodyPr/>
          <a:lstStyle/>
          <a:p>
            <a:r>
              <a:rPr lang="en-US" dirty="0"/>
              <a:t>Provide an overview of your dataset, including any preprocessing and feature engineering steps.</a:t>
            </a:r>
          </a:p>
          <a:p>
            <a:r>
              <a:rPr lang="en-US" dirty="0"/>
              <a:t>Preprocessed 5-min data for BG, insulin, carb &amp; metabolic markers</a:t>
            </a:r>
          </a:p>
          <a:p>
            <a:r>
              <a:rPr lang="en-US" dirty="0"/>
              <a:t>- Over 50% of the dataset is just one subject (P27)</a:t>
            </a:r>
          </a:p>
          <a:p>
            <a:r>
              <a:rPr lang="en-US" dirty="0"/>
              <a:t>- ~75% is from P26, P27 or P28</a:t>
            </a:r>
          </a:p>
          <a:p>
            <a:r>
              <a:rPr lang="en-US" dirty="0"/>
              <a:t>- all other just contribute ~1%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823DA-7DA5-22C8-2DE3-FBAFFF6C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146" y="1106878"/>
            <a:ext cx="2201560" cy="4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1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B6D26A5-C87E-25CC-F2E4-003E8D53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43"/>
            <a:ext cx="12192000" cy="606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F105-8D78-0C64-1AC7-B328F2EE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119" y="4730814"/>
            <a:ext cx="7906245" cy="1380346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Preprocessed 5-min data for BG, insulin, carb &amp; metabolic markers</a:t>
            </a:r>
          </a:p>
          <a:p>
            <a:r>
              <a:rPr lang="en-US" sz="1800" dirty="0"/>
              <a:t>Some obvious correlations</a:t>
            </a:r>
          </a:p>
          <a:p>
            <a:r>
              <a:rPr lang="en-US" sz="1800" dirty="0"/>
              <a:t>Different scales</a:t>
            </a:r>
          </a:p>
          <a:p>
            <a:r>
              <a:rPr lang="en-US" sz="1800" dirty="0"/>
              <a:t>Noise &amp; missing values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3E6BD1-1E43-128C-DAC7-63D851DC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56" y="4189911"/>
            <a:ext cx="4532243" cy="501359"/>
          </a:xfrm>
        </p:spPr>
        <p:txBody>
          <a:bodyPr>
            <a:normAutofit/>
          </a:bodyPr>
          <a:lstStyle/>
          <a:p>
            <a:r>
              <a:rPr lang="en-US" sz="2400" dirty="0"/>
              <a:t>One day visualized</a:t>
            </a:r>
          </a:p>
        </p:txBody>
      </p:sp>
    </p:spTree>
    <p:extLst>
      <p:ext uri="{BB962C8B-B14F-4D97-AF65-F5344CB8AC3E}">
        <p14:creationId xmlns:p14="http://schemas.microsoft.com/office/powerpoint/2010/main" val="336922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D14-9745-38A5-4C87-179761F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E5-D03F-9442-518F-67D537EA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5783943" cy="4280246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  <a:r>
              <a:rPr lang="en-US" b="0" dirty="0">
                <a:effectLst/>
                <a:latin typeface="Courier New" panose="02070309020205020404" pitchFamily="49" charset="0"/>
              </a:rPr>
              <a:t>'glucose'</a:t>
            </a:r>
            <a:endParaRPr lang="en-US" dirty="0"/>
          </a:p>
          <a:p>
            <a:r>
              <a:rPr lang="en-US" dirty="0"/>
              <a:t>Selected features: </a:t>
            </a:r>
            <a:r>
              <a:rPr lang="en-US" b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bolus_volume_delivered</a:t>
            </a:r>
            <a:r>
              <a:rPr lang="en-US" b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basal_rate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heart_rate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Carb_input</a:t>
            </a:r>
            <a:r>
              <a:rPr lang="en-US" b="0" dirty="0">
                <a:effectLst/>
                <a:latin typeface="Courier New" panose="02070309020205020404" pitchFamily="49" charset="0"/>
              </a:rPr>
              <a:t> too badly tracked :(</a:t>
            </a: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F74F8B-3AD9-288F-951D-0FD58A90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08" y="590635"/>
            <a:ext cx="6240461" cy="56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122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4"/>
      </a:accent4>
      <a:accent5>
        <a:srgbClr val="9F4DC3"/>
      </a:accent5>
      <a:accent6>
        <a:srgbClr val="5E3CB2"/>
      </a:accent6>
      <a:hlink>
        <a:srgbClr val="A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10735</TotalTime>
  <Words>777</Words>
  <Application>Microsoft Macintosh PowerPoint</Application>
  <PresentationFormat>Widescreen</PresentationFormat>
  <Paragraphs>108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Avenir Next LT Pro</vt:lpstr>
      <vt:lpstr>Cambria Math</vt:lpstr>
      <vt:lpstr>Courier New</vt:lpstr>
      <vt:lpstr>Neue Haas Grotesk Text Pro</vt:lpstr>
      <vt:lpstr>Wingdings</vt:lpstr>
      <vt:lpstr>GradientRiseVTI</vt:lpstr>
      <vt:lpstr>Blood Glucose Prediction</vt:lpstr>
      <vt:lpstr>Introduction</vt:lpstr>
      <vt:lpstr>Basic Domain Knowledge</vt:lpstr>
      <vt:lpstr>Basic Domain Knowledge</vt:lpstr>
      <vt:lpstr>Time series Forecasting</vt:lpstr>
      <vt:lpstr>Literature</vt:lpstr>
      <vt:lpstr>Dataset Characteristics</vt:lpstr>
      <vt:lpstr>One day visualized</vt:lpstr>
      <vt:lpstr>Feature selection</vt:lpstr>
      <vt:lpstr>Other Findings</vt:lpstr>
      <vt:lpstr>Calculated Features</vt:lpstr>
      <vt:lpstr>Train-Test-split / Benchmark</vt:lpstr>
      <vt:lpstr>Baseline Model: Arima(x)</vt:lpstr>
      <vt:lpstr>Model Definition and Evaluation</vt:lpstr>
      <vt:lpstr>Recurrent Neural Networks</vt:lpstr>
      <vt:lpstr>Regression Trees</vt:lpstr>
      <vt:lpstr>Modern Deep Learning Architectures</vt:lpstr>
      <vt:lpstr>Causal Inference</vt:lpstr>
      <vt:lpstr>Results</vt:lpstr>
      <vt:lpstr>Challenges and Errors</vt:lpstr>
      <vt:lpstr>Discussion</vt:lpstr>
      <vt:lpstr>Outlook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Heimel</dc:creator>
  <cp:lastModifiedBy>Jamie Heimel</cp:lastModifiedBy>
  <cp:revision>15</cp:revision>
  <dcterms:created xsi:type="dcterms:W3CDTF">2025-01-08T09:17:50Z</dcterms:created>
  <dcterms:modified xsi:type="dcterms:W3CDTF">2025-01-21T22:07:37Z</dcterms:modified>
</cp:coreProperties>
</file>