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9" r:id="rId1"/>
  </p:sldMasterIdLst>
  <p:sldIdLst>
    <p:sldId id="256" r:id="rId2"/>
    <p:sldId id="259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10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0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4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9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0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8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4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7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5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9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5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78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733A7-E177-1D5D-86FF-8940865B7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REPORTE DE PRÁCTICAS DE ACCESORIOS PARA RADIOCIRUGÍA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39979B-0EEB-DE5A-2AFD-8096E27C0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INSTITUTO NACIONAL DE CANCEROLOGÍA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A097C7-AA9B-CA32-97D6-629A8B462F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12255" y="3085766"/>
            <a:ext cx="3331420" cy="333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7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582D7BC1-E789-6F27-0CF7-33DC475E5790}"/>
              </a:ext>
            </a:extLst>
          </p:cNvPr>
          <p:cNvGrpSpPr/>
          <p:nvPr/>
        </p:nvGrpSpPr>
        <p:grpSpPr>
          <a:xfrm>
            <a:off x="835377" y="0"/>
            <a:ext cx="4100689" cy="6858000"/>
            <a:chOff x="835377" y="0"/>
            <a:chExt cx="4100689" cy="6858000"/>
          </a:xfrm>
          <a:solidFill>
            <a:schemeClr val="accent1">
              <a:lumMod val="10000"/>
              <a:lumOff val="90000"/>
            </a:schemeClr>
          </a:solidFill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9BFC0573-6232-92BC-FE07-B4312DD4187E}"/>
                </a:ext>
              </a:extLst>
            </p:cNvPr>
            <p:cNvSpPr/>
            <p:nvPr/>
          </p:nvSpPr>
          <p:spPr>
            <a:xfrm>
              <a:off x="835377" y="0"/>
              <a:ext cx="3781778" cy="685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B3B138C9-EC44-DB10-C3BE-C7C6686B1CA2}"/>
                </a:ext>
              </a:extLst>
            </p:cNvPr>
            <p:cNvSpPr/>
            <p:nvPr/>
          </p:nvSpPr>
          <p:spPr>
            <a:xfrm>
              <a:off x="4298242" y="745068"/>
              <a:ext cx="637824" cy="6999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823467F-8482-47F6-4FE8-83BF9A83C585}"/>
              </a:ext>
            </a:extLst>
          </p:cNvPr>
          <p:cNvGrpSpPr/>
          <p:nvPr/>
        </p:nvGrpSpPr>
        <p:grpSpPr>
          <a:xfrm>
            <a:off x="340547" y="0"/>
            <a:ext cx="4106177" cy="6858000"/>
            <a:chOff x="340547" y="0"/>
            <a:chExt cx="4106177" cy="68580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09FD300-7731-912F-C669-5032817EF110}"/>
                </a:ext>
              </a:extLst>
            </p:cNvPr>
            <p:cNvSpPr/>
            <p:nvPr/>
          </p:nvSpPr>
          <p:spPr>
            <a:xfrm>
              <a:off x="340547" y="0"/>
              <a:ext cx="3781778" cy="685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239EF5F5-E6C2-2FFA-6DE3-F278A41111F0}"/>
                </a:ext>
              </a:extLst>
            </p:cNvPr>
            <p:cNvSpPr/>
            <p:nvPr/>
          </p:nvSpPr>
          <p:spPr>
            <a:xfrm>
              <a:off x="3808900" y="1639712"/>
              <a:ext cx="637824" cy="6999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3FC59BB5-D8F4-415F-7B5A-08237D77B2CB}"/>
              </a:ext>
            </a:extLst>
          </p:cNvPr>
          <p:cNvGrpSpPr/>
          <p:nvPr/>
        </p:nvGrpSpPr>
        <p:grpSpPr>
          <a:xfrm>
            <a:off x="-154282" y="0"/>
            <a:ext cx="4111664" cy="6858000"/>
            <a:chOff x="-154282" y="0"/>
            <a:chExt cx="4111664" cy="6858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3B37CB4E-F178-8E26-5EE6-F061FE316C6A}"/>
                </a:ext>
              </a:extLst>
            </p:cNvPr>
            <p:cNvSpPr/>
            <p:nvPr/>
          </p:nvSpPr>
          <p:spPr>
            <a:xfrm>
              <a:off x="-154282" y="0"/>
              <a:ext cx="3781778" cy="685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CC2E6CFE-6BAC-6C20-684A-2583C030ADE6}"/>
                </a:ext>
              </a:extLst>
            </p:cNvPr>
            <p:cNvSpPr/>
            <p:nvPr/>
          </p:nvSpPr>
          <p:spPr>
            <a:xfrm>
              <a:off x="3319558" y="2534356"/>
              <a:ext cx="637824" cy="6999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6AA2F68-2133-D497-6736-79EEA97182EC}"/>
              </a:ext>
            </a:extLst>
          </p:cNvPr>
          <p:cNvGrpSpPr/>
          <p:nvPr/>
        </p:nvGrpSpPr>
        <p:grpSpPr>
          <a:xfrm>
            <a:off x="-649111" y="0"/>
            <a:ext cx="4117151" cy="6858000"/>
            <a:chOff x="-649111" y="0"/>
            <a:chExt cx="4117151" cy="6858000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7C406D7E-6005-C9AA-2890-5D7022EAAF4B}"/>
                </a:ext>
              </a:extLst>
            </p:cNvPr>
            <p:cNvSpPr/>
            <p:nvPr/>
          </p:nvSpPr>
          <p:spPr>
            <a:xfrm>
              <a:off x="-649111" y="0"/>
              <a:ext cx="3781778" cy="685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6CE9055A-8B12-2B6E-C6C8-76C3BDB0FD64}"/>
                </a:ext>
              </a:extLst>
            </p:cNvPr>
            <p:cNvSpPr/>
            <p:nvPr/>
          </p:nvSpPr>
          <p:spPr>
            <a:xfrm>
              <a:off x="2830216" y="3429000"/>
              <a:ext cx="637824" cy="6999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C2012039-FB76-EB1F-5A7D-AB96B6A94518}"/>
              </a:ext>
            </a:extLst>
          </p:cNvPr>
          <p:cNvSpPr txBox="1">
            <a:spLocks/>
          </p:cNvSpPr>
          <p:nvPr/>
        </p:nvSpPr>
        <p:spPr>
          <a:xfrm>
            <a:off x="4936066" y="2043758"/>
            <a:ext cx="6491297" cy="417030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>
                <a:solidFill>
                  <a:schemeClr val="tx1"/>
                </a:solidFill>
              </a:rPr>
              <a:t>La radiocirugía es una técnica avanzada que </a:t>
            </a:r>
            <a:r>
              <a:rPr lang="es-MX" sz="2400" b="1">
                <a:solidFill>
                  <a:schemeClr val="tx1"/>
                </a:solidFill>
              </a:rPr>
              <a:t>utiliza altas dosis de radiación para tratar tumores y otras anomalías sin necesidad de incisiones quirúrgicas</a:t>
            </a:r>
            <a:r>
              <a:rPr lang="es-MX" sz="2400">
                <a:solidFill>
                  <a:schemeClr val="tx1"/>
                </a:solidFill>
              </a:rPr>
              <a:t>. Se basa en la </a:t>
            </a:r>
            <a:r>
              <a:rPr lang="es-MX" sz="2400" b="1">
                <a:solidFill>
                  <a:schemeClr val="tx1"/>
                </a:solidFill>
              </a:rPr>
              <a:t>administración precisa de radiación concentrada en un área pequeña</a:t>
            </a:r>
            <a:r>
              <a:rPr lang="es-MX" sz="2400">
                <a:solidFill>
                  <a:schemeClr val="tx1"/>
                </a:solidFill>
              </a:rPr>
              <a:t>, lo que permite tratar tejidos afectados minimizando el daño a los tejidos circundantes.</a:t>
            </a:r>
          </a:p>
          <a:p>
            <a:pPr algn="just"/>
            <a:r>
              <a:rPr lang="es-MX" sz="2400">
                <a:solidFill>
                  <a:schemeClr val="tx1"/>
                </a:solidFill>
              </a:rPr>
              <a:t>Los </a:t>
            </a:r>
            <a:r>
              <a:rPr lang="es-MX" sz="2400" b="1">
                <a:solidFill>
                  <a:schemeClr val="tx1"/>
                </a:solidFill>
              </a:rPr>
              <a:t>accesorios de fijación optimizan la inmovilización del paciente y mejoran la precisión del tratamiento</a:t>
            </a:r>
            <a:r>
              <a:rPr lang="es-MX" sz="2400">
                <a:solidFill>
                  <a:schemeClr val="tx1"/>
                </a:solidFill>
              </a:rPr>
              <a:t>, reduciendo errores de posicionamiento y mejorando los resultados clínicos. La correcta elección y uso de estos accesorios es fundamental para garantizar la </a:t>
            </a:r>
            <a:r>
              <a:rPr lang="es-MX" sz="2400" b="1">
                <a:solidFill>
                  <a:schemeClr val="tx1"/>
                </a:solidFill>
              </a:rPr>
              <a:t>eficacia del tratamiento y la comodidad del paciente</a:t>
            </a:r>
            <a:r>
              <a:rPr lang="es-MX" sz="2400">
                <a:solidFill>
                  <a:schemeClr val="tx1"/>
                </a:solidFill>
              </a:rPr>
              <a:t>.</a:t>
            </a:r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E42C8D69-5E46-0CDB-BDBD-9EA0BA1C9EEA}"/>
              </a:ext>
            </a:extLst>
          </p:cNvPr>
          <p:cNvSpPr txBox="1">
            <a:spLocks/>
          </p:cNvSpPr>
          <p:nvPr/>
        </p:nvSpPr>
        <p:spPr>
          <a:xfrm>
            <a:off x="7080019" y="1149114"/>
            <a:ext cx="2678290" cy="562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>
                <a:solidFill>
                  <a:schemeClr val="tx1"/>
                </a:solidFill>
              </a:rPr>
              <a:t>justificación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6703D5F7-377D-B9BA-0733-7DD4745736CF}"/>
              </a:ext>
            </a:extLst>
          </p:cNvPr>
          <p:cNvSpPr txBox="1">
            <a:spLocks/>
          </p:cNvSpPr>
          <p:nvPr/>
        </p:nvSpPr>
        <p:spPr>
          <a:xfrm rot="16200000">
            <a:off x="2464269" y="4359627"/>
            <a:ext cx="3953933" cy="47836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000" dirty="0">
                <a:solidFill>
                  <a:schemeClr val="tx1"/>
                </a:solidFill>
              </a:rPr>
              <a:t>Proveedores de accesorios</a:t>
            </a: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9DF98A0E-2B32-D235-8B30-7AF29FFC11FE}"/>
              </a:ext>
            </a:extLst>
          </p:cNvPr>
          <p:cNvSpPr txBox="1">
            <a:spLocks/>
          </p:cNvSpPr>
          <p:nvPr/>
        </p:nvSpPr>
        <p:spPr>
          <a:xfrm rot="16200000">
            <a:off x="1946037" y="4476749"/>
            <a:ext cx="3953933" cy="47836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000" dirty="0">
                <a:solidFill>
                  <a:schemeClr val="tx1"/>
                </a:solidFill>
              </a:rPr>
              <a:t>Soporte moldeable</a:t>
            </a: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28C53618-688E-3BC0-1310-14652156E895}"/>
              </a:ext>
            </a:extLst>
          </p:cNvPr>
          <p:cNvSpPr txBox="1">
            <a:spLocks/>
          </p:cNvSpPr>
          <p:nvPr/>
        </p:nvSpPr>
        <p:spPr>
          <a:xfrm rot="16200000">
            <a:off x="2544880" y="1933038"/>
            <a:ext cx="1719782" cy="47836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000" dirty="0" err="1">
                <a:solidFill>
                  <a:schemeClr val="tx1"/>
                </a:solidFill>
              </a:rPr>
              <a:t>mordedera</a:t>
            </a:r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3B75300E-558B-E70B-9547-B57B8A3A927A}"/>
              </a:ext>
            </a:extLst>
          </p:cNvPr>
          <p:cNvSpPr txBox="1">
            <a:spLocks/>
          </p:cNvSpPr>
          <p:nvPr/>
        </p:nvSpPr>
        <p:spPr>
          <a:xfrm rot="16200000">
            <a:off x="932976" y="1804573"/>
            <a:ext cx="3953933" cy="47836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000" dirty="0">
                <a:solidFill>
                  <a:schemeClr val="tx1"/>
                </a:solidFill>
              </a:rPr>
              <a:t>Máscara termoplástica</a:t>
            </a:r>
          </a:p>
        </p:txBody>
      </p:sp>
    </p:spTree>
    <p:extLst>
      <p:ext uri="{BB962C8B-B14F-4D97-AF65-F5344CB8AC3E}">
        <p14:creationId xmlns:p14="http://schemas.microsoft.com/office/powerpoint/2010/main" val="129732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582D7BC1-E789-6F27-0CF7-33DC475E5790}"/>
              </a:ext>
            </a:extLst>
          </p:cNvPr>
          <p:cNvGrpSpPr/>
          <p:nvPr/>
        </p:nvGrpSpPr>
        <p:grpSpPr>
          <a:xfrm>
            <a:off x="835377" y="0"/>
            <a:ext cx="13606337" cy="6858000"/>
            <a:chOff x="835377" y="0"/>
            <a:chExt cx="4100689" cy="6858000"/>
          </a:xfrm>
          <a:solidFill>
            <a:schemeClr val="accent1">
              <a:lumMod val="10000"/>
              <a:lumOff val="90000"/>
            </a:schemeClr>
          </a:solidFill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9BFC0573-6232-92BC-FE07-B4312DD4187E}"/>
                </a:ext>
              </a:extLst>
            </p:cNvPr>
            <p:cNvSpPr/>
            <p:nvPr/>
          </p:nvSpPr>
          <p:spPr>
            <a:xfrm>
              <a:off x="835377" y="0"/>
              <a:ext cx="3781778" cy="685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B3B138C9-EC44-DB10-C3BE-C7C6686B1CA2}"/>
                </a:ext>
              </a:extLst>
            </p:cNvPr>
            <p:cNvSpPr/>
            <p:nvPr/>
          </p:nvSpPr>
          <p:spPr>
            <a:xfrm>
              <a:off x="4298242" y="745068"/>
              <a:ext cx="637824" cy="6999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823467F-8482-47F6-4FE8-83BF9A83C585}"/>
              </a:ext>
            </a:extLst>
          </p:cNvPr>
          <p:cNvGrpSpPr/>
          <p:nvPr/>
        </p:nvGrpSpPr>
        <p:grpSpPr>
          <a:xfrm>
            <a:off x="340547" y="0"/>
            <a:ext cx="4106177" cy="6858000"/>
            <a:chOff x="340547" y="0"/>
            <a:chExt cx="4106177" cy="68580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09FD300-7731-912F-C669-5032817EF110}"/>
                </a:ext>
              </a:extLst>
            </p:cNvPr>
            <p:cNvSpPr/>
            <p:nvPr/>
          </p:nvSpPr>
          <p:spPr>
            <a:xfrm>
              <a:off x="340547" y="0"/>
              <a:ext cx="3781778" cy="685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239EF5F5-E6C2-2FFA-6DE3-F278A41111F0}"/>
                </a:ext>
              </a:extLst>
            </p:cNvPr>
            <p:cNvSpPr/>
            <p:nvPr/>
          </p:nvSpPr>
          <p:spPr>
            <a:xfrm>
              <a:off x="3808900" y="1639712"/>
              <a:ext cx="637824" cy="6999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3FC59BB5-D8F4-415F-7B5A-08237D77B2CB}"/>
              </a:ext>
            </a:extLst>
          </p:cNvPr>
          <p:cNvGrpSpPr/>
          <p:nvPr/>
        </p:nvGrpSpPr>
        <p:grpSpPr>
          <a:xfrm>
            <a:off x="-154282" y="0"/>
            <a:ext cx="4111664" cy="6858000"/>
            <a:chOff x="-154282" y="0"/>
            <a:chExt cx="4111664" cy="6858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3B37CB4E-F178-8E26-5EE6-F061FE316C6A}"/>
                </a:ext>
              </a:extLst>
            </p:cNvPr>
            <p:cNvSpPr/>
            <p:nvPr/>
          </p:nvSpPr>
          <p:spPr>
            <a:xfrm>
              <a:off x="-154282" y="0"/>
              <a:ext cx="3781778" cy="685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CC2E6CFE-6BAC-6C20-684A-2583C030ADE6}"/>
                </a:ext>
              </a:extLst>
            </p:cNvPr>
            <p:cNvSpPr/>
            <p:nvPr/>
          </p:nvSpPr>
          <p:spPr>
            <a:xfrm>
              <a:off x="3319558" y="2534356"/>
              <a:ext cx="637824" cy="6999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6AA2F68-2133-D497-6736-79EEA97182EC}"/>
              </a:ext>
            </a:extLst>
          </p:cNvPr>
          <p:cNvGrpSpPr/>
          <p:nvPr/>
        </p:nvGrpSpPr>
        <p:grpSpPr>
          <a:xfrm>
            <a:off x="-649111" y="0"/>
            <a:ext cx="4117151" cy="6858000"/>
            <a:chOff x="-649111" y="0"/>
            <a:chExt cx="4117151" cy="6858000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7C406D7E-6005-C9AA-2890-5D7022EAAF4B}"/>
                </a:ext>
              </a:extLst>
            </p:cNvPr>
            <p:cNvSpPr/>
            <p:nvPr/>
          </p:nvSpPr>
          <p:spPr>
            <a:xfrm>
              <a:off x="-649111" y="0"/>
              <a:ext cx="3781778" cy="685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6CE9055A-8B12-2B6E-C6C8-76C3BDB0FD64}"/>
                </a:ext>
              </a:extLst>
            </p:cNvPr>
            <p:cNvSpPr/>
            <p:nvPr/>
          </p:nvSpPr>
          <p:spPr>
            <a:xfrm>
              <a:off x="2830216" y="3429000"/>
              <a:ext cx="637824" cy="6999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9DF98A0E-2B32-D235-8B30-7AF29FFC11FE}"/>
              </a:ext>
            </a:extLst>
          </p:cNvPr>
          <p:cNvSpPr txBox="1">
            <a:spLocks/>
          </p:cNvSpPr>
          <p:nvPr/>
        </p:nvSpPr>
        <p:spPr>
          <a:xfrm rot="16200000">
            <a:off x="1946037" y="4476749"/>
            <a:ext cx="3953933" cy="47836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000" dirty="0">
                <a:solidFill>
                  <a:schemeClr val="tx1"/>
                </a:solidFill>
              </a:rPr>
              <a:t>Soporte moldeable</a:t>
            </a: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28C53618-688E-3BC0-1310-14652156E895}"/>
              </a:ext>
            </a:extLst>
          </p:cNvPr>
          <p:cNvSpPr txBox="1">
            <a:spLocks/>
          </p:cNvSpPr>
          <p:nvPr/>
        </p:nvSpPr>
        <p:spPr>
          <a:xfrm rot="16200000">
            <a:off x="2544880" y="1933038"/>
            <a:ext cx="1719782" cy="47836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000" dirty="0" err="1">
                <a:solidFill>
                  <a:schemeClr val="tx1"/>
                </a:solidFill>
              </a:rPr>
              <a:t>mordedera</a:t>
            </a:r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3B75300E-558B-E70B-9547-B57B8A3A927A}"/>
              </a:ext>
            </a:extLst>
          </p:cNvPr>
          <p:cNvSpPr txBox="1">
            <a:spLocks/>
          </p:cNvSpPr>
          <p:nvPr/>
        </p:nvSpPr>
        <p:spPr>
          <a:xfrm rot="16200000">
            <a:off x="932976" y="1804573"/>
            <a:ext cx="3953933" cy="47836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000" dirty="0">
                <a:solidFill>
                  <a:schemeClr val="tx1"/>
                </a:solidFill>
              </a:rPr>
              <a:t>Máscara termoplástica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75263B-0D22-177D-6EEA-E682E6D9EB4B}"/>
              </a:ext>
            </a:extLst>
          </p:cNvPr>
          <p:cNvSpPr txBox="1">
            <a:spLocks/>
          </p:cNvSpPr>
          <p:nvPr/>
        </p:nvSpPr>
        <p:spPr>
          <a:xfrm>
            <a:off x="5103838" y="745068"/>
            <a:ext cx="6306866" cy="562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3200" dirty="0">
                <a:solidFill>
                  <a:schemeClr val="tx1"/>
                </a:solidFill>
              </a:rPr>
              <a:t>Proveedores de accesorios</a:t>
            </a:r>
          </a:p>
        </p:txBody>
      </p:sp>
      <p:pic>
        <p:nvPicPr>
          <p:cNvPr id="3" name="Picture 4" descr="Klarity">
            <a:extLst>
              <a:ext uri="{FF2B5EF4-FFF2-40B4-BE49-F238E27FC236}">
                <a16:creationId xmlns:a16="http://schemas.microsoft.com/office/drawing/2014/main" id="{4C3E4539-31DD-4AED-D74B-341108AAF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335" y="2684591"/>
            <a:ext cx="3350094" cy="12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A6CF202-F7E4-909F-CB2D-788FE3ABC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571" y="2339623"/>
            <a:ext cx="3523392" cy="19562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C8DB1F1-D929-ADC8-5518-74BEF76C2DA6}"/>
              </a:ext>
            </a:extLst>
          </p:cNvPr>
          <p:cNvSpPr txBox="1"/>
          <p:nvPr/>
        </p:nvSpPr>
        <p:spPr>
          <a:xfrm>
            <a:off x="4565875" y="4546712"/>
            <a:ext cx="306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/>
              <a:t>Fabricante de equipos médicos en </a:t>
            </a:r>
            <a:r>
              <a:rPr lang="es-MX" dirty="0" err="1"/>
              <a:t>Wijnegem</a:t>
            </a:r>
            <a:r>
              <a:rPr lang="es-MX" dirty="0"/>
              <a:t>, Bélgica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578FE9-98CB-F178-0B0C-0795117521FE}"/>
              </a:ext>
            </a:extLst>
          </p:cNvPr>
          <p:cNvSpPr txBox="1"/>
          <p:nvPr/>
        </p:nvSpPr>
        <p:spPr>
          <a:xfrm>
            <a:off x="8565382" y="4546712"/>
            <a:ext cx="306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/>
              <a:t>Fabricante de equipos médicos en Heath, Ohio</a:t>
            </a:r>
          </a:p>
        </p:txBody>
      </p:sp>
    </p:spTree>
    <p:extLst>
      <p:ext uri="{BB962C8B-B14F-4D97-AF65-F5344CB8AC3E}">
        <p14:creationId xmlns:p14="http://schemas.microsoft.com/office/powerpoint/2010/main" val="3324323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582D7BC1-E789-6F27-0CF7-33DC475E5790}"/>
              </a:ext>
            </a:extLst>
          </p:cNvPr>
          <p:cNvGrpSpPr/>
          <p:nvPr/>
        </p:nvGrpSpPr>
        <p:grpSpPr>
          <a:xfrm>
            <a:off x="835377" y="0"/>
            <a:ext cx="13375923" cy="6858000"/>
            <a:chOff x="835377" y="0"/>
            <a:chExt cx="4100689" cy="6858000"/>
          </a:xfrm>
          <a:solidFill>
            <a:schemeClr val="accent1">
              <a:lumMod val="10000"/>
              <a:lumOff val="90000"/>
            </a:schemeClr>
          </a:solidFill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9BFC0573-6232-92BC-FE07-B4312DD4187E}"/>
                </a:ext>
              </a:extLst>
            </p:cNvPr>
            <p:cNvSpPr/>
            <p:nvPr/>
          </p:nvSpPr>
          <p:spPr>
            <a:xfrm>
              <a:off x="835377" y="0"/>
              <a:ext cx="3781778" cy="685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B3B138C9-EC44-DB10-C3BE-C7C6686B1CA2}"/>
                </a:ext>
              </a:extLst>
            </p:cNvPr>
            <p:cNvSpPr/>
            <p:nvPr/>
          </p:nvSpPr>
          <p:spPr>
            <a:xfrm>
              <a:off x="4298242" y="745068"/>
              <a:ext cx="637824" cy="6999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823467F-8482-47F6-4FE8-83BF9A83C585}"/>
              </a:ext>
            </a:extLst>
          </p:cNvPr>
          <p:cNvGrpSpPr/>
          <p:nvPr/>
        </p:nvGrpSpPr>
        <p:grpSpPr>
          <a:xfrm>
            <a:off x="340547" y="0"/>
            <a:ext cx="13985053" cy="6858000"/>
            <a:chOff x="340547" y="0"/>
            <a:chExt cx="4106177" cy="68580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09FD300-7731-912F-C669-5032817EF110}"/>
                </a:ext>
              </a:extLst>
            </p:cNvPr>
            <p:cNvSpPr/>
            <p:nvPr/>
          </p:nvSpPr>
          <p:spPr>
            <a:xfrm>
              <a:off x="340547" y="0"/>
              <a:ext cx="3781778" cy="685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239EF5F5-E6C2-2FFA-6DE3-F278A41111F0}"/>
                </a:ext>
              </a:extLst>
            </p:cNvPr>
            <p:cNvSpPr/>
            <p:nvPr/>
          </p:nvSpPr>
          <p:spPr>
            <a:xfrm>
              <a:off x="3808900" y="1639712"/>
              <a:ext cx="637824" cy="6999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3FC59BB5-D8F4-415F-7B5A-08237D77B2CB}"/>
              </a:ext>
            </a:extLst>
          </p:cNvPr>
          <p:cNvGrpSpPr/>
          <p:nvPr/>
        </p:nvGrpSpPr>
        <p:grpSpPr>
          <a:xfrm>
            <a:off x="-154282" y="0"/>
            <a:ext cx="4111664" cy="6858000"/>
            <a:chOff x="-154282" y="0"/>
            <a:chExt cx="4111664" cy="6858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3B37CB4E-F178-8E26-5EE6-F061FE316C6A}"/>
                </a:ext>
              </a:extLst>
            </p:cNvPr>
            <p:cNvSpPr/>
            <p:nvPr/>
          </p:nvSpPr>
          <p:spPr>
            <a:xfrm>
              <a:off x="-154282" y="0"/>
              <a:ext cx="3781778" cy="685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CC2E6CFE-6BAC-6C20-684A-2583C030ADE6}"/>
                </a:ext>
              </a:extLst>
            </p:cNvPr>
            <p:cNvSpPr/>
            <p:nvPr/>
          </p:nvSpPr>
          <p:spPr>
            <a:xfrm>
              <a:off x="3319558" y="2534356"/>
              <a:ext cx="637824" cy="6999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6AA2F68-2133-D497-6736-79EEA97182EC}"/>
              </a:ext>
            </a:extLst>
          </p:cNvPr>
          <p:cNvGrpSpPr/>
          <p:nvPr/>
        </p:nvGrpSpPr>
        <p:grpSpPr>
          <a:xfrm>
            <a:off x="-649111" y="0"/>
            <a:ext cx="4117151" cy="6858000"/>
            <a:chOff x="-649111" y="0"/>
            <a:chExt cx="4117151" cy="6858000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7C406D7E-6005-C9AA-2890-5D7022EAAF4B}"/>
                </a:ext>
              </a:extLst>
            </p:cNvPr>
            <p:cNvSpPr/>
            <p:nvPr/>
          </p:nvSpPr>
          <p:spPr>
            <a:xfrm>
              <a:off x="-649111" y="0"/>
              <a:ext cx="3781778" cy="685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6CE9055A-8B12-2B6E-C6C8-76C3BDB0FD64}"/>
                </a:ext>
              </a:extLst>
            </p:cNvPr>
            <p:cNvSpPr/>
            <p:nvPr/>
          </p:nvSpPr>
          <p:spPr>
            <a:xfrm>
              <a:off x="2830216" y="3429000"/>
              <a:ext cx="637824" cy="6999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3" name="Título 1">
            <a:extLst>
              <a:ext uri="{FF2B5EF4-FFF2-40B4-BE49-F238E27FC236}">
                <a16:creationId xmlns:a16="http://schemas.microsoft.com/office/drawing/2014/main" id="{28C53618-688E-3BC0-1310-14652156E895}"/>
              </a:ext>
            </a:extLst>
          </p:cNvPr>
          <p:cNvSpPr txBox="1">
            <a:spLocks/>
          </p:cNvSpPr>
          <p:nvPr/>
        </p:nvSpPr>
        <p:spPr>
          <a:xfrm rot="16200000">
            <a:off x="2544880" y="1933038"/>
            <a:ext cx="1719782" cy="47836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000" dirty="0" err="1">
                <a:solidFill>
                  <a:schemeClr val="tx1"/>
                </a:solidFill>
              </a:rPr>
              <a:t>mordedera</a:t>
            </a:r>
            <a:endParaRPr lang="es-MX" sz="2000" dirty="0">
              <a:solidFill>
                <a:schemeClr val="tx1"/>
              </a:solidFill>
            </a:endParaRP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3B75300E-558B-E70B-9547-B57B8A3A927A}"/>
              </a:ext>
            </a:extLst>
          </p:cNvPr>
          <p:cNvSpPr txBox="1">
            <a:spLocks/>
          </p:cNvSpPr>
          <p:nvPr/>
        </p:nvSpPr>
        <p:spPr>
          <a:xfrm rot="16200000">
            <a:off x="932976" y="1804573"/>
            <a:ext cx="3953933" cy="47836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000" dirty="0">
                <a:solidFill>
                  <a:schemeClr val="tx1"/>
                </a:solidFill>
              </a:rPr>
              <a:t>Máscara termoplástica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CA01584-C4DE-975A-9014-516E7AF3F630}"/>
              </a:ext>
            </a:extLst>
          </p:cNvPr>
          <p:cNvSpPr txBox="1">
            <a:spLocks/>
          </p:cNvSpPr>
          <p:nvPr/>
        </p:nvSpPr>
        <p:spPr>
          <a:xfrm>
            <a:off x="5677532" y="268818"/>
            <a:ext cx="4596274" cy="562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3200" dirty="0">
                <a:solidFill>
                  <a:schemeClr val="tx1"/>
                </a:solidFill>
              </a:rPr>
              <a:t>Soporte moldeable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F0826F9-9056-B5C0-2C83-9FB7C2413F18}"/>
              </a:ext>
            </a:extLst>
          </p:cNvPr>
          <p:cNvSpPr txBox="1">
            <a:spLocks/>
          </p:cNvSpPr>
          <p:nvPr/>
        </p:nvSpPr>
        <p:spPr>
          <a:xfrm>
            <a:off x="4733975" y="1540819"/>
            <a:ext cx="2678290" cy="562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i="1" dirty="0" err="1">
                <a:solidFill>
                  <a:schemeClr val="tx1"/>
                </a:solidFill>
              </a:rPr>
              <a:t>thermofit</a:t>
            </a:r>
            <a:endParaRPr lang="es-MX" i="1" dirty="0">
              <a:solidFill>
                <a:schemeClr val="tx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155154F-EFC0-8F21-FA87-C9BA7FFE9E7B}"/>
              </a:ext>
            </a:extLst>
          </p:cNvPr>
          <p:cNvSpPr txBox="1">
            <a:spLocks/>
          </p:cNvSpPr>
          <p:nvPr/>
        </p:nvSpPr>
        <p:spPr>
          <a:xfrm>
            <a:off x="8998825" y="1540819"/>
            <a:ext cx="2678290" cy="562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i="1" dirty="0" err="1">
                <a:solidFill>
                  <a:schemeClr val="tx1"/>
                </a:solidFill>
              </a:rPr>
              <a:t>cushion</a:t>
            </a:r>
            <a:endParaRPr lang="es-MX" i="1" dirty="0">
              <a:solidFill>
                <a:schemeClr val="tx1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7FE598D3-882C-57BA-01AF-A351EB717060}"/>
              </a:ext>
            </a:extLst>
          </p:cNvPr>
          <p:cNvSpPr txBox="1">
            <a:spLocks/>
          </p:cNvSpPr>
          <p:nvPr/>
        </p:nvSpPr>
        <p:spPr>
          <a:xfrm>
            <a:off x="9693673" y="5435682"/>
            <a:ext cx="1288594" cy="40706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000" i="1" dirty="0">
                <a:solidFill>
                  <a:schemeClr val="tx1"/>
                </a:solidFill>
              </a:rPr>
              <a:t>R550-M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37FAB0C-FD7A-7FE9-A24C-DBE04E72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9" t="13167" r="23868" b="7652"/>
          <a:stretch/>
        </p:blipFill>
        <p:spPr bwMode="auto">
          <a:xfrm>
            <a:off x="8899333" y="2103019"/>
            <a:ext cx="2877274" cy="32989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D511B0F-2700-809E-1ADB-4F5DF1F25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784" b="10533"/>
          <a:stretch/>
        </p:blipFill>
        <p:spPr>
          <a:xfrm>
            <a:off x="3980958" y="2261103"/>
            <a:ext cx="4184323" cy="3166811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A29A32CC-E008-148C-B80F-389BC78CF495}"/>
              </a:ext>
            </a:extLst>
          </p:cNvPr>
          <p:cNvSpPr txBox="1">
            <a:spLocks/>
          </p:cNvSpPr>
          <p:nvPr/>
        </p:nvSpPr>
        <p:spPr>
          <a:xfrm>
            <a:off x="5261203" y="5435682"/>
            <a:ext cx="1288594" cy="40706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000" i="1" dirty="0">
                <a:solidFill>
                  <a:schemeClr val="tx1"/>
                </a:solidFill>
              </a:rPr>
              <a:t>32392</a:t>
            </a:r>
          </a:p>
        </p:txBody>
      </p:sp>
    </p:spTree>
    <p:extLst>
      <p:ext uri="{BB962C8B-B14F-4D97-AF65-F5344CB8AC3E}">
        <p14:creationId xmlns:p14="http://schemas.microsoft.com/office/powerpoint/2010/main" val="2310486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582D7BC1-E789-6F27-0CF7-33DC475E5790}"/>
              </a:ext>
            </a:extLst>
          </p:cNvPr>
          <p:cNvGrpSpPr/>
          <p:nvPr/>
        </p:nvGrpSpPr>
        <p:grpSpPr>
          <a:xfrm>
            <a:off x="835377" y="0"/>
            <a:ext cx="13375923" cy="6858000"/>
            <a:chOff x="835377" y="0"/>
            <a:chExt cx="4100689" cy="6858000"/>
          </a:xfrm>
          <a:solidFill>
            <a:schemeClr val="accent1">
              <a:lumMod val="10000"/>
              <a:lumOff val="90000"/>
            </a:schemeClr>
          </a:solidFill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9BFC0573-6232-92BC-FE07-B4312DD4187E}"/>
                </a:ext>
              </a:extLst>
            </p:cNvPr>
            <p:cNvSpPr/>
            <p:nvPr/>
          </p:nvSpPr>
          <p:spPr>
            <a:xfrm>
              <a:off x="835377" y="0"/>
              <a:ext cx="3781778" cy="685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B3B138C9-EC44-DB10-C3BE-C7C6686B1CA2}"/>
                </a:ext>
              </a:extLst>
            </p:cNvPr>
            <p:cNvSpPr/>
            <p:nvPr/>
          </p:nvSpPr>
          <p:spPr>
            <a:xfrm>
              <a:off x="4298242" y="745068"/>
              <a:ext cx="637824" cy="6999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823467F-8482-47F6-4FE8-83BF9A83C585}"/>
              </a:ext>
            </a:extLst>
          </p:cNvPr>
          <p:cNvGrpSpPr/>
          <p:nvPr/>
        </p:nvGrpSpPr>
        <p:grpSpPr>
          <a:xfrm>
            <a:off x="340547" y="0"/>
            <a:ext cx="13870753" cy="6858000"/>
            <a:chOff x="340547" y="0"/>
            <a:chExt cx="4106177" cy="68580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09FD300-7731-912F-C669-5032817EF110}"/>
                </a:ext>
              </a:extLst>
            </p:cNvPr>
            <p:cNvSpPr/>
            <p:nvPr/>
          </p:nvSpPr>
          <p:spPr>
            <a:xfrm>
              <a:off x="340547" y="0"/>
              <a:ext cx="3781778" cy="685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239EF5F5-E6C2-2FFA-6DE3-F278A41111F0}"/>
                </a:ext>
              </a:extLst>
            </p:cNvPr>
            <p:cNvSpPr/>
            <p:nvPr/>
          </p:nvSpPr>
          <p:spPr>
            <a:xfrm>
              <a:off x="3808900" y="1639712"/>
              <a:ext cx="637824" cy="6999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3FC59BB5-D8F4-415F-7B5A-08237D77B2CB}"/>
              </a:ext>
            </a:extLst>
          </p:cNvPr>
          <p:cNvGrpSpPr/>
          <p:nvPr/>
        </p:nvGrpSpPr>
        <p:grpSpPr>
          <a:xfrm>
            <a:off x="-154283" y="0"/>
            <a:ext cx="14625025" cy="6858000"/>
            <a:chOff x="-154282" y="0"/>
            <a:chExt cx="4111664" cy="6858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3B37CB4E-F178-8E26-5EE6-F061FE316C6A}"/>
                </a:ext>
              </a:extLst>
            </p:cNvPr>
            <p:cNvSpPr/>
            <p:nvPr/>
          </p:nvSpPr>
          <p:spPr>
            <a:xfrm>
              <a:off x="-154282" y="0"/>
              <a:ext cx="3781778" cy="685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CC2E6CFE-6BAC-6C20-684A-2583C030ADE6}"/>
                </a:ext>
              </a:extLst>
            </p:cNvPr>
            <p:cNvSpPr/>
            <p:nvPr/>
          </p:nvSpPr>
          <p:spPr>
            <a:xfrm>
              <a:off x="3319558" y="2534356"/>
              <a:ext cx="637824" cy="6999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6AA2F68-2133-D497-6736-79EEA97182EC}"/>
              </a:ext>
            </a:extLst>
          </p:cNvPr>
          <p:cNvGrpSpPr/>
          <p:nvPr/>
        </p:nvGrpSpPr>
        <p:grpSpPr>
          <a:xfrm>
            <a:off x="-649111" y="0"/>
            <a:ext cx="4117151" cy="6858000"/>
            <a:chOff x="-649111" y="0"/>
            <a:chExt cx="4117151" cy="6858000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7C406D7E-6005-C9AA-2890-5D7022EAAF4B}"/>
                </a:ext>
              </a:extLst>
            </p:cNvPr>
            <p:cNvSpPr/>
            <p:nvPr/>
          </p:nvSpPr>
          <p:spPr>
            <a:xfrm>
              <a:off x="-649111" y="0"/>
              <a:ext cx="3781778" cy="685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6CE9055A-8B12-2B6E-C6C8-76C3BDB0FD64}"/>
                </a:ext>
              </a:extLst>
            </p:cNvPr>
            <p:cNvSpPr/>
            <p:nvPr/>
          </p:nvSpPr>
          <p:spPr>
            <a:xfrm>
              <a:off x="2830216" y="3429000"/>
              <a:ext cx="637824" cy="6999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4" name="Título 1">
            <a:extLst>
              <a:ext uri="{FF2B5EF4-FFF2-40B4-BE49-F238E27FC236}">
                <a16:creationId xmlns:a16="http://schemas.microsoft.com/office/drawing/2014/main" id="{3B75300E-558B-E70B-9547-B57B8A3A927A}"/>
              </a:ext>
            </a:extLst>
          </p:cNvPr>
          <p:cNvSpPr txBox="1">
            <a:spLocks/>
          </p:cNvSpPr>
          <p:nvPr/>
        </p:nvSpPr>
        <p:spPr>
          <a:xfrm rot="16200000">
            <a:off x="932976" y="1804573"/>
            <a:ext cx="3953933" cy="47836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2000" dirty="0">
                <a:solidFill>
                  <a:schemeClr val="tx1"/>
                </a:solidFill>
              </a:rPr>
              <a:t>Máscara termoplástica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D4A7F2-2330-C147-8A5F-EC45D0A2A251}"/>
              </a:ext>
            </a:extLst>
          </p:cNvPr>
          <p:cNvSpPr txBox="1">
            <a:spLocks/>
          </p:cNvSpPr>
          <p:nvPr/>
        </p:nvSpPr>
        <p:spPr>
          <a:xfrm>
            <a:off x="5256622" y="210762"/>
            <a:ext cx="4596274" cy="562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3200" dirty="0" err="1">
                <a:solidFill>
                  <a:schemeClr val="tx1"/>
                </a:solidFill>
              </a:rPr>
              <a:t>mordedera</a:t>
            </a:r>
            <a:endParaRPr lang="es-MX" sz="3200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2393A1-638B-415F-66CC-5137EF11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78" y="1989667"/>
            <a:ext cx="3240000" cy="3240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9FAC756-A926-CED3-8BCF-4473C398C09D}"/>
              </a:ext>
            </a:extLst>
          </p:cNvPr>
          <p:cNvSpPr txBox="1">
            <a:spLocks/>
          </p:cNvSpPr>
          <p:nvPr/>
        </p:nvSpPr>
        <p:spPr>
          <a:xfrm>
            <a:off x="4178733" y="1529400"/>
            <a:ext cx="2678290" cy="562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i="1" dirty="0" err="1">
                <a:solidFill>
                  <a:schemeClr val="tx1"/>
                </a:solidFill>
              </a:rPr>
              <a:t>bitefix</a:t>
            </a:r>
            <a:endParaRPr lang="es-MX" i="1" dirty="0">
              <a:solidFill>
                <a:schemeClr val="tx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41CA65B-E8E6-0D36-96FD-85DAF4457E50}"/>
              </a:ext>
            </a:extLst>
          </p:cNvPr>
          <p:cNvSpPr txBox="1"/>
          <p:nvPr/>
        </p:nvSpPr>
        <p:spPr>
          <a:xfrm>
            <a:off x="5014413" y="5127734"/>
            <a:ext cx="100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800" i="1" dirty="0">
                <a:solidFill>
                  <a:schemeClr val="tx1"/>
                </a:solidFill>
              </a:rPr>
              <a:t>32788</a:t>
            </a:r>
          </a:p>
        </p:txBody>
      </p:sp>
      <p:pic>
        <p:nvPicPr>
          <p:cNvPr id="3074" name="Picture 2" descr="BiteLok®️ — Klarity">
            <a:extLst>
              <a:ext uri="{FF2B5EF4-FFF2-40B4-BE49-F238E27FC236}">
                <a16:creationId xmlns:a16="http://schemas.microsoft.com/office/drawing/2014/main" id="{F7E3CAC1-57D8-44E4-1A70-7B49ACA87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4"/>
          <a:stretch/>
        </p:blipFill>
        <p:spPr bwMode="auto">
          <a:xfrm>
            <a:off x="8179358" y="2121713"/>
            <a:ext cx="3240000" cy="30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EC289660-FFEA-2E13-A920-668AC80BECDC}"/>
              </a:ext>
            </a:extLst>
          </p:cNvPr>
          <p:cNvSpPr txBox="1">
            <a:spLocks/>
          </p:cNvSpPr>
          <p:nvPr/>
        </p:nvSpPr>
        <p:spPr>
          <a:xfrm>
            <a:off x="8460213" y="1534205"/>
            <a:ext cx="2678290" cy="562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i="1" dirty="0" err="1">
                <a:solidFill>
                  <a:schemeClr val="tx1"/>
                </a:solidFill>
              </a:rPr>
              <a:t>bitelok</a:t>
            </a:r>
            <a:endParaRPr lang="es-MX" i="1" dirty="0">
              <a:solidFill>
                <a:schemeClr val="tx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310117C-90FB-5F9F-6083-BDE4BF198DD0}"/>
              </a:ext>
            </a:extLst>
          </p:cNvPr>
          <p:cNvSpPr txBox="1"/>
          <p:nvPr/>
        </p:nvSpPr>
        <p:spPr>
          <a:xfrm>
            <a:off x="8553342" y="5167890"/>
            <a:ext cx="2492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800" i="1" dirty="0">
                <a:solidFill>
                  <a:schemeClr val="tx1"/>
                </a:solidFill>
              </a:rPr>
              <a:t>Sin depresor lingual</a:t>
            </a:r>
          </a:p>
        </p:txBody>
      </p:sp>
    </p:spTree>
    <p:extLst>
      <p:ext uri="{BB962C8B-B14F-4D97-AF65-F5344CB8AC3E}">
        <p14:creationId xmlns:p14="http://schemas.microsoft.com/office/powerpoint/2010/main" val="3796831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582D7BC1-E789-6F27-0CF7-33DC475E5790}"/>
              </a:ext>
            </a:extLst>
          </p:cNvPr>
          <p:cNvGrpSpPr/>
          <p:nvPr/>
        </p:nvGrpSpPr>
        <p:grpSpPr>
          <a:xfrm>
            <a:off x="835377" y="0"/>
            <a:ext cx="13375923" cy="6858000"/>
            <a:chOff x="835377" y="0"/>
            <a:chExt cx="4100689" cy="6858000"/>
          </a:xfrm>
          <a:solidFill>
            <a:schemeClr val="accent1">
              <a:lumMod val="10000"/>
              <a:lumOff val="90000"/>
            </a:schemeClr>
          </a:solidFill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9BFC0573-6232-92BC-FE07-B4312DD4187E}"/>
                </a:ext>
              </a:extLst>
            </p:cNvPr>
            <p:cNvSpPr/>
            <p:nvPr/>
          </p:nvSpPr>
          <p:spPr>
            <a:xfrm>
              <a:off x="835377" y="0"/>
              <a:ext cx="3781778" cy="6858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B3B138C9-EC44-DB10-C3BE-C7C6686B1CA2}"/>
                </a:ext>
              </a:extLst>
            </p:cNvPr>
            <p:cNvSpPr/>
            <p:nvPr/>
          </p:nvSpPr>
          <p:spPr>
            <a:xfrm>
              <a:off x="4298242" y="745068"/>
              <a:ext cx="637824" cy="69991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823467F-8482-47F6-4FE8-83BF9A83C585}"/>
              </a:ext>
            </a:extLst>
          </p:cNvPr>
          <p:cNvGrpSpPr/>
          <p:nvPr/>
        </p:nvGrpSpPr>
        <p:grpSpPr>
          <a:xfrm>
            <a:off x="340547" y="0"/>
            <a:ext cx="13870753" cy="6858000"/>
            <a:chOff x="340547" y="0"/>
            <a:chExt cx="4106177" cy="68580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09FD300-7731-912F-C669-5032817EF110}"/>
                </a:ext>
              </a:extLst>
            </p:cNvPr>
            <p:cNvSpPr/>
            <p:nvPr/>
          </p:nvSpPr>
          <p:spPr>
            <a:xfrm>
              <a:off x="340547" y="0"/>
              <a:ext cx="3781778" cy="685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239EF5F5-E6C2-2FFA-6DE3-F278A41111F0}"/>
                </a:ext>
              </a:extLst>
            </p:cNvPr>
            <p:cNvSpPr/>
            <p:nvPr/>
          </p:nvSpPr>
          <p:spPr>
            <a:xfrm>
              <a:off x="3808900" y="1639712"/>
              <a:ext cx="637824" cy="6999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3FC59BB5-D8F4-415F-7B5A-08237D77B2CB}"/>
              </a:ext>
            </a:extLst>
          </p:cNvPr>
          <p:cNvGrpSpPr/>
          <p:nvPr/>
        </p:nvGrpSpPr>
        <p:grpSpPr>
          <a:xfrm>
            <a:off x="-154282" y="0"/>
            <a:ext cx="14365582" cy="6858000"/>
            <a:chOff x="-154282" y="0"/>
            <a:chExt cx="4111664" cy="6858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3B37CB4E-F178-8E26-5EE6-F061FE316C6A}"/>
                </a:ext>
              </a:extLst>
            </p:cNvPr>
            <p:cNvSpPr/>
            <p:nvPr/>
          </p:nvSpPr>
          <p:spPr>
            <a:xfrm>
              <a:off x="-154282" y="0"/>
              <a:ext cx="3781778" cy="685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CC2E6CFE-6BAC-6C20-684A-2583C030ADE6}"/>
                </a:ext>
              </a:extLst>
            </p:cNvPr>
            <p:cNvSpPr/>
            <p:nvPr/>
          </p:nvSpPr>
          <p:spPr>
            <a:xfrm>
              <a:off x="3319558" y="2534356"/>
              <a:ext cx="637824" cy="6999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6AA2F68-2133-D497-6736-79EEA97182EC}"/>
              </a:ext>
            </a:extLst>
          </p:cNvPr>
          <p:cNvGrpSpPr/>
          <p:nvPr/>
        </p:nvGrpSpPr>
        <p:grpSpPr>
          <a:xfrm>
            <a:off x="-1204685" y="0"/>
            <a:ext cx="15689942" cy="6858000"/>
            <a:chOff x="-649111" y="0"/>
            <a:chExt cx="4117151" cy="6858000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7C406D7E-6005-C9AA-2890-5D7022EAAF4B}"/>
                </a:ext>
              </a:extLst>
            </p:cNvPr>
            <p:cNvSpPr/>
            <p:nvPr/>
          </p:nvSpPr>
          <p:spPr>
            <a:xfrm>
              <a:off x="-649111" y="0"/>
              <a:ext cx="3781778" cy="6858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6CE9055A-8B12-2B6E-C6C8-76C3BDB0FD64}"/>
                </a:ext>
              </a:extLst>
            </p:cNvPr>
            <p:cNvSpPr/>
            <p:nvPr/>
          </p:nvSpPr>
          <p:spPr>
            <a:xfrm>
              <a:off x="2830216" y="3429000"/>
              <a:ext cx="637824" cy="6999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98A48CA7-2ABC-4701-6B2B-942770FB947E}"/>
              </a:ext>
            </a:extLst>
          </p:cNvPr>
          <p:cNvSpPr txBox="1">
            <a:spLocks/>
          </p:cNvSpPr>
          <p:nvPr/>
        </p:nvSpPr>
        <p:spPr>
          <a:xfrm>
            <a:off x="3466503" y="204036"/>
            <a:ext cx="5418689" cy="562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3200" dirty="0">
                <a:solidFill>
                  <a:schemeClr val="tx1"/>
                </a:solidFill>
              </a:rPr>
              <a:t>Máscara termoplástica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41A04C-ADB9-7CD4-351F-1D0A7E7A35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20" t="18994" r="2466" b="11004"/>
          <a:stretch/>
        </p:blipFill>
        <p:spPr>
          <a:xfrm>
            <a:off x="978737" y="2448809"/>
            <a:ext cx="4140000" cy="30826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BA94128-AC9A-9F4A-719C-5903014C8903}"/>
              </a:ext>
            </a:extLst>
          </p:cNvPr>
          <p:cNvSpPr txBox="1">
            <a:spLocks/>
          </p:cNvSpPr>
          <p:nvPr/>
        </p:nvSpPr>
        <p:spPr>
          <a:xfrm>
            <a:off x="1083765" y="1358612"/>
            <a:ext cx="3929945" cy="562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i="1" dirty="0">
                <a:solidFill>
                  <a:schemeClr val="tx1"/>
                </a:solidFill>
              </a:rPr>
              <a:t>termoplástico </a:t>
            </a:r>
            <a:r>
              <a:rPr lang="es-MX" i="1" dirty="0" err="1">
                <a:solidFill>
                  <a:schemeClr val="tx1"/>
                </a:solidFill>
              </a:rPr>
              <a:t>nanor</a:t>
            </a:r>
            <a:endParaRPr lang="es-MX" i="1" dirty="0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BFC360-8BA9-7ABA-9A51-77882B5C3E38}"/>
              </a:ext>
            </a:extLst>
          </p:cNvPr>
          <p:cNvSpPr txBox="1"/>
          <p:nvPr/>
        </p:nvSpPr>
        <p:spPr>
          <a:xfrm>
            <a:off x="1912858" y="5854131"/>
            <a:ext cx="2271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800" i="1" dirty="0">
                <a:solidFill>
                  <a:schemeClr val="tx1"/>
                </a:solidFill>
              </a:rPr>
              <a:t>3 puntos, orificio boca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F6D86DD-F092-8243-70B0-5D5D8D454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542" y="2080924"/>
            <a:ext cx="3800000" cy="3600000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4998A74C-0ECD-F6E7-0193-AF766F9A952E}"/>
              </a:ext>
            </a:extLst>
          </p:cNvPr>
          <p:cNvSpPr txBox="1">
            <a:spLocks/>
          </p:cNvSpPr>
          <p:nvPr/>
        </p:nvSpPr>
        <p:spPr>
          <a:xfrm>
            <a:off x="7218542" y="1358612"/>
            <a:ext cx="3800000" cy="562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i="1" dirty="0">
                <a:solidFill>
                  <a:schemeClr val="tx1"/>
                </a:solidFill>
              </a:rPr>
              <a:t>Termoplástico </a:t>
            </a:r>
            <a:r>
              <a:rPr lang="es-MX" i="1" dirty="0" err="1">
                <a:solidFill>
                  <a:schemeClr val="tx1"/>
                </a:solidFill>
              </a:rPr>
              <a:t>green</a:t>
            </a:r>
            <a:endParaRPr lang="es-MX" i="1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906DAA2-42AD-2A2A-22B2-A783862A7BC4}"/>
              </a:ext>
            </a:extLst>
          </p:cNvPr>
          <p:cNvSpPr txBox="1"/>
          <p:nvPr/>
        </p:nvSpPr>
        <p:spPr>
          <a:xfrm>
            <a:off x="7614448" y="5715632"/>
            <a:ext cx="3008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800" i="1" dirty="0">
                <a:solidFill>
                  <a:schemeClr val="tx1"/>
                </a:solidFill>
              </a:rPr>
              <a:t>Tipo O con escote redondeado y orificio de nariz. </a:t>
            </a:r>
          </a:p>
        </p:txBody>
      </p:sp>
    </p:spTree>
    <p:extLst>
      <p:ext uri="{BB962C8B-B14F-4D97-AF65-F5344CB8AC3E}">
        <p14:creationId xmlns:p14="http://schemas.microsoft.com/office/powerpoint/2010/main" val="2878439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99</TotalTime>
  <Words>183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 2</vt:lpstr>
      <vt:lpstr>Dividendo</vt:lpstr>
      <vt:lpstr>REPORTE DE PRÁCTICAS DE ACCESORIOS PARA RADIOCIRUGÍA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López Ruiz</dc:creator>
  <cp:lastModifiedBy>Christopher López Ruiz</cp:lastModifiedBy>
  <cp:revision>4</cp:revision>
  <dcterms:created xsi:type="dcterms:W3CDTF">2024-10-01T01:13:12Z</dcterms:created>
  <dcterms:modified xsi:type="dcterms:W3CDTF">2024-10-01T02:55:03Z</dcterms:modified>
</cp:coreProperties>
</file>