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0" r:id="rId3"/>
  </p:sldMasterIdLst>
  <p:notesMasterIdLst>
    <p:notesMasterId r:id="rId15"/>
  </p:notesMasterIdLst>
  <p:handoutMasterIdLst>
    <p:handoutMasterId r:id="rId16"/>
  </p:handoutMasterIdLst>
  <p:sldIdLst>
    <p:sldId id="257" r:id="rId4"/>
    <p:sldId id="277" r:id="rId5"/>
    <p:sldId id="278" r:id="rId6"/>
    <p:sldId id="280" r:id="rId7"/>
    <p:sldId id="282" r:id="rId8"/>
    <p:sldId id="283" r:id="rId9"/>
    <p:sldId id="284" r:id="rId10"/>
    <p:sldId id="289" r:id="rId11"/>
    <p:sldId id="290" r:id="rId12"/>
    <p:sldId id="28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48"/>
    <a:srgbClr val="8BAAA2"/>
    <a:srgbClr val="91B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B01F9-2CC9-8841-B034-991ECA8C451C}" v="449" dt="2024-08-25T17:10:18.522"/>
    <p1510:client id="{982ABDFC-2E81-5546-B28C-7B0ADA9A71B1}" v="2072" dt="2024-08-25T17:13:38.399"/>
    <p1510:client id="{CA357445-1854-B50A-58FE-5E12235D84E6}" v="38" dt="2024-08-25T16:33:2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BBCAD5-FEF1-2B49-838A-E997F748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665-3A20-D341-9F03-626312C11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ED85-6603-DE4F-AC1F-DADB96E97F52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3FA68-3F5D-2E4C-9DFB-A1628AC6CA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B8CA-BCDF-1A46-A38D-0EDF53E8FD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95A2-F007-CB44-8BC2-3D55E94D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FA069-43CE-C744-9868-7D24110FA0CA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959FF-727B-4346-AD01-29802BEA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59FF-727B-4346-AD01-29802BEAD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0E7C16-EDD4-6248-AD37-9236A289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43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F355CA-426A-914A-A68C-FA4705CC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177FB7-8EFC-5D4A-84E6-432FCC6E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2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9DD-9075-5846-9EB7-3AFDC05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1F98-48B1-794A-A7EA-CA88B801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671251" y="-1715335"/>
            <a:ext cx="3396343" cy="99687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0D5EF5-B199-6D4C-8261-C8239758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0E7C16-EDD4-6248-AD37-9236A289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43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177FB7-8EFC-5D4A-84E6-432FCC6E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52F0-5A18-C34E-A46A-7B7CF0CC9B12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397479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1BB-3481-1649-A0FF-07138972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1E7-1EC9-4044-9598-6C72C3C7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A81C12-FE85-0045-83FA-3DF332CE9FF4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51105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6316-676B-5041-BB23-CB491A2C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342" y="1541463"/>
            <a:ext cx="10140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A0E42A-01E0-9342-A459-31D71BE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6055-D01F-984C-A01A-FEB5E2778C7D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164221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9F5-DABB-1044-A687-F27B54F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F69C-E6D3-A74A-A414-B82275CB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5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6086-2A0E-F945-8FA1-676EAE7F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9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08FA-C3B3-EA4E-9C94-553BA8841B21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540978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86D-4459-344F-8380-B292D3D6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76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1572-D2E0-544B-A395-977C4FC4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76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D8F-440F-DA47-99B5-5FE94245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18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1358-B953-B243-9BA2-9B8B4FD2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18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D1AA8-D947-2849-937E-ABE40C44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918E09-AA48-C24C-8E81-4260EA5C01DF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1792835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06A-AC2A-164E-B270-5405999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715BE4-A527-4C42-A067-D05E0812DA9D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60162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690A01C-79FA-5641-B96B-FDE5E4225A46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1516723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F950-F677-B248-B555-257C0D51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61D5-F505-8341-A05D-9AAA7B58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342" y="43644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C3CC-1E3F-624F-9F03-FE1183B7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D09D-D42D-3242-974F-4961A125E8A0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8077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A1F9-19DA-6D4E-85F0-C96EE6AF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461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4590AA-39D8-9349-93AF-6E133C4C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DBD91A1-FCEB-DF4E-B948-F5838EFF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F4DB-B9BA-4E47-8037-9E34BA7F59E5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10434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1BB-3481-1649-A0FF-07138972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1E7-1EC9-4044-9598-6C72C3C7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9BE76A-620E-7C4C-9B63-FB5C011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9DD-9075-5846-9EB7-3AFDC05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1F98-48B1-794A-A7EA-CA88B801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CE7C9C-F955-6A4E-9DA5-BD4F89F4B3CC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1127495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E21B2-8635-CA43-BAB9-DF4837AC0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124241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0569C-F89C-C04B-9876-4801E3D86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0800000">
            <a:off x="4033887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444DC4-90D3-0348-AA09-C684A0921152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4113513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0">
            <a:extLst>
              <a:ext uri="{FF2B5EF4-FFF2-40B4-BE49-F238E27FC236}">
                <a16:creationId xmlns:a16="http://schemas.microsoft.com/office/drawing/2014/main" id="{F8E62A09-5C5B-B34B-BB4E-F3E0F068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01327" y="2599213"/>
            <a:ext cx="5600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B70029B-FFF2-7F4E-87C0-A5F20375F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2021670" y="1502836"/>
            <a:ext cx="5600166" cy="353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4344EC-71DA-C442-93DA-C089CEAE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1771332" y="2287113"/>
            <a:ext cx="410896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4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176B67E-B121-FE4E-8B13-E79446C7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1771332" y="2287113"/>
            <a:ext cx="410896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6316-676B-5041-BB23-CB491A2C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342" y="1541463"/>
            <a:ext cx="10140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5BE8E9-6D86-7344-8D2F-A8C79DF1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A0E42A-01E0-9342-A459-31D71BE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9F5-DABB-1044-A687-F27B54F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F69C-E6D3-A74A-A414-B82275CB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5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6086-2A0E-F945-8FA1-676EAE7F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9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2BAF14-A9F0-F341-9B69-80E9FFCB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86D-4459-344F-8380-B292D3D6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76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1572-D2E0-544B-A395-977C4FC4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76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D8F-440F-DA47-99B5-5FE94245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18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1358-B953-B243-9BA2-9B8B4FD2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18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D1AA8-D947-2849-937E-ABE40C44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73F315-CC44-F642-8207-0F39E1CA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06A-AC2A-164E-B270-5405999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48FE-8940-E946-9952-63EFF58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26B550-65D0-C743-A416-CF4C370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F950-F677-B248-B555-257C0D51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61D5-F505-8341-A05D-9AAA7B58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342" y="43644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C3CC-1E3F-624F-9F03-FE1183B7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FC9658-EFB7-574D-9730-742ED06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A1F9-19DA-6D4E-85F0-C96EE6AF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461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4590AA-39D8-9349-93AF-6E133C4C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DBD91A1-FCEB-DF4E-B948-F5838EFF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AAF670-9460-B74B-AF2A-2B0CB632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0770EB-95B3-7745-AB40-B2DE1DCB827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-8284" y="1"/>
            <a:ext cx="1428749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D469FD-8E10-BF46-80AD-5189A1223B4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rcRect/>
          <a:stretch/>
        </p:blipFill>
        <p:spPr>
          <a:xfrm>
            <a:off x="7616687" y="-11724"/>
            <a:ext cx="4578626" cy="686793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0D99B-58DF-D244-AD5C-177312E7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8842-5252-5E4D-AD37-90EC1263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046" y="1711187"/>
            <a:ext cx="9968754" cy="311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595A-C5B5-D949-864C-F48D825A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F3D8-EAEA-6843-89D7-6A2BF63274CA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F0F-BA50-4144-9697-6138E1DB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0625-18F3-984D-B40A-767299F1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CDEF-EBF7-A24C-97CC-57BDAB189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>
            <a:off x="-8284" y="6356350"/>
            <a:ext cx="12192000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303646" y="6418884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849565" y="6463058"/>
            <a:ext cx="2961435" cy="295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B2BC18-05EF-9B40-A8D3-BAD5C826760F}"/>
              </a:ext>
            </a:extLst>
          </p:cNvPr>
          <p:cNvSpPr txBox="1"/>
          <p:nvPr userDrawn="1"/>
        </p:nvSpPr>
        <p:spPr>
          <a:xfrm>
            <a:off x="2309446" y="-369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803ECA-39C1-85B5-4547-E8743F7DE2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rcRect/>
          <a:stretch/>
        </p:blipFill>
        <p:spPr>
          <a:xfrm>
            <a:off x="7616687" y="-11724"/>
            <a:ext cx="4578626" cy="6867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BC850-F673-564A-BDDB-F1FB2F58F79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-4780" y="1779"/>
            <a:ext cx="1421080" cy="682118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0D99B-58DF-D244-AD5C-177312E7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8842-5252-5E4D-AD37-90EC1263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046" y="1711187"/>
            <a:ext cx="9968754" cy="311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595A-C5B5-D949-864C-F48D825A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F3D8-EAEA-6843-89D7-6A2BF63274CA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F0F-BA50-4144-9697-6138E1DB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0625-18F3-984D-B40A-767299F1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CDEF-EBF7-A24C-97CC-57BDAB189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303646" y="6418884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849565" y="6463058"/>
            <a:ext cx="2961435" cy="295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B2BC18-05EF-9B40-A8D3-BAD5C826760F}"/>
              </a:ext>
            </a:extLst>
          </p:cNvPr>
          <p:cNvSpPr txBox="1"/>
          <p:nvPr userDrawn="1"/>
        </p:nvSpPr>
        <p:spPr>
          <a:xfrm>
            <a:off x="2309446" y="-369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6148"/>
          </a:solidFill>
          <a:latin typeface="Proxima Nova Extrabold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D469FD-8E10-BF46-80AD-5189A1223B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5000"/>
          </a:blip>
          <a:srcRect/>
          <a:stretch/>
        </p:blipFill>
        <p:spPr>
          <a:xfrm rot="16200000">
            <a:off x="6629842" y="-1070710"/>
            <a:ext cx="4165823" cy="624873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 rot="16200000">
            <a:off x="8531344" y="3178174"/>
            <a:ext cx="6858001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 rot="16200000">
            <a:off x="11621406" y="312315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10479626" y="4975956"/>
            <a:ext cx="2961435" cy="2952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650F09-0C6A-504C-A1DE-6C3AC41CFA5B}"/>
              </a:ext>
            </a:extLst>
          </p:cNvPr>
          <p:cNvGrpSpPr/>
          <p:nvPr userDrawn="1"/>
        </p:nvGrpSpPr>
        <p:grpSpPr>
          <a:xfrm>
            <a:off x="-8284" y="-1"/>
            <a:ext cx="1543307" cy="6858001"/>
            <a:chOff x="-19170" y="-1"/>
            <a:chExt cx="1543307" cy="68580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3BC850-F673-564A-BDDB-F1FB2F58F7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rcRect/>
            <a:stretch/>
          </p:blipFill>
          <p:spPr>
            <a:xfrm>
              <a:off x="-19170" y="1"/>
              <a:ext cx="1428749" cy="685799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EDFFE9-B1A8-6E44-8F0C-2F85DA7BCA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42422" y="-1"/>
              <a:ext cx="281715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7B7FF15A-FAEE-634A-9367-18FE7EB94CE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 rot="16200000">
            <a:off x="-701327" y="2599213"/>
            <a:ext cx="5600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8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10B85-E079-9842-B202-BDEB5217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47730"/>
            <a:ext cx="12192001" cy="6858000"/>
          </a:xfrm>
          <a:prstGeom prst="rect">
            <a:avLst/>
          </a:prstGeom>
        </p:spPr>
      </p:pic>
      <p:sp>
        <p:nvSpPr>
          <p:cNvPr id="2" name="Google Shape;77;p1">
            <a:extLst>
              <a:ext uri="{FF2B5EF4-FFF2-40B4-BE49-F238E27FC236}">
                <a16:creationId xmlns:a16="http://schemas.microsoft.com/office/drawing/2014/main" id="{73A35E32-99F2-527E-9E92-D47C19B61492}"/>
              </a:ext>
            </a:extLst>
          </p:cNvPr>
          <p:cNvSpPr txBox="1"/>
          <p:nvPr/>
        </p:nvSpPr>
        <p:spPr>
          <a:xfrm>
            <a:off x="2534306" y="6186270"/>
            <a:ext cx="6446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solidFill>
                  <a:srgbClr val="FFFFFF"/>
                </a:solidFill>
              </a:rPr>
              <a:t>Vispi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Karkaria</a:t>
            </a:r>
            <a:r>
              <a:rPr lang="en-US" b="1">
                <a:solidFill>
                  <a:srgbClr val="FFFFFF"/>
                </a:solidFill>
              </a:rPr>
              <a:t>, Christopher </a:t>
            </a:r>
            <a:r>
              <a:rPr lang="en-US" b="1" err="1">
                <a:solidFill>
                  <a:srgbClr val="FFFFFF"/>
                </a:solidFill>
              </a:rPr>
              <a:t>Leuy</a:t>
            </a:r>
            <a:r>
              <a:rPr lang="en-US" b="1">
                <a:solidFill>
                  <a:srgbClr val="FFFFFF"/>
                </a:solidFill>
              </a:rPr>
              <a:t> @Northwestern University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Date: Aug 25, 2024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3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5C0ACB-3270-78E8-D39D-61DDE4263C42}"/>
              </a:ext>
            </a:extLst>
          </p:cNvPr>
          <p:cNvSpPr txBox="1">
            <a:spLocks/>
          </p:cNvSpPr>
          <p:nvPr/>
        </p:nvSpPr>
        <p:spPr>
          <a:xfrm>
            <a:off x="1490149" y="430455"/>
            <a:ext cx="9703368" cy="8097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Conclusion and Technical Implications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3B25E-1691-B2C0-6F17-8EA0A8C56C56}"/>
              </a:ext>
            </a:extLst>
          </p:cNvPr>
          <p:cNvSpPr txBox="1"/>
          <p:nvPr/>
        </p:nvSpPr>
        <p:spPr>
          <a:xfrm>
            <a:off x="1816038" y="1690062"/>
            <a:ext cx="71320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Technical Summary</a:t>
            </a:r>
            <a:r>
              <a:rPr lang="en-US" sz="200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The integration of GPT-4 with </a:t>
            </a:r>
            <a:r>
              <a:rPr lang="en-US" sz="2000" err="1"/>
              <a:t>WikiData</a:t>
            </a:r>
            <a:r>
              <a:rPr lang="en-US" sz="2000"/>
              <a:t> enhances the accuracy and efficiency of label processing in manufacturing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Caching and batch processing are crucial for scaling the solution to handle large datasets.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Implications for Future Work</a:t>
            </a:r>
            <a:r>
              <a:rPr lang="en-US" sz="200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Exploring more sophisticated RAG implementations.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Enhancing the integration of retrieval and generation for even more efficient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317239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 descr="United States Air Force - Wikipedia">
            <a:extLst>
              <a:ext uri="{FF2B5EF4-FFF2-40B4-BE49-F238E27FC236}">
                <a16:creationId xmlns:a16="http://schemas.microsoft.com/office/drawing/2014/main" id="{4AC9D03E-5FED-A68C-94C9-D3A662C9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213485"/>
            <a:ext cx="2280995" cy="17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Northwestern University (NU)">
            <a:extLst>
              <a:ext uri="{FF2B5EF4-FFF2-40B4-BE49-F238E27FC236}">
                <a16:creationId xmlns:a16="http://schemas.microsoft.com/office/drawing/2014/main" id="{EFFC08AB-24CC-9368-762E-A0C52B0B4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7229" y="1462926"/>
            <a:ext cx="2286000" cy="128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merican Society of Mechanical Engineers - Wikipedia">
            <a:extLst>
              <a:ext uri="{FF2B5EF4-FFF2-40B4-BE49-F238E27FC236}">
                <a16:creationId xmlns:a16="http://schemas.microsoft.com/office/drawing/2014/main" id="{A62F1647-AFA3-4A5A-1B61-63DC864F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0160" y="1414386"/>
            <a:ext cx="2283508" cy="13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000E99EA-06D7-BF9A-BEAF-1E53C6CF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0600" y="1842101"/>
            <a:ext cx="2286000" cy="52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5" name="Right Triangle 820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8F8F-5996-5D54-B3C0-07AE5814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220872"/>
            <a:ext cx="8395384" cy="1921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5286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E595-76DC-6887-EFF8-1E1BE7F7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348049"/>
            <a:ext cx="9968753" cy="1325563"/>
          </a:xfrm>
        </p:spPr>
        <p:txBody>
          <a:bodyPr>
            <a:normAutofit/>
          </a:bodyPr>
          <a:lstStyle/>
          <a:p>
            <a:r>
              <a:rPr lang="en-US" dirty="0"/>
              <a:t>Utilizing LLM for Automated Label Processing in Manufacturing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42EB-42B2-440F-01B8-18941639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46" y="1711187"/>
            <a:ext cx="7436982" cy="42130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 Statement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Managing large datasets of manufacturing labels is challenging due to inconsistencies, duplications, and the need for accurate categorization.</a:t>
            </a:r>
          </a:p>
          <a:p>
            <a:pPr lvl="1"/>
            <a:r>
              <a:rPr lang="en-US" dirty="0"/>
              <a:t>Traditional methods are time-consuming and may lack the precision needed for specific tasks like image classification in manufacturing.</a:t>
            </a:r>
          </a:p>
          <a:p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Automate the process of cleaning and validating these labels to improve efficiency and accuracy.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4717C-1079-4921-E085-9BBC9238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31" y="3510662"/>
            <a:ext cx="2747090" cy="1848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F7C69-9C01-8B89-989F-E008BD149DDC}"/>
              </a:ext>
            </a:extLst>
          </p:cNvPr>
          <p:cNvSpPr txBox="1"/>
          <p:nvPr/>
        </p:nvSpPr>
        <p:spPr>
          <a:xfrm>
            <a:off x="9522823" y="5525262"/>
            <a:ext cx="244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Manufacturing Machine</a:t>
            </a:r>
          </a:p>
        </p:txBody>
      </p:sp>
    </p:spTree>
    <p:extLst>
      <p:ext uri="{BB962C8B-B14F-4D97-AF65-F5344CB8AC3E}">
        <p14:creationId xmlns:p14="http://schemas.microsoft.com/office/powerpoint/2010/main" val="61523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5C0ACB-3270-78E8-D39D-61DDE4263C42}"/>
              </a:ext>
            </a:extLst>
          </p:cNvPr>
          <p:cNvSpPr txBox="1">
            <a:spLocks/>
          </p:cNvSpPr>
          <p:nvPr/>
        </p:nvSpPr>
        <p:spPr>
          <a:xfrm>
            <a:off x="1417607" y="386366"/>
            <a:ext cx="2239993" cy="670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42290-BAC9-6651-C886-6832D6132DB0}"/>
              </a:ext>
            </a:extLst>
          </p:cNvPr>
          <p:cNvSpPr txBox="1"/>
          <p:nvPr/>
        </p:nvSpPr>
        <p:spPr>
          <a:xfrm>
            <a:off x="1275937" y="1413013"/>
            <a:ext cx="9560229" cy="34333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Clean and interpret data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Validate interpretation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Covert interpretation to </a:t>
            </a:r>
            <a:r>
              <a:rPr lang="en-US" sz="3200" dirty="0" err="1"/>
              <a:t>Wikidata</a:t>
            </a:r>
            <a:r>
              <a:rPr lang="en-US" sz="3200" dirty="0"/>
              <a:t> framework (using web scrape)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Validate linked </a:t>
            </a:r>
            <a:r>
              <a:rPr lang="en-US" sz="3200" dirty="0" err="1"/>
              <a:t>Wikidata</a:t>
            </a:r>
            <a:r>
              <a:rPr lang="en-US" sz="3200" dirty="0"/>
              <a:t> with intended interpretation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Generate hierarchy between list items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Train vision model using LLM labels</a:t>
            </a:r>
          </a:p>
        </p:txBody>
      </p:sp>
      <p:grpSp>
        <p:nvGrpSpPr>
          <p:cNvPr id="11274" name="Group 11273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1272" name="Rectangle 11271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6" name="Rectangle 11275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32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84C9060-CFF8-DB24-3D60-5E42AC868A52}"/>
              </a:ext>
            </a:extLst>
          </p:cNvPr>
          <p:cNvSpPr/>
          <p:nvPr/>
        </p:nvSpPr>
        <p:spPr>
          <a:xfrm>
            <a:off x="3807628" y="1683050"/>
            <a:ext cx="2971037" cy="3698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5C0ACB-3270-78E8-D39D-61DDE4263C42}"/>
              </a:ext>
            </a:extLst>
          </p:cNvPr>
          <p:cNvSpPr txBox="1">
            <a:spLocks/>
          </p:cNvSpPr>
          <p:nvPr/>
        </p:nvSpPr>
        <p:spPr>
          <a:xfrm>
            <a:off x="1479638" y="246933"/>
            <a:ext cx="2482761" cy="80976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B9B41-4A34-3CDE-5373-615434A536AC}"/>
              </a:ext>
            </a:extLst>
          </p:cNvPr>
          <p:cNvSpPr/>
          <p:nvPr/>
        </p:nvSpPr>
        <p:spPr>
          <a:xfrm>
            <a:off x="1546744" y="996792"/>
            <a:ext cx="1587061" cy="809765"/>
          </a:xfrm>
          <a:prstGeom prst="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BF561-7928-9BAE-E26E-08788C658A31}"/>
              </a:ext>
            </a:extLst>
          </p:cNvPr>
          <p:cNvSpPr/>
          <p:nvPr/>
        </p:nvSpPr>
        <p:spPr>
          <a:xfrm>
            <a:off x="1298793" y="3385968"/>
            <a:ext cx="2091559" cy="809765"/>
          </a:xfrm>
          <a:prstGeom prst="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WikiData</a:t>
            </a:r>
            <a:r>
              <a:rPr lang="en-US" dirty="0"/>
              <a:t> Query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59710-0603-6F50-34D1-32BCCC0A28B0}"/>
              </a:ext>
            </a:extLst>
          </p:cNvPr>
          <p:cNvSpPr/>
          <p:nvPr/>
        </p:nvSpPr>
        <p:spPr>
          <a:xfrm>
            <a:off x="7452488" y="2481844"/>
            <a:ext cx="1487216" cy="809765"/>
          </a:xfrm>
          <a:prstGeom prst="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4FCE5B-73BE-CD10-E61B-6153BD4D3A17}"/>
              </a:ext>
            </a:extLst>
          </p:cNvPr>
          <p:cNvSpPr/>
          <p:nvPr/>
        </p:nvSpPr>
        <p:spPr>
          <a:xfrm>
            <a:off x="1580066" y="2281331"/>
            <a:ext cx="1520416" cy="568027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37056A-E1DB-F347-4E64-05369035334E}"/>
              </a:ext>
            </a:extLst>
          </p:cNvPr>
          <p:cNvSpPr/>
          <p:nvPr/>
        </p:nvSpPr>
        <p:spPr>
          <a:xfrm>
            <a:off x="4277176" y="3302119"/>
            <a:ext cx="2091558" cy="977462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 </a:t>
            </a:r>
            <a:r>
              <a:rPr lang="en-US" dirty="0" err="1"/>
              <a:t>Wikidata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A1F55A-E3D7-5A44-243C-4C7AC8EC9C27}"/>
              </a:ext>
            </a:extLst>
          </p:cNvPr>
          <p:cNvSpPr/>
          <p:nvPr/>
        </p:nvSpPr>
        <p:spPr>
          <a:xfrm>
            <a:off x="4269830" y="1916042"/>
            <a:ext cx="2091559" cy="977462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Unlinked </a:t>
            </a:r>
            <a:r>
              <a:rPr lang="en-US" dirty="0" err="1"/>
              <a:t>Wikidata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ED9923C-83DB-131B-F7F6-437F5D20B86A}"/>
              </a:ext>
            </a:extLst>
          </p:cNvPr>
          <p:cNvSpPr/>
          <p:nvPr/>
        </p:nvSpPr>
        <p:spPr>
          <a:xfrm>
            <a:off x="7061546" y="3628061"/>
            <a:ext cx="2276267" cy="1473606"/>
          </a:xfrm>
          <a:prstGeom prst="diamond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Does </a:t>
            </a:r>
            <a:r>
              <a:rPr lang="en-US" sz="1400" dirty="0" err="1"/>
              <a:t>Wikidata</a:t>
            </a:r>
            <a:r>
              <a:rPr lang="en-US" sz="1400" dirty="0"/>
              <a:t> represent intended meaning?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C2F12-0C4A-C64A-979F-684886A87FBD}"/>
              </a:ext>
            </a:extLst>
          </p:cNvPr>
          <p:cNvSpPr/>
          <p:nvPr/>
        </p:nvSpPr>
        <p:spPr>
          <a:xfrm>
            <a:off x="9857535" y="3959981"/>
            <a:ext cx="1487216" cy="809765"/>
          </a:xfrm>
          <a:prstGeom prst="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49848-CBB2-7C9A-F66D-520DF69B74C9}"/>
              </a:ext>
            </a:extLst>
          </p:cNvPr>
          <p:cNvSpPr/>
          <p:nvPr/>
        </p:nvSpPr>
        <p:spPr>
          <a:xfrm>
            <a:off x="7452488" y="5477702"/>
            <a:ext cx="1487216" cy="809765"/>
          </a:xfrm>
          <a:prstGeom prst="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LLM3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FF7178A-DD1B-F773-582C-AF51EF743D3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2102888" y="2043944"/>
            <a:ext cx="474774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657D5A8-8516-141E-3DA3-C82372033272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2074118" y="3115513"/>
            <a:ext cx="536610" cy="42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E099AB3-BBE7-108D-FB22-86F4A280D90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390352" y="2404773"/>
            <a:ext cx="879478" cy="1386078"/>
          </a:xfrm>
          <a:prstGeom prst="bentConnector3">
            <a:avLst>
              <a:gd name="adj1" fmla="val 69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6720712-6B1D-E1E6-C183-8F4A37E8852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390352" y="3790850"/>
            <a:ext cx="88682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356CB23-D71D-B360-B3C4-3DC6278B597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6361389" y="2404773"/>
            <a:ext cx="1091099" cy="4819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0D908DB-A0D1-6426-61E2-95785DB3827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029662" y="3458043"/>
            <a:ext cx="336452" cy="35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8F96EE9-420A-A1F5-A1BE-2A963440FA3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8009871" y="5287892"/>
            <a:ext cx="376035" cy="35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716710C-6335-9EAF-2692-52AF53A3E9B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337813" y="4364864"/>
            <a:ext cx="51972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3DCEB55-8343-8A4C-37C6-EBB604E84767}"/>
              </a:ext>
            </a:extLst>
          </p:cNvPr>
          <p:cNvSpPr/>
          <p:nvPr/>
        </p:nvSpPr>
        <p:spPr>
          <a:xfrm>
            <a:off x="4565911" y="4684463"/>
            <a:ext cx="1520416" cy="568027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classes.txt</a:t>
            </a:r>
            <a:endParaRPr lang="en-US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28A1FC7-BEA2-24BE-F55D-09B72A936CFE}"/>
              </a:ext>
            </a:extLst>
          </p:cNvPr>
          <p:cNvCxnSpPr>
            <a:cxnSpLocks/>
            <a:stCxn id="14" idx="1"/>
            <a:endCxn id="5" idx="2"/>
          </p:cNvCxnSpPr>
          <p:nvPr/>
        </p:nvCxnSpPr>
        <p:spPr>
          <a:xfrm rot="10800000">
            <a:off x="2344574" y="4195733"/>
            <a:ext cx="5107915" cy="1686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FE002AE-C416-CDE6-C1D2-AFD4AB98DACF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rot="16200000" flipH="1">
            <a:off x="5122096" y="4480440"/>
            <a:ext cx="404882" cy="31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4A7200E-A755-33F0-303F-28611A2AED8A}"/>
              </a:ext>
            </a:extLst>
          </p:cNvPr>
          <p:cNvCxnSpPr>
            <a:cxnSpLocks/>
            <a:stCxn id="12" idx="2"/>
            <a:endCxn id="71" idx="0"/>
          </p:cNvCxnSpPr>
          <p:nvPr/>
        </p:nvCxnSpPr>
        <p:spPr>
          <a:xfrm rot="16200000" flipH="1">
            <a:off x="10361675" y="5009214"/>
            <a:ext cx="485428" cy="64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92FA51E-C930-C963-C791-071D098C2ADE}"/>
              </a:ext>
            </a:extLst>
          </p:cNvPr>
          <p:cNvSpPr txBox="1"/>
          <p:nvPr/>
        </p:nvSpPr>
        <p:spPr>
          <a:xfrm>
            <a:off x="9337813" y="3959981"/>
            <a:ext cx="51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95BE-A87D-95D8-B039-43F46226BB8C}"/>
              </a:ext>
            </a:extLst>
          </p:cNvPr>
          <p:cNvSpPr txBox="1"/>
          <p:nvPr/>
        </p:nvSpPr>
        <p:spPr>
          <a:xfrm>
            <a:off x="8275645" y="5101666"/>
            <a:ext cx="51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B00C325-3167-76DF-E78A-F0119D900A01}"/>
              </a:ext>
            </a:extLst>
          </p:cNvPr>
          <p:cNvSpPr/>
          <p:nvPr/>
        </p:nvSpPr>
        <p:spPr>
          <a:xfrm>
            <a:off x="9847427" y="5255174"/>
            <a:ext cx="1520416" cy="568027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entities.txt</a:t>
            </a:r>
            <a:endParaRPr lang="en-US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F55A174C-FDC5-409D-639E-C6202F03189B}"/>
              </a:ext>
            </a:extLst>
          </p:cNvPr>
          <p:cNvSpPr txBox="1">
            <a:spLocks/>
          </p:cNvSpPr>
          <p:nvPr/>
        </p:nvSpPr>
        <p:spPr>
          <a:xfrm>
            <a:off x="7061546" y="109592"/>
            <a:ext cx="4882955" cy="2299847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000" b="1"/>
              <a:t>LLM1: </a:t>
            </a:r>
            <a:r>
              <a:rPr lang="en-US" sz="2000" dirty="0"/>
              <a:t>Clean and interpret data using prompt</a:t>
            </a:r>
          </a:p>
          <a:p>
            <a:pPr>
              <a:lnSpc>
                <a:spcPct val="170000"/>
              </a:lnSpc>
            </a:pPr>
            <a:r>
              <a:rPr lang="en-US" sz="2000" b="1"/>
              <a:t>LLM2: </a:t>
            </a:r>
            <a:r>
              <a:rPr lang="en-US" sz="2000" dirty="0"/>
              <a:t>Regenerate data to link with </a:t>
            </a:r>
            <a:r>
              <a:rPr lang="en-US" sz="2000" dirty="0" err="1"/>
              <a:t>Wikidata</a:t>
            </a:r>
            <a:r>
              <a:rPr lang="en-US" sz="2000" dirty="0"/>
              <a:t> using prompt</a:t>
            </a:r>
          </a:p>
          <a:p>
            <a:pPr>
              <a:lnSpc>
                <a:spcPct val="170000"/>
              </a:lnSpc>
            </a:pPr>
            <a:r>
              <a:rPr lang="en-US" sz="2000" b="1"/>
              <a:t>LLM3: </a:t>
            </a:r>
            <a:r>
              <a:rPr lang="en-US" sz="2000" dirty="0"/>
              <a:t>Validate </a:t>
            </a:r>
            <a:r>
              <a:rPr lang="en-US" sz="2000" dirty="0" err="1"/>
              <a:t>Wikidata</a:t>
            </a:r>
            <a:r>
              <a:rPr lang="en-US" sz="2000" dirty="0"/>
              <a:t> to intended semantic meaning using prompt</a:t>
            </a:r>
          </a:p>
          <a:p>
            <a:pPr>
              <a:lnSpc>
                <a:spcPct val="170000"/>
              </a:lnSpc>
            </a:pPr>
            <a:r>
              <a:rPr lang="en-US" sz="2000" b="1"/>
              <a:t>LLM4: </a:t>
            </a:r>
            <a:r>
              <a:rPr lang="en-US" sz="2000" dirty="0"/>
              <a:t>Generate hierarchy between classes using prompt</a:t>
            </a:r>
          </a:p>
        </p:txBody>
      </p:sp>
    </p:spTree>
    <p:extLst>
      <p:ext uri="{BB962C8B-B14F-4D97-AF65-F5344CB8AC3E}">
        <p14:creationId xmlns:p14="http://schemas.microsoft.com/office/powerpoint/2010/main" val="240806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5C0ACB-3270-78E8-D39D-61DDE4263C42}"/>
              </a:ext>
            </a:extLst>
          </p:cNvPr>
          <p:cNvSpPr txBox="1">
            <a:spLocks/>
          </p:cNvSpPr>
          <p:nvPr/>
        </p:nvSpPr>
        <p:spPr>
          <a:xfrm>
            <a:off x="1385046" y="115144"/>
            <a:ext cx="9968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latin typeface="+mj-lt"/>
                <a:ea typeface="+mj-ea"/>
                <a:cs typeface="+mj-cs"/>
              </a:rPr>
              <a:t>Label Cleaning Using GPT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3B25E-1691-B2C0-6F17-8EA0A8C56C56}"/>
              </a:ext>
            </a:extLst>
          </p:cNvPr>
          <p:cNvSpPr txBox="1"/>
          <p:nvPr/>
        </p:nvSpPr>
        <p:spPr>
          <a:xfrm>
            <a:off x="1385046" y="1146751"/>
            <a:ext cx="5597645" cy="5338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GPT-Driven Label Cleaning</a:t>
            </a:r>
            <a:r>
              <a:rPr lang="en-US" sz="2400" dirty="0"/>
              <a:t>: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clean_labels_batch</a:t>
            </a:r>
            <a:r>
              <a:rPr lang="en-US" sz="2400" dirty="0"/>
              <a:t> function: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Method</a:t>
            </a:r>
            <a:r>
              <a:rPr lang="en-US" sz="2400" dirty="0"/>
              <a:t>: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Constructs dynamic prompts to leverage OpenAI API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Consolidates similar labels, ensuring specificity and relevance to manufacturing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Reasoning</a:t>
            </a:r>
            <a:endParaRPr lang="en-US" sz="2400" dirty="0"/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GPT-4’s ability to perform semantic clustering and label reduction is critical in managing large datasets where labels may be ambiguous or redundant.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Multimodal input was experimented with but was expensive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673F4-1B02-30CF-48D5-CEA5F1FE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87" y="1146750"/>
            <a:ext cx="4839963" cy="493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196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5C0ACB-3270-78E8-D39D-61DDE4263C42}"/>
              </a:ext>
            </a:extLst>
          </p:cNvPr>
          <p:cNvSpPr txBox="1">
            <a:spLocks/>
          </p:cNvSpPr>
          <p:nvPr/>
        </p:nvSpPr>
        <p:spPr>
          <a:xfrm>
            <a:off x="1490149" y="430455"/>
            <a:ext cx="9703368" cy="80976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Integration with </a:t>
            </a:r>
            <a:r>
              <a:rPr lang="en-US" err="1"/>
              <a:t>WikiData</a:t>
            </a:r>
            <a:r>
              <a:rPr lang="en-US"/>
              <a:t> for Label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3B25E-1691-B2C0-6F17-8EA0A8C56C56}"/>
              </a:ext>
            </a:extLst>
          </p:cNvPr>
          <p:cNvSpPr txBox="1"/>
          <p:nvPr/>
        </p:nvSpPr>
        <p:spPr>
          <a:xfrm>
            <a:off x="1612671" y="1340787"/>
            <a:ext cx="62805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WikiData</a:t>
            </a:r>
            <a:r>
              <a:rPr lang="en-US" sz="2400" b="1" dirty="0"/>
              <a:t> Querying</a:t>
            </a:r>
            <a:r>
              <a:rPr lang="en-US" sz="2400" dirty="0"/>
              <a:t>:’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query_wikidata</a:t>
            </a:r>
            <a:r>
              <a:rPr lang="en-US" sz="2400" dirty="0"/>
              <a:t> function: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Process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Constructs API queries to </a:t>
            </a:r>
            <a:r>
              <a:rPr lang="en-US" sz="2400" dirty="0" err="1"/>
              <a:t>WikiData</a:t>
            </a:r>
            <a:r>
              <a:rPr lang="en-US" sz="2400" dirty="0"/>
              <a:t> to retrieve QIDs and corresponding labels.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Validates whether the labels align with standardized entities in </a:t>
            </a:r>
            <a:r>
              <a:rPr lang="en-US" sz="2400" dirty="0" err="1"/>
              <a:t>WikiData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Reasoning</a:t>
            </a:r>
            <a:r>
              <a:rPr lang="en-US" sz="24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This step ensures that the labels used are not only accurate but also correspond to widely recognized standards, facilitating interoperability.</a:t>
            </a:r>
          </a:p>
          <a:p>
            <a:endParaRPr lang="en-US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2A07B5-0171-31F6-80EE-A73E549E5F99}"/>
              </a:ext>
            </a:extLst>
          </p:cNvPr>
          <p:cNvSpPr/>
          <p:nvPr/>
        </p:nvSpPr>
        <p:spPr>
          <a:xfrm>
            <a:off x="9182307" y="1340787"/>
            <a:ext cx="1520416" cy="568027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D2E04-451A-65BE-1EFC-AE45E6754502}"/>
              </a:ext>
            </a:extLst>
          </p:cNvPr>
          <p:cNvSpPr/>
          <p:nvPr/>
        </p:nvSpPr>
        <p:spPr>
          <a:xfrm>
            <a:off x="8896735" y="2264024"/>
            <a:ext cx="2091559" cy="809765"/>
          </a:xfrm>
          <a:prstGeom prst="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WikiData</a:t>
            </a:r>
            <a:r>
              <a:rPr lang="en-US" dirty="0"/>
              <a:t> Query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79AED2-E2E8-5631-D1D4-762F51CEF8CB}"/>
              </a:ext>
            </a:extLst>
          </p:cNvPr>
          <p:cNvSpPr/>
          <p:nvPr/>
        </p:nvSpPr>
        <p:spPr>
          <a:xfrm>
            <a:off x="8523352" y="3429000"/>
            <a:ext cx="2838328" cy="977462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 </a:t>
            </a:r>
            <a:r>
              <a:rPr lang="en-US" dirty="0" err="1"/>
              <a:t>Wikidata</a:t>
            </a:r>
            <a:endParaRPr lang="en-US" err="1"/>
          </a:p>
          <a:p>
            <a:pPr algn="ctr"/>
            <a:r>
              <a:rPr lang="en-US" dirty="0"/>
              <a:t>{Semantic Meaning: QID}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B83558-D7E8-27DD-E940-CA47178058F3}"/>
              </a:ext>
            </a:extLst>
          </p:cNvPr>
          <p:cNvSpPr/>
          <p:nvPr/>
        </p:nvSpPr>
        <p:spPr>
          <a:xfrm>
            <a:off x="8428760" y="5008816"/>
            <a:ext cx="3027513" cy="977462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Unlinked </a:t>
            </a:r>
            <a:r>
              <a:rPr lang="en-US" dirty="0" err="1"/>
              <a:t>Wikidata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BA92E72-7E72-49F0-330D-2D44F15DA024}"/>
              </a:ext>
            </a:extLst>
          </p:cNvPr>
          <p:cNvCxnSpPr>
            <a:stCxn id="6" idx="3"/>
            <a:endCxn id="8" idx="3"/>
          </p:cNvCxnSpPr>
          <p:nvPr/>
        </p:nvCxnSpPr>
        <p:spPr>
          <a:xfrm>
            <a:off x="10988294" y="2668907"/>
            <a:ext cx="467979" cy="2828640"/>
          </a:xfrm>
          <a:prstGeom prst="bentConnector3">
            <a:avLst>
              <a:gd name="adj1" fmla="val 1488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9C1A87-7361-C323-D091-541BCC654DC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9942515" y="1908814"/>
            <a:ext cx="0" cy="355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C735D-44D3-490A-EBB0-AD136086D9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942515" y="3073789"/>
            <a:ext cx="1" cy="355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4643E-3FA2-8231-A440-A81D3FBEFFA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942516" y="4406462"/>
            <a:ext cx="1" cy="602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0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5C0ACB-3270-78E8-D39D-61DDE4263C42}"/>
              </a:ext>
            </a:extLst>
          </p:cNvPr>
          <p:cNvSpPr txBox="1">
            <a:spLocks/>
          </p:cNvSpPr>
          <p:nvPr/>
        </p:nvSpPr>
        <p:spPr>
          <a:xfrm>
            <a:off x="1490149" y="430455"/>
            <a:ext cx="9703368" cy="8097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 of </a:t>
            </a:r>
            <a:r>
              <a:rPr lang="en-US" dirty="0" err="1"/>
              <a:t>Wikidata</a:t>
            </a:r>
            <a:r>
              <a:rPr lang="en-US" dirty="0"/>
              <a:t> Labels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3B25E-1691-B2C0-6F17-8EA0A8C56C56}"/>
              </a:ext>
            </a:extLst>
          </p:cNvPr>
          <p:cNvSpPr txBox="1"/>
          <p:nvPr/>
        </p:nvSpPr>
        <p:spPr>
          <a:xfrm>
            <a:off x="1275008" y="1330277"/>
            <a:ext cx="4484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LLM use Linked </a:t>
            </a:r>
            <a:r>
              <a:rPr lang="en-US" dirty="0" err="1"/>
              <a:t>Wikidata</a:t>
            </a:r>
            <a:r>
              <a:rPr lang="en-US" dirty="0"/>
              <a:t> Labels and decide if the QID matches the original intended semantic meaning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LLM uses Unlinked semantic labels to generate synonyms that can be queried through </a:t>
            </a:r>
            <a:r>
              <a:rPr lang="en-US" dirty="0" err="1"/>
              <a:t>Wikidata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Reasoning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CB680-DAAC-079F-A3AB-D3407A9B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381" y="240347"/>
            <a:ext cx="3807819" cy="25135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75F4FF-399F-99C1-438F-35477CE3FD39}"/>
              </a:ext>
            </a:extLst>
          </p:cNvPr>
          <p:cNvSpPr/>
          <p:nvPr/>
        </p:nvSpPr>
        <p:spPr>
          <a:xfrm>
            <a:off x="4854617" y="5122841"/>
            <a:ext cx="1487216" cy="809765"/>
          </a:xfrm>
          <a:prstGeom prst="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LLM2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3F45F2-A879-968E-F7C4-DD9021E78298}"/>
              </a:ext>
            </a:extLst>
          </p:cNvPr>
          <p:cNvSpPr/>
          <p:nvPr/>
        </p:nvSpPr>
        <p:spPr>
          <a:xfrm>
            <a:off x="6882411" y="4790920"/>
            <a:ext cx="2276267" cy="1473606"/>
          </a:xfrm>
          <a:prstGeom prst="diamond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Does </a:t>
            </a:r>
            <a:r>
              <a:rPr lang="en-US" sz="1400" dirty="0" err="1"/>
              <a:t>Wikidata</a:t>
            </a:r>
            <a:r>
              <a:rPr lang="en-US" sz="1400" dirty="0"/>
              <a:t> represent intended meaning?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E359C-F303-2540-6BF6-1D8D64E67920}"/>
              </a:ext>
            </a:extLst>
          </p:cNvPr>
          <p:cNvSpPr/>
          <p:nvPr/>
        </p:nvSpPr>
        <p:spPr>
          <a:xfrm>
            <a:off x="9986369" y="5122841"/>
            <a:ext cx="1487216" cy="809765"/>
          </a:xfrm>
          <a:prstGeom prst="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LLM3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A4C84A-9CC3-C57A-4064-70BE9BB902D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341833" y="5527723"/>
            <a:ext cx="54057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6EEE7E4-F874-AFAE-5FE8-3118EDF8307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158678" y="5527723"/>
            <a:ext cx="82769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BE4235-6D4A-B1DA-D6C0-E877FD2DB9FA}"/>
              </a:ext>
            </a:extLst>
          </p:cNvPr>
          <p:cNvSpPr txBox="1"/>
          <p:nvPr/>
        </p:nvSpPr>
        <p:spPr>
          <a:xfrm>
            <a:off x="9270621" y="5140616"/>
            <a:ext cx="51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249BE45-402C-779E-71C6-5B7437466FCD}"/>
              </a:ext>
            </a:extLst>
          </p:cNvPr>
          <p:cNvSpPr/>
          <p:nvPr/>
        </p:nvSpPr>
        <p:spPr>
          <a:xfrm>
            <a:off x="1777986" y="5038992"/>
            <a:ext cx="2091559" cy="977462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Unlinked </a:t>
            </a:r>
            <a:r>
              <a:rPr lang="en-US" dirty="0" err="1"/>
              <a:t>Wikidata</a:t>
            </a:r>
            <a:endParaRPr lang="en-US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65C22FD-C28C-814C-01A3-7CF06862BBE5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3869545" y="5527723"/>
            <a:ext cx="98507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6829C2A-8620-656E-0B2A-A91C062CFF11}"/>
              </a:ext>
            </a:extLst>
          </p:cNvPr>
          <p:cNvSpPr/>
          <p:nvPr/>
        </p:nvSpPr>
        <p:spPr>
          <a:xfrm>
            <a:off x="6974764" y="3490688"/>
            <a:ext cx="2091559" cy="977462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 </a:t>
            </a:r>
            <a:r>
              <a:rPr lang="en-US" dirty="0" err="1"/>
              <a:t>Wikidata</a:t>
            </a:r>
            <a:endParaRPr lang="en-US" dirty="0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2155C43-7FEE-DFB8-EBBA-3C987E64BDC6}"/>
              </a:ext>
            </a:extLst>
          </p:cNvPr>
          <p:cNvCxnSpPr>
            <a:cxnSpLocks/>
            <a:stCxn id="8" idx="0"/>
            <a:endCxn id="40" idx="2"/>
          </p:cNvCxnSpPr>
          <p:nvPr/>
        </p:nvCxnSpPr>
        <p:spPr>
          <a:xfrm rot="5400000" flipH="1" flipV="1">
            <a:off x="10360879" y="4751893"/>
            <a:ext cx="740047" cy="18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BC1D5E7-F399-DD51-22E2-7B225A3C4831}"/>
              </a:ext>
            </a:extLst>
          </p:cNvPr>
          <p:cNvSpPr/>
          <p:nvPr/>
        </p:nvSpPr>
        <p:spPr>
          <a:xfrm>
            <a:off x="9686048" y="3573029"/>
            <a:ext cx="2091559" cy="809765"/>
          </a:xfrm>
          <a:prstGeom prst="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WikiData</a:t>
            </a:r>
            <a:r>
              <a:rPr lang="en-US" dirty="0"/>
              <a:t> Query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63E6B11F-294E-6696-3FF7-03902037EA7E}"/>
              </a:ext>
            </a:extLst>
          </p:cNvPr>
          <p:cNvCxnSpPr>
            <a:cxnSpLocks/>
            <a:stCxn id="36" idx="2"/>
            <a:endCxn id="7" idx="0"/>
          </p:cNvCxnSpPr>
          <p:nvPr/>
        </p:nvCxnSpPr>
        <p:spPr>
          <a:xfrm rot="16200000" flipH="1">
            <a:off x="7859159" y="4629534"/>
            <a:ext cx="32277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0C8E9F7-2B75-0C85-F57C-235430C6EA2B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rot="10800000" flipV="1">
            <a:off x="9066324" y="3977911"/>
            <a:ext cx="619725" cy="15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8B41C7-3199-B7FA-3A69-2BFA646993E9}"/>
              </a:ext>
            </a:extLst>
          </p:cNvPr>
          <p:cNvSpPr/>
          <p:nvPr/>
        </p:nvSpPr>
        <p:spPr>
          <a:xfrm>
            <a:off x="5002774" y="968763"/>
            <a:ext cx="3526971" cy="613954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 labels and QIDs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43D0EB5-46FF-FEA3-56A1-98EF413D9D91}"/>
              </a:ext>
            </a:extLst>
          </p:cNvPr>
          <p:cNvSpPr/>
          <p:nvPr/>
        </p:nvSpPr>
        <p:spPr>
          <a:xfrm>
            <a:off x="5002774" y="2022500"/>
            <a:ext cx="3526971" cy="709748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GPT-4 Prompts for Each Batch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6FF14C-257B-2A48-0592-3B64140768B8}"/>
              </a:ext>
            </a:extLst>
          </p:cNvPr>
          <p:cNvSpPr/>
          <p:nvPr/>
        </p:nvSpPr>
        <p:spPr>
          <a:xfrm>
            <a:off x="5002773" y="3093655"/>
            <a:ext cx="3526971" cy="709748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Prompts to GPT-4 for Hierarchical Structuring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EB829-087D-B835-4AE9-9E5145B67D36}"/>
              </a:ext>
            </a:extLst>
          </p:cNvPr>
          <p:cNvSpPr/>
          <p:nvPr/>
        </p:nvSpPr>
        <p:spPr>
          <a:xfrm>
            <a:off x="5002773" y="4164810"/>
            <a:ext cx="3526971" cy="709748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Hierarchies from All Batches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BE89B9-F900-777D-E0E9-DCC90C2E6782}"/>
              </a:ext>
            </a:extLst>
          </p:cNvPr>
          <p:cNvSpPr/>
          <p:nvPr/>
        </p:nvSpPr>
        <p:spPr>
          <a:xfrm>
            <a:off x="5002772" y="5235965"/>
            <a:ext cx="3526971" cy="709748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Parse and Convert Hierarchy to Text Format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11928-58B0-56D8-A51B-BB05765F43B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766260" y="1582717"/>
            <a:ext cx="0" cy="439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F7015D-A10F-0BEE-C734-E4AC9E30ABA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766259" y="2732248"/>
            <a:ext cx="1" cy="361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0953E-B639-6548-964B-272B6C2887B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66259" y="3803403"/>
            <a:ext cx="0" cy="361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4011BA-2CC6-9089-DB06-C98B108201D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766258" y="4874558"/>
            <a:ext cx="1" cy="361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D9F47BCA-6596-808B-A2C2-134B06A87669}"/>
              </a:ext>
            </a:extLst>
          </p:cNvPr>
          <p:cNvSpPr txBox="1">
            <a:spLocks/>
          </p:cNvSpPr>
          <p:nvPr/>
        </p:nvSpPr>
        <p:spPr>
          <a:xfrm>
            <a:off x="1364025" y="158998"/>
            <a:ext cx="9703368" cy="8097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Hierarchy Generation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B3BAD-CFB8-4A46-545F-DAEFFEFFE4B2}"/>
              </a:ext>
            </a:extLst>
          </p:cNvPr>
          <p:cNvSpPr txBox="1"/>
          <p:nvPr/>
        </p:nvSpPr>
        <p:spPr>
          <a:xfrm>
            <a:off x="6766257" y="3799440"/>
            <a:ext cx="284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a JSON output</a:t>
            </a:r>
          </a:p>
        </p:txBody>
      </p:sp>
    </p:spTree>
    <p:extLst>
      <p:ext uri="{BB962C8B-B14F-4D97-AF65-F5344CB8AC3E}">
        <p14:creationId xmlns:p14="http://schemas.microsoft.com/office/powerpoint/2010/main" val="204416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BE89B9-F900-777D-E0E9-DCC90C2E6782}"/>
              </a:ext>
            </a:extLst>
          </p:cNvPr>
          <p:cNvSpPr/>
          <p:nvPr/>
        </p:nvSpPr>
        <p:spPr>
          <a:xfrm>
            <a:off x="4583931" y="3140723"/>
            <a:ext cx="3526971" cy="709748"/>
          </a:xfrm>
          <a:prstGeom prst="roundRect">
            <a:avLst/>
          </a:prstGeom>
          <a:solidFill>
            <a:srgbClr val="00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and Convert Hierarchy to Text Format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4011BA-2CC6-9089-DB06-C98B108201D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81100" y="3488378"/>
            <a:ext cx="502831" cy="7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D9F47BCA-6596-808B-A2C2-134B06A87669}"/>
              </a:ext>
            </a:extLst>
          </p:cNvPr>
          <p:cNvSpPr txBox="1">
            <a:spLocks/>
          </p:cNvSpPr>
          <p:nvPr/>
        </p:nvSpPr>
        <p:spPr>
          <a:xfrm>
            <a:off x="1364025" y="158998"/>
            <a:ext cx="9703368" cy="8097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2036A1-07C7-79E1-7654-0F1357C7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24" y="870245"/>
            <a:ext cx="2599976" cy="5236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F055F7-B91B-666D-B0F9-AAACAA1E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451" y="707728"/>
            <a:ext cx="2743048" cy="557573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4D46A5-F0C8-AE57-7288-54788066DBCB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8110902" y="3495597"/>
            <a:ext cx="754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Macintosh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Proxima Nova</vt:lpstr>
      <vt:lpstr>Proxima Nova Extrabold</vt:lpstr>
      <vt:lpstr>Office Theme</vt:lpstr>
      <vt:lpstr>2_Office Theme</vt:lpstr>
      <vt:lpstr>1_Office Theme</vt:lpstr>
      <vt:lpstr>PowerPoint Presentation</vt:lpstr>
      <vt:lpstr>Utilizing LLM for Automated Label Processing in Manufacturing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Christopher Aidan Luey</cp:lastModifiedBy>
  <cp:revision>2</cp:revision>
  <dcterms:created xsi:type="dcterms:W3CDTF">2021-02-17T02:31:40Z</dcterms:created>
  <dcterms:modified xsi:type="dcterms:W3CDTF">2024-08-25T17:13:38Z</dcterms:modified>
</cp:coreProperties>
</file>