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5" r:id="rId3"/>
    <p:sldId id="260" r:id="rId4"/>
    <p:sldId id="261" r:id="rId5"/>
    <p:sldId id="262" r:id="rId6"/>
    <p:sldId id="259" r:id="rId7"/>
    <p:sldId id="264" r:id="rId8"/>
    <p:sldId id="265" r:id="rId9"/>
    <p:sldId id="266" r:id="rId10"/>
    <p:sldId id="263" r:id="rId11"/>
    <p:sldId id="267" r:id="rId12"/>
    <p:sldId id="268" r:id="rId13"/>
    <p:sldId id="269" r:id="rId14"/>
    <p:sldId id="271" r:id="rId15"/>
    <p:sldId id="279" r:id="rId16"/>
    <p:sldId id="272" r:id="rId17"/>
    <p:sldId id="273" r:id="rId18"/>
    <p:sldId id="296" r:id="rId19"/>
    <p:sldId id="274" r:id="rId20"/>
    <p:sldId id="280" r:id="rId21"/>
    <p:sldId id="276" r:id="rId22"/>
    <p:sldId id="292" r:id="rId23"/>
    <p:sldId id="277" r:id="rId24"/>
    <p:sldId id="293" r:id="rId25"/>
    <p:sldId id="278" r:id="rId26"/>
    <p:sldId id="286" r:id="rId27"/>
    <p:sldId id="294" r:id="rId28"/>
    <p:sldId id="295"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A7078-EDD5-49AA-9C60-77E827B55B77}" type="datetimeFigureOut">
              <a:rPr lang="en-GB" smtClean="0"/>
              <a:t>11/09/2018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FABE12-12C6-4106-9BA7-F3A2CE3119CB}" type="slidenum">
              <a:rPr lang="en-GB" smtClean="0"/>
              <a:t>‹#›</a:t>
            </a:fld>
            <a:endParaRPr lang="en-GB"/>
          </a:p>
        </p:txBody>
      </p:sp>
    </p:spTree>
    <p:extLst>
      <p:ext uri="{BB962C8B-B14F-4D97-AF65-F5344CB8AC3E}">
        <p14:creationId xmlns:p14="http://schemas.microsoft.com/office/powerpoint/2010/main" val="364948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26062E6-2CAA-4B4E-9E3A-D367B24CBC98}" type="datetime1">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75328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39A00F9-FC42-4D01-9C74-7C8859140A8A}" type="datetime1">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259801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DA78F7-9AC2-4224-BF3B-6C64E421E84C}" type="datetime1">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421734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3BFD25-5DCC-49D6-92DB-A759568FCAF3}" type="datetime1">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67763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95E4-BFB6-46B5-9527-494B9A69A66F}" type="datetime1">
              <a:rPr lang="en-GB" smtClean="0"/>
              <a:t>11/09/2018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424013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9BD6435-F7B5-4B12-9FB9-F809AEBC3C89}" type="datetime1">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162703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93392AB-1F9A-4B5D-8BB7-EA5076D4A681}" type="datetime1">
              <a:rPr lang="en-GB" smtClean="0"/>
              <a:t>11/09/2018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866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76827-1987-4AEA-851E-F1C9AC3F883C}" type="datetime1">
              <a:rPr lang="en-GB" smtClean="0"/>
              <a:t>11/09/2018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145461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8F7B2-2DE0-47B1-B8A2-9E7C8A664253}" type="datetime1">
              <a:rPr lang="en-GB" smtClean="0"/>
              <a:t>11/09/2018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206809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4817A-311B-489A-B501-475FBC8DA549}" type="datetime1">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10243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789D5-B240-4FFD-ADE0-2D01F41F215F}" type="datetime1">
              <a:rPr lang="en-GB" smtClean="0"/>
              <a:t>11/09/2018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CDECB-BA08-4FB3-8343-7B5CCBA2EFCE}" type="slidenum">
              <a:rPr lang="en-GB" smtClean="0"/>
              <a:t>‹#›</a:t>
            </a:fld>
            <a:endParaRPr lang="en-GB"/>
          </a:p>
        </p:txBody>
      </p:sp>
    </p:spTree>
    <p:extLst>
      <p:ext uri="{BB962C8B-B14F-4D97-AF65-F5344CB8AC3E}">
        <p14:creationId xmlns:p14="http://schemas.microsoft.com/office/powerpoint/2010/main" val="360534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54D19-AC4D-416A-8150-4F3AA1D9DF5E}" type="datetime1">
              <a:rPr lang="en-GB" smtClean="0"/>
              <a:t>11/09/2018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CDECB-BA08-4FB3-8343-7B5CCBA2EFCE}" type="slidenum">
              <a:rPr lang="en-GB" smtClean="0"/>
              <a:t>‹#›</a:t>
            </a:fld>
            <a:endParaRPr lang="en-GB"/>
          </a:p>
        </p:txBody>
      </p:sp>
    </p:spTree>
    <p:extLst>
      <p:ext uri="{BB962C8B-B14F-4D97-AF65-F5344CB8AC3E}">
        <p14:creationId xmlns:p14="http://schemas.microsoft.com/office/powerpoint/2010/main" val="357709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rz3_FDVt9eg"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470025"/>
          </a:xfrm>
        </p:spPr>
        <p:txBody>
          <a:bodyPr/>
          <a:lstStyle/>
          <a:p>
            <a:r>
              <a:rPr lang="en-GB" dirty="0" err="1"/>
              <a:t>Tidyverse</a:t>
            </a:r>
            <a:endParaRPr lang="en-GB" dirty="0"/>
          </a:p>
        </p:txBody>
      </p:sp>
      <p:sp>
        <p:nvSpPr>
          <p:cNvPr id="3" name="Subtitle 2"/>
          <p:cNvSpPr>
            <a:spLocks noGrp="1"/>
          </p:cNvSpPr>
          <p:nvPr>
            <p:ph type="subTitle" idx="1"/>
          </p:nvPr>
        </p:nvSpPr>
        <p:spPr>
          <a:xfrm>
            <a:off x="1382923" y="3933056"/>
            <a:ext cx="6400800" cy="1752600"/>
          </a:xfrm>
        </p:spPr>
        <p:txBody>
          <a:bodyPr/>
          <a:lstStyle/>
          <a:p>
            <a:r>
              <a:rPr lang="en-GB" dirty="0"/>
              <a:t>Introduction to tidy data and managing multiple models</a:t>
            </a:r>
          </a:p>
        </p:txBody>
      </p:sp>
      <p:pic>
        <p:nvPicPr>
          <p:cNvPr id="1026" name="Picture 2" descr="C:\Data Analytics\Website\hex_a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74" y="0"/>
            <a:ext cx="8978355" cy="17014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5949280"/>
            <a:ext cx="3876895" cy="369332"/>
          </a:xfrm>
          <a:prstGeom prst="rect">
            <a:avLst/>
          </a:prstGeom>
          <a:noFill/>
        </p:spPr>
        <p:txBody>
          <a:bodyPr wrap="none" rtlCol="0">
            <a:spAutoFit/>
          </a:bodyPr>
          <a:lstStyle/>
          <a:p>
            <a:r>
              <a:rPr lang="en-GB" dirty="0">
                <a:solidFill>
                  <a:schemeClr val="tx1">
                    <a:lumMod val="50000"/>
                    <a:lumOff val="50000"/>
                  </a:schemeClr>
                </a:solidFill>
              </a:rPr>
              <a:t>Köln R User Group </a:t>
            </a:r>
            <a:r>
              <a:rPr lang="en-GB" dirty="0" err="1">
                <a:solidFill>
                  <a:schemeClr val="tx1">
                    <a:lumMod val="50000"/>
                    <a:lumOff val="50000"/>
                  </a:schemeClr>
                </a:solidFill>
              </a:rPr>
              <a:t>meetup</a:t>
            </a:r>
            <a:r>
              <a:rPr lang="en-GB" dirty="0">
                <a:solidFill>
                  <a:schemeClr val="tx1">
                    <a:lumMod val="50000"/>
                    <a:lumOff val="50000"/>
                  </a:schemeClr>
                </a:solidFill>
              </a:rPr>
              <a:t> 14 Oct 2016</a:t>
            </a:r>
          </a:p>
        </p:txBody>
      </p:sp>
      <p:sp>
        <p:nvSpPr>
          <p:cNvPr id="5" name="Slide Number Placeholder 4"/>
          <p:cNvSpPr>
            <a:spLocks noGrp="1"/>
          </p:cNvSpPr>
          <p:nvPr>
            <p:ph type="sldNum" sz="quarter" idx="12"/>
          </p:nvPr>
        </p:nvSpPr>
        <p:spPr/>
        <p:txBody>
          <a:bodyPr/>
          <a:lstStyle/>
          <a:p>
            <a:fld id="{D92CDECB-BA08-4FB3-8343-7B5CCBA2EFCE}" type="slidenum">
              <a:rPr lang="en-GB" smtClean="0"/>
              <a:t>1</a:t>
            </a:fld>
            <a:endParaRPr lang="en-GB"/>
          </a:p>
        </p:txBody>
      </p:sp>
    </p:spTree>
    <p:extLst>
      <p:ext uri="{BB962C8B-B14F-4D97-AF65-F5344CB8AC3E}">
        <p14:creationId xmlns:p14="http://schemas.microsoft.com/office/powerpoint/2010/main" val="29659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Packages - </a:t>
            </a:r>
            <a:r>
              <a:rPr lang="en-GB" dirty="0" err="1"/>
              <a:t>Purrr</a:t>
            </a:r>
            <a:endParaRPr lang="en-GB" dirty="0"/>
          </a:p>
        </p:txBody>
      </p:sp>
      <p:sp>
        <p:nvSpPr>
          <p:cNvPr id="3" name="Content Placeholder 2"/>
          <p:cNvSpPr>
            <a:spLocks noGrp="1"/>
          </p:cNvSpPr>
          <p:nvPr>
            <p:ph idx="1"/>
          </p:nvPr>
        </p:nvSpPr>
        <p:spPr/>
        <p:txBody>
          <a:bodyPr>
            <a:normAutofit fontScale="77500" lnSpcReduction="20000"/>
          </a:bodyPr>
          <a:lstStyle/>
          <a:p>
            <a:pPr marL="400050" lvl="1" indent="0">
              <a:buNone/>
            </a:pPr>
            <a:r>
              <a:rPr lang="en-GB" i="1" dirty="0"/>
              <a:t>Make your pure functions purr with the '</a:t>
            </a:r>
            <a:r>
              <a:rPr lang="en-GB" i="1" dirty="0" err="1"/>
              <a:t>purrr</a:t>
            </a:r>
            <a:r>
              <a:rPr lang="en-GB" i="1" dirty="0"/>
              <a:t>' package. This package completes R's functional programming tools with missing features present in other programming languages.</a:t>
            </a:r>
          </a:p>
          <a:p>
            <a:pPr marL="0" indent="0">
              <a:buNone/>
            </a:pPr>
            <a:endParaRPr lang="en-GB" dirty="0"/>
          </a:p>
          <a:p>
            <a:pPr marL="0" indent="0">
              <a:buNone/>
            </a:pPr>
            <a:r>
              <a:rPr lang="en-GB" dirty="0"/>
              <a:t>map is like </a:t>
            </a:r>
            <a:r>
              <a:rPr lang="en-GB" dirty="0" err="1"/>
              <a:t>lapply</a:t>
            </a:r>
            <a:r>
              <a:rPr lang="en-GB" dirty="0"/>
              <a:t>, but more consistent, with handy helpers, and more tools.</a:t>
            </a:r>
          </a:p>
          <a:p>
            <a:pPr marL="0" indent="0">
              <a:buNone/>
            </a:pPr>
            <a:endParaRPr lang="en-GB" dirty="0"/>
          </a:p>
          <a:p>
            <a:pPr marL="400050" lvl="1" indent="0">
              <a:buNone/>
            </a:pPr>
            <a:r>
              <a:rPr lang="en-GB" i="1" dirty="0"/>
              <a:t>map() returns a list or a data frame; </a:t>
            </a:r>
            <a:r>
              <a:rPr lang="en-GB" i="1" dirty="0" err="1"/>
              <a:t>map_lgl</a:t>
            </a:r>
            <a:r>
              <a:rPr lang="en-GB" i="1" dirty="0"/>
              <a:t>(), </a:t>
            </a:r>
            <a:r>
              <a:rPr lang="en-GB" i="1" dirty="0" err="1"/>
              <a:t>map_int</a:t>
            </a:r>
            <a:r>
              <a:rPr lang="en-GB" i="1" dirty="0"/>
              <a:t>(), </a:t>
            </a:r>
            <a:r>
              <a:rPr lang="en-GB" i="1" dirty="0" err="1"/>
              <a:t>map_dbl</a:t>
            </a:r>
            <a:r>
              <a:rPr lang="en-GB" i="1" dirty="0"/>
              <a:t>() and </a:t>
            </a:r>
            <a:r>
              <a:rPr lang="en-GB" i="1" dirty="0" err="1"/>
              <a:t>map_chr</a:t>
            </a:r>
            <a:r>
              <a:rPr lang="en-GB" i="1" dirty="0"/>
              <a:t>() return vectors of the corresponding type (or die trying); </a:t>
            </a:r>
            <a:r>
              <a:rPr lang="en-GB" i="1" dirty="0" err="1"/>
              <a:t>map_df</a:t>
            </a:r>
            <a:r>
              <a:rPr lang="en-GB" i="1" dirty="0"/>
              <a:t>() returns a data frame by row-binding the individual elements.</a:t>
            </a:r>
          </a:p>
          <a:p>
            <a:pPr marL="0" indent="0">
              <a:buNone/>
            </a:pPr>
            <a:endParaRPr lang="en-GB" dirty="0"/>
          </a:p>
          <a:p>
            <a:pPr marL="0" indent="0">
              <a:buNone/>
            </a:pPr>
            <a:r>
              <a:rPr lang="en-GB" dirty="0"/>
              <a:t>map2(), and </a:t>
            </a:r>
            <a:r>
              <a:rPr lang="en-GB" dirty="0" err="1"/>
              <a:t>pmap</a:t>
            </a:r>
            <a:r>
              <a:rPr lang="en-GB" dirty="0"/>
              <a:t>() for looping across multiple items.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10</a:t>
            </a:fld>
            <a:endParaRPr lang="en-GB"/>
          </a:p>
        </p:txBody>
      </p:sp>
    </p:spTree>
    <p:extLst>
      <p:ext uri="{BB962C8B-B14F-4D97-AF65-F5344CB8AC3E}">
        <p14:creationId xmlns:p14="http://schemas.microsoft.com/office/powerpoint/2010/main" val="33145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Multiple Models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4244661" cy="140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93188" y="1539265"/>
            <a:ext cx="4669490" cy="369332"/>
          </a:xfrm>
          <a:prstGeom prst="rect">
            <a:avLst/>
          </a:prstGeom>
          <a:noFill/>
        </p:spPr>
        <p:txBody>
          <a:bodyPr wrap="square" rtlCol="0">
            <a:spAutoFit/>
          </a:bodyPr>
          <a:lstStyle/>
          <a:p>
            <a:r>
              <a:rPr lang="en-GB" dirty="0" err="1"/>
              <a:t>Gapminder</a:t>
            </a:r>
            <a:r>
              <a:rPr lang="en-GB" dirty="0"/>
              <a:t> data (from </a:t>
            </a:r>
            <a:r>
              <a:rPr lang="en-GB" dirty="0" err="1"/>
              <a:t>gapminder</a:t>
            </a:r>
            <a:r>
              <a:rPr lang="en-GB" dirty="0"/>
              <a:t> package)</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569" y="2204864"/>
            <a:ext cx="4004219" cy="282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690659"/>
            <a:ext cx="4248472" cy="153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06287" y="5446965"/>
            <a:ext cx="4443291" cy="646331"/>
          </a:xfrm>
          <a:prstGeom prst="rect">
            <a:avLst/>
          </a:prstGeom>
          <a:noFill/>
        </p:spPr>
        <p:txBody>
          <a:bodyPr wrap="square" rtlCol="0">
            <a:spAutoFit/>
          </a:bodyPr>
          <a:lstStyle/>
          <a:p>
            <a:pPr algn="ctr"/>
            <a:r>
              <a:rPr lang="en-GB" dirty="0"/>
              <a:t>Plotting multiple models. Sure.</a:t>
            </a:r>
            <a:br>
              <a:rPr lang="en-GB" dirty="0"/>
            </a:br>
            <a:r>
              <a:rPr lang="en-GB" dirty="0"/>
              <a:t>But that is not managing multiple models!</a:t>
            </a:r>
          </a:p>
        </p:txBody>
      </p:sp>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11</a:t>
            </a:fld>
            <a:endParaRPr lang="en-GB"/>
          </a:p>
        </p:txBody>
      </p:sp>
    </p:spTree>
    <p:extLst>
      <p:ext uri="{BB962C8B-B14F-4D97-AF65-F5344CB8AC3E}">
        <p14:creationId xmlns:p14="http://schemas.microsoft.com/office/powerpoint/2010/main" val="382071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Managing Multiple Models</a:t>
            </a:r>
          </a:p>
        </p:txBody>
      </p:sp>
      <p:sp>
        <p:nvSpPr>
          <p:cNvPr id="6" name="Content Placeholder 5"/>
          <p:cNvSpPr>
            <a:spLocks noGrp="1"/>
          </p:cNvSpPr>
          <p:nvPr>
            <p:ph sz="half" idx="1"/>
          </p:nvPr>
        </p:nvSpPr>
        <p:spPr>
          <a:xfrm>
            <a:off x="457200" y="1700808"/>
            <a:ext cx="8219256" cy="2088232"/>
          </a:xfrm>
        </p:spPr>
        <p:txBody>
          <a:bodyPr>
            <a:noAutofit/>
          </a:bodyPr>
          <a:lstStyle/>
          <a:p>
            <a:pPr marL="0" indent="0">
              <a:buNone/>
            </a:pPr>
            <a:r>
              <a:rPr lang="en-GB" sz="2400" dirty="0"/>
              <a:t>Managing is not doing something new, it is doing something you already did in a new way which improves your work. To actually manage multiple models we will turn to the following functions:</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1800" dirty="0"/>
              <a:t>See </a:t>
            </a:r>
            <a:r>
              <a:rPr lang="en-GB" sz="1800" dirty="0">
                <a:hlinkClick r:id="rId2"/>
              </a:rPr>
              <a:t>www.youtube.com/watch?v=rz3_FDVt9eg</a:t>
            </a:r>
            <a:endParaRPr lang="en-GB" sz="1800" dirty="0"/>
          </a:p>
        </p:txBody>
      </p:sp>
      <p:sp>
        <p:nvSpPr>
          <p:cNvPr id="9" name="TextBox 8"/>
          <p:cNvSpPr txBox="1"/>
          <p:nvPr/>
        </p:nvSpPr>
        <p:spPr>
          <a:xfrm>
            <a:off x="2195736" y="3429000"/>
            <a:ext cx="4968552" cy="2185214"/>
          </a:xfrm>
          <a:prstGeom prst="rect">
            <a:avLst/>
          </a:prstGeom>
          <a:noFill/>
        </p:spPr>
        <p:txBody>
          <a:bodyPr wrap="square" rtlCol="0">
            <a:spAutoFit/>
          </a:bodyPr>
          <a:lstStyle/>
          <a:p>
            <a:pPr marL="285750" indent="-285750">
              <a:buFont typeface="Arial" pitchFamily="34" charset="0"/>
              <a:buChar char="•"/>
            </a:pPr>
            <a:r>
              <a:rPr lang="en-GB" sz="2400" dirty="0" err="1"/>
              <a:t>group_by</a:t>
            </a:r>
            <a:r>
              <a:rPr lang="en-GB" sz="2400" dirty="0"/>
              <a:t> (</a:t>
            </a:r>
            <a:r>
              <a:rPr lang="en-GB" sz="2400" dirty="0" err="1"/>
              <a:t>dplyr</a:t>
            </a:r>
            <a:r>
              <a:rPr lang="en-GB" sz="2400" dirty="0"/>
              <a:t>)</a:t>
            </a:r>
          </a:p>
          <a:p>
            <a:pPr marL="285750" indent="-285750">
              <a:buFont typeface="Arial" pitchFamily="34" charset="0"/>
              <a:buChar char="•"/>
            </a:pPr>
            <a:r>
              <a:rPr lang="en-GB" sz="2400" dirty="0"/>
              <a:t>nest (</a:t>
            </a:r>
            <a:r>
              <a:rPr lang="en-GB" sz="2400" dirty="0" err="1"/>
              <a:t>tidyr</a:t>
            </a:r>
            <a:r>
              <a:rPr lang="en-GB" sz="2400" dirty="0"/>
              <a:t>)</a:t>
            </a:r>
          </a:p>
          <a:p>
            <a:pPr marL="285750" indent="-285750">
              <a:buFont typeface="Arial" pitchFamily="34" charset="0"/>
              <a:buChar char="•"/>
            </a:pPr>
            <a:r>
              <a:rPr lang="en-GB" sz="2400" dirty="0"/>
              <a:t>mutate (</a:t>
            </a:r>
            <a:r>
              <a:rPr lang="en-GB" sz="2400" dirty="0" err="1"/>
              <a:t>dplyr</a:t>
            </a:r>
            <a:r>
              <a:rPr lang="en-GB" sz="2400" dirty="0"/>
              <a:t>)</a:t>
            </a:r>
          </a:p>
          <a:p>
            <a:pPr marL="285750" indent="-285750">
              <a:buFont typeface="Arial" pitchFamily="34" charset="0"/>
              <a:buChar char="•"/>
            </a:pPr>
            <a:r>
              <a:rPr lang="en-GB" sz="2400" dirty="0"/>
              <a:t>map (</a:t>
            </a:r>
            <a:r>
              <a:rPr lang="en-GB" sz="2400" dirty="0" err="1"/>
              <a:t>purrr</a:t>
            </a:r>
            <a:r>
              <a:rPr lang="en-GB" sz="2400" dirty="0"/>
              <a:t>)</a:t>
            </a:r>
          </a:p>
          <a:p>
            <a:pPr marL="285750" indent="-285750">
              <a:buFont typeface="Arial" pitchFamily="34" charset="0"/>
              <a:buChar char="•"/>
            </a:pPr>
            <a:r>
              <a:rPr lang="en-GB" sz="2400" dirty="0"/>
              <a:t>tidy, glance and augment (broom)</a:t>
            </a:r>
          </a:p>
          <a:p>
            <a:endParaRPr lang="en-GB" sz="1600" dirty="0"/>
          </a:p>
        </p:txBody>
      </p:sp>
      <p:pic>
        <p:nvPicPr>
          <p:cNvPr id="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D92CDECB-BA08-4FB3-8343-7B5CCBA2EFCE}" type="slidenum">
              <a:rPr lang="en-GB" smtClean="0"/>
              <a:t>12</a:t>
            </a:fld>
            <a:endParaRPr lang="en-GB"/>
          </a:p>
        </p:txBody>
      </p:sp>
    </p:spTree>
    <p:extLst>
      <p:ext uri="{BB962C8B-B14F-4D97-AF65-F5344CB8AC3E}">
        <p14:creationId xmlns:p14="http://schemas.microsoft.com/office/powerpoint/2010/main" val="103741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Multiple Models</a:t>
            </a:r>
          </a:p>
        </p:txBody>
      </p:sp>
      <p:sp>
        <p:nvSpPr>
          <p:cNvPr id="3" name="Content Placeholder 2"/>
          <p:cNvSpPr>
            <a:spLocks noGrp="1"/>
          </p:cNvSpPr>
          <p:nvPr>
            <p:ph idx="1"/>
          </p:nvPr>
        </p:nvSpPr>
        <p:spPr>
          <a:xfrm>
            <a:off x="457200" y="5589240"/>
            <a:ext cx="8229600" cy="968971"/>
          </a:xfrm>
        </p:spPr>
        <p:txBody>
          <a:bodyPr>
            <a:normAutofit/>
          </a:bodyPr>
          <a:lstStyle/>
          <a:p>
            <a:pPr marL="0" indent="0">
              <a:buNone/>
            </a:pPr>
            <a:r>
              <a:rPr lang="en-GB" sz="2400" dirty="0"/>
              <a:t>So what happened here? And what is so 'managing' about this?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25" y="1837901"/>
            <a:ext cx="6949691" cy="116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408784"/>
            <a:ext cx="72675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13</a:t>
            </a:fld>
            <a:endParaRPr lang="en-GB"/>
          </a:p>
        </p:txBody>
      </p:sp>
    </p:spTree>
    <p:extLst>
      <p:ext uri="{BB962C8B-B14F-4D97-AF65-F5344CB8AC3E}">
        <p14:creationId xmlns:p14="http://schemas.microsoft.com/office/powerpoint/2010/main" val="336161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err="1"/>
              <a:t>group_by</a:t>
            </a:r>
            <a:r>
              <a:rPr lang="en-GB" dirty="0"/>
              <a:t> and nest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84900"/>
            <a:ext cx="6840760" cy="228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4581128"/>
            <a:ext cx="7704856" cy="1477328"/>
          </a:xfrm>
          <a:prstGeom prst="rect">
            <a:avLst/>
          </a:prstGeom>
          <a:noFill/>
        </p:spPr>
        <p:txBody>
          <a:bodyPr wrap="square" rtlCol="0">
            <a:spAutoFit/>
          </a:bodyPr>
          <a:lstStyle/>
          <a:p>
            <a:r>
              <a:rPr lang="en-GB" dirty="0" err="1"/>
              <a:t>group_by</a:t>
            </a:r>
            <a:r>
              <a:rPr lang="en-GB" dirty="0"/>
              <a:t> is well known in combination with summarise and mutate. It groups a data frame according to the levels of a factor variable.</a:t>
            </a:r>
          </a:p>
          <a:p>
            <a:endParaRPr lang="en-GB" dirty="0"/>
          </a:p>
          <a:p>
            <a:r>
              <a:rPr lang="en-GB" dirty="0"/>
              <a:t>The nest function takes all the data of each group into data frames. And stores all grouped data frames together in a list that makes a new variable called Data.</a:t>
            </a:r>
          </a:p>
        </p:txBody>
      </p:sp>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14</a:t>
            </a:fld>
            <a:endParaRPr lang="en-GB"/>
          </a:p>
        </p:txBody>
      </p:sp>
    </p:spTree>
    <p:extLst>
      <p:ext uri="{BB962C8B-B14F-4D97-AF65-F5344CB8AC3E}">
        <p14:creationId xmlns:p14="http://schemas.microsoft.com/office/powerpoint/2010/main" val="166075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err="1"/>
              <a:t>group_by</a:t>
            </a:r>
            <a:r>
              <a:rPr lang="en-GB" dirty="0"/>
              <a:t> and nest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27" y="3609206"/>
            <a:ext cx="59626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077072"/>
            <a:ext cx="586542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27" y="1630726"/>
            <a:ext cx="44386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209930"/>
            <a:ext cx="3460563" cy="137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15</a:t>
            </a:fld>
            <a:endParaRPr lang="en-GB"/>
          </a:p>
        </p:txBody>
      </p:sp>
    </p:spTree>
    <p:extLst>
      <p:ext uri="{BB962C8B-B14F-4D97-AF65-F5344CB8AC3E}">
        <p14:creationId xmlns:p14="http://schemas.microsoft.com/office/powerpoint/2010/main" val="422599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 </a:t>
            </a:r>
            <a:br>
              <a:rPr lang="en-GB" dirty="0"/>
            </a:br>
            <a:r>
              <a:rPr lang="en-GB" dirty="0"/>
              <a:t>mutate and map</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2780928"/>
            <a:ext cx="66770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4452" y="3933056"/>
            <a:ext cx="7391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1926001"/>
            <a:ext cx="6612066" cy="646331"/>
          </a:xfrm>
          <a:prstGeom prst="rect">
            <a:avLst/>
          </a:prstGeom>
          <a:noFill/>
        </p:spPr>
        <p:txBody>
          <a:bodyPr wrap="none" rtlCol="0">
            <a:spAutoFit/>
          </a:bodyPr>
          <a:lstStyle/>
          <a:p>
            <a:pPr marL="285750" indent="-285750">
              <a:buFont typeface="Arial" pitchFamily="34" charset="0"/>
              <a:buChar char="•"/>
            </a:pPr>
            <a:r>
              <a:rPr lang="en-GB" dirty="0"/>
              <a:t>Mutate adds new variables and preserves existing.</a:t>
            </a:r>
          </a:p>
          <a:p>
            <a:pPr marL="285750" indent="-285750">
              <a:buFont typeface="Arial" pitchFamily="34" charset="0"/>
              <a:buChar char="•"/>
            </a:pPr>
            <a:r>
              <a:rPr lang="en-GB" dirty="0"/>
              <a:t>Map loops over elements and applies a function on each element.</a:t>
            </a:r>
          </a:p>
        </p:txBody>
      </p:sp>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16</a:t>
            </a:fld>
            <a:endParaRPr lang="en-GB"/>
          </a:p>
        </p:txBody>
      </p:sp>
    </p:spTree>
    <p:extLst>
      <p:ext uri="{BB962C8B-B14F-4D97-AF65-F5344CB8AC3E}">
        <p14:creationId xmlns:p14="http://schemas.microsoft.com/office/powerpoint/2010/main" val="386517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 </a:t>
            </a:r>
            <a:br>
              <a:rPr lang="en-GB" dirty="0"/>
            </a:br>
            <a:r>
              <a:rPr lang="en-GB" dirty="0"/>
              <a:t>tidy, augment and glance (broom)</a:t>
            </a:r>
          </a:p>
        </p:txBody>
      </p:sp>
      <p:pic>
        <p:nvPicPr>
          <p:cNvPr id="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17</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5493061" cy="457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822" y="3284984"/>
            <a:ext cx="3278645" cy="214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89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 </a:t>
            </a:r>
            <a:br>
              <a:rPr lang="en-GB" dirty="0"/>
            </a:br>
            <a:r>
              <a:rPr lang="en-GB" dirty="0"/>
              <a:t>tidy, augment and glance (broom)</a:t>
            </a:r>
          </a:p>
        </p:txBody>
      </p:sp>
      <p:sp>
        <p:nvSpPr>
          <p:cNvPr id="3" name="Content Placeholder 2"/>
          <p:cNvSpPr>
            <a:spLocks noGrp="1"/>
          </p:cNvSpPr>
          <p:nvPr>
            <p:ph idx="1"/>
          </p:nvPr>
        </p:nvSpPr>
        <p:spPr>
          <a:xfrm>
            <a:off x="261147" y="1600200"/>
            <a:ext cx="8686799" cy="4171918"/>
          </a:xfrm>
        </p:spPr>
        <p:txBody>
          <a:bodyPr>
            <a:noAutofit/>
          </a:bodyPr>
          <a:lstStyle/>
          <a:p>
            <a:pPr marL="0" indent="0">
              <a:buNone/>
            </a:pPr>
            <a:r>
              <a:rPr lang="en-GB" sz="1800" dirty="0"/>
              <a:t>The broom package has three functions that create tidy data from model results.</a:t>
            </a:r>
          </a:p>
          <a:p>
            <a:pPr marL="0" indent="0">
              <a:buNone/>
            </a:pPr>
            <a:endParaRPr lang="en-GB" sz="1800" dirty="0"/>
          </a:p>
          <a:p>
            <a:r>
              <a:rPr lang="en-GB" sz="1800" dirty="0"/>
              <a:t>tidy: component level statistics (one row per estimated parameter, cluster, etc.)</a:t>
            </a:r>
          </a:p>
          <a:p>
            <a:endParaRPr lang="en-GB" sz="1800" dirty="0"/>
          </a:p>
          <a:p>
            <a:pPr marL="0" indent="0">
              <a:buNone/>
            </a:pPr>
            <a:endParaRPr lang="en-GB" sz="1800" dirty="0"/>
          </a:p>
          <a:p>
            <a:pPr marL="0" indent="0">
              <a:buNone/>
            </a:pPr>
            <a:endParaRPr lang="en-GB" sz="1800" dirty="0"/>
          </a:p>
          <a:p>
            <a:r>
              <a:rPr lang="en-GB" sz="1800" dirty="0"/>
              <a:t>augment: observation level statistics (one row per original data, residuals, fits, assigned cluster, etc.)</a:t>
            </a:r>
          </a:p>
          <a:p>
            <a:endParaRPr lang="en-GB" sz="1800" dirty="0"/>
          </a:p>
          <a:p>
            <a:pPr marL="0" indent="0">
              <a:buNone/>
            </a:pPr>
            <a:endParaRPr lang="en-GB" sz="1800" dirty="0"/>
          </a:p>
          <a:p>
            <a:pPr marL="0" indent="0">
              <a:buNone/>
            </a:pPr>
            <a:endParaRPr lang="en-GB" sz="1800" dirty="0"/>
          </a:p>
          <a:p>
            <a:pPr marL="0" indent="0">
              <a:buNone/>
            </a:pPr>
            <a:endParaRPr lang="en-GB" sz="1000" dirty="0"/>
          </a:p>
          <a:p>
            <a:r>
              <a:rPr lang="en-GB" sz="1800" dirty="0"/>
              <a:t>glance: model level statistics (one row per model)</a:t>
            </a:r>
          </a:p>
          <a:p>
            <a:pPr marL="0" indent="0">
              <a:buNone/>
            </a:pPr>
            <a:endParaRPr lang="en-GB"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67582"/>
            <a:ext cx="63912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61842"/>
            <a:ext cx="8686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5805264"/>
            <a:ext cx="8996701" cy="35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18</a:t>
            </a:fld>
            <a:endParaRPr lang="en-GB"/>
          </a:p>
        </p:txBody>
      </p:sp>
    </p:spTree>
    <p:extLst>
      <p:ext uri="{BB962C8B-B14F-4D97-AF65-F5344CB8AC3E}">
        <p14:creationId xmlns:p14="http://schemas.microsoft.com/office/powerpoint/2010/main" val="236041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 </a:t>
            </a:r>
            <a:br>
              <a:rPr lang="en-GB" dirty="0"/>
            </a:br>
            <a:r>
              <a:rPr lang="en-GB" dirty="0"/>
              <a:t>tidy, augment and glance (broom)</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066925"/>
            <a:ext cx="73247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717032"/>
            <a:ext cx="8971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19</a:t>
            </a:fld>
            <a:endParaRPr lang="en-GB"/>
          </a:p>
        </p:txBody>
      </p:sp>
    </p:spTree>
    <p:extLst>
      <p:ext uri="{BB962C8B-B14F-4D97-AF65-F5344CB8AC3E}">
        <p14:creationId xmlns:p14="http://schemas.microsoft.com/office/powerpoint/2010/main" val="329252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a:bodyPr>
          <a:lstStyle/>
          <a:p>
            <a:endParaRPr lang="en-GB" dirty="0"/>
          </a:p>
          <a:p>
            <a:r>
              <a:rPr lang="en-GB" dirty="0"/>
              <a:t>Tidy Data</a:t>
            </a:r>
          </a:p>
          <a:p>
            <a:r>
              <a:rPr lang="en-GB" dirty="0"/>
              <a:t>Packages in the </a:t>
            </a:r>
            <a:r>
              <a:rPr lang="en-GB" dirty="0" err="1"/>
              <a:t>Tidyverse</a:t>
            </a:r>
            <a:endParaRPr lang="en-GB" dirty="0"/>
          </a:p>
          <a:p>
            <a:r>
              <a:rPr lang="en-GB" dirty="0"/>
              <a:t>Managing Multiple Models</a:t>
            </a:r>
          </a:p>
          <a:p>
            <a:r>
              <a:rPr lang="en-GB" dirty="0"/>
              <a:t>Learning Curves</a:t>
            </a:r>
          </a:p>
          <a:p>
            <a:r>
              <a:rPr lang="en-GB" dirty="0"/>
              <a:t>Other bits</a:t>
            </a:r>
          </a:p>
          <a:p>
            <a:pPr marL="0" indent="0">
              <a:buNone/>
            </a:pPr>
            <a:endParaRPr lang="en-GB"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a:t>
            </a:fld>
            <a:endParaRPr lang="en-GB"/>
          </a:p>
        </p:txBody>
      </p:sp>
    </p:spTree>
    <p:extLst>
      <p:ext uri="{BB962C8B-B14F-4D97-AF65-F5344CB8AC3E}">
        <p14:creationId xmlns:p14="http://schemas.microsoft.com/office/powerpoint/2010/main" val="167217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 </a:t>
            </a:r>
            <a:br>
              <a:rPr lang="en-GB" dirty="0"/>
            </a:br>
            <a:r>
              <a:rPr lang="en-GB" dirty="0"/>
              <a:t>tidy, augment and glance (broom)</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00" y="1679235"/>
            <a:ext cx="47148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77" y="2536485"/>
            <a:ext cx="5515719" cy="388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20</a:t>
            </a:fld>
            <a:endParaRPr lang="en-GB"/>
          </a:p>
        </p:txBody>
      </p:sp>
    </p:spTree>
    <p:extLst>
      <p:ext uri="{BB962C8B-B14F-4D97-AF65-F5344CB8AC3E}">
        <p14:creationId xmlns:p14="http://schemas.microsoft.com/office/powerpoint/2010/main" val="42064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a:t>
            </a:r>
            <a:r>
              <a:rPr lang="en-GB" b="1" dirty="0">
                <a:effectLst>
                  <a:outerShdw blurRad="38100" dist="38100" dir="2700000" algn="tl">
                    <a:srgbClr val="000000">
                      <a:alpha val="43137"/>
                    </a:srgbClr>
                  </a:outerShdw>
                </a:effectLst>
              </a:rPr>
              <a:t>Multiple</a:t>
            </a:r>
            <a:r>
              <a:rPr lang="en-GB" dirty="0"/>
              <a:t> Models</a:t>
            </a:r>
          </a:p>
        </p:txBody>
      </p:sp>
      <p:sp>
        <p:nvSpPr>
          <p:cNvPr id="3" name="Content Placeholder 2"/>
          <p:cNvSpPr>
            <a:spLocks noGrp="1"/>
          </p:cNvSpPr>
          <p:nvPr>
            <p:ph idx="1"/>
          </p:nvPr>
        </p:nvSpPr>
        <p:spPr>
          <a:xfrm>
            <a:off x="457200" y="1600200"/>
            <a:ext cx="8229600" cy="4637112"/>
          </a:xfrm>
        </p:spPr>
        <p:txBody>
          <a:bodyPr>
            <a:normAutofit fontScale="70000" lnSpcReduction="20000"/>
          </a:bodyPr>
          <a:lstStyle/>
          <a:p>
            <a:pPr marL="0" indent="0">
              <a:buNone/>
            </a:pPr>
            <a:r>
              <a:rPr lang="en-GB" dirty="0"/>
              <a:t>So far there was just one model. What’s multiple about it?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Next column, next model. This is great because it means you can keep different models structured. You can’t mix up your models.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38375"/>
            <a:ext cx="74390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3789040"/>
            <a:ext cx="9022458" cy="11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21</a:t>
            </a:fld>
            <a:endParaRPr lang="en-GB"/>
          </a:p>
        </p:txBody>
      </p:sp>
    </p:spTree>
    <p:extLst>
      <p:ext uri="{BB962C8B-B14F-4D97-AF65-F5344CB8AC3E}">
        <p14:creationId xmlns:p14="http://schemas.microsoft.com/office/powerpoint/2010/main" val="244118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a:t>
            </a:r>
            <a:r>
              <a:rPr lang="en-GB" b="1" dirty="0">
                <a:effectLst>
                  <a:outerShdw blurRad="38100" dist="38100" dir="2700000" algn="tl">
                    <a:srgbClr val="000000">
                      <a:alpha val="43137"/>
                    </a:srgbClr>
                  </a:outerShdw>
                </a:effectLst>
              </a:rPr>
              <a:t>Multiple</a:t>
            </a:r>
            <a:r>
              <a:rPr lang="en-GB" dirty="0"/>
              <a:t> Models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04864"/>
            <a:ext cx="53816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627784" y="3284984"/>
            <a:ext cx="38862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22</a:t>
            </a:fld>
            <a:endParaRPr lang="en-GB"/>
          </a:p>
        </p:txBody>
      </p:sp>
    </p:spTree>
    <p:extLst>
      <p:ext uri="{BB962C8B-B14F-4D97-AF65-F5344CB8AC3E}">
        <p14:creationId xmlns:p14="http://schemas.microsoft.com/office/powerpoint/2010/main" val="159230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Managing Multiple Models</a:t>
            </a:r>
            <a:br>
              <a:rPr lang="en-GB" sz="4000" dirty="0"/>
            </a:br>
            <a:r>
              <a:rPr lang="en-GB" sz="4000" dirty="0"/>
              <a:t>Learning Curves</a:t>
            </a:r>
          </a:p>
        </p:txBody>
      </p:sp>
      <p:sp>
        <p:nvSpPr>
          <p:cNvPr id="3" name="Content Placeholder 2"/>
          <p:cNvSpPr>
            <a:spLocks noGrp="1"/>
          </p:cNvSpPr>
          <p:nvPr>
            <p:ph idx="1"/>
          </p:nvPr>
        </p:nvSpPr>
        <p:spPr>
          <a:xfrm>
            <a:off x="457200" y="1600200"/>
            <a:ext cx="8229600" cy="5141168"/>
          </a:xfrm>
        </p:spPr>
        <p:txBody>
          <a:bodyPr>
            <a:normAutofit fontScale="55000" lnSpcReduction="20000"/>
          </a:bodyPr>
          <a:lstStyle/>
          <a:p>
            <a:pPr marL="0" indent="0">
              <a:buNone/>
            </a:pPr>
            <a:r>
              <a:rPr lang="en-GB" dirty="0"/>
              <a:t>Learning curves are plots of training and </a:t>
            </a:r>
          </a:p>
          <a:p>
            <a:pPr marL="0" indent="0">
              <a:buNone/>
            </a:pPr>
            <a:r>
              <a:rPr lang="en-GB" dirty="0"/>
              <a:t>cross validation error over training sample </a:t>
            </a:r>
          </a:p>
          <a:p>
            <a:pPr marL="0" indent="0">
              <a:buNone/>
            </a:pPr>
            <a:r>
              <a:rPr lang="en-GB" dirty="0"/>
              <a:t>size.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If training error is good and cross validation error is approaching, keep going. More data will lower your cross validation error.</a:t>
            </a:r>
          </a:p>
          <a:p>
            <a:r>
              <a:rPr lang="en-GB" dirty="0"/>
              <a:t>If training error is high, and cross validation is the same. Make your model more complex.</a:t>
            </a:r>
          </a:p>
          <a:p>
            <a:r>
              <a:rPr lang="en-GB" dirty="0"/>
              <a:t>If training error is very low and cross validation doesn’t get anywhere near. Make your model simpler.</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3289080" y="2735227"/>
            <a:ext cx="5760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89080" y="2447195"/>
            <a:ext cx="57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37152" y="2267138"/>
            <a:ext cx="2186689" cy="646331"/>
          </a:xfrm>
          <a:prstGeom prst="rect">
            <a:avLst/>
          </a:prstGeom>
          <a:noFill/>
        </p:spPr>
        <p:txBody>
          <a:bodyPr wrap="none" rtlCol="0">
            <a:spAutoFit/>
          </a:bodyPr>
          <a:lstStyle/>
          <a:p>
            <a:r>
              <a:rPr lang="en-GB" dirty="0"/>
              <a:t>Training error</a:t>
            </a:r>
            <a:endParaRPr lang="en-GB" sz="800" dirty="0"/>
          </a:p>
          <a:p>
            <a:r>
              <a:rPr lang="en-GB" dirty="0"/>
              <a:t>Cross validation error</a:t>
            </a:r>
          </a:p>
        </p:txBody>
      </p:sp>
      <p:sp>
        <p:nvSpPr>
          <p:cNvPr id="10" name="TextBox 9"/>
          <p:cNvSpPr txBox="1"/>
          <p:nvPr/>
        </p:nvSpPr>
        <p:spPr>
          <a:xfrm>
            <a:off x="1043608" y="2812212"/>
            <a:ext cx="16817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Learning Curves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4730" y="1220630"/>
            <a:ext cx="2073694" cy="17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835" y="3140968"/>
            <a:ext cx="7552581" cy="194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23</a:t>
            </a:fld>
            <a:endParaRPr lang="en-GB"/>
          </a:p>
        </p:txBody>
      </p:sp>
    </p:spTree>
    <p:extLst>
      <p:ext uri="{BB962C8B-B14F-4D97-AF65-F5344CB8AC3E}">
        <p14:creationId xmlns:p14="http://schemas.microsoft.com/office/powerpoint/2010/main" val="1322656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a:t>Learning Curves - Example</a:t>
            </a:r>
          </a:p>
        </p:txBody>
      </p:sp>
      <p:sp>
        <p:nvSpPr>
          <p:cNvPr id="3" name="Content Placeholder 2"/>
          <p:cNvSpPr>
            <a:spLocks noGrp="1"/>
          </p:cNvSpPr>
          <p:nvPr>
            <p:ph idx="1"/>
          </p:nvPr>
        </p:nvSpPr>
        <p:spPr>
          <a:xfrm>
            <a:off x="179512" y="1600200"/>
            <a:ext cx="3888432" cy="4637112"/>
          </a:xfrm>
        </p:spPr>
        <p:txBody>
          <a:bodyPr>
            <a:normAutofit/>
          </a:bodyPr>
          <a:lstStyle/>
          <a:p>
            <a:pPr marL="0" indent="0">
              <a:buNone/>
            </a:pPr>
            <a:r>
              <a:rPr lang="en-GB" sz="2000" dirty="0"/>
              <a:t>Generate data:</a:t>
            </a:r>
          </a:p>
          <a:p>
            <a:r>
              <a:rPr lang="en-GB" sz="2000" dirty="0"/>
              <a:t>Random letters (A to J) for X1, X2, and X3.</a:t>
            </a:r>
          </a:p>
          <a:p>
            <a:r>
              <a:rPr lang="en-GB" sz="2000" dirty="0"/>
              <a:t>y &lt;- 100 + </a:t>
            </a:r>
            <a:r>
              <a:rPr lang="en-GB" sz="2000" dirty="0" err="1"/>
              <a:t>ifelse</a:t>
            </a:r>
            <a:r>
              <a:rPr lang="en-GB" sz="2000" dirty="0"/>
              <a:t>(X1 == X2, 10, 0) + </a:t>
            </a:r>
            <a:r>
              <a:rPr lang="en-GB" sz="2000" dirty="0" err="1"/>
              <a:t>rnorm</a:t>
            </a:r>
            <a:r>
              <a:rPr lang="en-GB" sz="2000" dirty="0"/>
              <a:t>(N, </a:t>
            </a:r>
            <a:r>
              <a:rPr lang="en-GB" sz="2000" dirty="0" err="1"/>
              <a:t>sd</a:t>
            </a:r>
            <a:r>
              <a:rPr lang="en-GB" sz="2000" dirty="0"/>
              <a:t>=2)</a:t>
            </a:r>
          </a:p>
          <a:p>
            <a:r>
              <a:rPr lang="en-GB" sz="2000" dirty="0"/>
              <a:t>Example data is 100,000 rows</a:t>
            </a:r>
          </a:p>
          <a:p>
            <a:endParaRPr lang="en-GB" sz="2000" dirty="0"/>
          </a:p>
          <a:p>
            <a:pPr marL="0" indent="0">
              <a:buNone/>
            </a:pPr>
            <a:endParaRPr lang="en-GB" sz="2000" dirty="0"/>
          </a:p>
          <a:p>
            <a:pPr marL="0" indent="0">
              <a:buNone/>
            </a:pPr>
            <a:r>
              <a:rPr lang="en-GB" sz="2000" dirty="0"/>
              <a:t>Nest random samples of the </a:t>
            </a:r>
            <a:br>
              <a:rPr lang="en-GB" sz="2000" dirty="0"/>
            </a:br>
            <a:r>
              <a:rPr lang="en-GB" sz="2000" dirty="0"/>
              <a:t>data. Unfortunately the data</a:t>
            </a:r>
            <a:br>
              <a:rPr lang="en-GB" sz="2000" dirty="0"/>
            </a:br>
            <a:r>
              <a:rPr lang="en-GB" sz="2000" dirty="0"/>
              <a:t>duplicates. You can also use </a:t>
            </a:r>
            <a:br>
              <a:rPr lang="en-GB" sz="2000" dirty="0"/>
            </a:br>
            <a:r>
              <a:rPr lang="en-GB" sz="2000" dirty="0"/>
              <a:t>row indications, but I’m afraid </a:t>
            </a:r>
            <a:br>
              <a:rPr lang="en-GB" sz="2000" dirty="0"/>
            </a:br>
            <a:r>
              <a:rPr lang="en-GB" sz="2000" dirty="0"/>
              <a:t>I will lose the data.</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101" y="1556792"/>
            <a:ext cx="418637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245458"/>
            <a:ext cx="5544616" cy="214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24</a:t>
            </a:fld>
            <a:endParaRPr lang="en-GB"/>
          </a:p>
        </p:txBody>
      </p:sp>
    </p:spTree>
    <p:extLst>
      <p:ext uri="{BB962C8B-B14F-4D97-AF65-F5344CB8AC3E}">
        <p14:creationId xmlns:p14="http://schemas.microsoft.com/office/powerpoint/2010/main" val="189243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a:t>Learning Curves - Example</a:t>
            </a:r>
          </a:p>
        </p:txBody>
      </p:sp>
      <p:sp>
        <p:nvSpPr>
          <p:cNvPr id="3" name="Content Placeholder 2"/>
          <p:cNvSpPr>
            <a:spLocks noGrp="1"/>
          </p:cNvSpPr>
          <p:nvPr>
            <p:ph idx="1"/>
          </p:nvPr>
        </p:nvSpPr>
        <p:spPr>
          <a:xfrm>
            <a:off x="410414" y="3641276"/>
            <a:ext cx="8338050" cy="4525963"/>
          </a:xfrm>
        </p:spPr>
        <p:txBody>
          <a:bodyPr>
            <a:normAutofit/>
          </a:bodyPr>
          <a:lstStyle/>
          <a:p>
            <a:pPr marL="0" indent="0">
              <a:buNone/>
            </a:pPr>
            <a:r>
              <a:rPr lang="en-GB" sz="2000" dirty="0"/>
              <a:t>Train models:</a:t>
            </a:r>
          </a:p>
          <a:p>
            <a:r>
              <a:rPr lang="nn-NO" sz="2000" dirty="0"/>
              <a:t>lm(data = x, y ~ X1*X2*X3) </a:t>
            </a:r>
          </a:p>
          <a:p>
            <a:r>
              <a:rPr lang="nn-NO" sz="2000" dirty="0"/>
              <a:t>lm(data = x, y ~ X1*X3)</a:t>
            </a:r>
            <a:endParaRPr lang="en-GB" sz="2000"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064896" cy="211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568" y="3501008"/>
            <a:ext cx="4824536" cy="305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25</a:t>
            </a:fld>
            <a:endParaRPr lang="en-GB"/>
          </a:p>
        </p:txBody>
      </p:sp>
    </p:spTree>
    <p:extLst>
      <p:ext uri="{BB962C8B-B14F-4D97-AF65-F5344CB8AC3E}">
        <p14:creationId xmlns:p14="http://schemas.microsoft.com/office/powerpoint/2010/main" val="2683473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a:t>Learning Curves - Applied</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00908"/>
            <a:ext cx="7848872" cy="392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457200" y="1600200"/>
            <a:ext cx="8229600" cy="4525963"/>
          </a:xfrm>
        </p:spPr>
        <p:txBody>
          <a:bodyPr>
            <a:normAutofit/>
          </a:bodyPr>
          <a:lstStyle/>
          <a:p>
            <a:pPr marL="0" indent="0">
              <a:buNone/>
            </a:pPr>
            <a:r>
              <a:rPr lang="en-GB" sz="2400" dirty="0"/>
              <a:t>Training several models on the </a:t>
            </a:r>
            <a:r>
              <a:rPr lang="en-GB" sz="2400" dirty="0" err="1"/>
              <a:t>Kaggle</a:t>
            </a:r>
            <a:r>
              <a:rPr lang="en-GB" sz="2400" dirty="0"/>
              <a:t> Digit Recogniser challenge:</a:t>
            </a:r>
          </a:p>
          <a:p>
            <a:pPr marL="0" indent="0">
              <a:buNone/>
            </a:pPr>
            <a:endParaRPr lang="en-GB" sz="1000" dirty="0"/>
          </a:p>
          <a:p>
            <a:pPr marL="0" indent="0" algn="ctr">
              <a:buNone/>
            </a:pPr>
            <a:r>
              <a:rPr lang="en-GB" sz="2400" dirty="0"/>
              <a:t>Learning curves</a:t>
            </a:r>
          </a:p>
        </p:txBody>
      </p:sp>
      <p:sp>
        <p:nvSpPr>
          <p:cNvPr id="3" name="Slide Number Placeholder 2"/>
          <p:cNvSpPr>
            <a:spLocks noGrp="1"/>
          </p:cNvSpPr>
          <p:nvPr>
            <p:ph type="sldNum" sz="quarter" idx="12"/>
          </p:nvPr>
        </p:nvSpPr>
        <p:spPr/>
        <p:txBody>
          <a:bodyPr/>
          <a:lstStyle/>
          <a:p>
            <a:fld id="{D92CDECB-BA08-4FB3-8343-7B5CCBA2EFCE}" type="slidenum">
              <a:rPr lang="en-GB" smtClean="0"/>
              <a:t>26</a:t>
            </a:fld>
            <a:endParaRPr lang="en-GB"/>
          </a:p>
        </p:txBody>
      </p:sp>
    </p:spTree>
    <p:extLst>
      <p:ext uri="{BB962C8B-B14F-4D97-AF65-F5344CB8AC3E}">
        <p14:creationId xmlns:p14="http://schemas.microsoft.com/office/powerpoint/2010/main" val="1720156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a:t>Learning Curves - Applied</a:t>
            </a:r>
          </a:p>
        </p:txBody>
      </p:sp>
      <p:sp>
        <p:nvSpPr>
          <p:cNvPr id="3" name="Content Placeholder 2"/>
          <p:cNvSpPr>
            <a:spLocks noGrp="1"/>
          </p:cNvSpPr>
          <p:nvPr>
            <p:ph idx="1"/>
          </p:nvPr>
        </p:nvSpPr>
        <p:spPr/>
        <p:txBody>
          <a:bodyPr>
            <a:normAutofit/>
          </a:bodyPr>
          <a:lstStyle/>
          <a:p>
            <a:pPr marL="0" indent="0">
              <a:buNone/>
            </a:pPr>
            <a:r>
              <a:rPr lang="en-GB" sz="1800" dirty="0"/>
              <a:t>This graph shows the cross validation accuracy of a model compared to how long it took to learn. Lines that lie higher on the graph are more time efficient when learning, this might make a difference for you if several models have equal overall accuracy.</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00" y="2636912"/>
            <a:ext cx="7848872" cy="392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27</a:t>
            </a:fld>
            <a:endParaRPr lang="en-GB"/>
          </a:p>
        </p:txBody>
      </p:sp>
    </p:spTree>
    <p:extLst>
      <p:ext uri="{BB962C8B-B14F-4D97-AF65-F5344CB8AC3E}">
        <p14:creationId xmlns:p14="http://schemas.microsoft.com/office/powerpoint/2010/main" val="20427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Multiple Models</a:t>
            </a:r>
            <a:br>
              <a:rPr lang="en-GB" dirty="0"/>
            </a:br>
            <a:r>
              <a:rPr lang="en-GB" dirty="0"/>
              <a:t>Learning Curves - Applied</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92896"/>
            <a:ext cx="835292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457200" y="1600200"/>
            <a:ext cx="8229600" cy="4525963"/>
          </a:xfrm>
        </p:spPr>
        <p:txBody>
          <a:bodyPr>
            <a:normAutofit/>
          </a:bodyPr>
          <a:lstStyle/>
          <a:p>
            <a:pPr marL="0" indent="0">
              <a:buNone/>
            </a:pPr>
            <a:r>
              <a:rPr lang="en-GB" sz="1800" dirty="0"/>
              <a:t>Time it takes to train a model for the number of training samples used. From this data I estimated that in 6 hours I could train a </a:t>
            </a:r>
            <a:r>
              <a:rPr lang="en-GB" sz="1800" dirty="0" err="1"/>
              <a:t>RandomForest</a:t>
            </a:r>
            <a:r>
              <a:rPr lang="en-GB" sz="1800" dirty="0"/>
              <a:t> on about 5000 samples. It turned out training 4907 samples took 6 hours and 11 minutes.</a:t>
            </a:r>
          </a:p>
        </p:txBody>
      </p:sp>
      <p:sp>
        <p:nvSpPr>
          <p:cNvPr id="3" name="Slide Number Placeholder 2"/>
          <p:cNvSpPr>
            <a:spLocks noGrp="1"/>
          </p:cNvSpPr>
          <p:nvPr>
            <p:ph type="sldNum" sz="quarter" idx="12"/>
          </p:nvPr>
        </p:nvSpPr>
        <p:spPr/>
        <p:txBody>
          <a:bodyPr/>
          <a:lstStyle/>
          <a:p>
            <a:fld id="{D92CDECB-BA08-4FB3-8343-7B5CCBA2EFCE}" type="slidenum">
              <a:rPr lang="en-GB" smtClean="0"/>
              <a:t>28</a:t>
            </a:fld>
            <a:endParaRPr lang="en-GB"/>
          </a:p>
        </p:txBody>
      </p:sp>
    </p:spTree>
    <p:extLst>
      <p:ext uri="{BB962C8B-B14F-4D97-AF65-F5344CB8AC3E}">
        <p14:creationId xmlns:p14="http://schemas.microsoft.com/office/powerpoint/2010/main" val="373589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Multiple Other Things</a:t>
            </a:r>
          </a:p>
        </p:txBody>
      </p:sp>
      <p:sp>
        <p:nvSpPr>
          <p:cNvPr id="3" name="Content Placeholder 2"/>
          <p:cNvSpPr>
            <a:spLocks noGrp="1"/>
          </p:cNvSpPr>
          <p:nvPr>
            <p:ph idx="1"/>
          </p:nvPr>
        </p:nvSpPr>
        <p:spPr>
          <a:xfrm>
            <a:off x="457200" y="1600201"/>
            <a:ext cx="8229600" cy="3340967"/>
          </a:xfrm>
        </p:spPr>
        <p:txBody>
          <a:bodyPr>
            <a:normAutofit fontScale="70000" lnSpcReduction="20000"/>
          </a:bodyPr>
          <a:lstStyle/>
          <a:p>
            <a:pPr marL="0" indent="0">
              <a:buNone/>
            </a:pPr>
            <a:r>
              <a:rPr lang="en-GB" dirty="0"/>
              <a:t>Please note that this nested structured is useful for way more than just models. You can store anything in those columns. The beauty is in keeping the right subsets of data organised with the correct information.</a:t>
            </a:r>
          </a:p>
          <a:p>
            <a:pPr marL="0" indent="0">
              <a:buNone/>
            </a:pPr>
            <a:endParaRPr lang="en-GB" dirty="0"/>
          </a:p>
          <a:p>
            <a:pPr marL="0" indent="0">
              <a:buNone/>
            </a:pPr>
            <a:r>
              <a:rPr lang="en-GB" dirty="0"/>
              <a:t>Examples</a:t>
            </a:r>
          </a:p>
          <a:p>
            <a:r>
              <a:rPr lang="en-GB" dirty="0"/>
              <a:t>summary statistics</a:t>
            </a:r>
          </a:p>
          <a:p>
            <a:r>
              <a:rPr lang="en-GB" dirty="0"/>
              <a:t>plots</a:t>
            </a:r>
          </a:p>
          <a:p>
            <a:r>
              <a:rPr lang="en-GB" dirty="0"/>
              <a:t>presentation slides</a:t>
            </a:r>
          </a:p>
          <a:p>
            <a:r>
              <a:rPr lang="en-GB" dirty="0"/>
              <a:t>information text</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941168"/>
            <a:ext cx="70866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29</a:t>
            </a:fld>
            <a:endParaRPr lang="en-GB"/>
          </a:p>
        </p:txBody>
      </p:sp>
    </p:spTree>
    <p:extLst>
      <p:ext uri="{BB962C8B-B14F-4D97-AF65-F5344CB8AC3E}">
        <p14:creationId xmlns:p14="http://schemas.microsoft.com/office/powerpoint/2010/main" val="27053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Tidy Data</a:t>
            </a:r>
          </a:p>
        </p:txBody>
      </p:sp>
      <p:sp>
        <p:nvSpPr>
          <p:cNvPr id="3" name="Content Placeholder 2"/>
          <p:cNvSpPr>
            <a:spLocks noGrp="1"/>
          </p:cNvSpPr>
          <p:nvPr>
            <p:ph idx="1"/>
          </p:nvPr>
        </p:nvSpPr>
        <p:spPr>
          <a:xfrm>
            <a:off x="457200" y="1600201"/>
            <a:ext cx="8229600" cy="4133055"/>
          </a:xfrm>
        </p:spPr>
        <p:txBody>
          <a:bodyPr>
            <a:normAutofit/>
          </a:bodyPr>
          <a:lstStyle/>
          <a:p>
            <a:pPr marL="0" indent="0">
              <a:buNone/>
            </a:pPr>
            <a:endParaRPr lang="en-GB" sz="2400" dirty="0"/>
          </a:p>
          <a:p>
            <a:pPr marL="0" indent="0">
              <a:buNone/>
            </a:pPr>
            <a:r>
              <a:rPr lang="en-GB" sz="2400" dirty="0"/>
              <a:t>See the paper Tidy Data by Hadley Wickham in Journal of Statistical Software (2014)</a:t>
            </a:r>
          </a:p>
          <a:p>
            <a:pPr marL="0" indent="0">
              <a:buNone/>
            </a:pPr>
            <a:endParaRPr lang="en-GB" sz="2400" dirty="0"/>
          </a:p>
          <a:p>
            <a:r>
              <a:rPr lang="en-GB" sz="2400" dirty="0"/>
              <a:t>Each variable forms a column</a:t>
            </a:r>
          </a:p>
          <a:p>
            <a:r>
              <a:rPr lang="en-GB" sz="2400" dirty="0"/>
              <a:t>Each observation forms a row</a:t>
            </a:r>
          </a:p>
          <a:p>
            <a:r>
              <a:rPr lang="en-GB" sz="2400" dirty="0"/>
              <a:t>Each type of observational unit forms a table</a:t>
            </a:r>
          </a:p>
          <a:p>
            <a:endParaRPr lang="en-GB" sz="2400" dirty="0"/>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3</a:t>
            </a:fld>
            <a:endParaRPr lang="en-GB"/>
          </a:p>
        </p:txBody>
      </p:sp>
    </p:spTree>
    <p:extLst>
      <p:ext uri="{BB962C8B-B14F-4D97-AF65-F5344CB8AC3E}">
        <p14:creationId xmlns:p14="http://schemas.microsoft.com/office/powerpoint/2010/main" val="1317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Extra’s</a:t>
            </a:r>
          </a:p>
        </p:txBody>
      </p:sp>
      <p:sp>
        <p:nvSpPr>
          <p:cNvPr id="3" name="Content Placeholder 2"/>
          <p:cNvSpPr>
            <a:spLocks noGrp="1"/>
          </p:cNvSpPr>
          <p:nvPr>
            <p:ph idx="1"/>
          </p:nvPr>
        </p:nvSpPr>
        <p:spPr>
          <a:xfrm>
            <a:off x="457200" y="1600201"/>
            <a:ext cx="8229600" cy="3701007"/>
          </a:xfrm>
        </p:spPr>
        <p:txBody>
          <a:bodyPr>
            <a:normAutofit fontScale="92500"/>
          </a:bodyPr>
          <a:lstStyle/>
          <a:p>
            <a:pPr marL="0" indent="0">
              <a:buNone/>
            </a:pPr>
            <a:r>
              <a:rPr lang="en-GB" sz="2600" dirty="0"/>
              <a:t>Some of my favourites:</a:t>
            </a:r>
          </a:p>
          <a:p>
            <a:pPr marL="0" indent="0">
              <a:buNone/>
            </a:pPr>
            <a:endParaRPr lang="en-GB" sz="2600" dirty="0"/>
          </a:p>
          <a:p>
            <a:r>
              <a:rPr lang="en-GB" sz="2600" dirty="0" err="1"/>
              <a:t>Rstudio</a:t>
            </a:r>
            <a:r>
              <a:rPr lang="en-GB" sz="2600" dirty="0"/>
              <a:t> </a:t>
            </a:r>
            <a:r>
              <a:rPr lang="en-GB" sz="2600" dirty="0" err="1"/>
              <a:t>cheatsheets</a:t>
            </a:r>
            <a:endParaRPr lang="en-GB" sz="2600" dirty="0"/>
          </a:p>
          <a:p>
            <a:r>
              <a:rPr lang="en-GB" sz="2600" dirty="0"/>
              <a:t>Feather</a:t>
            </a:r>
          </a:p>
          <a:p>
            <a:r>
              <a:rPr lang="en-GB" sz="2600" dirty="0"/>
              <a:t>R Notebooks</a:t>
            </a:r>
          </a:p>
          <a:p>
            <a:r>
              <a:rPr lang="en-GB" sz="2600" dirty="0"/>
              <a:t>Combine feather and R notebooks to use R and Python both</a:t>
            </a:r>
          </a:p>
          <a:p>
            <a:r>
              <a:rPr lang="en-GB" sz="2600" dirty="0"/>
              <a:t>R for Data Science, Hadley Wickham's </a:t>
            </a:r>
            <a:r>
              <a:rPr lang="en-GB" sz="2600" dirty="0" err="1"/>
              <a:t>upcomming</a:t>
            </a:r>
            <a:r>
              <a:rPr lang="en-GB" sz="2600" dirty="0"/>
              <a:t> book</a:t>
            </a:r>
          </a:p>
          <a:p>
            <a:r>
              <a:rPr lang="en-GB" sz="2600" dirty="0"/>
              <a:t>varianceexplained.org - David Robinson's Blogs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30</a:t>
            </a:fld>
            <a:endParaRPr lang="en-GB"/>
          </a:p>
        </p:txBody>
      </p:sp>
    </p:spTree>
    <p:extLst>
      <p:ext uri="{BB962C8B-B14F-4D97-AF65-F5344CB8AC3E}">
        <p14:creationId xmlns:p14="http://schemas.microsoft.com/office/powerpoint/2010/main" val="3584013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r>
              <a:rPr lang="en-GB" dirty="0"/>
              <a:t>Thank you for your time.</a:t>
            </a:r>
          </a:p>
          <a:p>
            <a:pPr marL="0" indent="0">
              <a:buNone/>
            </a:pPr>
            <a:endParaRPr lang="en-GB" dirty="0"/>
          </a:p>
          <a:p>
            <a:pPr marL="0" indent="0">
              <a:buNone/>
            </a:pPr>
            <a:endParaRPr lang="en-GB" dirty="0"/>
          </a:p>
          <a:p>
            <a:pPr marL="0" indent="0">
              <a:buNone/>
            </a:pPr>
            <a:endParaRPr lang="en-GB" dirty="0"/>
          </a:p>
          <a:p>
            <a:pPr marL="0" indent="0">
              <a:buNone/>
            </a:pPr>
            <a:r>
              <a:rPr lang="en-GB" sz="2400" dirty="0">
                <a:solidFill>
                  <a:schemeClr val="tx1">
                    <a:lumMod val="50000"/>
                    <a:lumOff val="50000"/>
                  </a:schemeClr>
                </a:solidFill>
              </a:rPr>
              <a:t>www.jiddualexander.com</a:t>
            </a:r>
          </a:p>
          <a:p>
            <a:pPr marL="0" indent="0">
              <a:buNone/>
            </a:pPr>
            <a:r>
              <a:rPr lang="en-GB" sz="2400" dirty="0">
                <a:solidFill>
                  <a:schemeClr val="tx1">
                    <a:lumMod val="50000"/>
                    <a:lumOff val="50000"/>
                  </a:schemeClr>
                </a:solidFill>
              </a:rPr>
              <a:t>info@jiddualexander.com</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31</a:t>
            </a:fld>
            <a:endParaRPr lang="en-GB"/>
          </a:p>
        </p:txBody>
      </p:sp>
    </p:spTree>
    <p:extLst>
      <p:ext uri="{BB962C8B-B14F-4D97-AF65-F5344CB8AC3E}">
        <p14:creationId xmlns:p14="http://schemas.microsoft.com/office/powerpoint/2010/main" val="16100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Tidy Data</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659" y="4581128"/>
            <a:ext cx="470302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30" y="2204864"/>
            <a:ext cx="443509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1844824"/>
            <a:ext cx="4997165" cy="3139321"/>
          </a:xfrm>
          <a:prstGeom prst="rect">
            <a:avLst/>
          </a:prstGeom>
          <a:noFill/>
        </p:spPr>
        <p:txBody>
          <a:bodyPr wrap="square" rtlCol="0">
            <a:spAutoFit/>
          </a:bodyPr>
          <a:lstStyle/>
          <a:p>
            <a:pPr algn="ctr"/>
            <a:r>
              <a:rPr lang="en-GB" b="1" dirty="0"/>
              <a:t>Example of common untidy data</a:t>
            </a:r>
          </a:p>
          <a:p>
            <a:endParaRPr lang="en-GB" dirty="0"/>
          </a:p>
          <a:p>
            <a:endParaRPr lang="en-GB" dirty="0"/>
          </a:p>
          <a:p>
            <a:endParaRPr lang="en-GB" dirty="0"/>
          </a:p>
          <a:p>
            <a:endParaRPr lang="en-GB" dirty="0"/>
          </a:p>
          <a:p>
            <a:endParaRPr lang="en-GB" dirty="0"/>
          </a:p>
          <a:p>
            <a:pPr algn="ctr"/>
            <a:r>
              <a:rPr lang="en-GB" b="1" dirty="0"/>
              <a:t>Tidy it</a:t>
            </a:r>
          </a:p>
          <a:p>
            <a:r>
              <a:rPr lang="en-GB" dirty="0"/>
              <a:t>I prefer to have only one column with a value. Instead of a dollar value and a quantity value  column </a:t>
            </a:r>
          </a:p>
          <a:p>
            <a:endParaRPr lang="en-GB" dirty="0"/>
          </a:p>
        </p:txBody>
      </p:sp>
      <p:sp>
        <p:nvSpPr>
          <p:cNvPr id="6" name="TextBox 5"/>
          <p:cNvSpPr txBox="1"/>
          <p:nvPr/>
        </p:nvSpPr>
        <p:spPr>
          <a:xfrm>
            <a:off x="5320693" y="1844824"/>
            <a:ext cx="2369816" cy="369332"/>
          </a:xfrm>
          <a:prstGeom prst="rect">
            <a:avLst/>
          </a:prstGeom>
          <a:noFill/>
        </p:spPr>
        <p:txBody>
          <a:bodyPr wrap="none" rtlCol="0">
            <a:spAutoFit/>
          </a:bodyPr>
          <a:lstStyle/>
          <a:p>
            <a:pPr algn="ctr"/>
            <a:r>
              <a:rPr lang="en-GB" b="1" dirty="0"/>
              <a:t>Resulting tidy data set</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693" y="2202152"/>
            <a:ext cx="2995723" cy="393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4</a:t>
            </a:fld>
            <a:endParaRPr lang="en-GB"/>
          </a:p>
        </p:txBody>
      </p:sp>
    </p:spTree>
    <p:extLst>
      <p:ext uri="{BB962C8B-B14F-4D97-AF65-F5344CB8AC3E}">
        <p14:creationId xmlns:p14="http://schemas.microsoft.com/office/powerpoint/2010/main" val="128373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74638"/>
            <a:ext cx="8229600" cy="1143000"/>
          </a:xfrm>
        </p:spPr>
        <p:txBody>
          <a:bodyPr/>
          <a:lstStyle/>
          <a:p>
            <a:r>
              <a:rPr lang="en-GB" dirty="0"/>
              <a:t>Tidy Data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26001"/>
            <a:ext cx="5688632" cy="438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419872" y="1484784"/>
            <a:ext cx="2381101" cy="369332"/>
          </a:xfrm>
          <a:prstGeom prst="rect">
            <a:avLst/>
          </a:prstGeom>
          <a:noFill/>
        </p:spPr>
        <p:txBody>
          <a:bodyPr wrap="none" rtlCol="0">
            <a:spAutoFit/>
          </a:bodyPr>
          <a:lstStyle/>
          <a:p>
            <a:r>
              <a:rPr lang="en-GB" dirty="0"/>
              <a:t>ggplot2 loves tidy data!</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5</a:t>
            </a:fld>
            <a:endParaRPr lang="en-GB"/>
          </a:p>
        </p:txBody>
      </p:sp>
    </p:spTree>
    <p:extLst>
      <p:ext uri="{BB962C8B-B14F-4D97-AF65-F5344CB8AC3E}">
        <p14:creationId xmlns:p14="http://schemas.microsoft.com/office/powerpoint/2010/main" val="406260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Tidyverse</a:t>
            </a:r>
            <a:r>
              <a:rPr lang="en-GB" dirty="0"/>
              <a:t> Packages</a:t>
            </a:r>
          </a:p>
        </p:txBody>
      </p:sp>
      <p:sp>
        <p:nvSpPr>
          <p:cNvPr id="11" name="Content Placeholder 10"/>
          <p:cNvSpPr>
            <a:spLocks noGrp="1"/>
          </p:cNvSpPr>
          <p:nvPr>
            <p:ph sz="half" idx="1"/>
          </p:nvPr>
        </p:nvSpPr>
        <p:spPr>
          <a:xfrm>
            <a:off x="457200" y="1600200"/>
            <a:ext cx="4038600" cy="4781128"/>
          </a:xfrm>
        </p:spPr>
        <p:txBody>
          <a:bodyPr>
            <a:normAutofit fontScale="70000" lnSpcReduction="20000"/>
          </a:bodyPr>
          <a:lstStyle/>
          <a:p>
            <a:pPr marL="0" indent="0" algn="ctr">
              <a:buNone/>
            </a:pPr>
            <a:r>
              <a:rPr lang="en-GB" b="1" dirty="0"/>
              <a:t>Core packages</a:t>
            </a:r>
          </a:p>
          <a:p>
            <a:r>
              <a:rPr lang="en-GB" dirty="0" err="1"/>
              <a:t>tidyverse</a:t>
            </a:r>
            <a:endParaRPr lang="en-GB" dirty="0"/>
          </a:p>
          <a:p>
            <a:r>
              <a:rPr lang="en-GB" dirty="0" err="1"/>
              <a:t>tibble</a:t>
            </a:r>
            <a:endParaRPr lang="en-GB" dirty="0"/>
          </a:p>
          <a:p>
            <a:r>
              <a:rPr lang="en-GB" dirty="0" err="1"/>
              <a:t>purrr</a:t>
            </a:r>
            <a:endParaRPr lang="en-GB" dirty="0"/>
          </a:p>
          <a:p>
            <a:r>
              <a:rPr lang="en-GB" dirty="0" err="1"/>
              <a:t>tidyr</a:t>
            </a:r>
            <a:endParaRPr lang="en-GB" dirty="0"/>
          </a:p>
          <a:p>
            <a:r>
              <a:rPr lang="en-GB" dirty="0" err="1"/>
              <a:t>dplyr</a:t>
            </a:r>
            <a:endParaRPr lang="en-GB" dirty="0"/>
          </a:p>
          <a:p>
            <a:r>
              <a:rPr lang="en-GB" dirty="0" err="1"/>
              <a:t>readr</a:t>
            </a:r>
            <a:endParaRPr lang="en-GB" dirty="0"/>
          </a:p>
          <a:p>
            <a:r>
              <a:rPr lang="en-GB" dirty="0"/>
              <a:t>ggplot2</a:t>
            </a:r>
          </a:p>
          <a:p>
            <a:pPr marL="0" indent="0">
              <a:buNone/>
            </a:pPr>
            <a:endParaRPr lang="en-GB" dirty="0"/>
          </a:p>
          <a:p>
            <a:pPr marL="0" indent="0" algn="ctr">
              <a:buNone/>
            </a:pPr>
            <a:r>
              <a:rPr lang="en-GB" b="1" dirty="0"/>
              <a:t>Modelling</a:t>
            </a:r>
          </a:p>
          <a:p>
            <a:r>
              <a:rPr lang="en-GB" dirty="0" err="1"/>
              <a:t>modelr</a:t>
            </a:r>
            <a:r>
              <a:rPr lang="en-GB" dirty="0"/>
              <a:t> (modelling with pipeline)</a:t>
            </a:r>
          </a:p>
          <a:p>
            <a:r>
              <a:rPr lang="en-GB" dirty="0"/>
              <a:t>broom (tidying models)</a:t>
            </a:r>
          </a:p>
          <a:p>
            <a:pPr marL="0" indent="0">
              <a:buNone/>
            </a:pPr>
            <a:endParaRPr lang="en-GB" dirty="0"/>
          </a:p>
          <a:p>
            <a:pPr marL="0" indent="0" algn="ctr">
              <a:buNone/>
            </a:pPr>
            <a:r>
              <a:rPr lang="en-GB" b="1" dirty="0"/>
              <a:t>Also recommended</a:t>
            </a:r>
          </a:p>
          <a:p>
            <a:r>
              <a:rPr lang="en-GB" dirty="0"/>
              <a:t>feather</a:t>
            </a:r>
          </a:p>
          <a:p>
            <a:pPr marL="0" indent="0">
              <a:buNone/>
            </a:pPr>
            <a:endParaRPr lang="en-GB" dirty="0"/>
          </a:p>
        </p:txBody>
      </p:sp>
      <p:sp>
        <p:nvSpPr>
          <p:cNvPr id="12" name="Content Placeholder 11"/>
          <p:cNvSpPr>
            <a:spLocks noGrp="1"/>
          </p:cNvSpPr>
          <p:nvPr>
            <p:ph sz="half" idx="2"/>
          </p:nvPr>
        </p:nvSpPr>
        <p:spPr>
          <a:xfrm>
            <a:off x="4648200" y="1600200"/>
            <a:ext cx="4038600" cy="4781128"/>
          </a:xfrm>
        </p:spPr>
        <p:txBody>
          <a:bodyPr>
            <a:normAutofit fontScale="70000" lnSpcReduction="20000"/>
          </a:bodyPr>
          <a:lstStyle/>
          <a:p>
            <a:pPr marL="0" indent="0" algn="ctr">
              <a:buNone/>
            </a:pPr>
            <a:r>
              <a:rPr lang="en-GB" b="1" dirty="0"/>
              <a:t>Vector operations</a:t>
            </a:r>
          </a:p>
          <a:p>
            <a:r>
              <a:rPr lang="en-GB" dirty="0" err="1"/>
              <a:t>hms</a:t>
            </a:r>
            <a:r>
              <a:rPr lang="en-GB" dirty="0"/>
              <a:t> (times)</a:t>
            </a:r>
          </a:p>
          <a:p>
            <a:r>
              <a:rPr lang="en-GB" dirty="0" err="1"/>
              <a:t>stringr</a:t>
            </a:r>
            <a:r>
              <a:rPr lang="en-GB" dirty="0"/>
              <a:t> (strings)</a:t>
            </a:r>
          </a:p>
          <a:p>
            <a:r>
              <a:rPr lang="en-GB" dirty="0" err="1"/>
              <a:t>lubridate</a:t>
            </a:r>
            <a:r>
              <a:rPr lang="en-GB" dirty="0"/>
              <a:t> (dates)</a:t>
            </a:r>
          </a:p>
          <a:p>
            <a:r>
              <a:rPr lang="en-GB" dirty="0" err="1"/>
              <a:t>forcats</a:t>
            </a:r>
            <a:r>
              <a:rPr lang="en-GB" dirty="0"/>
              <a:t> (factors)</a:t>
            </a:r>
          </a:p>
          <a:p>
            <a:pPr marL="0" indent="0">
              <a:buNone/>
            </a:pPr>
            <a:endParaRPr lang="en-GB" dirty="0"/>
          </a:p>
          <a:p>
            <a:pPr marL="0" indent="0" algn="ctr">
              <a:buNone/>
            </a:pPr>
            <a:r>
              <a:rPr lang="en-GB" b="1" dirty="0"/>
              <a:t>Data import</a:t>
            </a:r>
          </a:p>
          <a:p>
            <a:r>
              <a:rPr lang="en-GB" dirty="0"/>
              <a:t>DBI (databases)</a:t>
            </a:r>
          </a:p>
          <a:p>
            <a:r>
              <a:rPr lang="en-GB" dirty="0"/>
              <a:t>haven (SAS, SPSS, </a:t>
            </a:r>
            <a:r>
              <a:rPr lang="en-GB" dirty="0" err="1"/>
              <a:t>Stata</a:t>
            </a:r>
            <a:r>
              <a:rPr lang="en-GB" dirty="0"/>
              <a:t>)</a:t>
            </a:r>
          </a:p>
          <a:p>
            <a:r>
              <a:rPr lang="en-GB" dirty="0" err="1"/>
              <a:t>httr</a:t>
            </a:r>
            <a:r>
              <a:rPr lang="en-GB" dirty="0"/>
              <a:t> (APIs)</a:t>
            </a:r>
          </a:p>
          <a:p>
            <a:r>
              <a:rPr lang="en-GB" dirty="0" err="1"/>
              <a:t>jsonlite</a:t>
            </a:r>
            <a:r>
              <a:rPr lang="en-GB" dirty="0"/>
              <a:t> (JSON)</a:t>
            </a:r>
          </a:p>
          <a:p>
            <a:r>
              <a:rPr lang="en-GB" dirty="0" err="1"/>
              <a:t>readxl</a:t>
            </a:r>
            <a:r>
              <a:rPr lang="en-GB" dirty="0"/>
              <a:t> (Excel)</a:t>
            </a:r>
          </a:p>
          <a:p>
            <a:r>
              <a:rPr lang="en-GB" dirty="0" err="1"/>
              <a:t>rvest</a:t>
            </a:r>
            <a:r>
              <a:rPr lang="en-GB" dirty="0"/>
              <a:t> (Web scraping)</a:t>
            </a:r>
          </a:p>
          <a:p>
            <a:r>
              <a:rPr lang="en-GB" dirty="0"/>
              <a:t>xml2 (XML)</a:t>
            </a:r>
          </a:p>
          <a:p>
            <a:pPr marL="0" indent="0">
              <a:buNone/>
            </a:pPr>
            <a:endParaRPr lang="en-GB" dirty="0"/>
          </a:p>
        </p:txBody>
      </p:sp>
      <p:pic>
        <p:nvPicPr>
          <p:cNvPr id="1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6</a:t>
            </a:fld>
            <a:endParaRPr lang="en-GB"/>
          </a:p>
        </p:txBody>
      </p:sp>
    </p:spTree>
    <p:extLst>
      <p:ext uri="{BB962C8B-B14F-4D97-AF65-F5344CB8AC3E}">
        <p14:creationId xmlns:p14="http://schemas.microsoft.com/office/powerpoint/2010/main" val="142481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Packages – </a:t>
            </a:r>
            <a:r>
              <a:rPr lang="en-GB" dirty="0" err="1"/>
              <a:t>Tidyverse</a:t>
            </a:r>
            <a:r>
              <a:rPr lang="en-GB" dirty="0"/>
              <a:t> and </a:t>
            </a:r>
            <a:r>
              <a:rPr lang="en-GB" dirty="0" err="1"/>
              <a:t>Tibble</a:t>
            </a:r>
            <a:endParaRPr lang="en-GB"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GB" sz="2400" b="1" dirty="0" err="1"/>
              <a:t>Tidyverse</a:t>
            </a:r>
            <a:endParaRPr lang="en-GB" sz="2400" b="1" dirty="0"/>
          </a:p>
          <a:p>
            <a:pPr marL="0" indent="0">
              <a:buNone/>
            </a:pPr>
            <a:r>
              <a:rPr lang="en-GB" sz="2400" dirty="0"/>
              <a:t>Easily install and load packages from the </a:t>
            </a:r>
            <a:r>
              <a:rPr lang="en-GB" sz="2400" dirty="0" err="1"/>
              <a:t>tidyverse</a:t>
            </a:r>
            <a:endParaRPr lang="en-GB" sz="2400" dirty="0"/>
          </a:p>
          <a:p>
            <a:pPr marL="0" indent="0">
              <a:buNone/>
            </a:pPr>
            <a:endParaRPr lang="en-GB" sz="2400" dirty="0"/>
          </a:p>
          <a:p>
            <a:pPr marL="0" indent="0" algn="ctr">
              <a:buNone/>
            </a:pPr>
            <a:r>
              <a:rPr lang="en-GB" sz="2400" b="1" dirty="0" err="1"/>
              <a:t>Tibble</a:t>
            </a:r>
            <a:endParaRPr lang="en-GB" sz="2400" b="1" dirty="0"/>
          </a:p>
          <a:p>
            <a:pPr marL="0" indent="0">
              <a:buNone/>
            </a:pPr>
            <a:r>
              <a:rPr lang="en-GB" sz="2400" dirty="0"/>
              <a:t>Data frames have some quirks. Use </a:t>
            </a:r>
            <a:r>
              <a:rPr lang="en-GB" sz="2400" dirty="0" err="1"/>
              <a:t>tibbles</a:t>
            </a:r>
            <a:r>
              <a:rPr lang="en-GB" sz="2400" dirty="0"/>
              <a:t> instead. </a:t>
            </a:r>
            <a:r>
              <a:rPr lang="en-GB" sz="2400" dirty="0" err="1"/>
              <a:t>Tibbles</a:t>
            </a:r>
            <a:r>
              <a:rPr lang="en-GB" sz="2400" dirty="0"/>
              <a:t> are data frames too.</a:t>
            </a:r>
          </a:p>
          <a:p>
            <a:pPr marL="0" indent="0">
              <a:buNone/>
            </a:pPr>
            <a:endParaRPr lang="en-GB" sz="2400" dirty="0"/>
          </a:p>
          <a:p>
            <a:r>
              <a:rPr lang="en-GB" sz="2400" dirty="0"/>
              <a:t>Subset a </a:t>
            </a:r>
            <a:r>
              <a:rPr lang="en-GB" sz="2400" dirty="0" err="1"/>
              <a:t>tibble</a:t>
            </a:r>
            <a:r>
              <a:rPr lang="en-GB" sz="2400" dirty="0"/>
              <a:t> gives a </a:t>
            </a:r>
            <a:r>
              <a:rPr lang="en-GB" sz="2400" dirty="0" err="1"/>
              <a:t>tibble</a:t>
            </a:r>
            <a:r>
              <a:rPr lang="en-GB" sz="2400" dirty="0"/>
              <a:t> (not suddenly a vector)</a:t>
            </a:r>
          </a:p>
          <a:p>
            <a:r>
              <a:rPr lang="en-GB" sz="2400" dirty="0" err="1"/>
              <a:t>stringasfactors</a:t>
            </a:r>
            <a:r>
              <a:rPr lang="en-GB" sz="2400" dirty="0"/>
              <a:t> = FALSE</a:t>
            </a:r>
          </a:p>
          <a:p>
            <a:r>
              <a:rPr lang="en-GB" sz="2400" dirty="0"/>
              <a:t>prints nicely, first ten lines of data frame</a:t>
            </a:r>
          </a:p>
          <a:p>
            <a:r>
              <a:rPr lang="en-GB" sz="2400" dirty="0"/>
              <a:t>strict rules on </a:t>
            </a:r>
            <a:r>
              <a:rPr lang="en-GB" sz="2400" dirty="0" err="1"/>
              <a:t>subsetting</a:t>
            </a:r>
            <a:endParaRPr lang="en-GB" sz="2400" dirty="0"/>
          </a:p>
          <a:p>
            <a:r>
              <a:rPr lang="en-GB" sz="2400" dirty="0"/>
              <a:t>never changes the names of variables</a:t>
            </a:r>
          </a:p>
          <a:p>
            <a:r>
              <a:rPr lang="en-GB" sz="2400" dirty="0"/>
              <a:t>never creates row names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2CDECB-BA08-4FB3-8343-7B5CCBA2EFCE}" type="slidenum">
              <a:rPr lang="en-GB" smtClean="0"/>
              <a:t>7</a:t>
            </a:fld>
            <a:endParaRPr lang="en-GB"/>
          </a:p>
        </p:txBody>
      </p:sp>
    </p:spTree>
    <p:extLst>
      <p:ext uri="{BB962C8B-B14F-4D97-AF65-F5344CB8AC3E}">
        <p14:creationId xmlns:p14="http://schemas.microsoft.com/office/powerpoint/2010/main" val="414081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Packages - </a:t>
            </a:r>
            <a:r>
              <a:rPr lang="en-GB" dirty="0" err="1"/>
              <a:t>Tidyr</a:t>
            </a:r>
            <a:r>
              <a:rPr lang="en-GB" dirty="0"/>
              <a:t> and </a:t>
            </a:r>
            <a:r>
              <a:rPr lang="en-GB" dirty="0" err="1"/>
              <a:t>Dplyr</a:t>
            </a:r>
            <a:endParaRPr lang="en-GB" dirty="0"/>
          </a:p>
        </p:txBody>
      </p:sp>
      <p:sp>
        <p:nvSpPr>
          <p:cNvPr id="4" name="Content Placeholder 3"/>
          <p:cNvSpPr>
            <a:spLocks noGrp="1"/>
          </p:cNvSpPr>
          <p:nvPr>
            <p:ph sz="half" idx="1"/>
          </p:nvPr>
        </p:nvSpPr>
        <p:spPr>
          <a:xfrm>
            <a:off x="457200" y="2780928"/>
            <a:ext cx="4038600" cy="3672408"/>
          </a:xfrm>
        </p:spPr>
        <p:txBody>
          <a:bodyPr>
            <a:normAutofit fontScale="62500" lnSpcReduction="20000"/>
          </a:bodyPr>
          <a:lstStyle/>
          <a:p>
            <a:pPr marL="0" indent="0" algn="ctr">
              <a:buNone/>
            </a:pPr>
            <a:r>
              <a:rPr lang="en-GB" b="1" dirty="0" err="1"/>
              <a:t>Tidyr</a:t>
            </a:r>
            <a:endParaRPr lang="en-GB" b="1" dirty="0"/>
          </a:p>
          <a:p>
            <a:pPr marL="0" indent="0">
              <a:buNone/>
            </a:pPr>
            <a:endParaRPr lang="en-GB" b="1" dirty="0"/>
          </a:p>
          <a:p>
            <a:r>
              <a:rPr lang="en-GB" dirty="0"/>
              <a:t>gather</a:t>
            </a:r>
          </a:p>
          <a:p>
            <a:r>
              <a:rPr lang="en-GB" dirty="0"/>
              <a:t>spread</a:t>
            </a:r>
          </a:p>
          <a:p>
            <a:r>
              <a:rPr lang="en-GB" dirty="0"/>
              <a:t>separate</a:t>
            </a:r>
          </a:p>
          <a:p>
            <a:r>
              <a:rPr lang="en-GB" dirty="0"/>
              <a:t>unite</a:t>
            </a:r>
          </a:p>
          <a:p>
            <a:r>
              <a:rPr lang="en-GB" dirty="0"/>
              <a:t>nest / </a:t>
            </a:r>
            <a:r>
              <a:rPr lang="en-GB" dirty="0" err="1"/>
              <a:t>unnest</a:t>
            </a:r>
            <a:endParaRPr lang="en-GB" dirty="0"/>
          </a:p>
        </p:txBody>
      </p:sp>
      <p:sp>
        <p:nvSpPr>
          <p:cNvPr id="6" name="Content Placeholder 5"/>
          <p:cNvSpPr>
            <a:spLocks noGrp="1"/>
          </p:cNvSpPr>
          <p:nvPr>
            <p:ph sz="half" idx="2"/>
          </p:nvPr>
        </p:nvSpPr>
        <p:spPr>
          <a:xfrm>
            <a:off x="4648200" y="2780928"/>
            <a:ext cx="4038600" cy="3672408"/>
          </a:xfrm>
        </p:spPr>
        <p:txBody>
          <a:bodyPr>
            <a:normAutofit fontScale="62500" lnSpcReduction="20000"/>
          </a:bodyPr>
          <a:lstStyle/>
          <a:p>
            <a:pPr marL="0" indent="0" algn="ctr">
              <a:buNone/>
            </a:pPr>
            <a:r>
              <a:rPr lang="en-GB" b="1" dirty="0" err="1"/>
              <a:t>Dplyr</a:t>
            </a:r>
            <a:endParaRPr lang="en-GB" b="1" dirty="0"/>
          </a:p>
          <a:p>
            <a:pPr marL="0" indent="0">
              <a:buNone/>
            </a:pPr>
            <a:endParaRPr lang="en-GB" b="1" dirty="0"/>
          </a:p>
          <a:p>
            <a:r>
              <a:rPr lang="en-GB" dirty="0"/>
              <a:t>select</a:t>
            </a:r>
          </a:p>
          <a:p>
            <a:r>
              <a:rPr lang="en-GB" dirty="0"/>
              <a:t>filter</a:t>
            </a:r>
          </a:p>
          <a:p>
            <a:r>
              <a:rPr lang="en-GB" dirty="0"/>
              <a:t>arrange</a:t>
            </a:r>
          </a:p>
          <a:p>
            <a:r>
              <a:rPr lang="en-GB" dirty="0" err="1"/>
              <a:t>group_by</a:t>
            </a:r>
            <a:r>
              <a:rPr lang="en-GB" dirty="0"/>
              <a:t> / ungroup</a:t>
            </a:r>
          </a:p>
          <a:p>
            <a:r>
              <a:rPr lang="en-GB" dirty="0"/>
              <a:t>mutate</a:t>
            </a:r>
          </a:p>
          <a:p>
            <a:r>
              <a:rPr lang="en-GB" dirty="0"/>
              <a:t>summarise</a:t>
            </a:r>
          </a:p>
          <a:p>
            <a:r>
              <a:rPr lang="en-GB" dirty="0" err="1"/>
              <a:t>tbl_df</a:t>
            </a:r>
            <a:endParaRPr lang="en-GB" dirty="0"/>
          </a:p>
          <a:p>
            <a:r>
              <a:rPr lang="en-GB" dirty="0"/>
              <a:t>glimpse</a:t>
            </a:r>
          </a:p>
          <a:p>
            <a:r>
              <a:rPr lang="en-GB" dirty="0"/>
              <a:t>%&gt;% </a:t>
            </a:r>
          </a:p>
          <a:p>
            <a:r>
              <a:rPr lang="en-GB" dirty="0"/>
              <a:t>*_join</a:t>
            </a:r>
          </a:p>
          <a:p>
            <a:r>
              <a:rPr lang="en-GB" dirty="0" err="1"/>
              <a:t>bind_rows</a:t>
            </a:r>
            <a:r>
              <a:rPr lang="en-GB" dirty="0"/>
              <a:t> / </a:t>
            </a:r>
            <a:r>
              <a:rPr lang="en-GB" dirty="0" err="1"/>
              <a:t>bind_cols</a:t>
            </a:r>
            <a:endParaRPr lang="en-GB" dirty="0"/>
          </a:p>
        </p:txBody>
      </p:sp>
      <p:sp>
        <p:nvSpPr>
          <p:cNvPr id="7" name="TextBox 6"/>
          <p:cNvSpPr txBox="1"/>
          <p:nvPr/>
        </p:nvSpPr>
        <p:spPr>
          <a:xfrm>
            <a:off x="528701" y="1691477"/>
            <a:ext cx="8136904" cy="1200329"/>
          </a:xfrm>
          <a:prstGeom prst="rect">
            <a:avLst/>
          </a:prstGeom>
          <a:noFill/>
        </p:spPr>
        <p:txBody>
          <a:bodyPr wrap="square" rtlCol="0">
            <a:spAutoFit/>
          </a:bodyPr>
          <a:lstStyle/>
          <a:p>
            <a:r>
              <a:rPr lang="en-GB" dirty="0" err="1"/>
              <a:t>Tidyr</a:t>
            </a:r>
            <a:r>
              <a:rPr lang="en-GB" dirty="0"/>
              <a:t> and </a:t>
            </a:r>
            <a:r>
              <a:rPr lang="en-GB" dirty="0" err="1"/>
              <a:t>Dplyr</a:t>
            </a:r>
            <a:r>
              <a:rPr lang="en-GB" dirty="0"/>
              <a:t> are great for making data tidy, and also for manipulating tidy data.</a:t>
            </a:r>
          </a:p>
          <a:p>
            <a:endParaRPr lang="en-GB" dirty="0"/>
          </a:p>
          <a:p>
            <a:r>
              <a:rPr lang="en-GB" dirty="0"/>
              <a:t>Functions that I use most:</a:t>
            </a:r>
          </a:p>
          <a:p>
            <a:endParaRPr lang="en-GB" dirty="0"/>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8</a:t>
            </a:fld>
            <a:endParaRPr lang="en-GB"/>
          </a:p>
        </p:txBody>
      </p:sp>
    </p:spTree>
    <p:extLst>
      <p:ext uri="{BB962C8B-B14F-4D97-AF65-F5344CB8AC3E}">
        <p14:creationId xmlns:p14="http://schemas.microsoft.com/office/powerpoint/2010/main" val="356541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Packages - </a:t>
            </a:r>
            <a:r>
              <a:rPr lang="en-GB" dirty="0" err="1"/>
              <a:t>Tidyr</a:t>
            </a:r>
            <a:r>
              <a:rPr lang="en-GB" dirty="0"/>
              <a:t> and </a:t>
            </a:r>
            <a:r>
              <a:rPr lang="en-GB" dirty="0" err="1"/>
              <a:t>Dplyr</a:t>
            </a:r>
            <a:endParaRPr lang="en-GB"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6829619" cy="4353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1430475"/>
            <a:ext cx="4737002" cy="369332"/>
          </a:xfrm>
          <a:prstGeom prst="rect">
            <a:avLst/>
          </a:prstGeom>
          <a:noFill/>
        </p:spPr>
        <p:txBody>
          <a:bodyPr wrap="none" rtlCol="0">
            <a:spAutoFit/>
          </a:bodyPr>
          <a:lstStyle/>
          <a:p>
            <a:r>
              <a:rPr lang="en-GB" dirty="0" err="1"/>
              <a:t>Rstudio</a:t>
            </a:r>
            <a:r>
              <a:rPr lang="en-GB" dirty="0"/>
              <a:t> Data Wrangling </a:t>
            </a:r>
            <a:r>
              <a:rPr lang="en-GB" dirty="0" err="1"/>
              <a:t>Cheatsheet</a:t>
            </a:r>
            <a:r>
              <a:rPr lang="en-GB" dirty="0"/>
              <a:t> (page 1 of 2)</a:t>
            </a:r>
          </a:p>
        </p:txBody>
      </p:sp>
      <p:sp>
        <p:nvSpPr>
          <p:cNvPr id="6" name="TextBox 5"/>
          <p:cNvSpPr txBox="1"/>
          <p:nvPr/>
        </p:nvSpPr>
        <p:spPr>
          <a:xfrm>
            <a:off x="7092280" y="2244928"/>
            <a:ext cx="1872208" cy="3416320"/>
          </a:xfrm>
          <a:prstGeom prst="rect">
            <a:avLst/>
          </a:prstGeom>
          <a:noFill/>
        </p:spPr>
        <p:txBody>
          <a:bodyPr wrap="square" rtlCol="0">
            <a:spAutoFit/>
          </a:bodyPr>
          <a:lstStyle/>
          <a:p>
            <a:r>
              <a:rPr lang="en-GB" dirty="0"/>
              <a:t>Also available for:</a:t>
            </a:r>
          </a:p>
          <a:p>
            <a:pPr marL="285750" indent="-285750">
              <a:buFont typeface="Arial" pitchFamily="34" charset="0"/>
              <a:buChar char="•"/>
            </a:pPr>
            <a:r>
              <a:rPr lang="en-GB" dirty="0"/>
              <a:t>Base R</a:t>
            </a:r>
          </a:p>
          <a:p>
            <a:pPr marL="285750" indent="-285750">
              <a:buFont typeface="Arial" pitchFamily="34" charset="0"/>
              <a:buChar char="•"/>
            </a:pPr>
            <a:r>
              <a:rPr lang="en-GB" dirty="0"/>
              <a:t>Advanced R</a:t>
            </a:r>
          </a:p>
          <a:p>
            <a:pPr marL="285750" indent="-285750">
              <a:buFont typeface="Arial" pitchFamily="34" charset="0"/>
              <a:buChar char="•"/>
            </a:pPr>
            <a:r>
              <a:rPr lang="en-GB" dirty="0"/>
              <a:t>Data Table</a:t>
            </a:r>
          </a:p>
          <a:p>
            <a:pPr marL="285750" indent="-285750">
              <a:buFont typeface="Arial" pitchFamily="34" charset="0"/>
              <a:buChar char="•"/>
            </a:pPr>
            <a:r>
              <a:rPr lang="en-GB" dirty="0" err="1"/>
              <a:t>Devtools</a:t>
            </a:r>
            <a:endParaRPr lang="en-GB" dirty="0"/>
          </a:p>
          <a:p>
            <a:pPr marL="285750" indent="-285750">
              <a:buFont typeface="Arial" pitchFamily="34" charset="0"/>
              <a:buChar char="•"/>
            </a:pPr>
            <a:r>
              <a:rPr lang="en-GB" dirty="0"/>
              <a:t>ggplot2</a:t>
            </a:r>
          </a:p>
          <a:p>
            <a:pPr marL="285750" indent="-285750">
              <a:buFont typeface="Arial" pitchFamily="34" charset="0"/>
              <a:buChar char="•"/>
            </a:pPr>
            <a:r>
              <a:rPr lang="en-GB" dirty="0"/>
              <a:t>R Markdown</a:t>
            </a:r>
          </a:p>
          <a:p>
            <a:pPr marL="285750" indent="-285750">
              <a:buFont typeface="Arial" pitchFamily="34" charset="0"/>
              <a:buChar char="•"/>
            </a:pPr>
            <a:r>
              <a:rPr lang="en-GB" dirty="0"/>
              <a:t>Regular Expressions</a:t>
            </a:r>
          </a:p>
          <a:p>
            <a:pPr marL="285750" indent="-285750">
              <a:buFont typeface="Arial" pitchFamily="34" charset="0"/>
              <a:buChar char="•"/>
            </a:pPr>
            <a:r>
              <a:rPr lang="en-GB" dirty="0" err="1"/>
              <a:t>Rstudio</a:t>
            </a:r>
            <a:r>
              <a:rPr lang="en-GB" dirty="0"/>
              <a:t> IDE</a:t>
            </a:r>
          </a:p>
          <a:p>
            <a:pPr marL="285750" indent="-285750">
              <a:buFont typeface="Arial" pitchFamily="34" charset="0"/>
              <a:buChar char="•"/>
            </a:pPr>
            <a:r>
              <a:rPr lang="en-GB" dirty="0"/>
              <a:t>Shiny</a:t>
            </a:r>
          </a:p>
          <a:p>
            <a:endParaRPr lang="en-GB" dirty="0"/>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059684">
            <a:off x="-2286707" y="667117"/>
            <a:ext cx="5270915" cy="55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92CDECB-BA08-4FB3-8343-7B5CCBA2EFCE}" type="slidenum">
              <a:rPr lang="en-GB" smtClean="0"/>
              <a:t>9</a:t>
            </a:fld>
            <a:endParaRPr lang="en-GB"/>
          </a:p>
        </p:txBody>
      </p:sp>
    </p:spTree>
    <p:extLst>
      <p:ext uri="{BB962C8B-B14F-4D97-AF65-F5344CB8AC3E}">
        <p14:creationId xmlns:p14="http://schemas.microsoft.com/office/powerpoint/2010/main" val="23411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1205</Words>
  <Application>Microsoft Office PowerPoint</Application>
  <PresentationFormat>On-screen Show (4:3)</PresentationFormat>
  <Paragraphs>270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Tidyverse</vt:lpstr>
      <vt:lpstr>Overview</vt:lpstr>
      <vt:lpstr>Tidy Data</vt:lpstr>
      <vt:lpstr>Tidy Data</vt:lpstr>
      <vt:lpstr>Tidy Data</vt:lpstr>
      <vt:lpstr>Tidyverse Packages</vt:lpstr>
      <vt:lpstr>Packages – Tidyverse and Tibble</vt:lpstr>
      <vt:lpstr>Packages - Tidyr and Dplyr</vt:lpstr>
      <vt:lpstr>Packages - Tidyr and Dplyr</vt:lpstr>
      <vt:lpstr>Packages - Purrr</vt:lpstr>
      <vt:lpstr>Managing Multiple Models</vt:lpstr>
      <vt:lpstr>Managing Multiple Models</vt:lpstr>
      <vt:lpstr>Managing Multiple Models</vt:lpstr>
      <vt:lpstr>Managing Multiple Models group_by and nest</vt:lpstr>
      <vt:lpstr>Managing Multiple Models group_by and nest</vt:lpstr>
      <vt:lpstr>Managing Multiple Models  mutate and map</vt:lpstr>
      <vt:lpstr>Managing Multiple Models  tidy, augment and glance (broom)</vt:lpstr>
      <vt:lpstr>Managing Multiple Models  tidy, augment and glance (broom)</vt:lpstr>
      <vt:lpstr>Managing Multiple Models  tidy, augment and glance (broom)</vt:lpstr>
      <vt:lpstr>Managing Multiple Models  tidy, augment and glance (broom)</vt:lpstr>
      <vt:lpstr>Managing Multiple Models</vt:lpstr>
      <vt:lpstr>Managing Multiple Models</vt:lpstr>
      <vt:lpstr>Managing Multiple Models Learning Curves</vt:lpstr>
      <vt:lpstr>Managing Multiple Models Learning Curves - Example</vt:lpstr>
      <vt:lpstr>Managing Multiple Models Learning Curves - Example</vt:lpstr>
      <vt:lpstr>Managing Multiple Models Learning Curves - Applied</vt:lpstr>
      <vt:lpstr>Managing Multiple Models Learning Curves - Applied</vt:lpstr>
      <vt:lpstr>Managing Multiple Models Learning Curves - Applied</vt:lpstr>
      <vt:lpstr>Managing Multiple Other Things</vt:lpstr>
      <vt:lpstr>Extra’s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Tidyverse</dc:title>
  <dc:creator>Lenovo</dc:creator>
  <cp:lastModifiedBy>Christopher Maronga</cp:lastModifiedBy>
  <cp:revision>31</cp:revision>
  <dcterms:created xsi:type="dcterms:W3CDTF">2016-10-12T17:20:26Z</dcterms:created>
  <dcterms:modified xsi:type="dcterms:W3CDTF">2018-09-11T13:21:50Z</dcterms:modified>
</cp:coreProperties>
</file>