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80" r:id="rId14"/>
    <p:sldId id="281" r:id="rId15"/>
    <p:sldId id="282" r:id="rId16"/>
    <p:sldId id="283" r:id="rId17"/>
    <p:sldId id="284" r:id="rId18"/>
    <p:sldId id="271" r:id="rId19"/>
    <p:sldId id="272" r:id="rId20"/>
    <p:sldId id="274" r:id="rId21"/>
    <p:sldId id="275"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Kamau" initials="CK" lastIdx="1" clrIdx="0">
    <p:extLst>
      <p:ext uri="{19B8F6BF-5375-455C-9EA6-DF929625EA0E}">
        <p15:presenceInfo xmlns:p15="http://schemas.microsoft.com/office/powerpoint/2012/main" userId="Charles Kam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16" autoAdjust="0"/>
  </p:normalViewPr>
  <p:slideViewPr>
    <p:cSldViewPr snapToGrid="0">
      <p:cViewPr varScale="1">
        <p:scale>
          <a:sx n="60" d="100"/>
          <a:sy n="60" d="100"/>
        </p:scale>
        <p:origin x="902"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D9AAA-A779-4A00-8EE9-F4BB0A60B7A3}"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93F3A-734A-47CF-8BF1-AD4A05DAA3B3}" type="slidenum">
              <a:rPr lang="en-US" smtClean="0"/>
              <a:t>‹#›</a:t>
            </a:fld>
            <a:endParaRPr lang="en-US"/>
          </a:p>
        </p:txBody>
      </p:sp>
    </p:spTree>
    <p:extLst>
      <p:ext uri="{BB962C8B-B14F-4D97-AF65-F5344CB8AC3E}">
        <p14:creationId xmlns:p14="http://schemas.microsoft.com/office/powerpoint/2010/main" val="32437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mconsult.library.virginia.edu/plan/shar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data-archive.ac.uk/create-manage/planning-for-sharing/why-share-dat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atadryad.org/pages/jda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rants.nih.gov/grants/policy/data_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sharing</a:t>
            </a:r>
            <a:r>
              <a:rPr lang="en-US" baseline="0" dirty="0"/>
              <a:t> goes back centuries. Amongst scientists and their assistants in small research teams, data sharing has always been the norm. Going back four centuries, Johannes Kepler, assistant to Danish astronomer </a:t>
            </a:r>
            <a:r>
              <a:rPr lang="en-US" baseline="0" dirty="0" err="1"/>
              <a:t>Tycho</a:t>
            </a:r>
            <a:r>
              <a:rPr lang="en-US" baseline="0" dirty="0"/>
              <a:t> Brahe, discovered the laws of planetary motion after poring over Brahe’s carefully catalogued observations. </a:t>
            </a:r>
          </a:p>
          <a:p>
            <a:r>
              <a:rPr lang="en-US" baseline="0" dirty="0"/>
              <a:t>Traditionally faculty and students working together on a project share data. Authors of scientific publications historically have “shared” their data by integrating a few tables or diagrams within the context of a paper. What is new is the idea of disseminating data widely via the internet. Enabling the global dissemination of data, the internet enables multiple players outside of the data creators’ network to view data and reuse it. The idea of sharing data strictly as a valuable research output in its own right—not as a supplement to a paper—and sharing data with the public at large is only a few decades old. </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3</a:t>
            </a:fld>
            <a:endParaRPr lang="en-US"/>
          </a:p>
        </p:txBody>
      </p:sp>
    </p:spTree>
    <p:extLst>
      <p:ext uri="{BB962C8B-B14F-4D97-AF65-F5344CB8AC3E}">
        <p14:creationId xmlns:p14="http://schemas.microsoft.com/office/powerpoint/2010/main" val="308916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To promote the </a:t>
            </a:r>
            <a:r>
              <a:rPr lang="en-GB" b="1" dirty="0"/>
              <a:t>scientific utility</a:t>
            </a:r>
            <a:r>
              <a:rPr lang="en-GB" dirty="0"/>
              <a:t> of research conducted, </a:t>
            </a:r>
          </a:p>
          <a:p>
            <a:pPr marL="0" indent="0">
              <a:buNone/>
            </a:pPr>
            <a:r>
              <a:rPr lang="en-GB" b="1" dirty="0"/>
              <a:t>To protect and as far as possible promote the rights and interests of research participants (Data Subjects) and groups of research participants</a:t>
            </a:r>
            <a:r>
              <a:rPr lang="en-GB" dirty="0"/>
              <a:t>, including confidentiality and autonomy, through appropriate forms of benefit sharing.  The</a:t>
            </a:r>
            <a:r>
              <a:rPr lang="en-GB" b="1" dirty="0"/>
              <a:t> </a:t>
            </a:r>
            <a:r>
              <a:rPr lang="en-GB" dirty="0"/>
              <a:t>nature of informed consent provided by Data Subjects is central to decisions on data and sample sharing. Secondary researchers and data governance bodies operating at institutional, national or international levels share this responsibility. </a:t>
            </a:r>
            <a:endParaRPr lang="en-US" sz="1050" dirty="0"/>
          </a:p>
          <a:p>
            <a:pPr marL="0" indent="0">
              <a:buNone/>
            </a:pPr>
            <a:r>
              <a:rPr lang="en-GB" dirty="0"/>
              <a:t>Given the global reach of many forms of data sharing, governance practices should safeguard the </a:t>
            </a:r>
            <a:r>
              <a:rPr lang="en-GB" b="1" dirty="0"/>
              <a:t>rights and interests of primary researchers in the Programme</a:t>
            </a:r>
            <a:r>
              <a:rPr lang="en-GB" dirty="0"/>
              <a:t>, particularly given potential international inequities in resources available to support analysis and publishing. This may include applying temporary embargos on data sharing and/or publishing to give priority to local analysis and publication of findings in some situations.  </a:t>
            </a:r>
            <a:endParaRPr lang="en-US" sz="1050" dirty="0"/>
          </a:p>
          <a:p>
            <a:pPr marL="0" indent="0">
              <a:buNone/>
            </a:pPr>
            <a:r>
              <a:rPr lang="en-GB" dirty="0"/>
              <a:t>A concept of</a:t>
            </a:r>
            <a:r>
              <a:rPr lang="en-GB" b="1" dirty="0"/>
              <a:t> </a:t>
            </a:r>
            <a:r>
              <a:rPr lang="en-GB" dirty="0"/>
              <a:t>data</a:t>
            </a:r>
            <a:r>
              <a:rPr lang="en-GB" b="1" dirty="0"/>
              <a:t> custodianship </a:t>
            </a:r>
            <a:r>
              <a:rPr lang="en-GB" dirty="0"/>
              <a:t>underpins governance policy for research data sharing.</a:t>
            </a:r>
            <a:r>
              <a:rPr lang="en-GB" b="1" dirty="0"/>
              <a:t> </a:t>
            </a:r>
            <a:r>
              <a:rPr lang="en-GB" dirty="0"/>
              <a:t>In the KWTRP, custodianship of data collected by researchers is held by the Programme, devolved to the Principal Investigator for the duration of a study in which data are collected. Exceptions occur where researchers collect information as part of collaborations with other institutions or researchers, in which case custodianship is defined by the terms of the agreement underpinning this partnership (see Table 1). When PIs leave the programme, a copy of all datasets generated from research conducted within the programme should be deposited either </a:t>
            </a:r>
            <a:r>
              <a:rPr lang="en-GB" dirty="0" err="1"/>
              <a:t>i</a:t>
            </a:r>
            <a:r>
              <a:rPr lang="en-GB" dirty="0"/>
              <a:t>) within the programme, including with a named current PI or ICT; or ii) with an external open access or managed access repository. The choice of repository and type of access will depend on the conditions described during informed consent processes, conditions approved in the study protocol and funding requirements. The DGC should be notified when data is archived outside the programme. The research office will be responsible for ensuring copies of datasets have been deposited into an internal or external repository that meets the required criteria and will maintain a log of where datasets are held.</a:t>
            </a:r>
            <a:endParaRPr lang="en-US" sz="1050" dirty="0"/>
          </a:p>
          <a:p>
            <a:r>
              <a:rPr lang="en-GB" dirty="0"/>
              <a:t>Given the importance of balancing goals of strengthening scientific utility with protecting the rights and interests of research participants and primary researchers, principles of </a:t>
            </a:r>
            <a:r>
              <a:rPr lang="en-GB" b="1" dirty="0"/>
              <a:t>transparency</a:t>
            </a:r>
            <a:r>
              <a:rPr lang="en-GB" dirty="0"/>
              <a:t> and </a:t>
            </a:r>
            <a:r>
              <a:rPr lang="en-GB" b="1" dirty="0"/>
              <a:t>accountability</a:t>
            </a:r>
            <a:r>
              <a:rPr lang="en-GB" dirty="0"/>
              <a:t> are central to governance of data sharing, and have prominence in these guidelines. Within the KEMRI </a:t>
            </a:r>
            <a:r>
              <a:rPr lang="en-GB" dirty="0" err="1"/>
              <a:t>Wellcome</a:t>
            </a:r>
            <a:r>
              <a:rPr lang="en-GB" dirty="0"/>
              <a:t> Trust research programme, requests from internal and external researchers for access to data for which the programme has custodianship are made to a programme Data Governance Committee (DGC). </a:t>
            </a:r>
            <a:endParaRPr lang="en-US" sz="1000" dirty="0"/>
          </a:p>
          <a:p>
            <a:r>
              <a:rPr lang="en-GB" dirty="0"/>
              <a:t>Data Subjects are the individuals who have contributed their data to the Database</a:t>
            </a:r>
            <a:endParaRPr lang="en-US" dirty="0"/>
          </a:p>
          <a:p>
            <a:r>
              <a:rPr lang="en-GB" dirty="0"/>
              <a:t>Parker et al (2009) Ethical Data Release in Genome-wide Association Studies in Developing Countries. </a:t>
            </a:r>
            <a:r>
              <a:rPr lang="en-GB" dirty="0" err="1"/>
              <a:t>PLoS</a:t>
            </a:r>
            <a:r>
              <a:rPr lang="en-GB" dirty="0"/>
              <a:t> Medicine, 6, 11, e1000143</a:t>
            </a:r>
            <a:endParaRPr lang="en-US" dirty="0"/>
          </a:p>
          <a:p>
            <a:r>
              <a:rPr lang="en-GB" dirty="0"/>
              <a:t>Custodianship: By default, custodianship of all data collected within the Programme is held by the Programme through DGC. During the course of specific studies, custodianship of data collected in that study is devolved to the PI. At the end of a study, custodianship is transferred from the PI to the Programme at the PI’s initiation through discussion with the Programme Director or Head of ICT. In some instances, the PI and the Programme may continue to share custodianship by arrangement. </a:t>
            </a:r>
            <a:endParaRPr lang="en-US" dirty="0"/>
          </a:p>
          <a:p>
            <a:r>
              <a:rPr lang="en-GB" dirty="0"/>
              <a:t>The DGC is a subcommittee of the programme’s CSC, and has representation from scientific and community liaison programme staff and the Kilifi Ministry of Health. CSC is under the governance of the national KEMRI SSC and ERC, in turn accredited by </a:t>
            </a:r>
            <a:r>
              <a:rPr lang="en-GB" dirty="0" err="1"/>
              <a:t>NaCOSTI</a:t>
            </a:r>
            <a:r>
              <a:rPr lang="en-GB" dirty="0"/>
              <a:t>. </a:t>
            </a:r>
            <a:r>
              <a:rPr lang="en-US" dirty="0"/>
              <a:t>See section 4.1-4.5 on DGC, including makeup and ways of working</a:t>
            </a:r>
          </a:p>
        </p:txBody>
      </p:sp>
      <p:sp>
        <p:nvSpPr>
          <p:cNvPr id="4" name="Slide Number Placeholder 3"/>
          <p:cNvSpPr>
            <a:spLocks noGrp="1"/>
          </p:cNvSpPr>
          <p:nvPr>
            <p:ph type="sldNum" sz="quarter" idx="10"/>
          </p:nvPr>
        </p:nvSpPr>
        <p:spPr/>
        <p:txBody>
          <a:bodyPr/>
          <a:lstStyle/>
          <a:p>
            <a:fld id="{FFA93F3A-734A-47CF-8BF1-AD4A05DAA3B3}" type="slidenum">
              <a:rPr lang="en-US" smtClean="0"/>
              <a:t>14</a:t>
            </a:fld>
            <a:endParaRPr lang="en-US"/>
          </a:p>
        </p:txBody>
      </p:sp>
    </p:spTree>
    <p:extLst>
      <p:ext uri="{BB962C8B-B14F-4D97-AF65-F5344CB8AC3E}">
        <p14:creationId xmlns:p14="http://schemas.microsoft.com/office/powerpoint/2010/main" val="131557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Science  is an umbrella terms for science that encompasses these four goals. Open science is  carried out and communicated in ways that allows others to contribute, collaborate and add to the research effort, with all kinds of data, results and protocols made freely available at different stages of the research process.</a:t>
            </a:r>
          </a:p>
          <a:p>
            <a:endParaRPr lang="en-US" dirty="0"/>
          </a:p>
          <a:p>
            <a:r>
              <a:rPr lang="en-US" dirty="0"/>
              <a:t> Proponents of Open Science argue that promoting collaboration in science will lead to more efﬁcient research and innovation</a:t>
            </a:r>
            <a:r>
              <a:rPr lang="en-US" baseline="0" dirty="0"/>
              <a:t>.  </a:t>
            </a:r>
          </a:p>
          <a:p>
            <a:endParaRPr lang="en-US" baseline="0" dirty="0"/>
          </a:p>
          <a:p>
            <a:r>
              <a:rPr lang="en-US" dirty="0"/>
              <a:t>The first goal, </a:t>
            </a:r>
            <a:r>
              <a:rPr lang="en-US" baseline="0" dirty="0"/>
              <a:t>Transparency</a:t>
            </a:r>
            <a:r>
              <a:rPr lang="en-US" dirty="0"/>
              <a:t> in experimental methodology, observation, and collection of data is critical . Without access to experimental methodologies—and this includes the software codes that are needed to process data—experiments cannot be verified or replicated. For research to be reproducible,  all software code and raw data used to obtain experimental results need to be documented and archived.</a:t>
            </a:r>
          </a:p>
          <a:p>
            <a:endParaRPr lang="en-US" dirty="0"/>
          </a:p>
          <a:p>
            <a:r>
              <a:rPr lang="en-US" dirty="0"/>
              <a:t>Web-based tools that facilitate scientific communication can include  a range of online tools such as online notebooks to google docs to YouTube videos to a video sharing site </a:t>
            </a:r>
            <a:r>
              <a:rPr lang="en-US" dirty="0" err="1"/>
              <a:t>Benchfly</a:t>
            </a:r>
            <a:r>
              <a:rPr lang="en-US" dirty="0"/>
              <a:t>—they are all tools that facilitate scientific collaboration</a:t>
            </a:r>
          </a:p>
          <a:p>
            <a:endParaRPr lang="en-GB" baseline="0" dirty="0"/>
          </a:p>
          <a:p>
            <a:r>
              <a:rPr lang="en-GB" baseline="0" dirty="0"/>
              <a:t>T</a:t>
            </a:r>
            <a:r>
              <a:rPr lang="en-US" baseline="0" dirty="0" err="1"/>
              <a:t>alk</a:t>
            </a:r>
            <a:r>
              <a:rPr lang="en-US" baseline="0" dirty="0"/>
              <a:t> about Harvard </a:t>
            </a:r>
            <a:r>
              <a:rPr lang="en-US" baseline="0" dirty="0" err="1"/>
              <a:t>dataverse</a:t>
            </a:r>
            <a:r>
              <a:rPr lang="en-US" baseline="0" dirty="0"/>
              <a:t>.</a:t>
            </a:r>
          </a:p>
        </p:txBody>
      </p:sp>
      <p:sp>
        <p:nvSpPr>
          <p:cNvPr id="4" name="Slide Number Placeholder 3"/>
          <p:cNvSpPr>
            <a:spLocks noGrp="1"/>
          </p:cNvSpPr>
          <p:nvPr>
            <p:ph type="sldNum" sz="quarter" idx="10"/>
          </p:nvPr>
        </p:nvSpPr>
        <p:spPr/>
        <p:txBody>
          <a:bodyPr/>
          <a:lstStyle/>
          <a:p>
            <a:fld id="{FFA93F3A-734A-47CF-8BF1-AD4A05DAA3B3}" type="slidenum">
              <a:rPr lang="en-US" smtClean="0"/>
              <a:t>18</a:t>
            </a:fld>
            <a:endParaRPr lang="en-US"/>
          </a:p>
        </p:txBody>
      </p:sp>
    </p:spTree>
    <p:extLst>
      <p:ext uri="{BB962C8B-B14F-4D97-AF65-F5344CB8AC3E}">
        <p14:creationId xmlns:p14="http://schemas.microsoft.com/office/powerpoint/2010/main" val="3681695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share data among other team members</a:t>
            </a:r>
            <a:r>
              <a:rPr lang="en-US" baseline="0" dirty="0"/>
              <a:t> that are working on different aspects of a project.  These are some considerations to aid you in being organized and making sharing data easier.</a:t>
            </a:r>
          </a:p>
          <a:p>
            <a:r>
              <a:rPr lang="en-US" dirty="0"/>
              <a:t>Location: where is it stored?</a:t>
            </a:r>
          </a:p>
          <a:p>
            <a:r>
              <a:rPr lang="en-US" dirty="0"/>
              <a:t>Folder structure: how easily can you locate folders?</a:t>
            </a:r>
          </a:p>
          <a:p>
            <a:r>
              <a:rPr lang="en-US" dirty="0"/>
              <a:t>File naming standards: are files logically labeled?</a:t>
            </a:r>
          </a:p>
          <a:p>
            <a:r>
              <a:rPr lang="en-US" dirty="0"/>
              <a:t>Versioning:  how do you know</a:t>
            </a:r>
            <a:r>
              <a:rPr lang="en-US" baseline="0" dirty="0"/>
              <a:t> if this dataset represents the latest data?</a:t>
            </a:r>
            <a:endParaRPr lang="en-US" dirty="0"/>
          </a:p>
          <a:p>
            <a:r>
              <a:rPr lang="en-US" dirty="0"/>
              <a:t>Formats: can this file be easily opened?</a:t>
            </a:r>
          </a:p>
          <a:p>
            <a:r>
              <a:rPr lang="en-US" dirty="0"/>
              <a:t>Responsibility: whose job is it to oversee this organizational structure?  Who is documenting and performing quality</a:t>
            </a:r>
            <a:r>
              <a:rPr lang="en-US" baseline="0" dirty="0"/>
              <a:t> assurance?</a:t>
            </a:r>
            <a:endParaRPr lang="en-US" dirty="0"/>
          </a:p>
          <a:p>
            <a:r>
              <a:rPr lang="en-US" dirty="0"/>
              <a:t>Communication: does everyone know where information is stored and how to access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Documentation and Back up: how do</a:t>
            </a:r>
            <a:r>
              <a:rPr lang="en-US" baseline="0" dirty="0"/>
              <a:t> you record information and share information in the laboratory notebook?  Are paper notebooks scanned?  Where are these stored and how are they shared?</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20</a:t>
            </a:fld>
            <a:endParaRPr lang="en-US"/>
          </a:p>
        </p:txBody>
      </p:sp>
    </p:spTree>
    <p:extLst>
      <p:ext uri="{BB962C8B-B14F-4D97-AF65-F5344CB8AC3E}">
        <p14:creationId xmlns:p14="http://schemas.microsoft.com/office/powerpoint/2010/main" val="4083227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aware of patient confidentiality–</a:t>
            </a:r>
            <a:r>
              <a:rPr lang="en-US" baseline="0" dirty="0"/>
              <a:t> does the data set need to be anonymized?</a:t>
            </a:r>
          </a:p>
          <a:p>
            <a:r>
              <a:rPr lang="en-US" baseline="0" dirty="0"/>
              <a:t>Beware data ownership– do you have the right to share these data?</a:t>
            </a:r>
          </a:p>
          <a:p>
            <a:r>
              <a:rPr lang="en-US" baseline="0" dirty="0"/>
              <a:t>Timing: At which point do you share data?  What is your purpose of sharing data?  Do you share raw data/analyzed data?  Should data be “peer reviewed”?  How do you version this data?  Which dataset will you submit to a repository?  What type/how much to share for different steps: publication, archival and preservation, retention requirements by funders, institution, IRB, </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21</a:t>
            </a:fld>
            <a:endParaRPr lang="en-US"/>
          </a:p>
        </p:txBody>
      </p:sp>
    </p:spTree>
    <p:extLst>
      <p:ext uri="{BB962C8B-B14F-4D97-AF65-F5344CB8AC3E}">
        <p14:creationId xmlns:p14="http://schemas.microsoft.com/office/powerpoint/2010/main" val="260397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icrosoft Sans Serif" pitchFamily="34" charset="0"/>
                <a:cs typeface="Microsoft Sans Serif" pitchFamily="34" charset="0"/>
              </a:rPr>
              <a:t>Contributes to society’s greater good; data as a public investment</a:t>
            </a:r>
          </a:p>
          <a:p>
            <a:r>
              <a:rPr lang="en-US" dirty="0">
                <a:solidFill>
                  <a:srgbClr val="FF0000"/>
                </a:solidFill>
                <a:latin typeface="Microsoft Sans Serif" pitchFamily="34" charset="0"/>
                <a:cs typeface="Microsoft Sans Serif" pitchFamily="34" charset="0"/>
              </a:rPr>
              <a:t>Required by publishers</a:t>
            </a:r>
          </a:p>
          <a:p>
            <a:r>
              <a:rPr lang="en-US" dirty="0">
                <a:solidFill>
                  <a:srgbClr val="FF0000"/>
                </a:solidFill>
                <a:latin typeface="Microsoft Sans Serif" pitchFamily="34" charset="0"/>
                <a:cs typeface="Microsoft Sans Serif" pitchFamily="34" charset="0"/>
              </a:rPr>
              <a:t>Required by government funding agencies</a:t>
            </a:r>
          </a:p>
          <a:p>
            <a:r>
              <a:rPr lang="en-US" dirty="0">
                <a:latin typeface="Microsoft Sans Serif" pitchFamily="34" charset="0"/>
                <a:cs typeface="Microsoft Sans Serif" pitchFamily="34" charset="0"/>
              </a:rPr>
              <a:t>Allows data to be used to answer new questions and inform new research</a:t>
            </a:r>
          </a:p>
          <a:p>
            <a:r>
              <a:rPr lang="en-US" dirty="0">
                <a:latin typeface="Microsoft Sans Serif" pitchFamily="34" charset="0"/>
                <a:cs typeface="Microsoft Sans Serif" pitchFamily="34" charset="0"/>
              </a:rPr>
              <a:t>Maximizes transparency, accountability and scrutiny of research findings</a:t>
            </a:r>
          </a:p>
          <a:p>
            <a:endParaRPr lang="en-US" dirty="0"/>
          </a:p>
          <a:p>
            <a:endParaRPr lang="en-US" dirty="0"/>
          </a:p>
          <a:p>
            <a:r>
              <a:rPr lang="en-US" dirty="0"/>
              <a:t>Remember to expand upon the</a:t>
            </a:r>
            <a:r>
              <a:rPr lang="en-US" baseline="0" dirty="0"/>
              <a:t> importance &amp; benefits of sharing data, but ultimately it is because of funding agency requirements. Link here </a:t>
            </a:r>
            <a:r>
              <a:rPr lang="en-US" baseline="0" dirty="0" err="1"/>
              <a:t>Wellcome</a:t>
            </a:r>
            <a:r>
              <a:rPr lang="en-US" baseline="0" dirty="0"/>
              <a:t> Trust policies on data sharing.</a:t>
            </a:r>
          </a:p>
          <a:p>
            <a:endParaRPr lang="en-US" baseline="0" dirty="0"/>
          </a:p>
          <a:p>
            <a:endParaRPr lang="en-US" dirty="0"/>
          </a:p>
          <a:p>
            <a:r>
              <a:rPr lang="en-US" dirty="0"/>
              <a:t>References:</a:t>
            </a:r>
            <a:r>
              <a:rPr lang="en-US" baseline="0" dirty="0"/>
              <a:t> University of Virginia Data Management Consulting Group, Archiving and Sharing Data, </a:t>
            </a:r>
            <a:r>
              <a:rPr lang="en-US" dirty="0">
                <a:hlinkClick r:id="rId3"/>
              </a:rPr>
              <a:t>http://dmconsult.library.virginia.edu/plan/sharing/</a:t>
            </a:r>
            <a:endParaRPr lang="en-US" dirty="0"/>
          </a:p>
          <a:p>
            <a:endParaRPr lang="en-US" dirty="0"/>
          </a:p>
          <a:p>
            <a:r>
              <a:rPr lang="en-US" dirty="0"/>
              <a:t>	UK Data Archive, Create and Manage Data: Planning for Sharing: Why Share Data? </a:t>
            </a:r>
            <a:r>
              <a:rPr lang="en-US" dirty="0">
                <a:hlinkClick r:id="rId4"/>
              </a:rPr>
              <a:t>http://data-archive.ac.uk/create-manage/planning-for-sharing/why-share-data</a:t>
            </a:r>
            <a:endParaRPr lang="en-US" dirty="0"/>
          </a:p>
          <a:p>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4</a:t>
            </a:fld>
            <a:endParaRPr lang="en-US"/>
          </a:p>
        </p:txBody>
      </p:sp>
    </p:spTree>
    <p:extLst>
      <p:ext uri="{BB962C8B-B14F-4D97-AF65-F5344CB8AC3E}">
        <p14:creationId xmlns:p14="http://schemas.microsoft.com/office/powerpoint/2010/main" val="180581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Add in details about acknowledgement of the data manager as well- citation on </a:t>
            </a:r>
            <a:r>
              <a:rPr lang="en-GB" dirty="0" err="1"/>
              <a:t>dataverse</a:t>
            </a:r>
            <a:r>
              <a:rPr lang="en-GB" dirty="0"/>
              <a:t>.</a:t>
            </a:r>
            <a:endParaRPr lang="en-US" dirty="0"/>
          </a:p>
          <a:p>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5</a:t>
            </a:fld>
            <a:endParaRPr lang="en-US"/>
          </a:p>
        </p:txBody>
      </p:sp>
    </p:spTree>
    <p:extLst>
      <p:ext uri="{BB962C8B-B14F-4D97-AF65-F5344CB8AC3E}">
        <p14:creationId xmlns:p14="http://schemas.microsoft.com/office/powerpoint/2010/main" val="377111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reasons for not sharing data: proprietary</a:t>
            </a:r>
            <a:r>
              <a:rPr lang="en-US" baseline="0" dirty="0"/>
              <a:t> concerns, </a:t>
            </a:r>
            <a:r>
              <a:rPr lang="en-US" baseline="0" dirty="0" err="1"/>
              <a:t>commercialisation</a:t>
            </a:r>
            <a:r>
              <a:rPr lang="en-US" baseline="0" dirty="0"/>
              <a:t>/patent discoveries, lack of attribution, data irrelevant to others, data misused, not feasible to make data ready for other users, would like to extract more value out of data before making data available, or data isn’t retrievable.</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7</a:t>
            </a:fld>
            <a:endParaRPr lang="en-US"/>
          </a:p>
        </p:txBody>
      </p:sp>
    </p:spTree>
    <p:extLst>
      <p:ext uri="{BB962C8B-B14F-4D97-AF65-F5344CB8AC3E}">
        <p14:creationId xmlns:p14="http://schemas.microsoft.com/office/powerpoint/2010/main" val="13142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Research Groups: PI/Co-PI may not train student in data management; many student researchers have rotated through the lab; often data management practices taught ad hoc or not at all.</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8</a:t>
            </a:fld>
            <a:endParaRPr lang="en-US"/>
          </a:p>
        </p:txBody>
      </p:sp>
    </p:spTree>
    <p:extLst>
      <p:ext uri="{BB962C8B-B14F-4D97-AF65-F5344CB8AC3E}">
        <p14:creationId xmlns:p14="http://schemas.microsoft.com/office/powerpoint/2010/main" val="103643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Institutional Policies:</a:t>
            </a:r>
            <a:r>
              <a:rPr lang="en-US" baseline="0" dirty="0"/>
              <a:t> legal &amp; ethical policies</a:t>
            </a:r>
          </a:p>
          <a:p>
            <a:r>
              <a:rPr lang="en-GB" baseline="0" dirty="0"/>
              <a:t>E</a:t>
            </a:r>
            <a:r>
              <a:rPr lang="en-US" baseline="0" dirty="0"/>
              <a:t>RC guidelines and policies</a:t>
            </a:r>
          </a:p>
          <a:p>
            <a:r>
              <a:rPr lang="en-GB" baseline="0" dirty="0"/>
              <a:t>R</a:t>
            </a:r>
            <a:r>
              <a:rPr lang="en-US" baseline="0" dirty="0"/>
              <a:t>A guidelines and policies</a:t>
            </a:r>
            <a:endParaRPr lang="en-US" dirty="0"/>
          </a:p>
          <a:p>
            <a:r>
              <a:rPr lang="en-US" dirty="0" err="1"/>
              <a:t>Anonymisation</a:t>
            </a:r>
            <a:r>
              <a:rPr lang="en-US" dirty="0"/>
              <a:t>/Confidentiality/Informed Consent</a:t>
            </a:r>
          </a:p>
          <a:p>
            <a:r>
              <a:rPr lang="en-GB" dirty="0"/>
              <a:t>L</a:t>
            </a:r>
            <a:r>
              <a:rPr lang="en-US" dirty="0" err="1"/>
              <a:t>egal</a:t>
            </a:r>
            <a:r>
              <a:rPr lang="en-US" dirty="0"/>
              <a:t>- proprietary data- Sponsors.</a:t>
            </a:r>
          </a:p>
        </p:txBody>
      </p:sp>
      <p:sp>
        <p:nvSpPr>
          <p:cNvPr id="4" name="Slide Number Placeholder 3"/>
          <p:cNvSpPr>
            <a:spLocks noGrp="1"/>
          </p:cNvSpPr>
          <p:nvPr>
            <p:ph type="sldNum" sz="quarter" idx="10"/>
          </p:nvPr>
        </p:nvSpPr>
        <p:spPr/>
        <p:txBody>
          <a:bodyPr/>
          <a:lstStyle/>
          <a:p>
            <a:fld id="{FFA93F3A-734A-47CF-8BF1-AD4A05DAA3B3}" type="slidenum">
              <a:rPr lang="en-US" smtClean="0"/>
              <a:t>9</a:t>
            </a:fld>
            <a:endParaRPr lang="en-US"/>
          </a:p>
        </p:txBody>
      </p:sp>
    </p:spTree>
    <p:extLst>
      <p:ext uri="{BB962C8B-B14F-4D97-AF65-F5344CB8AC3E}">
        <p14:creationId xmlns:p14="http://schemas.microsoft.com/office/powerpoint/2010/main" val="215526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JDAP</a:t>
            </a:r>
            <a:r>
              <a:rPr lang="en-US" baseline="0" dirty="0"/>
              <a:t> is an agreement among publishers to make the datasets that underlie published articles available for public access. </a:t>
            </a:r>
            <a:r>
              <a:rPr lang="en-US" dirty="0">
                <a:hlinkClick r:id="rId3"/>
              </a:rPr>
              <a:t>http://datadryad.org/pages/jdap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Joint Data Archiving Policy (JDAP) describes a requirement that data supporting publications be publicly available. This policy was adopted in a joint and coordinated fashion by many leading journals in the field of evolution in 2011, and JDAP has since been adopted by additional journals across various disciplines. Other journals are welcome to endorse and implement JDAP, or use it as a model. Journals that adopt JDAP often recommend Dryad as an appropriate data repository, however, the JDAP initiative is distinct from Dryad. </a:t>
            </a:r>
            <a:endParaRPr lang="en-US" dirty="0"/>
          </a:p>
        </p:txBody>
      </p:sp>
      <p:sp>
        <p:nvSpPr>
          <p:cNvPr id="4" name="Slide Number Placeholder 3"/>
          <p:cNvSpPr>
            <a:spLocks noGrp="1"/>
          </p:cNvSpPr>
          <p:nvPr>
            <p:ph type="sldNum" sz="quarter" idx="10"/>
          </p:nvPr>
        </p:nvSpPr>
        <p:spPr/>
        <p:txBody>
          <a:bodyPr/>
          <a:lstStyle/>
          <a:p>
            <a:fld id="{FFA93F3A-734A-47CF-8BF1-AD4A05DAA3B3}" type="slidenum">
              <a:rPr lang="en-US" smtClean="0"/>
              <a:t>10</a:t>
            </a:fld>
            <a:endParaRPr lang="en-US"/>
          </a:p>
        </p:txBody>
      </p:sp>
    </p:spTree>
    <p:extLst>
      <p:ext uri="{BB962C8B-B14F-4D97-AF65-F5344CB8AC3E}">
        <p14:creationId xmlns:p14="http://schemas.microsoft.com/office/powerpoint/2010/main" val="39218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effectLst/>
                <a:latin typeface="+mn-lt"/>
                <a:ea typeface="+mn-ea"/>
                <a:cs typeface="+mn-cs"/>
              </a:rPr>
              <a:t>Wellcome</a:t>
            </a:r>
            <a:r>
              <a:rPr lang="en-US" sz="1200" b="1" kern="1200" dirty="0">
                <a:solidFill>
                  <a:schemeClr val="tx1"/>
                </a:solidFill>
                <a:effectLst/>
                <a:latin typeface="+mn-lt"/>
                <a:ea typeface="+mn-ea"/>
                <a:cs typeface="+mn-cs"/>
              </a:rPr>
              <a:t> Trust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Provide link to WT data sharing policy.</a:t>
            </a:r>
          </a:p>
        </p:txBody>
      </p:sp>
      <p:sp>
        <p:nvSpPr>
          <p:cNvPr id="4" name="Slide Number Placeholder 3"/>
          <p:cNvSpPr>
            <a:spLocks noGrp="1"/>
          </p:cNvSpPr>
          <p:nvPr>
            <p:ph type="sldNum" sz="quarter" idx="10"/>
          </p:nvPr>
        </p:nvSpPr>
        <p:spPr/>
        <p:txBody>
          <a:bodyPr/>
          <a:lstStyle/>
          <a:p>
            <a:fld id="{FFA93F3A-734A-47CF-8BF1-AD4A05DAA3B3}" type="slidenum">
              <a:rPr lang="en-US" smtClean="0"/>
              <a:t>11</a:t>
            </a:fld>
            <a:endParaRPr lang="en-US"/>
          </a:p>
        </p:txBody>
      </p:sp>
    </p:spTree>
    <p:extLst>
      <p:ext uri="{BB962C8B-B14F-4D97-AF65-F5344CB8AC3E}">
        <p14:creationId xmlns:p14="http://schemas.microsoft.com/office/powerpoint/2010/main" val="179528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National Institutes of Health (NIH)</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 sharing plan for grants over $500,000, </a:t>
            </a:r>
            <a:r>
              <a:rPr lang="en-US" sz="1200" u="sng" kern="1200" dirty="0">
                <a:solidFill>
                  <a:schemeClr val="tx1"/>
                </a:solidFill>
                <a:effectLst/>
                <a:latin typeface="+mn-lt"/>
                <a:ea typeface="+mn-ea"/>
                <a:cs typeface="+mn-cs"/>
                <a:hlinkClick r:id="rId3"/>
              </a:rPr>
              <a:t>http://grants.nih.gov/grants/policy/data_sharing/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Published research papers must be open access according to the NIH Public Access Mandate.</a:t>
            </a:r>
          </a:p>
        </p:txBody>
      </p:sp>
      <p:sp>
        <p:nvSpPr>
          <p:cNvPr id="4" name="Slide Number Placeholder 3"/>
          <p:cNvSpPr>
            <a:spLocks noGrp="1"/>
          </p:cNvSpPr>
          <p:nvPr>
            <p:ph type="sldNum" sz="quarter" idx="10"/>
          </p:nvPr>
        </p:nvSpPr>
        <p:spPr/>
        <p:txBody>
          <a:bodyPr/>
          <a:lstStyle/>
          <a:p>
            <a:fld id="{FFA93F3A-734A-47CF-8BF1-AD4A05DAA3B3}" type="slidenum">
              <a:rPr lang="en-US" smtClean="0"/>
              <a:t>12</a:t>
            </a:fld>
            <a:endParaRPr lang="en-US"/>
          </a:p>
        </p:txBody>
      </p:sp>
    </p:spTree>
    <p:extLst>
      <p:ext uri="{BB962C8B-B14F-4D97-AF65-F5344CB8AC3E}">
        <p14:creationId xmlns:p14="http://schemas.microsoft.com/office/powerpoint/2010/main" val="248194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0C9117-C594-4085-AB75-6B45C14F4544}"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69755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391381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94513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57581928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C9117-C594-4085-AB75-6B45C14F4544}"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216291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C9117-C594-4085-AB75-6B45C14F4544}"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E00-A119-4D0B-919D-DFE96913C74D}" type="slidenum">
              <a:rPr lang="en-US" smtClean="0"/>
              <a:t>‹#›</a:t>
            </a:fld>
            <a:endParaRPr lang="en-US"/>
          </a:p>
        </p:txBody>
      </p:sp>
      <p:sp>
        <p:nvSpPr>
          <p:cNvPr id="8" name="Title 7">
            <a:extLst>
              <a:ext uri="{FF2B5EF4-FFF2-40B4-BE49-F238E27FC236}">
                <a16:creationId xmlns:a16="http://schemas.microsoft.com/office/drawing/2014/main" id="{649E7861-AD67-4630-82C0-59C58D7E04E4}"/>
              </a:ext>
            </a:extLst>
          </p:cNvPr>
          <p:cNvSpPr>
            <a:spLocks noGrp="1"/>
          </p:cNvSpPr>
          <p:nvPr>
            <p:ph type="title"/>
          </p:nvPr>
        </p:nvSpPr>
        <p:spPr/>
        <p:txBody>
          <a:bodyPr/>
          <a:lstStyle/>
          <a:p>
            <a:r>
              <a:rPr lang="en-US"/>
              <a:t>Click to edit Master title style</a:t>
            </a:r>
            <a:endParaRPr lang="en-KE"/>
          </a:p>
        </p:txBody>
      </p:sp>
    </p:spTree>
    <p:extLst>
      <p:ext uri="{BB962C8B-B14F-4D97-AF65-F5344CB8AC3E}">
        <p14:creationId xmlns:p14="http://schemas.microsoft.com/office/powerpoint/2010/main" val="86431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C9117-C594-4085-AB75-6B45C14F4544}"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93214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C9117-C594-4085-AB75-6B45C14F4544}"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48291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C9117-C594-4085-AB75-6B45C14F4544}"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62504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a:extLst>
              <a:ext uri="{FF2B5EF4-FFF2-40B4-BE49-F238E27FC236}">
                <a16:creationId xmlns:a16="http://schemas.microsoft.com/office/drawing/2014/main" id="{41B0A708-25BF-4882-A677-A9EC848BC6E8}"/>
              </a:ext>
            </a:extLst>
          </p:cNvPr>
          <p:cNvSpPr>
            <a:spLocks noGrp="1"/>
          </p:cNvSpPr>
          <p:nvPr>
            <p:ph type="dt" sz="half" idx="10"/>
          </p:nvPr>
        </p:nvSpPr>
        <p:spPr/>
        <p:txBody>
          <a:bodyPr/>
          <a:lstStyle/>
          <a:p>
            <a:fld id="{720C9117-C594-4085-AB75-6B45C14F4544}" type="datetimeFigureOut">
              <a:rPr lang="en-US" smtClean="0"/>
              <a:t>6/24/2019</a:t>
            </a:fld>
            <a:endParaRPr lang="en-US"/>
          </a:p>
        </p:txBody>
      </p:sp>
      <p:sp>
        <p:nvSpPr>
          <p:cNvPr id="9" name="Footer Placeholder 8">
            <a:extLst>
              <a:ext uri="{FF2B5EF4-FFF2-40B4-BE49-F238E27FC236}">
                <a16:creationId xmlns:a16="http://schemas.microsoft.com/office/drawing/2014/main" id="{86DF7DD3-61BC-475A-BAF8-D2886570027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8664C1F-2C3B-473F-AECA-BFECBDC242F1}"/>
              </a:ext>
            </a:extLst>
          </p:cNvPr>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49880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0C9117-C594-4085-AB75-6B45C14F4544}"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239566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C9117-C594-4085-AB75-6B45C14F4544}"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FCE00-A119-4D0B-919D-DFE96913C74D}" type="slidenum">
              <a:rPr lang="en-US" smtClean="0"/>
              <a:t>‹#›</a:t>
            </a:fld>
            <a:endParaRPr lang="en-US"/>
          </a:p>
        </p:txBody>
      </p:sp>
      <p:sp>
        <p:nvSpPr>
          <p:cNvPr id="8" name="Rectangle 7"/>
          <p:cNvSpPr/>
          <p:nvPr userDrawn="1"/>
        </p:nvSpPr>
        <p:spPr>
          <a:xfrm flipV="1">
            <a:off x="127595" y="492346"/>
            <a:ext cx="11887200" cy="18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generated with very high confidence">
            <a:extLst>
              <a:ext uri="{FF2B5EF4-FFF2-40B4-BE49-F238E27FC236}">
                <a16:creationId xmlns:a16="http://schemas.microsoft.com/office/drawing/2014/main" id="{9A6B4740-C525-4B8C-8826-A52B59328D2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91630" y="0"/>
            <a:ext cx="2800370" cy="752481"/>
          </a:xfrm>
          <a:prstGeom prst="rect">
            <a:avLst/>
          </a:prstGeom>
        </p:spPr>
      </p:pic>
    </p:spTree>
    <p:extLst>
      <p:ext uri="{BB962C8B-B14F-4D97-AF65-F5344CB8AC3E}">
        <p14:creationId xmlns:p14="http://schemas.microsoft.com/office/powerpoint/2010/main" val="156912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156217" y="5812214"/>
            <a:ext cx="3621308" cy="497929"/>
          </a:xfrm>
          <a:prstGeom prst="rect">
            <a:avLst/>
          </a:prstGeom>
        </p:spPr>
      </p:pic>
      <p:sp>
        <p:nvSpPr>
          <p:cNvPr id="9" name="Rectangle 8"/>
          <p:cNvSpPr/>
          <p:nvPr/>
        </p:nvSpPr>
        <p:spPr>
          <a:xfrm>
            <a:off x="0" y="0"/>
            <a:ext cx="255639" cy="2399071"/>
          </a:xfrm>
          <a:prstGeom prst="rect">
            <a:avLst/>
          </a:prstGeom>
          <a:solidFill>
            <a:srgbClr val="00A6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4766430"/>
            <a:ext cx="255639" cy="2091569"/>
          </a:xfrm>
          <a:prstGeom prst="rect">
            <a:avLst/>
          </a:prstGeom>
          <a:solidFill>
            <a:srgbClr val="00A6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2399071"/>
            <a:ext cx="255639" cy="2367359"/>
          </a:xfrm>
          <a:prstGeom prst="rect">
            <a:avLst/>
          </a:prstGeom>
          <a:solidFill>
            <a:srgbClr val="71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200000">
            <a:off x="6200961" y="-1224611"/>
            <a:ext cx="45719" cy="11936361"/>
          </a:xfrm>
          <a:prstGeom prst="rect">
            <a:avLst/>
          </a:prstGeom>
          <a:solidFill>
            <a:srgbClr val="71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1226354" y="1012723"/>
            <a:ext cx="10416852" cy="18686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Data Sharing Process &amp; Ethics</a:t>
            </a:r>
          </a:p>
        </p:txBody>
      </p:sp>
      <p:sp>
        <p:nvSpPr>
          <p:cNvPr id="14" name="Subtitle 2"/>
          <p:cNvSpPr txBox="1">
            <a:spLocks/>
          </p:cNvSpPr>
          <p:nvPr/>
        </p:nvSpPr>
        <p:spPr>
          <a:xfrm>
            <a:off x="1226353" y="3119522"/>
            <a:ext cx="10416852" cy="1357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t>Marianne Munene</a:t>
            </a:r>
            <a:endParaRPr lang="en-US" sz="2400" b="1" dirty="0">
              <a:solidFill>
                <a:srgbClr val="716AB0"/>
              </a:solidFill>
            </a:endParaRPr>
          </a:p>
          <a:p>
            <a:pPr marL="0" indent="0" algn="ctr">
              <a:lnSpc>
                <a:spcPct val="70000"/>
              </a:lnSpc>
              <a:buNone/>
            </a:pPr>
            <a:endParaRPr lang="en-US" sz="2400" dirty="0"/>
          </a:p>
        </p:txBody>
      </p:sp>
      <p:pic>
        <p:nvPicPr>
          <p:cNvPr id="15" name="Picture 14">
            <a:extLst>
              <a:ext uri="{FF2B5EF4-FFF2-40B4-BE49-F238E27FC236}">
                <a16:creationId xmlns:a16="http://schemas.microsoft.com/office/drawing/2014/main" id="{E32D5F9E-34AD-42C6-8A25-2C00B71BDF68}"/>
              </a:ext>
            </a:extLst>
          </p:cNvPr>
          <p:cNvPicPr>
            <a:picLocks noChangeAspect="1"/>
          </p:cNvPicPr>
          <p:nvPr/>
        </p:nvPicPr>
        <p:blipFill>
          <a:blip r:embed="rId3"/>
          <a:stretch>
            <a:fillRect/>
          </a:stretch>
        </p:blipFill>
        <p:spPr>
          <a:xfrm>
            <a:off x="255639" y="5150792"/>
            <a:ext cx="3024892" cy="1455012"/>
          </a:xfrm>
          <a:prstGeom prst="rect">
            <a:avLst/>
          </a:prstGeom>
        </p:spPr>
      </p:pic>
      <p:pic>
        <p:nvPicPr>
          <p:cNvPr id="16" name="Content Placeholder 3">
            <a:extLst>
              <a:ext uri="{FF2B5EF4-FFF2-40B4-BE49-F238E27FC236}">
                <a16:creationId xmlns:a16="http://schemas.microsoft.com/office/drawing/2014/main" id="{F3946476-0F9A-4607-9620-152622675DB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7898" y="5215516"/>
            <a:ext cx="2476203" cy="1325563"/>
          </a:xfrm>
        </p:spPr>
      </p:pic>
    </p:spTree>
    <p:extLst>
      <p:ext uri="{BB962C8B-B14F-4D97-AF65-F5344CB8AC3E}">
        <p14:creationId xmlns:p14="http://schemas.microsoft.com/office/powerpoint/2010/main" val="229894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0EBE-C09C-451D-A106-69A9CA37A474}"/>
              </a:ext>
            </a:extLst>
          </p:cNvPr>
          <p:cNvSpPr>
            <a:spLocks noGrp="1"/>
          </p:cNvSpPr>
          <p:nvPr>
            <p:ph type="title"/>
          </p:nvPr>
        </p:nvSpPr>
        <p:spPr>
          <a:xfrm>
            <a:off x="838200" y="365125"/>
            <a:ext cx="10515600" cy="1325563"/>
          </a:xfrm>
        </p:spPr>
        <p:txBody>
          <a:bodyPr/>
          <a:lstStyle/>
          <a:p>
            <a:r>
              <a:rPr lang="en-GB" dirty="0"/>
              <a:t>Publisher Restrictions</a:t>
            </a:r>
            <a:endParaRPr lang="en-US" dirty="0"/>
          </a:p>
        </p:txBody>
      </p:sp>
      <p:pic>
        <p:nvPicPr>
          <p:cNvPr id="4" name="Picture 2">
            <a:extLst>
              <a:ext uri="{FF2B5EF4-FFF2-40B4-BE49-F238E27FC236}">
                <a16:creationId xmlns:a16="http://schemas.microsoft.com/office/drawing/2014/main" id="{495C7EF7-FDEE-4DF6-A8A2-5F289CE4369A}"/>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258346" y="1825625"/>
            <a:ext cx="567530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65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C257-E632-4FE6-BBD0-842BA449D8A4}"/>
              </a:ext>
            </a:extLst>
          </p:cNvPr>
          <p:cNvSpPr>
            <a:spLocks noGrp="1"/>
          </p:cNvSpPr>
          <p:nvPr>
            <p:ph type="title"/>
          </p:nvPr>
        </p:nvSpPr>
        <p:spPr/>
        <p:txBody>
          <a:bodyPr/>
          <a:lstStyle/>
          <a:p>
            <a:r>
              <a:rPr lang="en-GB" dirty="0"/>
              <a:t>Data Sharing Policies</a:t>
            </a:r>
            <a:endParaRPr lang="en-US" dirty="0"/>
          </a:p>
        </p:txBody>
      </p:sp>
      <p:sp>
        <p:nvSpPr>
          <p:cNvPr id="3" name="Content Placeholder 2">
            <a:extLst>
              <a:ext uri="{FF2B5EF4-FFF2-40B4-BE49-F238E27FC236}">
                <a16:creationId xmlns:a16="http://schemas.microsoft.com/office/drawing/2014/main" id="{A238E6DA-E257-4F10-9452-18432EFB7941}"/>
              </a:ext>
            </a:extLst>
          </p:cNvPr>
          <p:cNvSpPr>
            <a:spLocks noGrp="1"/>
          </p:cNvSpPr>
          <p:nvPr>
            <p:ph idx="1"/>
          </p:nvPr>
        </p:nvSpPr>
        <p:spPr/>
        <p:txBody>
          <a:bodyPr>
            <a:normAutofit/>
          </a:bodyPr>
          <a:lstStyle/>
          <a:p>
            <a:pPr marL="0" indent="0">
              <a:buNone/>
            </a:pPr>
            <a:r>
              <a:rPr lang="en-US" dirty="0" err="1">
                <a:latin typeface="Microsoft Sans Serif" panose="020B0604020202020204" pitchFamily="34" charset="0"/>
                <a:cs typeface="Microsoft Sans Serif" panose="020B0604020202020204" pitchFamily="34" charset="0"/>
              </a:rPr>
              <a:t>Wellcome</a:t>
            </a:r>
            <a:r>
              <a:rPr lang="en-US" dirty="0">
                <a:latin typeface="Microsoft Sans Serif" panose="020B0604020202020204" pitchFamily="34" charset="0"/>
                <a:cs typeface="Microsoft Sans Serif" panose="020B0604020202020204" pitchFamily="34" charset="0"/>
              </a:rPr>
              <a:t> Trust</a:t>
            </a:r>
          </a:p>
          <a:p>
            <a:pPr marL="0" indent="0">
              <a:buNone/>
            </a:pPr>
            <a:endParaRPr lang="en-US" dirty="0">
              <a:latin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cs typeface="Microsoft Sans Serif" panose="020B0604020202020204" pitchFamily="34" charset="0"/>
              </a:rPr>
              <a:t>“</a:t>
            </a:r>
            <a:r>
              <a:rPr lang="en-GB" dirty="0"/>
              <a:t>As a global research foundation, we’re dedicated to ensuring that the outputs of the research we fund – including publications, data, code and materials – can be accessed and used in ways that will maximise the resulting health benefits.  </a:t>
            </a:r>
          </a:p>
          <a:p>
            <a:r>
              <a:rPr lang="en-GB" dirty="0"/>
              <a:t>Making outputs available can spark new lines of discovery and innovation, and helps to ensure that findings can be verified and reproduced.</a:t>
            </a:r>
            <a:r>
              <a:rPr lang="en-US" dirty="0">
                <a:latin typeface="Microsoft Sans Serif" panose="020B0604020202020204" pitchFamily="34" charset="0"/>
                <a:cs typeface="Microsoft Sans Serif" panose="020B0604020202020204" pitchFamily="34" charset="0"/>
              </a:rPr>
              <a:t>”</a:t>
            </a:r>
          </a:p>
          <a:p>
            <a:endParaRPr lang="en-US" dirty="0"/>
          </a:p>
        </p:txBody>
      </p:sp>
    </p:spTree>
    <p:extLst>
      <p:ext uri="{BB962C8B-B14F-4D97-AF65-F5344CB8AC3E}">
        <p14:creationId xmlns:p14="http://schemas.microsoft.com/office/powerpoint/2010/main" val="174241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F5E-14E9-486B-873D-F9138F8321CB}"/>
              </a:ext>
            </a:extLst>
          </p:cNvPr>
          <p:cNvSpPr>
            <a:spLocks noGrp="1"/>
          </p:cNvSpPr>
          <p:nvPr>
            <p:ph type="title"/>
          </p:nvPr>
        </p:nvSpPr>
        <p:spPr/>
        <p:txBody>
          <a:bodyPr/>
          <a:lstStyle/>
          <a:p>
            <a:r>
              <a:rPr lang="en-GB" dirty="0"/>
              <a:t>Data Sharing Policies</a:t>
            </a:r>
            <a:endParaRPr lang="en-US" dirty="0"/>
          </a:p>
        </p:txBody>
      </p:sp>
      <p:sp>
        <p:nvSpPr>
          <p:cNvPr id="3" name="Content Placeholder 2">
            <a:extLst>
              <a:ext uri="{FF2B5EF4-FFF2-40B4-BE49-F238E27FC236}">
                <a16:creationId xmlns:a16="http://schemas.microsoft.com/office/drawing/2014/main" id="{68F6C29C-C6F4-4713-8BA5-8EB0DAEFE27F}"/>
              </a:ext>
            </a:extLst>
          </p:cNvPr>
          <p:cNvSpPr>
            <a:spLocks noGrp="1"/>
          </p:cNvSpPr>
          <p:nvPr>
            <p:ph idx="1"/>
          </p:nvPr>
        </p:nvSpPr>
        <p:spPr/>
        <p:txBody>
          <a:bodyPr/>
          <a:lstStyle/>
          <a:p>
            <a:pPr marL="0" indent="0">
              <a:buNone/>
            </a:pPr>
            <a:r>
              <a:rPr lang="en-US" dirty="0">
                <a:latin typeface="Microsoft Sans Serif" panose="020B0604020202020204" pitchFamily="34" charset="0"/>
                <a:cs typeface="Microsoft Sans Serif" panose="020B0604020202020204" pitchFamily="34" charset="0"/>
              </a:rPr>
              <a:t>National Institutes of Health</a:t>
            </a:r>
          </a:p>
          <a:p>
            <a:pPr marL="0" indent="0">
              <a:buNone/>
            </a:pPr>
            <a:endParaRPr lang="en-US" dirty="0"/>
          </a:p>
          <a:p>
            <a:pPr marL="0" indent="0">
              <a:buNone/>
            </a:pPr>
            <a:r>
              <a:rPr lang="en-US" dirty="0">
                <a:latin typeface="Microsoft Sans Serif" panose="020B0604020202020204" pitchFamily="34" charset="0"/>
                <a:cs typeface="Microsoft Sans Serif" panose="020B0604020202020204" pitchFamily="34" charset="0"/>
              </a:rPr>
              <a:t>The data produced in the course of the funded research “should be made as widely and freely available as possible while safeguarding the privacy of participants, and protecting confidential and proprietary data.”</a:t>
            </a:r>
          </a:p>
        </p:txBody>
      </p:sp>
    </p:spTree>
    <p:extLst>
      <p:ext uri="{BB962C8B-B14F-4D97-AF65-F5344CB8AC3E}">
        <p14:creationId xmlns:p14="http://schemas.microsoft.com/office/powerpoint/2010/main" val="28258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E04B-65A3-4510-B5DA-01E903ACD3F2}"/>
              </a:ext>
            </a:extLst>
          </p:cNvPr>
          <p:cNvSpPr>
            <a:spLocks noGrp="1"/>
          </p:cNvSpPr>
          <p:nvPr>
            <p:ph type="title"/>
          </p:nvPr>
        </p:nvSpPr>
        <p:spPr/>
        <p:txBody>
          <a:bodyPr/>
          <a:lstStyle/>
          <a:p>
            <a:r>
              <a:rPr lang="en-GB" dirty="0"/>
              <a:t>Data Sharing Policies</a:t>
            </a:r>
            <a:endParaRPr lang="en-US" dirty="0"/>
          </a:p>
        </p:txBody>
      </p:sp>
      <p:sp>
        <p:nvSpPr>
          <p:cNvPr id="3" name="Content Placeholder 2">
            <a:extLst>
              <a:ext uri="{FF2B5EF4-FFF2-40B4-BE49-F238E27FC236}">
                <a16:creationId xmlns:a16="http://schemas.microsoft.com/office/drawing/2014/main" id="{DD4A24E7-BBC5-4C48-94BA-B81E8DF88828}"/>
              </a:ext>
            </a:extLst>
          </p:cNvPr>
          <p:cNvSpPr>
            <a:spLocks noGrp="1"/>
          </p:cNvSpPr>
          <p:nvPr>
            <p:ph idx="1"/>
          </p:nvPr>
        </p:nvSpPr>
        <p:spPr/>
        <p:txBody>
          <a:bodyPr>
            <a:normAutofit/>
          </a:bodyPr>
          <a:lstStyle/>
          <a:p>
            <a:r>
              <a:rPr lang="en-GB" dirty="0"/>
              <a:t>Within the KEMRI </a:t>
            </a:r>
            <a:r>
              <a:rPr lang="en-GB" dirty="0" err="1"/>
              <a:t>Wellcome</a:t>
            </a:r>
            <a:r>
              <a:rPr lang="en-GB" dirty="0"/>
              <a:t> Trust research programme (KWTRP), a range of different types of data are collected from study participants or generated through research on primary data and/or samples collected. Drawing on national and international guidance, the Data Sharing Guideline summarises key principles underpinning research data sharing in the KWTRP for all forms of data. </a:t>
            </a:r>
            <a:endParaRPr lang="en-US" sz="2000" dirty="0"/>
          </a:p>
        </p:txBody>
      </p:sp>
    </p:spTree>
    <p:extLst>
      <p:ext uri="{BB962C8B-B14F-4D97-AF65-F5344CB8AC3E}">
        <p14:creationId xmlns:p14="http://schemas.microsoft.com/office/powerpoint/2010/main" val="372351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C8C-0996-4F91-9730-900F8A543BEE}"/>
              </a:ext>
            </a:extLst>
          </p:cNvPr>
          <p:cNvSpPr>
            <a:spLocks noGrp="1"/>
          </p:cNvSpPr>
          <p:nvPr>
            <p:ph type="title"/>
          </p:nvPr>
        </p:nvSpPr>
        <p:spPr/>
        <p:txBody>
          <a:bodyPr/>
          <a:lstStyle/>
          <a:p>
            <a:r>
              <a:rPr lang="en-GB" dirty="0"/>
              <a:t>Key Principles of Data Sharing: KWTRP </a:t>
            </a:r>
            <a:endParaRPr lang="en-US" dirty="0"/>
          </a:p>
        </p:txBody>
      </p:sp>
      <p:sp>
        <p:nvSpPr>
          <p:cNvPr id="3" name="Content Placeholder 2">
            <a:extLst>
              <a:ext uri="{FF2B5EF4-FFF2-40B4-BE49-F238E27FC236}">
                <a16:creationId xmlns:a16="http://schemas.microsoft.com/office/drawing/2014/main" id="{99087FD4-C608-4312-B469-38B1E31F38D5}"/>
              </a:ext>
            </a:extLst>
          </p:cNvPr>
          <p:cNvSpPr>
            <a:spLocks noGrp="1"/>
          </p:cNvSpPr>
          <p:nvPr>
            <p:ph idx="1"/>
          </p:nvPr>
        </p:nvSpPr>
        <p:spPr/>
        <p:txBody>
          <a:bodyPr>
            <a:normAutofit lnSpcReduction="10000"/>
          </a:bodyPr>
          <a:lstStyle/>
          <a:p>
            <a:r>
              <a:rPr lang="en-GB" dirty="0"/>
              <a:t>To promote the scientific utility of research conducted, </a:t>
            </a:r>
          </a:p>
          <a:p>
            <a:r>
              <a:rPr lang="en-GB" dirty="0"/>
              <a:t>To protect and as far as possible promote the rights and interests of research participants (Data Subjects) and groups of research participants, </a:t>
            </a:r>
            <a:endParaRPr lang="en-US" sz="2000" dirty="0"/>
          </a:p>
          <a:p>
            <a:r>
              <a:rPr lang="en-GB" dirty="0"/>
              <a:t>To safeguard the rights and interests of primary researchers in the Programme, </a:t>
            </a:r>
            <a:endParaRPr lang="en-US" sz="2000" dirty="0"/>
          </a:p>
          <a:p>
            <a:r>
              <a:rPr lang="en-GB" dirty="0"/>
              <a:t>Custodianship of data collected by researchers is held by the Programme, devolved to the Principal Investigator for the duration of a study in which data are collected. </a:t>
            </a:r>
          </a:p>
          <a:p>
            <a:r>
              <a:rPr lang="en-GB" dirty="0"/>
              <a:t>To uphold transparency and accountability</a:t>
            </a:r>
            <a:endParaRPr lang="en-US" dirty="0"/>
          </a:p>
        </p:txBody>
      </p:sp>
    </p:spTree>
    <p:extLst>
      <p:ext uri="{BB962C8B-B14F-4D97-AF65-F5344CB8AC3E}">
        <p14:creationId xmlns:p14="http://schemas.microsoft.com/office/powerpoint/2010/main" val="344212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BF1-CD11-4FA0-956B-4794F206B48B}"/>
              </a:ext>
            </a:extLst>
          </p:cNvPr>
          <p:cNvSpPr>
            <a:spLocks noGrp="1"/>
          </p:cNvSpPr>
          <p:nvPr>
            <p:ph type="title"/>
          </p:nvPr>
        </p:nvSpPr>
        <p:spPr/>
        <p:txBody>
          <a:bodyPr/>
          <a:lstStyle/>
          <a:p>
            <a:r>
              <a:rPr lang="en-GB" dirty="0"/>
              <a:t>Data Protection</a:t>
            </a:r>
            <a:endParaRPr lang="en-US" dirty="0"/>
          </a:p>
        </p:txBody>
      </p:sp>
      <p:sp>
        <p:nvSpPr>
          <p:cNvPr id="3" name="Content Placeholder 2">
            <a:extLst>
              <a:ext uri="{FF2B5EF4-FFF2-40B4-BE49-F238E27FC236}">
                <a16:creationId xmlns:a16="http://schemas.microsoft.com/office/drawing/2014/main" id="{7309F29D-9E0E-4AC9-95DE-06DF8B9AC77F}"/>
              </a:ext>
            </a:extLst>
          </p:cNvPr>
          <p:cNvSpPr>
            <a:spLocks noGrp="1"/>
          </p:cNvSpPr>
          <p:nvPr>
            <p:ph idx="1"/>
          </p:nvPr>
        </p:nvSpPr>
        <p:spPr/>
        <p:txBody>
          <a:bodyPr/>
          <a:lstStyle/>
          <a:p>
            <a:r>
              <a:rPr lang="en-GB" dirty="0"/>
              <a:t>The KEMRI-</a:t>
            </a:r>
            <a:r>
              <a:rPr lang="en-GB" dirty="0" err="1"/>
              <a:t>Wellcome</a:t>
            </a:r>
            <a:r>
              <a:rPr lang="en-GB" dirty="0"/>
              <a:t> Trust Research Programme (KWTRP) has an obligation to protect its information assets and, in particular, the information relating to its research participants, staff, students and other relevant individuals in whatever form that information is held. </a:t>
            </a:r>
            <a:endParaRPr lang="en-US" dirty="0"/>
          </a:p>
        </p:txBody>
      </p:sp>
    </p:spTree>
    <p:extLst>
      <p:ext uri="{BB962C8B-B14F-4D97-AF65-F5344CB8AC3E}">
        <p14:creationId xmlns:p14="http://schemas.microsoft.com/office/powerpoint/2010/main" val="200813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8A4301-4FEA-4D4E-BF54-B6255F403B73}"/>
              </a:ext>
            </a:extLst>
          </p:cNvPr>
          <p:cNvSpPr>
            <a:spLocks noGrp="1"/>
          </p:cNvSpPr>
          <p:nvPr>
            <p:ph sz="half" idx="1"/>
          </p:nvPr>
        </p:nvSpPr>
        <p:spPr>
          <a:xfrm>
            <a:off x="838200" y="1825625"/>
            <a:ext cx="5181600" cy="4351338"/>
          </a:xfrm>
        </p:spPr>
        <p:txBody>
          <a:bodyPr>
            <a:normAutofit fontScale="47500" lnSpcReduction="20000"/>
          </a:bodyPr>
          <a:lstStyle/>
          <a:p>
            <a:pPr marL="0" indent="0">
              <a:buNone/>
            </a:pPr>
            <a:r>
              <a:rPr lang="en-US" b="1" dirty="0"/>
              <a:t>What is data?</a:t>
            </a:r>
          </a:p>
          <a:p>
            <a:pPr marL="0" indent="0">
              <a:buNone/>
            </a:pPr>
            <a:r>
              <a:rPr lang="en-US" dirty="0"/>
              <a:t>Facts and statistics collected together for reference or analysis.</a:t>
            </a:r>
          </a:p>
          <a:p>
            <a:pPr marL="0" indent="0">
              <a:buNone/>
            </a:pPr>
            <a:r>
              <a:rPr lang="en-US" b="1" dirty="0"/>
              <a:t>What is a data breach?</a:t>
            </a:r>
          </a:p>
          <a:p>
            <a:pPr marL="0" indent="0">
              <a:buNone/>
            </a:pPr>
            <a:r>
              <a:rPr lang="en-US" dirty="0"/>
              <a:t>A breach of security leading to the accidental or unlawful destruction, loss, alteration, </a:t>
            </a:r>
            <a:r>
              <a:rPr lang="en-US" dirty="0" err="1"/>
              <a:t>unauthorised</a:t>
            </a:r>
            <a:r>
              <a:rPr lang="en-US" dirty="0"/>
              <a:t> disclosure of, or access to, personal data transmitted, stored or otherwise processed.</a:t>
            </a:r>
          </a:p>
          <a:p>
            <a:pPr marL="0" indent="0">
              <a:buNone/>
            </a:pPr>
            <a:r>
              <a:rPr lang="en-US" b="1" dirty="0"/>
              <a:t>What is personal data?</a:t>
            </a:r>
          </a:p>
          <a:p>
            <a:pPr marL="0" indent="0">
              <a:buNone/>
            </a:pPr>
            <a:r>
              <a:rPr lang="en-US" dirty="0"/>
              <a:t>Any information relating to an identified or identifiable individual.</a:t>
            </a:r>
          </a:p>
          <a:p>
            <a:pPr marL="0" indent="0">
              <a:buNone/>
            </a:pPr>
            <a:r>
              <a:rPr lang="en-US" b="1" dirty="0"/>
              <a:t>What is anonymized data?</a:t>
            </a:r>
          </a:p>
          <a:p>
            <a:pPr marL="0" indent="0">
              <a:buNone/>
            </a:pPr>
            <a:r>
              <a:rPr lang="en-US" dirty="0"/>
              <a:t>Data that cannot be linked to an identifiable individual by any means.</a:t>
            </a:r>
          </a:p>
          <a:p>
            <a:pPr marL="0" indent="0">
              <a:buNone/>
            </a:pPr>
            <a:r>
              <a:rPr lang="en-US" b="1" dirty="0"/>
              <a:t>What is de-identified data?</a:t>
            </a:r>
          </a:p>
          <a:p>
            <a:pPr marL="0" indent="0">
              <a:buNone/>
            </a:pPr>
            <a:r>
              <a:rPr lang="en-US" dirty="0"/>
              <a:t>Data that could be linked to an identifiable individual but not immediately – e.g. that could be linked using a “key” of subject-ID numbers, where the key is stored elsewhere. </a:t>
            </a:r>
          </a:p>
          <a:p>
            <a:pPr marL="0" indent="0">
              <a:buNone/>
            </a:pPr>
            <a:r>
              <a:rPr lang="en-US" b="1" dirty="0"/>
              <a:t>What is sensitive data?</a:t>
            </a:r>
          </a:p>
          <a:p>
            <a:pPr marL="0" indent="0">
              <a:buNone/>
            </a:pPr>
            <a:r>
              <a:rPr lang="en-US" dirty="0"/>
              <a:t>Data that would be considered harmful or embarrassing to an individual if accessed by unauthorized individuals.</a:t>
            </a:r>
          </a:p>
        </p:txBody>
      </p:sp>
      <p:sp>
        <p:nvSpPr>
          <p:cNvPr id="5" name="Content Placeholder 4">
            <a:extLst>
              <a:ext uri="{FF2B5EF4-FFF2-40B4-BE49-F238E27FC236}">
                <a16:creationId xmlns:a16="http://schemas.microsoft.com/office/drawing/2014/main" id="{058A0613-4BAA-4D31-AB1F-B6BA7A697990}"/>
              </a:ext>
            </a:extLst>
          </p:cNvPr>
          <p:cNvSpPr>
            <a:spLocks noGrp="1"/>
          </p:cNvSpPr>
          <p:nvPr>
            <p:ph sz="half" idx="2"/>
          </p:nvPr>
        </p:nvSpPr>
        <p:spPr/>
        <p:txBody>
          <a:bodyPr>
            <a:normAutofit fontScale="47500" lnSpcReduction="20000"/>
          </a:bodyPr>
          <a:lstStyle/>
          <a:p>
            <a:pPr marL="0" indent="0">
              <a:buNone/>
            </a:pPr>
            <a:r>
              <a:rPr lang="en-US" b="1" dirty="0"/>
              <a:t>What is data protection?</a:t>
            </a:r>
          </a:p>
          <a:p>
            <a:pPr marL="0" indent="0">
              <a:buNone/>
            </a:pPr>
            <a:r>
              <a:rPr lang="en-US" dirty="0"/>
              <a:t>A set of laws, regulations and best practice directing the collection and use of personal data about individuals. Data protection encompasses personal data, and includes requirements above and beyond the base requirements of information security.</a:t>
            </a:r>
          </a:p>
          <a:p>
            <a:pPr marL="0" indent="0">
              <a:buNone/>
            </a:pPr>
            <a:r>
              <a:rPr lang="en-US" b="1" dirty="0"/>
              <a:t>What is encryption?</a:t>
            </a:r>
          </a:p>
          <a:p>
            <a:pPr marL="0" indent="0">
              <a:buNone/>
            </a:pPr>
            <a:r>
              <a:rPr lang="en-GB" dirty="0"/>
              <a:t>T</a:t>
            </a:r>
            <a:r>
              <a:rPr lang="en-US" dirty="0"/>
              <a:t>he process of converting data and files into a code which requires a password, PIN, or key to de-encrypt. (e.g. using BitLocker).  BitLocker is very reliable and prevents unauthorized access even with sophisticated hackers.</a:t>
            </a:r>
          </a:p>
          <a:p>
            <a:pPr marL="0" indent="0">
              <a:buNone/>
            </a:pPr>
            <a:r>
              <a:rPr lang="en-US" b="1" dirty="0"/>
              <a:t>What is a password?</a:t>
            </a:r>
          </a:p>
          <a:p>
            <a:pPr marL="0" indent="0">
              <a:buNone/>
            </a:pPr>
            <a:r>
              <a:rPr lang="en-GB" dirty="0"/>
              <a:t>A code needed to access an operating system or file.  The Windows or OS systems require passwords, but these do not encrypt the underlying data and do not provide adequate protection should a device be stolen.</a:t>
            </a:r>
            <a:endParaRPr lang="en-US" dirty="0"/>
          </a:p>
          <a:p>
            <a:pPr marL="0" indent="0">
              <a:buNone/>
            </a:pPr>
            <a:r>
              <a:rPr lang="en-US" b="1" dirty="0"/>
              <a:t>What is a key?</a:t>
            </a:r>
          </a:p>
          <a:p>
            <a:pPr marL="0" indent="0">
              <a:buNone/>
            </a:pPr>
            <a:r>
              <a:rPr lang="en-GB" dirty="0"/>
              <a:t>A designation that links personally identifiable data to other data used for analysis.  For instance, subject-ID numbers used in a database that are also represented in a screening log with subject names.</a:t>
            </a:r>
          </a:p>
          <a:p>
            <a:pPr marL="0" indent="0">
              <a:buNone/>
            </a:pPr>
            <a:r>
              <a:rPr lang="en-GB" dirty="0"/>
              <a:t>It is also a variable value applied to a string or block of text to encrypt or decrypt it.</a:t>
            </a:r>
          </a:p>
        </p:txBody>
      </p:sp>
      <p:sp>
        <p:nvSpPr>
          <p:cNvPr id="2" name="Title 1">
            <a:extLst>
              <a:ext uri="{FF2B5EF4-FFF2-40B4-BE49-F238E27FC236}">
                <a16:creationId xmlns:a16="http://schemas.microsoft.com/office/drawing/2014/main" id="{B52C32C6-2A84-40E1-8DCE-0065A4E7028E}"/>
              </a:ext>
            </a:extLst>
          </p:cNvPr>
          <p:cNvSpPr>
            <a:spLocks noGrp="1"/>
          </p:cNvSpPr>
          <p:nvPr>
            <p:ph type="title"/>
          </p:nvPr>
        </p:nvSpPr>
        <p:spPr/>
        <p:txBody>
          <a:bodyPr/>
          <a:lstStyle/>
          <a:p>
            <a:r>
              <a:rPr lang="en-GB" dirty="0"/>
              <a:t>Data Protection: Key Definitions</a:t>
            </a:r>
            <a:endParaRPr lang="en-US" dirty="0"/>
          </a:p>
        </p:txBody>
      </p:sp>
    </p:spTree>
    <p:extLst>
      <p:ext uri="{BB962C8B-B14F-4D97-AF65-F5344CB8AC3E}">
        <p14:creationId xmlns:p14="http://schemas.microsoft.com/office/powerpoint/2010/main" val="4631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4CB752-86BB-45FB-B6D0-6DAF2A53028E}"/>
              </a:ext>
            </a:extLst>
          </p:cNvPr>
          <p:cNvSpPr>
            <a:spLocks noGrp="1"/>
          </p:cNvSpPr>
          <p:nvPr>
            <p:ph type="title"/>
          </p:nvPr>
        </p:nvSpPr>
        <p:spPr/>
        <p:txBody>
          <a:bodyPr/>
          <a:lstStyle/>
          <a:p>
            <a:r>
              <a:rPr lang="en-GB" dirty="0"/>
              <a:t>Data Protection</a:t>
            </a:r>
            <a:endParaRPr lang="en-US" dirty="0"/>
          </a:p>
        </p:txBody>
      </p:sp>
      <p:sp>
        <p:nvSpPr>
          <p:cNvPr id="5" name="Content Placeholder 4">
            <a:extLst>
              <a:ext uri="{FF2B5EF4-FFF2-40B4-BE49-F238E27FC236}">
                <a16:creationId xmlns:a16="http://schemas.microsoft.com/office/drawing/2014/main" id="{051F9B61-6D2C-4230-B8E3-AAF794F3E8A5}"/>
              </a:ext>
            </a:extLst>
          </p:cNvPr>
          <p:cNvSpPr>
            <a:spLocks noGrp="1"/>
          </p:cNvSpPr>
          <p:nvPr>
            <p:ph idx="1"/>
          </p:nvPr>
        </p:nvSpPr>
        <p:spPr/>
        <p:txBody>
          <a:bodyPr>
            <a:normAutofit lnSpcReduction="10000"/>
          </a:bodyPr>
          <a:lstStyle/>
          <a:p>
            <a:r>
              <a:rPr lang="en-GB" dirty="0"/>
              <a:t>Think</a:t>
            </a:r>
          </a:p>
          <a:p>
            <a:pPr lvl="1"/>
            <a:r>
              <a:rPr lang="en-GB" dirty="0"/>
              <a:t>What's the information about?</a:t>
            </a:r>
          </a:p>
          <a:p>
            <a:pPr lvl="1"/>
            <a:r>
              <a:rPr lang="en-GB" dirty="0"/>
              <a:t>Is this information sensitive?</a:t>
            </a:r>
          </a:p>
          <a:p>
            <a:pPr lvl="1"/>
            <a:r>
              <a:rPr lang="en-GB" dirty="0"/>
              <a:t>Who am I giving this information to?</a:t>
            </a:r>
          </a:p>
          <a:p>
            <a:pPr lvl="1"/>
            <a:r>
              <a:rPr lang="en-GB" dirty="0"/>
              <a:t>What is it going to be used for?</a:t>
            </a:r>
          </a:p>
          <a:p>
            <a:pPr lvl="1"/>
            <a:r>
              <a:rPr lang="en-GB" dirty="0"/>
              <a:t>Do I have permission to share this information?</a:t>
            </a:r>
          </a:p>
          <a:p>
            <a:pPr lvl="1"/>
            <a:r>
              <a:rPr lang="en-GB" dirty="0"/>
              <a:t>Am I only sharing what I need to?</a:t>
            </a:r>
          </a:p>
          <a:p>
            <a:r>
              <a:rPr lang="en-GB" dirty="0"/>
              <a:t>Check </a:t>
            </a:r>
          </a:p>
          <a:p>
            <a:pPr lvl="1"/>
            <a:r>
              <a:rPr lang="en-GB" dirty="0"/>
              <a:t>What do the policies/regulations/guidelines say?</a:t>
            </a:r>
          </a:p>
          <a:p>
            <a:r>
              <a:rPr lang="en-GB" dirty="0"/>
              <a:t>Share</a:t>
            </a:r>
          </a:p>
          <a:p>
            <a:pPr lvl="1"/>
            <a:r>
              <a:rPr lang="en-GB" dirty="0"/>
              <a:t>Securely</a:t>
            </a:r>
            <a:endParaRPr lang="en-US" dirty="0"/>
          </a:p>
        </p:txBody>
      </p:sp>
    </p:spTree>
    <p:extLst>
      <p:ext uri="{BB962C8B-B14F-4D97-AF65-F5344CB8AC3E}">
        <p14:creationId xmlns:p14="http://schemas.microsoft.com/office/powerpoint/2010/main" val="12586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C54E-AEF8-41AD-AB1D-F82A12B38C3B}"/>
              </a:ext>
            </a:extLst>
          </p:cNvPr>
          <p:cNvSpPr>
            <a:spLocks noGrp="1"/>
          </p:cNvSpPr>
          <p:nvPr>
            <p:ph type="title"/>
          </p:nvPr>
        </p:nvSpPr>
        <p:spPr/>
        <p:txBody>
          <a:bodyPr/>
          <a:lstStyle/>
          <a:p>
            <a:r>
              <a:rPr lang="en-GB" dirty="0"/>
              <a:t>Open Science</a:t>
            </a:r>
            <a:endParaRPr lang="en-US" dirty="0"/>
          </a:p>
        </p:txBody>
      </p:sp>
      <p:sp>
        <p:nvSpPr>
          <p:cNvPr id="3" name="Content Placeholder 2">
            <a:extLst>
              <a:ext uri="{FF2B5EF4-FFF2-40B4-BE49-F238E27FC236}">
                <a16:creationId xmlns:a16="http://schemas.microsoft.com/office/drawing/2014/main" id="{006F5102-CE5C-4675-AFDD-6BB267E98E81}"/>
              </a:ext>
            </a:extLst>
          </p:cNvPr>
          <p:cNvSpPr>
            <a:spLocks noGrp="1"/>
          </p:cNvSpPr>
          <p:nvPr>
            <p:ph idx="1"/>
          </p:nvPr>
        </p:nvSpPr>
        <p:spPr/>
        <p:txBody>
          <a:bodyPr/>
          <a:lstStyle/>
          <a:p>
            <a:r>
              <a:rPr lang="en-US" dirty="0">
                <a:latin typeface="Microsoft Sans Serif" pitchFamily="34" charset="0"/>
                <a:cs typeface="Microsoft Sans Serif" pitchFamily="34" charset="0"/>
              </a:rPr>
              <a:t>Transparency in experimental methodology, observation, and collection of data.</a:t>
            </a:r>
          </a:p>
          <a:p>
            <a:r>
              <a:rPr lang="en-US" dirty="0">
                <a:latin typeface="Microsoft Sans Serif" pitchFamily="34" charset="0"/>
                <a:cs typeface="Microsoft Sans Serif" pitchFamily="34" charset="0"/>
              </a:rPr>
              <a:t>Public availability and reusability of scientific data.</a:t>
            </a:r>
          </a:p>
          <a:p>
            <a:r>
              <a:rPr lang="en-US" dirty="0">
                <a:latin typeface="Microsoft Sans Serif" pitchFamily="34" charset="0"/>
                <a:cs typeface="Microsoft Sans Serif" pitchFamily="34" charset="0"/>
              </a:rPr>
              <a:t>Public accessibility and transparency of scientific communication.</a:t>
            </a:r>
          </a:p>
          <a:p>
            <a:r>
              <a:rPr lang="en-US" dirty="0">
                <a:latin typeface="Microsoft Sans Serif" pitchFamily="34" charset="0"/>
                <a:cs typeface="Microsoft Sans Serif" pitchFamily="34" charset="0"/>
              </a:rPr>
              <a:t>Using web-based tools to facilitate scientific collaboration.</a:t>
            </a:r>
          </a:p>
        </p:txBody>
      </p:sp>
    </p:spTree>
    <p:extLst>
      <p:ext uri="{BB962C8B-B14F-4D97-AF65-F5344CB8AC3E}">
        <p14:creationId xmlns:p14="http://schemas.microsoft.com/office/powerpoint/2010/main" val="324095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05B4-0629-457E-9D55-0727EB3A16E5}"/>
              </a:ext>
            </a:extLst>
          </p:cNvPr>
          <p:cNvSpPr>
            <a:spLocks noGrp="1"/>
          </p:cNvSpPr>
          <p:nvPr>
            <p:ph type="title"/>
          </p:nvPr>
        </p:nvSpPr>
        <p:spPr/>
        <p:txBody>
          <a:bodyPr/>
          <a:lstStyle/>
          <a:p>
            <a:r>
              <a:rPr lang="en-GB" dirty="0"/>
              <a:t>Open Data</a:t>
            </a:r>
            <a:endParaRPr lang="en-US" dirty="0"/>
          </a:p>
        </p:txBody>
      </p:sp>
      <p:sp>
        <p:nvSpPr>
          <p:cNvPr id="3" name="Content Placeholder 2">
            <a:extLst>
              <a:ext uri="{FF2B5EF4-FFF2-40B4-BE49-F238E27FC236}">
                <a16:creationId xmlns:a16="http://schemas.microsoft.com/office/drawing/2014/main" id="{128FC7A2-2228-4851-8D0C-06BF10766352}"/>
              </a:ext>
            </a:extLst>
          </p:cNvPr>
          <p:cNvSpPr>
            <a:spLocks noGrp="1"/>
          </p:cNvSpPr>
          <p:nvPr>
            <p:ph idx="1"/>
          </p:nvPr>
        </p:nvSpPr>
        <p:spPr/>
        <p:txBody>
          <a:bodyPr/>
          <a:lstStyle/>
          <a:p>
            <a:r>
              <a:rPr lang="en-US" dirty="0">
                <a:latin typeface="Microsoft Sans Serif" pitchFamily="34" charset="0"/>
                <a:cs typeface="Microsoft Sans Serif" pitchFamily="34" charset="0"/>
              </a:rPr>
              <a:t>“A piece of data or content is</a:t>
            </a:r>
            <a:r>
              <a:rPr lang="en-US" i="1" dirty="0">
                <a:latin typeface="Microsoft Sans Serif" pitchFamily="34" charset="0"/>
                <a:cs typeface="Microsoft Sans Serif" pitchFamily="34" charset="0"/>
              </a:rPr>
              <a:t> open </a:t>
            </a:r>
            <a:r>
              <a:rPr lang="en-US" dirty="0">
                <a:latin typeface="Microsoft Sans Serif" pitchFamily="34" charset="0"/>
                <a:cs typeface="Microsoft Sans Serif" pitchFamily="34" charset="0"/>
              </a:rPr>
              <a:t>if anyone is free to use, reuse, and redistribute it– subject only to the requirement to attribute and/or share-alike” (Open Knowledge Foundation).</a:t>
            </a:r>
            <a:endParaRPr lang="en-US" dirty="0"/>
          </a:p>
        </p:txBody>
      </p:sp>
    </p:spTree>
    <p:extLst>
      <p:ext uri="{BB962C8B-B14F-4D97-AF65-F5344CB8AC3E}">
        <p14:creationId xmlns:p14="http://schemas.microsoft.com/office/powerpoint/2010/main" val="50223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8155-9C28-4367-A8C7-DE4E33E18708}"/>
              </a:ext>
            </a:extLst>
          </p:cNvPr>
          <p:cNvSpPr>
            <a:spLocks noGrp="1"/>
          </p:cNvSpPr>
          <p:nvPr>
            <p:ph type="title"/>
          </p:nvPr>
        </p:nvSpPr>
        <p:spPr>
          <a:xfrm>
            <a:off x="838200" y="330099"/>
            <a:ext cx="10515600" cy="1325563"/>
          </a:xfrm>
        </p:spPr>
        <p:txBody>
          <a:bodyPr/>
          <a:lstStyle/>
          <a:p>
            <a:r>
              <a:rPr lang="en-GB" dirty="0"/>
              <a:t>Objectives</a:t>
            </a:r>
            <a:endParaRPr lang="en-KE" dirty="0"/>
          </a:p>
        </p:txBody>
      </p:sp>
      <p:sp>
        <p:nvSpPr>
          <p:cNvPr id="3" name="Content Placeholder 2">
            <a:extLst>
              <a:ext uri="{FF2B5EF4-FFF2-40B4-BE49-F238E27FC236}">
                <a16:creationId xmlns:a16="http://schemas.microsoft.com/office/drawing/2014/main" id="{C3C64449-0815-44A2-A217-1037C0928E97}"/>
              </a:ext>
            </a:extLst>
          </p:cNvPr>
          <p:cNvSpPr>
            <a:spLocks noGrp="1"/>
          </p:cNvSpPr>
          <p:nvPr>
            <p:ph idx="1"/>
          </p:nvPr>
        </p:nvSpPr>
        <p:spPr>
          <a:xfrm>
            <a:off x="838200" y="1655662"/>
            <a:ext cx="10515600" cy="4351338"/>
          </a:xfrm>
        </p:spPr>
        <p:txBody>
          <a:bodyPr/>
          <a:lstStyle/>
          <a:p>
            <a:pPr lvl="0"/>
            <a:r>
              <a:rPr lang="en-US" dirty="0"/>
              <a:t>Explain the benefits of sharing data</a:t>
            </a:r>
          </a:p>
          <a:p>
            <a:pPr lvl="0"/>
            <a:r>
              <a:rPr lang="en-US" dirty="0"/>
              <a:t>Identify issues/obstacles related to reuse and sharing of data</a:t>
            </a:r>
          </a:p>
          <a:p>
            <a:pPr lvl="0"/>
            <a:r>
              <a:rPr lang="en-US" dirty="0"/>
              <a:t>Understand open access/open science/open data  </a:t>
            </a:r>
          </a:p>
          <a:p>
            <a:pPr lvl="0"/>
            <a:r>
              <a:rPr lang="en-US" dirty="0"/>
              <a:t>Understand data reuse/sharing/access policies from funding agencies, institutions and publishers </a:t>
            </a:r>
          </a:p>
          <a:p>
            <a:r>
              <a:rPr lang="en-US" dirty="0"/>
              <a:t>Contrast sharing data within and outside of a research team</a:t>
            </a:r>
          </a:p>
        </p:txBody>
      </p:sp>
    </p:spTree>
    <p:extLst>
      <p:ext uri="{BB962C8B-B14F-4D97-AF65-F5344CB8AC3E}">
        <p14:creationId xmlns:p14="http://schemas.microsoft.com/office/powerpoint/2010/main" val="256930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9FD2-8DD0-4302-9818-F3EBAC4EC4F9}"/>
              </a:ext>
            </a:extLst>
          </p:cNvPr>
          <p:cNvSpPr>
            <a:spLocks noGrp="1"/>
          </p:cNvSpPr>
          <p:nvPr>
            <p:ph type="title"/>
          </p:nvPr>
        </p:nvSpPr>
        <p:spPr/>
        <p:txBody>
          <a:bodyPr/>
          <a:lstStyle/>
          <a:p>
            <a:r>
              <a:rPr lang="en-GB" dirty="0"/>
              <a:t>Data Sharing within a Research Group</a:t>
            </a:r>
            <a:endParaRPr lang="en-US" dirty="0"/>
          </a:p>
        </p:txBody>
      </p:sp>
      <p:sp>
        <p:nvSpPr>
          <p:cNvPr id="3" name="Content Placeholder 2">
            <a:extLst>
              <a:ext uri="{FF2B5EF4-FFF2-40B4-BE49-F238E27FC236}">
                <a16:creationId xmlns:a16="http://schemas.microsoft.com/office/drawing/2014/main" id="{821EB728-0F61-42F5-88AE-6B67448D2F61}"/>
              </a:ext>
            </a:extLst>
          </p:cNvPr>
          <p:cNvSpPr>
            <a:spLocks noGrp="1"/>
          </p:cNvSpPr>
          <p:nvPr>
            <p:ph idx="1"/>
          </p:nvPr>
        </p:nvSpPr>
        <p:spPr/>
        <p:txBody>
          <a:bodyPr/>
          <a:lstStyle/>
          <a:p>
            <a:r>
              <a:rPr lang="en-US" dirty="0">
                <a:latin typeface="Microsoft Sans Serif" pitchFamily="34" charset="0"/>
                <a:cs typeface="Microsoft Sans Serif" pitchFamily="34" charset="0"/>
              </a:rPr>
              <a:t>Location of data</a:t>
            </a:r>
          </a:p>
          <a:p>
            <a:r>
              <a:rPr lang="en-US" dirty="0">
                <a:latin typeface="Microsoft Sans Serif" pitchFamily="34" charset="0"/>
                <a:cs typeface="Microsoft Sans Serif" pitchFamily="34" charset="0"/>
              </a:rPr>
              <a:t>Folder structuring</a:t>
            </a:r>
          </a:p>
          <a:p>
            <a:r>
              <a:rPr lang="en-US" dirty="0">
                <a:latin typeface="Microsoft Sans Serif" pitchFamily="34" charset="0"/>
                <a:cs typeface="Microsoft Sans Serif" pitchFamily="34" charset="0"/>
              </a:rPr>
              <a:t>File naming standards</a:t>
            </a:r>
          </a:p>
          <a:p>
            <a:r>
              <a:rPr lang="en-US" dirty="0">
                <a:latin typeface="Microsoft Sans Serif" pitchFamily="34" charset="0"/>
                <a:cs typeface="Microsoft Sans Serif" pitchFamily="34" charset="0"/>
              </a:rPr>
              <a:t>Versioning</a:t>
            </a:r>
          </a:p>
          <a:p>
            <a:r>
              <a:rPr lang="en-US" dirty="0">
                <a:latin typeface="Microsoft Sans Serif" pitchFamily="34" charset="0"/>
                <a:cs typeface="Microsoft Sans Serif" pitchFamily="34" charset="0"/>
              </a:rPr>
              <a:t>Formats</a:t>
            </a:r>
          </a:p>
          <a:p>
            <a:r>
              <a:rPr lang="en-US" dirty="0">
                <a:latin typeface="Microsoft Sans Serif" pitchFamily="34" charset="0"/>
                <a:cs typeface="Microsoft Sans Serif" pitchFamily="34" charset="0"/>
              </a:rPr>
              <a:t>Responsibility</a:t>
            </a:r>
          </a:p>
          <a:p>
            <a:r>
              <a:rPr lang="en-US" dirty="0">
                <a:latin typeface="Microsoft Sans Serif" pitchFamily="34" charset="0"/>
                <a:cs typeface="Microsoft Sans Serif" pitchFamily="34" charset="0"/>
              </a:rPr>
              <a:t>Communication</a:t>
            </a:r>
          </a:p>
          <a:p>
            <a:r>
              <a:rPr lang="en-US" dirty="0">
                <a:latin typeface="Microsoft Sans Serif" pitchFamily="34" charset="0"/>
                <a:cs typeface="Microsoft Sans Serif" pitchFamily="34" charset="0"/>
              </a:rPr>
              <a:t>Documentation and Back up</a:t>
            </a:r>
          </a:p>
        </p:txBody>
      </p:sp>
    </p:spTree>
    <p:extLst>
      <p:ext uri="{BB962C8B-B14F-4D97-AF65-F5344CB8AC3E}">
        <p14:creationId xmlns:p14="http://schemas.microsoft.com/office/powerpoint/2010/main" val="74866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62A1-1F29-4CC0-8BCB-1EC5ADCABEAA}"/>
              </a:ext>
            </a:extLst>
          </p:cNvPr>
          <p:cNvSpPr>
            <a:spLocks noGrp="1"/>
          </p:cNvSpPr>
          <p:nvPr>
            <p:ph type="title"/>
          </p:nvPr>
        </p:nvSpPr>
        <p:spPr/>
        <p:txBody>
          <a:bodyPr/>
          <a:lstStyle/>
          <a:p>
            <a:r>
              <a:rPr lang="en-GB" dirty="0"/>
              <a:t>Sharing outside the Research Group</a:t>
            </a:r>
            <a:endParaRPr lang="en-US" dirty="0"/>
          </a:p>
        </p:txBody>
      </p:sp>
      <p:sp>
        <p:nvSpPr>
          <p:cNvPr id="3" name="Content Placeholder 2">
            <a:extLst>
              <a:ext uri="{FF2B5EF4-FFF2-40B4-BE49-F238E27FC236}">
                <a16:creationId xmlns:a16="http://schemas.microsoft.com/office/drawing/2014/main" id="{363A2642-4529-4D22-87F0-7077B21A9056}"/>
              </a:ext>
            </a:extLst>
          </p:cNvPr>
          <p:cNvSpPr>
            <a:spLocks noGrp="1"/>
          </p:cNvSpPr>
          <p:nvPr>
            <p:ph idx="1"/>
          </p:nvPr>
        </p:nvSpPr>
        <p:spPr/>
        <p:txBody>
          <a:bodyPr/>
          <a:lstStyle/>
          <a:p>
            <a:r>
              <a:rPr lang="en-US" dirty="0">
                <a:latin typeface="Microsoft Sans Serif" pitchFamily="34" charset="0"/>
                <a:cs typeface="Microsoft Sans Serif" pitchFamily="34" charset="0"/>
              </a:rPr>
              <a:t>Consult your institutional policies on data sharing</a:t>
            </a:r>
          </a:p>
          <a:p>
            <a:pPr>
              <a:buNone/>
            </a:pPr>
            <a:endParaRPr lang="en-US" dirty="0">
              <a:latin typeface="Microsoft Sans Serif" pitchFamily="34" charset="0"/>
              <a:cs typeface="Microsoft Sans Serif" pitchFamily="34" charset="0"/>
            </a:endParaRPr>
          </a:p>
          <a:p>
            <a:r>
              <a:rPr lang="en-US" dirty="0">
                <a:latin typeface="Microsoft Sans Serif" pitchFamily="34" charset="0"/>
                <a:cs typeface="Microsoft Sans Serif" pitchFamily="34" charset="0"/>
              </a:rPr>
              <a:t>Consult funders’ policies</a:t>
            </a:r>
          </a:p>
          <a:p>
            <a:pPr>
              <a:buNone/>
            </a:pPr>
            <a:endParaRPr lang="en-US" dirty="0">
              <a:latin typeface="Microsoft Sans Serif" pitchFamily="34" charset="0"/>
              <a:cs typeface="Microsoft Sans Serif" pitchFamily="34" charset="0"/>
            </a:endParaRPr>
          </a:p>
          <a:p>
            <a:r>
              <a:rPr lang="en-US" dirty="0">
                <a:latin typeface="Microsoft Sans Serif" pitchFamily="34" charset="0"/>
                <a:cs typeface="Microsoft Sans Serif" pitchFamily="34" charset="0"/>
              </a:rPr>
              <a:t>Consult your PI</a:t>
            </a:r>
          </a:p>
          <a:p>
            <a:pPr>
              <a:buNone/>
            </a:pPr>
            <a:endParaRPr lang="en-US" dirty="0">
              <a:latin typeface="Microsoft Sans Serif" pitchFamily="34" charset="0"/>
              <a:cs typeface="Microsoft Sans Serif" pitchFamily="34" charset="0"/>
            </a:endParaRPr>
          </a:p>
          <a:p>
            <a:r>
              <a:rPr lang="en-US" dirty="0">
                <a:latin typeface="Microsoft Sans Serif" pitchFamily="34" charset="0"/>
                <a:cs typeface="Microsoft Sans Serif" pitchFamily="34" charset="0"/>
              </a:rPr>
              <a:t>Consult your ethics committee or regulatory authority</a:t>
            </a:r>
          </a:p>
        </p:txBody>
      </p:sp>
    </p:spTree>
    <p:extLst>
      <p:ext uri="{BB962C8B-B14F-4D97-AF65-F5344CB8AC3E}">
        <p14:creationId xmlns:p14="http://schemas.microsoft.com/office/powerpoint/2010/main" val="409915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Acknowledgements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76" y="3429000"/>
            <a:ext cx="2476203" cy="1325563"/>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6406"/>
          <a:stretch/>
        </p:blipFill>
        <p:spPr>
          <a:xfrm>
            <a:off x="8579877" y="2343750"/>
            <a:ext cx="3434069" cy="394998"/>
          </a:xfrm>
          <a:prstGeom prst="rect">
            <a:avLst/>
          </a:prstGeom>
        </p:spPr>
      </p:pic>
      <p:pic>
        <p:nvPicPr>
          <p:cNvPr id="14" name="Picture 13">
            <a:extLst>
              <a:ext uri="{FF2B5EF4-FFF2-40B4-BE49-F238E27FC236}">
                <a16:creationId xmlns:a16="http://schemas.microsoft.com/office/drawing/2014/main" id="{6C80D0AE-AC65-4CAF-9D82-9269F12111B7}"/>
              </a:ext>
            </a:extLst>
          </p:cNvPr>
          <p:cNvPicPr>
            <a:picLocks noChangeAspect="1"/>
          </p:cNvPicPr>
          <p:nvPr/>
        </p:nvPicPr>
        <p:blipFill>
          <a:blip r:embed="rId4"/>
          <a:stretch>
            <a:fillRect/>
          </a:stretch>
        </p:blipFill>
        <p:spPr>
          <a:xfrm>
            <a:off x="390284" y="2011242"/>
            <a:ext cx="3548669" cy="1455012"/>
          </a:xfrm>
          <a:prstGeom prst="rect">
            <a:avLst/>
          </a:prstGeom>
        </p:spPr>
      </p:pic>
    </p:spTree>
    <p:extLst>
      <p:ext uri="{BB962C8B-B14F-4D97-AF65-F5344CB8AC3E}">
        <p14:creationId xmlns:p14="http://schemas.microsoft.com/office/powerpoint/2010/main" val="286824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D3F046-0B8B-4357-8D01-741A185641B6}"/>
              </a:ext>
            </a:extLst>
          </p:cNvPr>
          <p:cNvSpPr>
            <a:spLocks noGrp="1"/>
          </p:cNvSpPr>
          <p:nvPr>
            <p:ph sz="half" idx="1"/>
          </p:nvPr>
        </p:nvSpPr>
        <p:spPr/>
        <p:txBody>
          <a:bodyPr>
            <a:normAutofit lnSpcReduction="10000"/>
          </a:bodyPr>
          <a:lstStyle/>
          <a:p>
            <a:pPr algn="ctr">
              <a:buNone/>
            </a:pPr>
            <a:r>
              <a:rPr lang="en-US" b="1" dirty="0">
                <a:latin typeface="Microsoft Sans Serif" pitchFamily="34" charset="0"/>
                <a:cs typeface="Microsoft Sans Serif" pitchFamily="34" charset="0"/>
              </a:rPr>
              <a:t>What’s Old</a:t>
            </a:r>
          </a:p>
          <a:p>
            <a:r>
              <a:rPr lang="en-US" dirty="0">
                <a:latin typeface="Microsoft Sans Serif" pitchFamily="34" charset="0"/>
                <a:cs typeface="Microsoft Sans Serif" pitchFamily="34" charset="0"/>
              </a:rPr>
              <a:t>Sharing one on one</a:t>
            </a:r>
          </a:p>
          <a:p>
            <a:r>
              <a:rPr lang="en-US" dirty="0">
                <a:latin typeface="Microsoft Sans Serif" pitchFamily="34" charset="0"/>
                <a:cs typeface="Microsoft Sans Serif" pitchFamily="34" charset="0"/>
              </a:rPr>
              <a:t>Sharing as part of a small lab team</a:t>
            </a:r>
          </a:p>
          <a:p>
            <a:r>
              <a:rPr lang="en-US" dirty="0">
                <a:latin typeface="Microsoft Sans Serif" pitchFamily="34" charset="0"/>
                <a:cs typeface="Microsoft Sans Serif" pitchFamily="34" charset="0"/>
              </a:rPr>
              <a:t>Sharing between faculty and students</a:t>
            </a:r>
          </a:p>
          <a:p>
            <a:r>
              <a:rPr lang="en-US" dirty="0">
                <a:latin typeface="Microsoft Sans Serif" pitchFamily="34" charset="0"/>
                <a:cs typeface="Microsoft Sans Serif" pitchFamily="34" charset="0"/>
              </a:rPr>
              <a:t>Sharing a few compiled results (tables, diagrams) within the context of a publication</a:t>
            </a:r>
          </a:p>
        </p:txBody>
      </p:sp>
      <p:sp>
        <p:nvSpPr>
          <p:cNvPr id="5" name="Content Placeholder 4">
            <a:extLst>
              <a:ext uri="{FF2B5EF4-FFF2-40B4-BE49-F238E27FC236}">
                <a16:creationId xmlns:a16="http://schemas.microsoft.com/office/drawing/2014/main" id="{580AAC46-4D49-4599-BC20-DA3F438809E9}"/>
              </a:ext>
            </a:extLst>
          </p:cNvPr>
          <p:cNvSpPr>
            <a:spLocks noGrp="1"/>
          </p:cNvSpPr>
          <p:nvPr>
            <p:ph sz="half" idx="2"/>
          </p:nvPr>
        </p:nvSpPr>
        <p:spPr/>
        <p:txBody>
          <a:bodyPr>
            <a:normAutofit lnSpcReduction="10000"/>
          </a:bodyPr>
          <a:lstStyle/>
          <a:p>
            <a:pPr algn="ctr">
              <a:buNone/>
            </a:pPr>
            <a:r>
              <a:rPr lang="en-US" b="1" dirty="0">
                <a:latin typeface="Microsoft Sans Serif" pitchFamily="34" charset="0"/>
                <a:cs typeface="Microsoft Sans Serif" pitchFamily="34" charset="0"/>
              </a:rPr>
              <a:t>What’s New</a:t>
            </a:r>
          </a:p>
          <a:p>
            <a:r>
              <a:rPr lang="en-US" dirty="0">
                <a:latin typeface="Microsoft Sans Serif" pitchFamily="34" charset="0"/>
                <a:cs typeface="Microsoft Sans Serif" pitchFamily="34" charset="0"/>
              </a:rPr>
              <a:t>Sharing with large numbers of researchers outside one’s research team</a:t>
            </a:r>
          </a:p>
          <a:p>
            <a:r>
              <a:rPr lang="en-US" dirty="0">
                <a:latin typeface="Microsoft Sans Serif" pitchFamily="34" charset="0"/>
                <a:cs typeface="Microsoft Sans Serif" pitchFamily="34" charset="0"/>
              </a:rPr>
              <a:t>Sharing data as a distinct entity not as a supplement to paper</a:t>
            </a:r>
          </a:p>
          <a:p>
            <a:r>
              <a:rPr lang="en-US" dirty="0">
                <a:latin typeface="Microsoft Sans Serif" pitchFamily="34" charset="0"/>
                <a:cs typeface="Microsoft Sans Serif" pitchFamily="34" charset="0"/>
              </a:rPr>
              <a:t>Broad dissemination via the internet </a:t>
            </a:r>
          </a:p>
          <a:p>
            <a:r>
              <a:rPr lang="en-US" dirty="0">
                <a:latin typeface="Microsoft Sans Serif" pitchFamily="34" charset="0"/>
                <a:cs typeface="Microsoft Sans Serif" pitchFamily="34" charset="0"/>
              </a:rPr>
              <a:t>Sharing with the public</a:t>
            </a:r>
            <a:endParaRPr lang="en-US" dirty="0"/>
          </a:p>
        </p:txBody>
      </p:sp>
      <p:sp>
        <p:nvSpPr>
          <p:cNvPr id="2" name="Title 1">
            <a:extLst>
              <a:ext uri="{FF2B5EF4-FFF2-40B4-BE49-F238E27FC236}">
                <a16:creationId xmlns:a16="http://schemas.microsoft.com/office/drawing/2014/main" id="{B332A39E-1D8E-4A80-ADA3-C058E2FFF7A9}"/>
              </a:ext>
            </a:extLst>
          </p:cNvPr>
          <p:cNvSpPr>
            <a:spLocks noGrp="1"/>
          </p:cNvSpPr>
          <p:nvPr>
            <p:ph type="title"/>
          </p:nvPr>
        </p:nvSpPr>
        <p:spPr/>
        <p:txBody>
          <a:bodyPr/>
          <a:lstStyle/>
          <a:p>
            <a:r>
              <a:rPr lang="en-GB" dirty="0"/>
              <a:t>History of Data Sharing</a:t>
            </a:r>
            <a:endParaRPr lang="en-US" dirty="0"/>
          </a:p>
        </p:txBody>
      </p:sp>
    </p:spTree>
    <p:extLst>
      <p:ext uri="{BB962C8B-B14F-4D97-AF65-F5344CB8AC3E}">
        <p14:creationId xmlns:p14="http://schemas.microsoft.com/office/powerpoint/2010/main" val="374997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CD2C-1CDB-4712-9805-C07CE808DF14}"/>
              </a:ext>
            </a:extLst>
          </p:cNvPr>
          <p:cNvSpPr>
            <a:spLocks noGrp="1"/>
          </p:cNvSpPr>
          <p:nvPr>
            <p:ph type="title"/>
          </p:nvPr>
        </p:nvSpPr>
        <p:spPr/>
        <p:txBody>
          <a:bodyPr/>
          <a:lstStyle/>
          <a:p>
            <a:r>
              <a:rPr lang="en-GB" dirty="0"/>
              <a:t>Why Share Data?</a:t>
            </a:r>
            <a:endParaRPr lang="en-US" dirty="0"/>
          </a:p>
        </p:txBody>
      </p:sp>
      <p:sp>
        <p:nvSpPr>
          <p:cNvPr id="3" name="Content Placeholder 2">
            <a:extLst>
              <a:ext uri="{FF2B5EF4-FFF2-40B4-BE49-F238E27FC236}">
                <a16:creationId xmlns:a16="http://schemas.microsoft.com/office/drawing/2014/main" id="{2B9A717D-B788-4B05-8DE6-4EF7151DED3F}"/>
              </a:ext>
            </a:extLst>
          </p:cNvPr>
          <p:cNvSpPr>
            <a:spLocks noGrp="1"/>
          </p:cNvSpPr>
          <p:nvPr>
            <p:ph idx="1"/>
          </p:nvPr>
        </p:nvSpPr>
        <p:spPr/>
        <p:txBody>
          <a:bodyPr/>
          <a:lstStyle/>
          <a:p>
            <a:r>
              <a:rPr lang="en-US" dirty="0">
                <a:latin typeface="Microsoft Sans Serif" pitchFamily="34" charset="0"/>
                <a:cs typeface="Microsoft Sans Serif" pitchFamily="34" charset="0"/>
              </a:rPr>
              <a:t>Data as a public investment</a:t>
            </a:r>
          </a:p>
          <a:p>
            <a:r>
              <a:rPr lang="en-US" dirty="0">
                <a:latin typeface="Microsoft Sans Serif" pitchFamily="34" charset="0"/>
                <a:cs typeface="Microsoft Sans Serif" pitchFamily="34" charset="0"/>
              </a:rPr>
              <a:t>Required by publishers</a:t>
            </a:r>
          </a:p>
          <a:p>
            <a:r>
              <a:rPr lang="en-US" dirty="0">
                <a:latin typeface="Microsoft Sans Serif" pitchFamily="34" charset="0"/>
                <a:cs typeface="Microsoft Sans Serif" pitchFamily="34" charset="0"/>
              </a:rPr>
              <a:t>Required by government funding agencies</a:t>
            </a:r>
          </a:p>
          <a:p>
            <a:r>
              <a:rPr lang="en-US" dirty="0">
                <a:latin typeface="Microsoft Sans Serif" pitchFamily="34" charset="0"/>
                <a:cs typeface="Microsoft Sans Serif" pitchFamily="34" charset="0"/>
              </a:rPr>
              <a:t>Informs new research</a:t>
            </a:r>
          </a:p>
          <a:p>
            <a:r>
              <a:rPr lang="en-US" dirty="0">
                <a:latin typeface="Microsoft Sans Serif" pitchFamily="34" charset="0"/>
                <a:cs typeface="Microsoft Sans Serif" pitchFamily="34" charset="0"/>
              </a:rPr>
              <a:t>Maximizes transparency, accountability and scrutiny of research findings</a:t>
            </a:r>
          </a:p>
        </p:txBody>
      </p:sp>
    </p:spTree>
    <p:extLst>
      <p:ext uri="{BB962C8B-B14F-4D97-AF65-F5344CB8AC3E}">
        <p14:creationId xmlns:p14="http://schemas.microsoft.com/office/powerpoint/2010/main" val="259071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D50C-42C3-4D6D-ADD9-DD1FF843607B}"/>
              </a:ext>
            </a:extLst>
          </p:cNvPr>
          <p:cNvSpPr>
            <a:spLocks noGrp="1"/>
          </p:cNvSpPr>
          <p:nvPr>
            <p:ph type="title"/>
          </p:nvPr>
        </p:nvSpPr>
        <p:spPr/>
        <p:txBody>
          <a:bodyPr/>
          <a:lstStyle/>
          <a:p>
            <a:r>
              <a:rPr lang="en-GB" dirty="0"/>
              <a:t>Why Share Data?</a:t>
            </a:r>
            <a:endParaRPr lang="en-US" dirty="0"/>
          </a:p>
        </p:txBody>
      </p:sp>
      <p:sp>
        <p:nvSpPr>
          <p:cNvPr id="3" name="Content Placeholder 2">
            <a:extLst>
              <a:ext uri="{FF2B5EF4-FFF2-40B4-BE49-F238E27FC236}">
                <a16:creationId xmlns:a16="http://schemas.microsoft.com/office/drawing/2014/main" id="{A4002246-0633-445C-A805-E221B9DC1A81}"/>
              </a:ext>
            </a:extLst>
          </p:cNvPr>
          <p:cNvSpPr>
            <a:spLocks noGrp="1"/>
          </p:cNvSpPr>
          <p:nvPr>
            <p:ph idx="1"/>
          </p:nvPr>
        </p:nvSpPr>
        <p:spPr/>
        <p:txBody>
          <a:bodyPr/>
          <a:lstStyle/>
          <a:p>
            <a:r>
              <a:rPr lang="en-US" dirty="0">
                <a:latin typeface="Microsoft Sans Serif" pitchFamily="34" charset="0"/>
                <a:cs typeface="Microsoft Sans Serif" pitchFamily="34" charset="0"/>
              </a:rPr>
              <a:t>Increases the impact and visibility of research</a:t>
            </a:r>
          </a:p>
          <a:p>
            <a:r>
              <a:rPr lang="en-US" dirty="0">
                <a:latin typeface="Microsoft Sans Serif" pitchFamily="34" charset="0"/>
                <a:cs typeface="Microsoft Sans Serif" pitchFamily="34" charset="0"/>
              </a:rPr>
              <a:t>Provides credit to the researcher as a research output in its own right</a:t>
            </a:r>
          </a:p>
          <a:p>
            <a:r>
              <a:rPr lang="en-US" dirty="0">
                <a:latin typeface="Microsoft Sans Serif" pitchFamily="34" charset="0"/>
                <a:cs typeface="Microsoft Sans Serif" pitchFamily="34" charset="0"/>
              </a:rPr>
              <a:t>Critical to the success of collaborative research</a:t>
            </a:r>
          </a:p>
          <a:p>
            <a:r>
              <a:rPr lang="en-US" dirty="0">
                <a:latin typeface="Microsoft Sans Serif" pitchFamily="34" charset="0"/>
                <a:cs typeface="Microsoft Sans Serif" pitchFamily="34" charset="0"/>
              </a:rPr>
              <a:t>Reduces duplication of effort</a:t>
            </a:r>
          </a:p>
          <a:p>
            <a:r>
              <a:rPr lang="en-US" dirty="0">
                <a:latin typeface="Microsoft Sans Serif" pitchFamily="34" charset="0"/>
                <a:cs typeface="Microsoft Sans Serif" pitchFamily="34" charset="0"/>
              </a:rPr>
              <a:t>Provides great resources for education and training</a:t>
            </a:r>
          </a:p>
        </p:txBody>
      </p:sp>
    </p:spTree>
    <p:extLst>
      <p:ext uri="{BB962C8B-B14F-4D97-AF65-F5344CB8AC3E}">
        <p14:creationId xmlns:p14="http://schemas.microsoft.com/office/powerpoint/2010/main" val="42575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1B53-068A-454C-A64F-610BEE5C8B84}"/>
              </a:ext>
            </a:extLst>
          </p:cNvPr>
          <p:cNvSpPr>
            <a:spLocks noGrp="1"/>
          </p:cNvSpPr>
          <p:nvPr>
            <p:ph type="title"/>
          </p:nvPr>
        </p:nvSpPr>
        <p:spPr/>
        <p:txBody>
          <a:bodyPr/>
          <a:lstStyle/>
          <a:p>
            <a:r>
              <a:rPr lang="en-GB" dirty="0"/>
              <a:t>Who Benefits?</a:t>
            </a:r>
            <a:endParaRPr lang="en-US" dirty="0"/>
          </a:p>
        </p:txBody>
      </p:sp>
      <p:sp>
        <p:nvSpPr>
          <p:cNvPr id="3" name="Content Placeholder 2">
            <a:extLst>
              <a:ext uri="{FF2B5EF4-FFF2-40B4-BE49-F238E27FC236}">
                <a16:creationId xmlns:a16="http://schemas.microsoft.com/office/drawing/2014/main" id="{B03CFD45-FCB3-4846-8765-502A305A977F}"/>
              </a:ext>
            </a:extLst>
          </p:cNvPr>
          <p:cNvSpPr>
            <a:spLocks noGrp="1"/>
          </p:cNvSpPr>
          <p:nvPr>
            <p:ph idx="1"/>
          </p:nvPr>
        </p:nvSpPr>
        <p:spPr/>
        <p:txBody>
          <a:bodyPr/>
          <a:lstStyle/>
          <a:p>
            <a:pPr lvl="1"/>
            <a:r>
              <a:rPr lang="en-US" dirty="0">
                <a:latin typeface="Microsoft Sans Serif" pitchFamily="34" charset="0"/>
                <a:cs typeface="Microsoft Sans Serif" pitchFamily="34" charset="0"/>
              </a:rPr>
              <a:t>Researcher and research team</a:t>
            </a:r>
          </a:p>
          <a:p>
            <a:pPr marL="457200" lvl="1" indent="0">
              <a:buNone/>
            </a:pPr>
            <a:endParaRPr lang="en-US" dirty="0">
              <a:latin typeface="Microsoft Sans Serif" pitchFamily="34" charset="0"/>
              <a:cs typeface="Microsoft Sans Serif" pitchFamily="34" charset="0"/>
            </a:endParaRPr>
          </a:p>
          <a:p>
            <a:pPr lvl="1"/>
            <a:r>
              <a:rPr lang="en-US" dirty="0">
                <a:latin typeface="Microsoft Sans Serif" pitchFamily="34" charset="0"/>
                <a:cs typeface="Microsoft Sans Serif" pitchFamily="34" charset="0"/>
              </a:rPr>
              <a:t>Scientific communities </a:t>
            </a:r>
          </a:p>
          <a:p>
            <a:pPr marL="457200" lvl="1" indent="0">
              <a:buNone/>
            </a:pPr>
            <a:endParaRPr lang="en-US" dirty="0">
              <a:latin typeface="Microsoft Sans Serif" pitchFamily="34" charset="0"/>
              <a:cs typeface="Microsoft Sans Serif" pitchFamily="34" charset="0"/>
            </a:endParaRPr>
          </a:p>
          <a:p>
            <a:pPr lvl="1"/>
            <a:r>
              <a:rPr lang="en-US" dirty="0">
                <a:latin typeface="Microsoft Sans Serif" pitchFamily="34" charset="0"/>
                <a:cs typeface="Microsoft Sans Serif" pitchFamily="34" charset="0"/>
              </a:rPr>
              <a:t>Students</a:t>
            </a:r>
          </a:p>
          <a:p>
            <a:pPr marL="457200" lvl="1" indent="0">
              <a:buNone/>
            </a:pPr>
            <a:endParaRPr lang="en-US" dirty="0">
              <a:latin typeface="Microsoft Sans Serif" pitchFamily="34" charset="0"/>
              <a:cs typeface="Microsoft Sans Serif" pitchFamily="34" charset="0"/>
            </a:endParaRPr>
          </a:p>
          <a:p>
            <a:pPr lvl="1"/>
            <a:r>
              <a:rPr lang="en-US" dirty="0">
                <a:latin typeface="Microsoft Sans Serif" pitchFamily="34" charset="0"/>
                <a:cs typeface="Microsoft Sans Serif" pitchFamily="34" charset="0"/>
              </a:rPr>
              <a:t>Public</a:t>
            </a:r>
          </a:p>
          <a:p>
            <a:pPr marL="457200" lvl="1" indent="0">
              <a:buNone/>
            </a:pPr>
            <a:endParaRPr lang="en-US" dirty="0">
              <a:latin typeface="Microsoft Sans Serif" pitchFamily="34" charset="0"/>
              <a:cs typeface="Microsoft Sans Serif" pitchFamily="34" charset="0"/>
            </a:endParaRPr>
          </a:p>
          <a:p>
            <a:pPr lvl="1"/>
            <a:r>
              <a:rPr lang="en-US" dirty="0">
                <a:latin typeface="Microsoft Sans Serif" pitchFamily="34" charset="0"/>
                <a:cs typeface="Microsoft Sans Serif" pitchFamily="34" charset="0"/>
              </a:rPr>
              <a:t>Funding agencies</a:t>
            </a:r>
          </a:p>
        </p:txBody>
      </p:sp>
    </p:spTree>
    <p:extLst>
      <p:ext uri="{BB962C8B-B14F-4D97-AF65-F5344CB8AC3E}">
        <p14:creationId xmlns:p14="http://schemas.microsoft.com/office/powerpoint/2010/main" val="102206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F0E7-2D43-4355-B627-8C2090F1D5D2}"/>
              </a:ext>
            </a:extLst>
          </p:cNvPr>
          <p:cNvSpPr>
            <a:spLocks noGrp="1"/>
          </p:cNvSpPr>
          <p:nvPr>
            <p:ph type="title"/>
          </p:nvPr>
        </p:nvSpPr>
        <p:spPr/>
        <p:txBody>
          <a:bodyPr/>
          <a:lstStyle/>
          <a:p>
            <a:r>
              <a:rPr lang="en-GB" dirty="0"/>
              <a:t>Reuse and Sharing Issues</a:t>
            </a:r>
            <a:endParaRPr lang="en-US" dirty="0"/>
          </a:p>
        </p:txBody>
      </p:sp>
      <p:sp>
        <p:nvSpPr>
          <p:cNvPr id="3" name="Content Placeholder 2">
            <a:extLst>
              <a:ext uri="{FF2B5EF4-FFF2-40B4-BE49-F238E27FC236}">
                <a16:creationId xmlns:a16="http://schemas.microsoft.com/office/drawing/2014/main" id="{4E947A0D-106E-4BD2-956E-EDB30E902C7C}"/>
              </a:ext>
            </a:extLst>
          </p:cNvPr>
          <p:cNvSpPr>
            <a:spLocks noGrp="1"/>
          </p:cNvSpPr>
          <p:nvPr>
            <p:ph idx="1"/>
          </p:nvPr>
        </p:nvSpPr>
        <p:spPr/>
        <p:txBody>
          <a:bodyPr/>
          <a:lstStyle/>
          <a:p>
            <a:pPr marL="0" lvl="1" indent="0">
              <a:buNone/>
            </a:pPr>
            <a:r>
              <a:rPr lang="en-US" dirty="0">
                <a:latin typeface="Microsoft Sans Serif" pitchFamily="34" charset="0"/>
                <a:cs typeface="Microsoft Sans Serif" pitchFamily="34" charset="0"/>
              </a:rPr>
              <a:t>Researchers Reluctant to Share Data</a:t>
            </a:r>
          </a:p>
          <a:p>
            <a:pPr lvl="1"/>
            <a:r>
              <a:rPr lang="en-US" dirty="0">
                <a:latin typeface="Microsoft Sans Serif" pitchFamily="34" charset="0"/>
                <a:cs typeface="Microsoft Sans Serif" pitchFamily="34" charset="0"/>
              </a:rPr>
              <a:t>Don’t understand the need or benefits to sharing data</a:t>
            </a:r>
          </a:p>
          <a:p>
            <a:pPr lvl="1"/>
            <a:r>
              <a:rPr lang="en-US" dirty="0">
                <a:latin typeface="Microsoft Sans Serif" pitchFamily="34" charset="0"/>
                <a:cs typeface="Microsoft Sans Serif" pitchFamily="34" charset="0"/>
              </a:rPr>
              <a:t>Poor quality data sets due to experimental design, mismanagement</a:t>
            </a:r>
          </a:p>
          <a:p>
            <a:pPr lvl="1"/>
            <a:r>
              <a:rPr lang="en-US" dirty="0">
                <a:latin typeface="Microsoft Sans Serif" pitchFamily="34" charset="0"/>
                <a:cs typeface="Microsoft Sans Serif" pitchFamily="34" charset="0"/>
              </a:rPr>
              <a:t>Don’t want to lose control of data</a:t>
            </a:r>
          </a:p>
          <a:p>
            <a:pPr lvl="1"/>
            <a:r>
              <a:rPr lang="en-US" dirty="0">
                <a:latin typeface="Microsoft Sans Serif" pitchFamily="34" charset="0"/>
                <a:cs typeface="Microsoft Sans Serif" pitchFamily="34" charset="0"/>
              </a:rPr>
              <a:t>Fear criticism</a:t>
            </a:r>
          </a:p>
          <a:p>
            <a:pPr lvl="1"/>
            <a:r>
              <a:rPr lang="en-US" dirty="0">
                <a:latin typeface="Microsoft Sans Serif" pitchFamily="34" charset="0"/>
                <a:cs typeface="Microsoft Sans Serif" pitchFamily="34" charset="0"/>
              </a:rPr>
              <a:t>Legal ramifications</a:t>
            </a:r>
          </a:p>
        </p:txBody>
      </p:sp>
    </p:spTree>
    <p:extLst>
      <p:ext uri="{BB962C8B-B14F-4D97-AF65-F5344CB8AC3E}">
        <p14:creationId xmlns:p14="http://schemas.microsoft.com/office/powerpoint/2010/main" val="200568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0EDF-6F68-4B57-BDFA-79FD923434FE}"/>
              </a:ext>
            </a:extLst>
          </p:cNvPr>
          <p:cNvSpPr>
            <a:spLocks noGrp="1"/>
          </p:cNvSpPr>
          <p:nvPr>
            <p:ph type="title"/>
          </p:nvPr>
        </p:nvSpPr>
        <p:spPr/>
        <p:txBody>
          <a:bodyPr/>
          <a:lstStyle/>
          <a:p>
            <a:r>
              <a:rPr lang="en-GB" dirty="0"/>
              <a:t>Reuse and Sharing Issues</a:t>
            </a:r>
            <a:endParaRPr lang="en-US" dirty="0"/>
          </a:p>
        </p:txBody>
      </p:sp>
      <p:sp>
        <p:nvSpPr>
          <p:cNvPr id="3" name="Content Placeholder 2">
            <a:extLst>
              <a:ext uri="{FF2B5EF4-FFF2-40B4-BE49-F238E27FC236}">
                <a16:creationId xmlns:a16="http://schemas.microsoft.com/office/drawing/2014/main" id="{3DCEC074-2AC5-4B56-AACE-F9FEBA28C6A9}"/>
              </a:ext>
            </a:extLst>
          </p:cNvPr>
          <p:cNvSpPr>
            <a:spLocks noGrp="1"/>
          </p:cNvSpPr>
          <p:nvPr>
            <p:ph idx="1"/>
          </p:nvPr>
        </p:nvSpPr>
        <p:spPr/>
        <p:txBody>
          <a:bodyPr/>
          <a:lstStyle/>
          <a:p>
            <a:pPr marL="0" indent="0">
              <a:buNone/>
            </a:pPr>
            <a:r>
              <a:rPr lang="en-US" dirty="0">
                <a:latin typeface="Microsoft Sans Serif" pitchFamily="34" charset="0"/>
                <a:cs typeface="Microsoft Sans Serif" pitchFamily="34" charset="0"/>
              </a:rPr>
              <a:t>Students’ lack of awareness of value of data</a:t>
            </a:r>
          </a:p>
          <a:p>
            <a:pPr marL="857250" lvl="1" indent="-457200"/>
            <a:r>
              <a:rPr lang="en-US" dirty="0">
                <a:latin typeface="Microsoft Sans Serif" pitchFamily="34" charset="0"/>
                <a:cs typeface="Microsoft Sans Serif" pitchFamily="34" charset="0"/>
              </a:rPr>
              <a:t>Don’t understand that others might want their data or data could be useful in future projects</a:t>
            </a:r>
          </a:p>
          <a:p>
            <a:pPr marL="857250" lvl="1" indent="-457200"/>
            <a:r>
              <a:rPr lang="en-US" dirty="0">
                <a:latin typeface="Microsoft Sans Serif" pitchFamily="34" charset="0"/>
                <a:cs typeface="Microsoft Sans Serif" pitchFamily="34" charset="0"/>
              </a:rPr>
              <a:t>Lack of data management training</a:t>
            </a:r>
          </a:p>
          <a:p>
            <a:pPr marL="857250" lvl="1" indent="-457200"/>
            <a:r>
              <a:rPr lang="en-US" dirty="0">
                <a:latin typeface="Microsoft Sans Serif" pitchFamily="34" charset="0"/>
                <a:cs typeface="Microsoft Sans Serif" pitchFamily="34" charset="0"/>
              </a:rPr>
              <a:t>Uneasy about sharing potentially confidential data</a:t>
            </a:r>
          </a:p>
          <a:p>
            <a:pPr marL="857250" lvl="1" indent="-457200"/>
            <a:r>
              <a:rPr lang="en-US" dirty="0">
                <a:latin typeface="Microsoft Sans Serif" pitchFamily="34" charset="0"/>
                <a:cs typeface="Microsoft Sans Serif" pitchFamily="34" charset="0"/>
              </a:rPr>
              <a:t>In group projects lack of clarity over who is responsible for data</a:t>
            </a:r>
            <a:endParaRPr lang="en-US" dirty="0"/>
          </a:p>
        </p:txBody>
      </p:sp>
    </p:spTree>
    <p:extLst>
      <p:ext uri="{BB962C8B-B14F-4D97-AF65-F5344CB8AC3E}">
        <p14:creationId xmlns:p14="http://schemas.microsoft.com/office/powerpoint/2010/main" val="5489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A538-7186-48A9-9162-7B72164D24AB}"/>
              </a:ext>
            </a:extLst>
          </p:cNvPr>
          <p:cNvSpPr>
            <a:spLocks noGrp="1"/>
          </p:cNvSpPr>
          <p:nvPr>
            <p:ph type="title"/>
          </p:nvPr>
        </p:nvSpPr>
        <p:spPr>
          <a:xfrm>
            <a:off x="838200" y="500062"/>
            <a:ext cx="10515600" cy="1325563"/>
          </a:xfrm>
        </p:spPr>
        <p:txBody>
          <a:bodyPr/>
          <a:lstStyle/>
          <a:p>
            <a:r>
              <a:rPr lang="en-GB" dirty="0"/>
              <a:t>Potential Legal and Ethical Restrictions on Reuse</a:t>
            </a:r>
            <a:endParaRPr lang="en-US" dirty="0"/>
          </a:p>
        </p:txBody>
      </p:sp>
      <p:sp>
        <p:nvSpPr>
          <p:cNvPr id="3" name="Content Placeholder 2">
            <a:extLst>
              <a:ext uri="{FF2B5EF4-FFF2-40B4-BE49-F238E27FC236}">
                <a16:creationId xmlns:a16="http://schemas.microsoft.com/office/drawing/2014/main" id="{236F39F1-E705-4730-887E-424FD1C6BB2A}"/>
              </a:ext>
            </a:extLst>
          </p:cNvPr>
          <p:cNvSpPr>
            <a:spLocks noGrp="1"/>
          </p:cNvSpPr>
          <p:nvPr>
            <p:ph idx="1"/>
          </p:nvPr>
        </p:nvSpPr>
        <p:spPr/>
        <p:txBody>
          <a:bodyPr/>
          <a:lstStyle/>
          <a:p>
            <a:r>
              <a:rPr lang="en-US" dirty="0">
                <a:latin typeface="Microsoft Sans Serif" pitchFamily="34" charset="0"/>
                <a:cs typeface="Microsoft Sans Serif" pitchFamily="34" charset="0"/>
              </a:rPr>
              <a:t>Licensing</a:t>
            </a:r>
          </a:p>
          <a:p>
            <a:r>
              <a:rPr lang="en-US" dirty="0">
                <a:latin typeface="Microsoft Sans Serif" pitchFamily="34" charset="0"/>
                <a:cs typeface="Microsoft Sans Serif" pitchFamily="34" charset="0"/>
              </a:rPr>
              <a:t>Copyright: Representation of data (graphs, tables, models, etc.)</a:t>
            </a:r>
          </a:p>
          <a:p>
            <a:r>
              <a:rPr lang="en-US" dirty="0">
                <a:latin typeface="Microsoft Sans Serif" pitchFamily="34" charset="0"/>
                <a:cs typeface="Microsoft Sans Serif" pitchFamily="34" charset="0"/>
              </a:rPr>
              <a:t>Institutional Data Policies</a:t>
            </a:r>
          </a:p>
          <a:p>
            <a:r>
              <a:rPr lang="en-US" dirty="0">
                <a:latin typeface="Microsoft Sans Serif" pitchFamily="34" charset="0"/>
                <a:cs typeface="Microsoft Sans Serif" pitchFamily="34" charset="0"/>
              </a:rPr>
              <a:t>Ethical review committees</a:t>
            </a:r>
          </a:p>
          <a:p>
            <a:r>
              <a:rPr lang="en-GB" dirty="0">
                <a:latin typeface="Microsoft Sans Serif" pitchFamily="34" charset="0"/>
                <a:cs typeface="Microsoft Sans Serif" pitchFamily="34" charset="0"/>
              </a:rPr>
              <a:t>R</a:t>
            </a:r>
            <a:r>
              <a:rPr lang="en-US" dirty="0" err="1">
                <a:latin typeface="Microsoft Sans Serif" pitchFamily="34" charset="0"/>
                <a:cs typeface="Microsoft Sans Serif" pitchFamily="34" charset="0"/>
              </a:rPr>
              <a:t>egulatory</a:t>
            </a:r>
            <a:r>
              <a:rPr lang="en-US" dirty="0">
                <a:latin typeface="Microsoft Sans Serif" pitchFamily="34" charset="0"/>
                <a:cs typeface="Microsoft Sans Serif" pitchFamily="34" charset="0"/>
              </a:rPr>
              <a:t> authority</a:t>
            </a:r>
          </a:p>
          <a:p>
            <a:r>
              <a:rPr lang="en-US" dirty="0">
                <a:latin typeface="Microsoft Sans Serif" pitchFamily="34" charset="0"/>
                <a:cs typeface="Microsoft Sans Serif" pitchFamily="34" charset="0"/>
              </a:rPr>
              <a:t>Funding Agency Policies (public/private)</a:t>
            </a:r>
          </a:p>
        </p:txBody>
      </p:sp>
    </p:spTree>
    <p:extLst>
      <p:ext uri="{BB962C8B-B14F-4D97-AF65-F5344CB8AC3E}">
        <p14:creationId xmlns:p14="http://schemas.microsoft.com/office/powerpoint/2010/main" val="170714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2636</Words>
  <Application>Microsoft Office PowerPoint</Application>
  <PresentationFormat>Widescreen</PresentationFormat>
  <Paragraphs>214</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Microsoft Sans Serif</vt:lpstr>
      <vt:lpstr>Office Theme</vt:lpstr>
      <vt:lpstr>PowerPoint Presentation</vt:lpstr>
      <vt:lpstr>Objectives</vt:lpstr>
      <vt:lpstr>History of Data Sharing</vt:lpstr>
      <vt:lpstr>Why Share Data?</vt:lpstr>
      <vt:lpstr>Why Share Data?</vt:lpstr>
      <vt:lpstr>Who Benefits?</vt:lpstr>
      <vt:lpstr>Reuse and Sharing Issues</vt:lpstr>
      <vt:lpstr>Reuse and Sharing Issues</vt:lpstr>
      <vt:lpstr>Potential Legal and Ethical Restrictions on Reuse</vt:lpstr>
      <vt:lpstr>Publisher Restrictions</vt:lpstr>
      <vt:lpstr>Data Sharing Policies</vt:lpstr>
      <vt:lpstr>Data Sharing Policies</vt:lpstr>
      <vt:lpstr>Data Sharing Policies</vt:lpstr>
      <vt:lpstr>Key Principles of Data Sharing: KWTRP </vt:lpstr>
      <vt:lpstr>Data Protection</vt:lpstr>
      <vt:lpstr>Data Protection: Key Definitions</vt:lpstr>
      <vt:lpstr>Data Protection</vt:lpstr>
      <vt:lpstr>Open Science</vt:lpstr>
      <vt:lpstr>Open Data</vt:lpstr>
      <vt:lpstr>Data Sharing within a Research Group</vt:lpstr>
      <vt:lpstr>Sharing outside the Research Group</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Charles Kamau</dc:creator>
  <cp:lastModifiedBy>Marianne Munene</cp:lastModifiedBy>
  <cp:revision>31</cp:revision>
  <dcterms:created xsi:type="dcterms:W3CDTF">2016-11-17T09:09:54Z</dcterms:created>
  <dcterms:modified xsi:type="dcterms:W3CDTF">2019-06-24T05:27:49Z</dcterms:modified>
</cp:coreProperties>
</file>