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24" r:id="rId3"/>
    <p:sldId id="328" r:id="rId4"/>
    <p:sldId id="327" r:id="rId5"/>
    <p:sldId id="308" r:id="rId6"/>
    <p:sldId id="306" r:id="rId7"/>
    <p:sldId id="305" r:id="rId8"/>
    <p:sldId id="304" r:id="rId9"/>
    <p:sldId id="307" r:id="rId10"/>
    <p:sldId id="28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amau" initials="C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12" y="-1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D3A4-B3EF-4C06-8EE0-62CDB07D2AB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5A17A-003B-421C-8201-9CEE1E9FB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49E7861-AD67-4630-82C0-59C58D7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643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41B0A708-25BF-4882-A677-A9EC848B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6DF7DD3-61BC-475A-BAF8-D2886570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8664C1F-2C3B-473F-AECA-BFECBDC2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9117-C594-4085-AB75-6B45C14F454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27595" y="492346"/>
            <a:ext cx="118872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A6B4740-C525-4B8C-8826-A52B59328D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30" y="0"/>
            <a:ext cx="2800370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217" y="5812214"/>
            <a:ext cx="3621308" cy="4979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255639" cy="2399071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766430"/>
            <a:ext cx="255639" cy="2091569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99071"/>
            <a:ext cx="255639" cy="2367359"/>
          </a:xfrm>
          <a:prstGeom prst="rect">
            <a:avLst/>
          </a:prstGeom>
          <a:solidFill>
            <a:srgbClr val="71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6200961" y="-1224611"/>
            <a:ext cx="45719" cy="11936361"/>
          </a:xfrm>
          <a:prstGeom prst="rect">
            <a:avLst/>
          </a:prstGeom>
          <a:solidFill>
            <a:srgbClr val="71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55639" y="1012723"/>
            <a:ext cx="11695061" cy="186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5400" dirty="0"/>
              <a:t>Research Data </a:t>
            </a:r>
            <a:r>
              <a:rPr lang="en-US" sz="5400" dirty="0" smtClean="0"/>
              <a:t>Management (RDM): 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8000" dirty="0" smtClean="0"/>
              <a:t>Introduction</a:t>
            </a:r>
            <a:endParaRPr lang="en-US" sz="5400" b="1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226353" y="3119522"/>
            <a:ext cx="10416852" cy="135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sz="2400" dirty="0" smtClean="0"/>
              <a:t>Sammy Khagayi</a:t>
            </a:r>
            <a:endParaRPr lang="en-US" sz="2400" b="1" dirty="0">
              <a:solidFill>
                <a:srgbClr val="716AB0"/>
              </a:solidFill>
            </a:endParaRPr>
          </a:p>
          <a:p>
            <a:pPr marL="0" indent="0" algn="ctr">
              <a:lnSpc>
                <a:spcPct val="70000"/>
              </a:lnSpc>
              <a:buNone/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32D5F9E-34AD-42C6-8A25-2C00B71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9" y="5150792"/>
            <a:ext cx="3024892" cy="1455012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xmlns="" id="{F3946476-0F9A-4607-9620-15262267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98" y="5215516"/>
            <a:ext cx="2476203" cy="1325563"/>
          </a:xfrm>
        </p:spPr>
      </p:pic>
    </p:spTree>
    <p:extLst>
      <p:ext uri="{BB962C8B-B14F-4D97-AF65-F5344CB8AC3E}">
        <p14:creationId xmlns:p14="http://schemas.microsoft.com/office/powerpoint/2010/main" val="22989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900" y="802591"/>
            <a:ext cx="12407900" cy="1325563"/>
          </a:xfrm>
        </p:spPr>
        <p:txBody>
          <a:bodyPr/>
          <a:lstStyle/>
          <a:p>
            <a:pPr algn="ctr"/>
            <a:r>
              <a:rPr lang="en-US" dirty="0" smtClean="0"/>
              <a:t>Research data management (RDM) cycle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" y="1990362"/>
            <a:ext cx="741633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506586" y="1841500"/>
            <a:ext cx="458562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9FAA00"/>
              </a:buClr>
              <a:buChar char="•"/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FAA00"/>
              </a:buClr>
              <a:buChar char="•"/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Re-using data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400" dirty="0" smtClean="0">
                <a:solidFill>
                  <a:srgbClr val="000000"/>
                </a:solidFill>
                <a:cs typeface="Arial" charset="0"/>
              </a:rPr>
              <a:t>Data sharing agreements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400" dirty="0" smtClean="0">
                <a:solidFill>
                  <a:srgbClr val="000000"/>
                </a:solidFill>
                <a:cs typeface="Arial" charset="0"/>
              </a:rPr>
              <a:t>Ownership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400" dirty="0" smtClean="0">
                <a:solidFill>
                  <a:srgbClr val="000000"/>
                </a:solidFill>
                <a:cs typeface="Arial" charset="0"/>
              </a:rPr>
              <a:t>Scrutinize findings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400" dirty="0" smtClean="0">
                <a:solidFill>
                  <a:srgbClr val="000000"/>
                </a:solidFill>
                <a:cs typeface="Arial" charset="0"/>
              </a:rPr>
              <a:t>Teach/learn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400" smtClean="0">
                <a:solidFill>
                  <a:srgbClr val="000000"/>
                </a:solidFill>
                <a:cs typeface="Arial" charset="0"/>
              </a:rPr>
              <a:t>Citation</a:t>
            </a:r>
            <a:endParaRPr lang="en-GB" altLang="en-US" sz="2400" dirty="0" smtClean="0">
              <a:solidFill>
                <a:srgbClr val="000000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400" dirty="0" smtClean="0">
                <a:solidFill>
                  <a:srgbClr val="000000"/>
                </a:solidFill>
                <a:cs typeface="Arial" charset="0"/>
              </a:rPr>
              <a:t>Follow-up/new research</a:t>
            </a:r>
          </a:p>
        </p:txBody>
      </p:sp>
    </p:spTree>
    <p:extLst>
      <p:ext uri="{BB962C8B-B14F-4D97-AF65-F5344CB8AC3E}">
        <p14:creationId xmlns:p14="http://schemas.microsoft.com/office/powerpoint/2010/main" val="35654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Acknowledgements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6" y="3429000"/>
            <a:ext cx="2476203" cy="13255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6"/>
          <a:stretch/>
        </p:blipFill>
        <p:spPr>
          <a:xfrm>
            <a:off x="8579877" y="2343750"/>
            <a:ext cx="3434069" cy="394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C80D0AE-AC65-4CAF-9D82-9269F1211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84" y="2011242"/>
            <a:ext cx="3548669" cy="14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Research data management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919" y="2072000"/>
            <a:ext cx="68154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often </a:t>
            </a:r>
            <a:r>
              <a:rPr lang="en-US" sz="2800" dirty="0" smtClean="0"/>
              <a:t>has </a:t>
            </a:r>
            <a:r>
              <a:rPr lang="en-US" sz="2800" dirty="0"/>
              <a:t>longer lifespan than the research project </a:t>
            </a:r>
            <a:r>
              <a:rPr lang="en-US" sz="2800" dirty="0" smtClean="0"/>
              <a:t>from which it is derived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 </a:t>
            </a:r>
            <a:r>
              <a:rPr lang="en-US" sz="2800" dirty="0"/>
              <a:t>projects may analyze or add to the data; reused by </a:t>
            </a:r>
            <a:r>
              <a:rPr lang="en-US" sz="2800" dirty="0" smtClean="0"/>
              <a:t>other researchers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Funders </a:t>
            </a:r>
            <a:r>
              <a:rPr lang="en-US" sz="2800" dirty="0"/>
              <a:t>and journal editors are beginning to require that </a:t>
            </a:r>
            <a:r>
              <a:rPr lang="en-US" sz="2800" dirty="0" smtClean="0"/>
              <a:t>researchers make </a:t>
            </a:r>
            <a:r>
              <a:rPr lang="en-US" sz="2800" dirty="0"/>
              <a:t>the underlying data accessible for the long term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85" y="2018835"/>
            <a:ext cx="74199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7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Research data management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9845" y="1859340"/>
            <a:ext cx="5837276" cy="446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Before and at start of proposal planning </a:t>
            </a:r>
            <a:r>
              <a:rPr lang="en-US" sz="2800" dirty="0"/>
              <a:t>&amp; </a:t>
            </a:r>
            <a:r>
              <a:rPr lang="en-US" sz="2800" dirty="0" smtClean="0"/>
              <a:t>writing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Conduct a review of existing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Determine if </a:t>
            </a:r>
            <a:r>
              <a:rPr lang="en-US" sz="2800" dirty="0" smtClean="0"/>
              <a:t>new datasets will be required or </a:t>
            </a:r>
            <a:r>
              <a:rPr lang="en-US" sz="2800" dirty="0"/>
              <a:t>combine </a:t>
            </a:r>
            <a:r>
              <a:rPr lang="en-US" sz="2800" dirty="0" smtClean="0"/>
              <a:t>existing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Investigate archiving challenges, consent and confidentiality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potential users of your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Look </a:t>
            </a:r>
            <a:r>
              <a:rPr lang="en-US" sz="2800" dirty="0"/>
              <a:t>for a suitable </a:t>
            </a:r>
            <a:r>
              <a:rPr lang="en-US" sz="2800" dirty="0" smtClean="0"/>
              <a:t>archive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39" y="1735963"/>
            <a:ext cx="74199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2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Research data management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9845" y="1859340"/>
            <a:ext cx="50504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At the start of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Create a data management 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decisions about documentation form and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Content pretest &amp; tests of materials and methods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67" y="1735963"/>
            <a:ext cx="74199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9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Research data management cycle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824" y="1905298"/>
            <a:ext cx="7416332" cy="4876800"/>
            <a:chOff x="1917700" y="1841500"/>
            <a:chExt cx="7416332" cy="4876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700" y="1841500"/>
              <a:ext cx="7416332" cy="487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6591300" y="276225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591300" y="45847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2616" y="54991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41700" y="45974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41700" y="276225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94474" y="1742812"/>
            <a:ext cx="58975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Design research (best practices)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Organize files, backups &amp; storage, QA for data collection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Think about access control and security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Ethics </a:t>
            </a:r>
            <a:r>
              <a:rPr lang="en-GB" sz="2800" dirty="0"/>
              <a:t>– obtaining consent to </a:t>
            </a:r>
            <a:r>
              <a:rPr lang="en-GB" sz="2800" dirty="0" smtClean="0"/>
              <a:t>use or share </a:t>
            </a:r>
            <a:r>
              <a:rPr lang="en-GB" sz="2800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Drawing up collaboration agreements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Locate existing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Collect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Capture/create metadata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80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Research data management 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457" y="1894665"/>
            <a:ext cx="7416332" cy="4876800"/>
            <a:chOff x="1917700" y="1841500"/>
            <a:chExt cx="7416332" cy="4876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700" y="1841500"/>
              <a:ext cx="7416332" cy="487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591300" y="45847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2616" y="54991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41700" y="45974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41700" y="276225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09414" y="1866314"/>
            <a:ext cx="590107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Enter data, transcribe, </a:t>
            </a:r>
            <a:r>
              <a:rPr lang="en-US" sz="2800" dirty="0" err="1" smtClean="0"/>
              <a:t>digitise</a:t>
            </a:r>
            <a:r>
              <a:rPr lang="en-US" sz="2800" dirty="0" smtClean="0"/>
              <a:t>, translate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Checks, validation, cleaning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Anonymise</a:t>
            </a:r>
            <a:r>
              <a:rPr lang="en-US" sz="2800" dirty="0" smtClean="0"/>
              <a:t> if necessary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Describe the data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Manage and store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sz="2800" dirty="0"/>
          </a:p>
          <a:p>
            <a:pPr>
              <a:defRPr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Research data management 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24" y="1894665"/>
            <a:ext cx="7416332" cy="4876800"/>
            <a:chOff x="1917700" y="1841500"/>
            <a:chExt cx="7416332" cy="4876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700" y="1841500"/>
              <a:ext cx="7416332" cy="487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5022616" y="54991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41700" y="459740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41700" y="276225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03533" y="2078348"/>
            <a:ext cx="50431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Analysing data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 smtClean="0"/>
              <a:t>Researcher </a:t>
            </a:r>
            <a:r>
              <a:rPr lang="en-GB" sz="2800" dirty="0"/>
              <a:t>knows best!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IT provide software packages (e.g. Stata, R)</a:t>
            </a:r>
            <a:r>
              <a:rPr lang="fr-FR" sz="2800" dirty="0"/>
              <a:t>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/>
              <a:t>Manage file </a:t>
            </a:r>
            <a:r>
              <a:rPr lang="fr-FR" sz="2800" dirty="0" smtClean="0"/>
              <a:t>versions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 smtClean="0"/>
              <a:t>Interpret</a:t>
            </a:r>
            <a:r>
              <a:rPr lang="fr-FR" sz="2800" dirty="0" smtClean="0"/>
              <a:t> data/</a:t>
            </a:r>
            <a:r>
              <a:rPr lang="fr-FR" sz="2800" dirty="0" err="1" smtClean="0"/>
              <a:t>publish</a:t>
            </a:r>
            <a:endParaRPr lang="fr-FR" sz="2800" dirty="0"/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/>
              <a:t>Document </a:t>
            </a:r>
            <a:r>
              <a:rPr lang="fr-FR" sz="2800" dirty="0" err="1"/>
              <a:t>analysis</a:t>
            </a:r>
            <a:r>
              <a:rPr lang="fr-FR" sz="2800" dirty="0"/>
              <a:t> and file manipulations</a:t>
            </a:r>
            <a:endParaRPr lang="en-GB" sz="2800" dirty="0"/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Research data management cycle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" y="1990362"/>
            <a:ext cx="741633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527760" y="4746262"/>
            <a:ext cx="1206500" cy="11811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7760" y="2911112"/>
            <a:ext cx="1206500" cy="11811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41042" y="1916542"/>
            <a:ext cx="545095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9FAA00"/>
              </a:buClr>
              <a:buChar char="•"/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FAA00"/>
              </a:buClr>
              <a:buChar char="•"/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>Preparation of data for archive</a:t>
            </a:r>
            <a:b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</a:b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>	- </a:t>
            </a: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>appropriate format</a:t>
            </a: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</a:b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>	- suitable medium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>Back-up and store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>Find a suitable repository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800" dirty="0" smtClean="0">
                <a:solidFill>
                  <a:srgbClr val="000000"/>
                </a:solidFill>
                <a:cs typeface="Arial" charset="0"/>
              </a:rPr>
              <a:t>Archive data</a:t>
            </a:r>
            <a:endParaRPr lang="en-US" altLang="en-US" sz="2800" dirty="0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78155-9C28-4367-A8C7-DE4E33E1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Research data management 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24" y="1905298"/>
            <a:ext cx="7416332" cy="4876800"/>
            <a:chOff x="1917700" y="1841500"/>
            <a:chExt cx="7416332" cy="48768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700" y="1841500"/>
              <a:ext cx="7416332" cy="487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3441700" y="2762250"/>
              <a:ext cx="1206500" cy="11811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772940" y="1851125"/>
            <a:ext cx="5419059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9FAA00"/>
              </a:buClr>
              <a:buChar char="•"/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FAA00"/>
              </a:buClr>
              <a:buChar char="•"/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Giving access to data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GB" altLang="en-US" sz="2800" dirty="0" smtClean="0"/>
              <a:t>Catalogue</a:t>
            </a:r>
            <a:endParaRPr lang="en-GB" altLang="en-US" sz="2800" dirty="0"/>
          </a:p>
          <a:p>
            <a:pPr eaLnBrk="1" hangingPunct="1">
              <a:spcBef>
                <a:spcPct val="0"/>
              </a:spcBef>
              <a:buClrTx/>
            </a:pPr>
            <a:r>
              <a:rPr lang="en-GB" altLang="en-US" sz="2800" dirty="0"/>
              <a:t>Data access statements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GB" altLang="en-US" sz="2800" dirty="0" smtClean="0"/>
              <a:t>Access restrictions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800" dirty="0" smtClean="0"/>
              <a:t>Document </a:t>
            </a:r>
            <a:r>
              <a:rPr lang="en-US" altLang="en-US" sz="2800" dirty="0"/>
              <a:t>(more) and clean-up </a:t>
            </a:r>
            <a:r>
              <a:rPr lang="en-US" altLang="en-US" sz="2800" dirty="0" smtClean="0"/>
              <a:t>data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800" dirty="0" smtClean="0"/>
              <a:t>Establish copyright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800" dirty="0" smtClean="0"/>
              <a:t>Promote data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99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295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Research data management cycle</vt:lpstr>
      <vt:lpstr>Research data management cycle</vt:lpstr>
      <vt:lpstr>Research data management cycle</vt:lpstr>
      <vt:lpstr>Research data management cycle</vt:lpstr>
      <vt:lpstr>Research data management cycle</vt:lpstr>
      <vt:lpstr>Research data management cycle</vt:lpstr>
      <vt:lpstr>Research data management cycle</vt:lpstr>
      <vt:lpstr>Research data management cycle</vt:lpstr>
      <vt:lpstr>Research data management (RDM) cycle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Charles Kamau</dc:creator>
  <cp:lastModifiedBy>Khagayi, Sammy</cp:lastModifiedBy>
  <cp:revision>95</cp:revision>
  <dcterms:created xsi:type="dcterms:W3CDTF">2016-11-17T09:09:54Z</dcterms:created>
  <dcterms:modified xsi:type="dcterms:W3CDTF">2019-06-24T03:38:38Z</dcterms:modified>
</cp:coreProperties>
</file>