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9" r:id="rId4"/>
    <p:sldId id="363" r:id="rId5"/>
    <p:sldId id="259" r:id="rId6"/>
    <p:sldId id="298" r:id="rId7"/>
    <p:sldId id="258" r:id="rId8"/>
    <p:sldId id="261" r:id="rId9"/>
    <p:sldId id="264" r:id="rId10"/>
    <p:sldId id="265" r:id="rId11"/>
    <p:sldId id="300" r:id="rId12"/>
    <p:sldId id="301" r:id="rId13"/>
    <p:sldId id="275" r:id="rId14"/>
    <p:sldId id="263" r:id="rId15"/>
    <p:sldId id="302" r:id="rId16"/>
    <p:sldId id="274" r:id="rId17"/>
    <p:sldId id="341" r:id="rId18"/>
    <p:sldId id="266" r:id="rId19"/>
    <p:sldId id="340" r:id="rId20"/>
    <p:sldId id="317" r:id="rId21"/>
    <p:sldId id="323" r:id="rId22"/>
    <p:sldId id="270" r:id="rId23"/>
    <p:sldId id="260" r:id="rId24"/>
    <p:sldId id="304" r:id="rId25"/>
    <p:sldId id="319" r:id="rId26"/>
    <p:sldId id="311" r:id="rId27"/>
    <p:sldId id="312" r:id="rId28"/>
    <p:sldId id="342" r:id="rId29"/>
    <p:sldId id="310" r:id="rId30"/>
    <p:sldId id="315" r:id="rId31"/>
    <p:sldId id="276" r:id="rId32"/>
    <p:sldId id="322" r:id="rId33"/>
    <p:sldId id="320" r:id="rId34"/>
    <p:sldId id="271" r:id="rId35"/>
    <p:sldId id="273" r:id="rId36"/>
    <p:sldId id="360" r:id="rId37"/>
    <p:sldId id="36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8DB6-70E0-4CC3-B292-9B50435B0A9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6038-134F-4D0B-994B-0A38B3FD6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8DB6-70E0-4CC3-B292-9B50435B0A9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6038-134F-4D0B-994B-0A38B3FD6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8DB6-70E0-4CC3-B292-9B50435B0A9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6038-134F-4D0B-994B-0A38B3FD6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8DB6-70E0-4CC3-B292-9B50435B0A9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6038-134F-4D0B-994B-0A38B3FD6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8DB6-70E0-4CC3-B292-9B50435B0A9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6038-134F-4D0B-994B-0A38B3FD6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8DB6-70E0-4CC3-B292-9B50435B0A9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6038-134F-4D0B-994B-0A38B3FD6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8DB6-70E0-4CC3-B292-9B50435B0A9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6038-134F-4D0B-994B-0A38B3FD6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8DB6-70E0-4CC3-B292-9B50435B0A9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6038-134F-4D0B-994B-0A38B3FD6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8DB6-70E0-4CC3-B292-9B50435B0A9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6038-134F-4D0B-994B-0A38B3FD6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8DB6-70E0-4CC3-B292-9B50435B0A9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6038-134F-4D0B-994B-0A38B3FD6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8DB6-70E0-4CC3-B292-9B50435B0A9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6038-134F-4D0B-994B-0A38B3FD6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8DB6-70E0-4CC3-B292-9B50435B0A9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6038-134F-4D0B-994B-0A38B3FD6F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mmit" TargetMode="External"/><Relationship Id="rId2" Type="http://schemas.openxmlformats.org/officeDocument/2006/relationships/hyperlink" Target="https://git-scm.com/docs/git-ad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add" TargetMode="External"/><Relationship Id="rId2" Type="http://schemas.openxmlformats.org/officeDocument/2006/relationships/hyperlink" Target="https://git-scm.com/docs/git-cl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cs/git-commit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Ask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control system with GIT</a:t>
            </a:r>
          </a:p>
          <a:p>
            <a:r>
              <a:rPr lang="en-US" dirty="0"/>
              <a:t>Daniel Kwaro, KEMRI-CGHR</a:t>
            </a:r>
          </a:p>
          <a:p>
            <a:r>
              <a:rPr lang="en-US" dirty="0"/>
              <a:t>25th June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new changes made to the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# ask </a:t>
            </a:r>
            <a:r>
              <a:rPr lang="en-US" dirty="0" err="1" smtClean="0"/>
              <a:t>git</a:t>
            </a:r>
            <a:r>
              <a:rPr lang="en-US" dirty="0" smtClean="0"/>
              <a:t> to mark files you would like to add to stage or list of changes to register later</a:t>
            </a:r>
          </a:p>
          <a:p>
            <a:pPr marL="0" indent="0">
              <a:buNone/>
            </a:pPr>
            <a:r>
              <a:rPr lang="en-US" sz="2000" b="1" dirty="0" err="1"/>
              <a:t>g</a:t>
            </a:r>
            <a:r>
              <a:rPr lang="en-US" sz="2000" b="1" dirty="0" err="1" smtClean="0"/>
              <a:t>it</a:t>
            </a:r>
            <a:r>
              <a:rPr lang="en-US" sz="2000" b="1" dirty="0" smtClean="0"/>
              <a:t> add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# ask </a:t>
            </a:r>
            <a:r>
              <a:rPr lang="en-US" dirty="0" err="1" smtClean="0"/>
              <a:t>git</a:t>
            </a:r>
            <a:r>
              <a:rPr lang="en-US" dirty="0" smtClean="0"/>
              <a:t> to register/commit marked files</a:t>
            </a:r>
            <a:endParaRPr lang="en-US" dirty="0"/>
          </a:p>
          <a:p>
            <a:pPr marL="0" indent="0">
              <a:buNone/>
            </a:pPr>
            <a:r>
              <a:rPr lang="en-US" sz="2000" b="1" dirty="0" err="1" smtClean="0"/>
              <a:t>git</a:t>
            </a:r>
            <a:r>
              <a:rPr lang="en-US" sz="2000" b="1" dirty="0" smtClean="0"/>
              <a:t> commit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#ask </a:t>
            </a:r>
            <a:r>
              <a:rPr lang="en-US" dirty="0" err="1">
                <a:sym typeface="+mn-ea"/>
              </a:rPr>
              <a:t>git</a:t>
            </a:r>
            <a:r>
              <a:rPr lang="en-US" dirty="0">
                <a:sym typeface="+mn-ea"/>
              </a:rPr>
              <a:t> to display status of all files in the working directory</a:t>
            </a:r>
            <a:endParaRPr lang="en-US" dirty="0"/>
          </a:p>
          <a:p>
            <a:pPr marL="0" indent="0">
              <a:buNone/>
            </a:pPr>
            <a:r>
              <a:rPr lang="en-US" sz="2000" b="1" dirty="0" err="1" smtClean="0">
                <a:sym typeface="+mn-ea"/>
              </a:rPr>
              <a:t>git</a:t>
            </a:r>
            <a:r>
              <a:rPr lang="en-US" sz="2000" b="1" dirty="0" smtClean="0">
                <a:sym typeface="+mn-ea"/>
              </a:rPr>
              <a:t> status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#ask </a:t>
            </a:r>
            <a:r>
              <a:rPr lang="en-US" dirty="0" err="1"/>
              <a:t>git</a:t>
            </a:r>
            <a:r>
              <a:rPr lang="en-US" dirty="0"/>
              <a:t> to </a:t>
            </a:r>
            <a:r>
              <a:rPr lang="en-US" dirty="0" smtClean="0"/>
              <a:t>display/show  details of the specific commit</a:t>
            </a:r>
            <a:endParaRPr lang="en-US" dirty="0"/>
          </a:p>
          <a:p>
            <a:pPr marL="0" indent="0">
              <a:buNone/>
            </a:pPr>
            <a:r>
              <a:rPr lang="en-US" sz="2000" b="1" dirty="0" err="1" smtClean="0"/>
              <a:t>git</a:t>
            </a:r>
            <a:r>
              <a:rPr lang="en-US" sz="2000" b="1" dirty="0" smtClean="0"/>
              <a:t> show &lt;commit&gt;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#ask git to display the differences between commits</a:t>
            </a:r>
            <a:endParaRPr lang="en-US" b="1" dirty="0" smtClean="0"/>
          </a:p>
          <a:p>
            <a:pPr marL="0" indent="0">
              <a:buNone/>
            </a:pPr>
            <a:r>
              <a:rPr lang="en-US" sz="2000" b="1" dirty="0" smtClean="0"/>
              <a:t>git diff  &lt;commit-from&gt;..&lt;commit-to&gt;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and record more changes to the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#change code in working directory:</a:t>
            </a:r>
          </a:p>
          <a:p>
            <a:pPr lvl="2"/>
            <a:r>
              <a:rPr lang="en-US" dirty="0" smtClean="0"/>
              <a:t>Create new file</a:t>
            </a:r>
          </a:p>
          <a:p>
            <a:pPr lvl="2"/>
            <a:r>
              <a:rPr lang="en-US" dirty="0" smtClean="0"/>
              <a:t>Modify existing file</a:t>
            </a:r>
          </a:p>
          <a:p>
            <a:pPr lvl="3">
              <a:buFont typeface="Arial" panose="020B0604020202020204" pitchFamily="34" charset="0"/>
              <a:buChar char="‒"/>
            </a:pPr>
            <a:r>
              <a:rPr lang="en-US" dirty="0" smtClean="0"/>
              <a:t>change contents</a:t>
            </a:r>
          </a:p>
          <a:p>
            <a:pPr lvl="3">
              <a:buFont typeface="Arial" panose="020B0604020202020204" pitchFamily="34" charset="0"/>
              <a:buChar char="‒"/>
            </a:pPr>
            <a:r>
              <a:rPr lang="en-US" dirty="0" smtClean="0"/>
              <a:t>change name/ rename</a:t>
            </a:r>
          </a:p>
          <a:p>
            <a:pPr lvl="3">
              <a:buFont typeface="Arial" panose="020B0604020202020204" pitchFamily="34" charset="0"/>
              <a:buChar char="‒"/>
            </a:pPr>
            <a:r>
              <a:rPr lang="en-US" dirty="0" smtClean="0"/>
              <a:t>change location/move</a:t>
            </a:r>
          </a:p>
          <a:p>
            <a:pPr lvl="2"/>
            <a:r>
              <a:rPr lang="en-US" dirty="0" smtClean="0"/>
              <a:t>Delete existing file</a:t>
            </a:r>
          </a:p>
          <a:p>
            <a:pPr marL="0" lvl="0" indent="0">
              <a:buNone/>
            </a:pPr>
            <a:r>
              <a:rPr lang="en-US" sz="2000" dirty="0" smtClean="0"/>
              <a:t>#ask git to record the changes</a:t>
            </a:r>
            <a:endParaRPr lang="en-US" dirty="0" smtClean="0"/>
          </a:p>
          <a:p>
            <a:pPr marL="0" lvl="0" indent="0">
              <a:buNone/>
            </a:pPr>
            <a:r>
              <a:rPr lang="en-US" sz="2000" b="1" dirty="0" smtClean="0"/>
              <a:t>git add</a:t>
            </a:r>
          </a:p>
          <a:p>
            <a:pPr marL="0" lvl="0" indent="0">
              <a:buNone/>
            </a:pPr>
            <a:r>
              <a:rPr lang="en-US" sz="2000" b="1" dirty="0" smtClean="0"/>
              <a:t>git commit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#</a:t>
            </a:r>
            <a:r>
              <a:rPr lang="en-US" sz="2000" dirty="0" smtClean="0"/>
              <a:t>ask git to display </a:t>
            </a:r>
            <a:r>
              <a:rPr lang="en-US" sz="2000" dirty="0" smtClean="0">
                <a:sym typeface="+mn-ea"/>
              </a:rPr>
              <a:t>status of files and folders in workspace</a:t>
            </a:r>
          </a:p>
          <a:p>
            <a:pPr marL="0" lvl="0" indent="0">
              <a:buNone/>
            </a:pPr>
            <a:r>
              <a:rPr lang="en-US" sz="2400" b="1" dirty="0" smtClean="0">
                <a:sym typeface="+mn-ea"/>
              </a:rPr>
              <a:t>git status</a:t>
            </a:r>
            <a:endParaRPr lang="en-US" sz="2000" dirty="0" smtClean="0"/>
          </a:p>
          <a:p>
            <a:pPr lvl="2"/>
            <a:endParaRPr lang="en-US" sz="20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1710" y="2288540"/>
            <a:ext cx="5476875" cy="34728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history of changes made to the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#ask </a:t>
            </a:r>
            <a:r>
              <a:rPr lang="en-US" dirty="0" err="1" smtClean="0"/>
              <a:t>git</a:t>
            </a:r>
            <a:r>
              <a:rPr lang="en-US" dirty="0" smtClean="0"/>
              <a:t> to display the history/log of registered changes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err="1"/>
              <a:t>g</a:t>
            </a:r>
            <a:r>
              <a:rPr lang="en-US" sz="2400" b="1" dirty="0" err="1" smtClean="0"/>
              <a:t>it</a:t>
            </a:r>
            <a:r>
              <a:rPr lang="en-US" sz="2400" b="1" dirty="0" smtClean="0"/>
              <a:t> log</a:t>
            </a:r>
          </a:p>
          <a:p>
            <a:pPr marL="0" indent="0">
              <a:buNone/>
            </a:pPr>
            <a:r>
              <a:rPr lang="en-US" sz="2400" b="1" dirty="0" err="1" smtClean="0"/>
              <a:t>git</a:t>
            </a:r>
            <a:r>
              <a:rPr lang="en-US" sz="2400" b="1" dirty="0" smtClean="0"/>
              <a:t> log --pretty=</a:t>
            </a:r>
            <a:r>
              <a:rPr lang="en-US" sz="2400" b="1" dirty="0" err="1" smtClean="0"/>
              <a:t>oneline</a:t>
            </a:r>
            <a:r>
              <a:rPr lang="en-US" sz="2400" b="1" dirty="0" smtClean="0"/>
              <a:t>  </a:t>
            </a:r>
            <a:r>
              <a:rPr lang="en-US" sz="2400" i="1" dirty="0" smtClean="0"/>
              <a:t>//see a very compressed log with one line for every commit</a:t>
            </a:r>
          </a:p>
          <a:p>
            <a:pPr marL="0" indent="0">
              <a:buNone/>
            </a:pPr>
            <a:r>
              <a:rPr lang="en-GB" sz="2400" b="1" dirty="0"/>
              <a:t>git log --graph --</a:t>
            </a:r>
            <a:r>
              <a:rPr lang="en-GB" sz="2400" b="1" dirty="0" err="1"/>
              <a:t>oneline</a:t>
            </a:r>
            <a:r>
              <a:rPr lang="en-GB" sz="2400" b="1" dirty="0"/>
              <a:t> --decorate </a:t>
            </a:r>
            <a:r>
              <a:rPr lang="en-GB" sz="2400" b="1" dirty="0" smtClean="0"/>
              <a:t>–all </a:t>
            </a:r>
            <a:r>
              <a:rPr lang="en-GB" sz="2400" dirty="0" smtClean="0"/>
              <a:t> //see ASCII art tree of all branches</a:t>
            </a:r>
          </a:p>
          <a:p>
            <a:pPr marL="0" indent="0">
              <a:buNone/>
            </a:pPr>
            <a:r>
              <a:rPr lang="en-GB" sz="2400" b="1" i="1" dirty="0"/>
              <a:t>g</a:t>
            </a:r>
            <a:r>
              <a:rPr lang="en-GB" sz="2400" b="1" i="1" dirty="0" smtClean="0"/>
              <a:t>it log –name-status</a:t>
            </a:r>
            <a:r>
              <a:rPr lang="en-GB" sz="2400" i="1" dirty="0" smtClean="0"/>
              <a:t> //see only files which have changed</a:t>
            </a:r>
            <a:endParaRPr lang="en-US" sz="2400" i="1" dirty="0" smtClean="0"/>
          </a:p>
          <a:p>
            <a:pPr marL="0" indent="0">
              <a:buNone/>
            </a:pPr>
            <a:endParaRPr lang="en-US" sz="2400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Inspecting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lstStyle/>
          <a:p>
            <a:pPr marL="0" indent="0">
              <a:buNone/>
            </a:pPr>
            <a:r>
              <a:rPr lang="en-US" altLang="en-GB" dirty="0"/>
              <a:t>#t</a:t>
            </a:r>
            <a:r>
              <a:rPr lang="en-GB" dirty="0"/>
              <a:t>o view status of files in working directory and staging area:</a:t>
            </a:r>
          </a:p>
          <a:p>
            <a:pPr marL="0" indent="0">
              <a:buNone/>
            </a:pPr>
            <a:r>
              <a:rPr lang="en-GB" b="1" dirty="0"/>
              <a:t>git status or git status –s</a:t>
            </a:r>
            <a:r>
              <a:rPr lang="en-GB" dirty="0"/>
              <a:t> (short version)</a:t>
            </a:r>
          </a:p>
          <a:p>
            <a:pPr marL="0" indent="0">
              <a:buNone/>
            </a:pPr>
            <a:r>
              <a:rPr lang="en-US" altLang="en-GB" dirty="0"/>
              <a:t>#t</a:t>
            </a:r>
            <a:r>
              <a:rPr lang="en-GB" dirty="0"/>
              <a:t>o see what is modified but </a:t>
            </a:r>
            <a:r>
              <a:rPr lang="en-GB" dirty="0" err="1"/>
              <a:t>unstaged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diff</a:t>
            </a:r>
            <a:endParaRPr lang="en-US" dirty="0"/>
          </a:p>
          <a:p>
            <a:pPr marL="0" indent="0">
              <a:buNone/>
            </a:pPr>
            <a:r>
              <a:rPr lang="en-US" altLang="en-GB" dirty="0"/>
              <a:t>#t</a:t>
            </a:r>
            <a:r>
              <a:rPr lang="en-GB" dirty="0"/>
              <a:t>o see a list of staged changes: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diff --cach</a:t>
            </a:r>
            <a:r>
              <a:rPr lang="en-US" dirty="0"/>
              <a:t>ed</a:t>
            </a:r>
          </a:p>
          <a:p>
            <a:pPr marL="0" indent="0">
              <a:buNone/>
            </a:pPr>
            <a:r>
              <a:rPr lang="en-US" altLang="en-GB" dirty="0"/>
              <a:t>#t</a:t>
            </a:r>
            <a:r>
              <a:rPr lang="en-GB" dirty="0"/>
              <a:t>o see a log of all changes in your local repo: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log or </a:t>
            </a:r>
            <a:r>
              <a:rPr lang="en-US" b="1" dirty="0" err="1"/>
              <a:t>git</a:t>
            </a:r>
            <a:r>
              <a:rPr lang="en-US" b="1" dirty="0"/>
              <a:t> log --</a:t>
            </a:r>
            <a:r>
              <a:rPr lang="en-US" b="1" dirty="0" err="1"/>
              <a:t>oneline</a:t>
            </a:r>
            <a:r>
              <a:rPr lang="en-US" dirty="0"/>
              <a:t> (shorter version)</a:t>
            </a:r>
          </a:p>
          <a:p>
            <a:pPr marL="0" indent="0">
              <a:buNone/>
            </a:pPr>
            <a:r>
              <a:rPr lang="en-GB" b="1" dirty="0"/>
              <a:t>git log</a:t>
            </a:r>
            <a:r>
              <a:rPr lang="en-GB" dirty="0"/>
              <a:t> -</a:t>
            </a:r>
            <a:r>
              <a:rPr lang="en-US" altLang="en-GB" dirty="0"/>
              <a:t>2</a:t>
            </a:r>
            <a:r>
              <a:rPr lang="en-GB" dirty="0"/>
              <a:t> (to show only the </a:t>
            </a:r>
            <a:r>
              <a:rPr lang="en-US" altLang="en-GB" dirty="0"/>
              <a:t>2</a:t>
            </a:r>
            <a:r>
              <a:rPr lang="en-GB" dirty="0"/>
              <a:t> most recent updates)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branch to track “experimental” changes to the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ask </a:t>
            </a:r>
            <a:r>
              <a:rPr lang="en-US" dirty="0" err="1" smtClean="0"/>
              <a:t>git</a:t>
            </a:r>
            <a:r>
              <a:rPr lang="en-US" dirty="0" smtClean="0"/>
              <a:t> to create a new feature branch out of the master branch</a:t>
            </a:r>
          </a:p>
          <a:p>
            <a:pPr marL="0" indent="0">
              <a:buNone/>
            </a:pPr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b="1" dirty="0" smtClean="0"/>
              <a:t> branch &lt;</a:t>
            </a:r>
            <a:r>
              <a:rPr lang="en-US" b="1" dirty="0" err="1" smtClean="0"/>
              <a:t>feature_x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#ask </a:t>
            </a:r>
            <a:r>
              <a:rPr lang="en-US" dirty="0" err="1" smtClean="0">
                <a:sym typeface="+mn-ea"/>
              </a:rPr>
              <a:t>git</a:t>
            </a:r>
            <a:r>
              <a:rPr lang="en-US" dirty="0" smtClean="0">
                <a:sym typeface="+mn-ea"/>
              </a:rPr>
              <a:t> to display the list of branches and indicate current/active branch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ym typeface="+mn-ea"/>
              </a:rPr>
              <a:t>git branch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# ask </a:t>
            </a:r>
            <a:r>
              <a:rPr lang="en-US" dirty="0" err="1" smtClean="0"/>
              <a:t>git</a:t>
            </a:r>
            <a:r>
              <a:rPr lang="en-US" dirty="0" smtClean="0"/>
              <a:t> to switch/checkout to the new branch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checkout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and record more changes in the experimental/feature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#change code in working directory:</a:t>
            </a:r>
          </a:p>
          <a:p>
            <a:pPr lvl="2"/>
            <a:r>
              <a:rPr lang="en-US" sz="1200" dirty="0" smtClean="0"/>
              <a:t>Create new file</a:t>
            </a:r>
          </a:p>
          <a:p>
            <a:pPr lvl="2"/>
            <a:r>
              <a:rPr lang="en-US" sz="1200" dirty="0" smtClean="0"/>
              <a:t>Modify existing file</a:t>
            </a:r>
          </a:p>
          <a:p>
            <a:pPr lvl="3">
              <a:buFont typeface="Arial" panose="020B0604020202020204" pitchFamily="34" charset="0"/>
              <a:buChar char="‒"/>
            </a:pPr>
            <a:r>
              <a:rPr lang="en-US" sz="1200" dirty="0" smtClean="0"/>
              <a:t>change contents</a:t>
            </a:r>
          </a:p>
          <a:p>
            <a:pPr lvl="3">
              <a:buFont typeface="Arial" panose="020B0604020202020204" pitchFamily="34" charset="0"/>
              <a:buChar char="‒"/>
            </a:pPr>
            <a:r>
              <a:rPr lang="en-US" sz="1200" dirty="0" smtClean="0"/>
              <a:t>change name/ rename</a:t>
            </a:r>
          </a:p>
          <a:p>
            <a:pPr lvl="3">
              <a:buFont typeface="Arial" panose="020B0604020202020204" pitchFamily="34" charset="0"/>
              <a:buChar char="‒"/>
            </a:pPr>
            <a:r>
              <a:rPr lang="en-US" sz="1200" dirty="0" smtClean="0"/>
              <a:t>change location/move</a:t>
            </a:r>
          </a:p>
          <a:p>
            <a:pPr lvl="2"/>
            <a:r>
              <a:rPr lang="en-US" sz="1200" dirty="0" smtClean="0"/>
              <a:t>Delete existing file</a:t>
            </a:r>
          </a:p>
          <a:p>
            <a:pPr marL="0" lvl="0" indent="0">
              <a:buNone/>
            </a:pPr>
            <a:r>
              <a:rPr lang="en-US" sz="2000" dirty="0" smtClean="0"/>
              <a:t>#ask git to record the changes</a:t>
            </a:r>
          </a:p>
          <a:p>
            <a:pPr marL="0" lvl="0" indent="0">
              <a:buNone/>
            </a:pPr>
            <a:r>
              <a:rPr lang="en-US" sz="1200" b="1" dirty="0" smtClean="0"/>
              <a:t>git add</a:t>
            </a:r>
          </a:p>
          <a:p>
            <a:pPr marL="0" lvl="0" indent="0">
              <a:buNone/>
            </a:pPr>
            <a:r>
              <a:rPr lang="en-US" sz="1200" b="1" dirty="0" smtClean="0"/>
              <a:t>git commit</a:t>
            </a:r>
            <a:endParaRPr lang="en-US" sz="1200" dirty="0" smtClean="0"/>
          </a:p>
          <a:p>
            <a:pPr marL="0" lvl="0" indent="0">
              <a:buNone/>
            </a:pPr>
            <a:r>
              <a:rPr lang="en-US" sz="2000" dirty="0" smtClean="0"/>
              <a:t>#ask git to display </a:t>
            </a:r>
            <a:r>
              <a:rPr lang="en-US" sz="2000" dirty="0" smtClean="0">
                <a:sym typeface="+mn-ea"/>
              </a:rPr>
              <a:t>status of files and folders in workspace</a:t>
            </a:r>
          </a:p>
          <a:p>
            <a:pPr marL="0" lvl="0" indent="0">
              <a:buNone/>
            </a:pPr>
            <a:r>
              <a:rPr lang="en-US" sz="1200" b="1" dirty="0" smtClean="0">
                <a:sym typeface="+mn-ea"/>
              </a:rPr>
              <a:t>git status</a:t>
            </a:r>
            <a:endParaRPr lang="en-US" sz="2000" b="1" dirty="0" smtClean="0">
              <a:sym typeface="+mn-ea"/>
            </a:endParaRPr>
          </a:p>
          <a:p>
            <a:pPr marL="0" lvl="0" indent="0">
              <a:buNone/>
            </a:pPr>
            <a:r>
              <a:rPr lang="en-US" sz="2000" b="1" dirty="0" smtClean="0">
                <a:sym typeface="+mn-ea"/>
              </a:rPr>
              <a:t>#compare the two branches</a:t>
            </a:r>
          </a:p>
          <a:p>
            <a:pPr marL="457200" lvl="1" indent="0">
              <a:buNone/>
            </a:pPr>
            <a:r>
              <a:rPr lang="en-US" sz="1200" b="1" dirty="0" smtClean="0">
                <a:sym typeface="+mn-ea"/>
              </a:rPr>
              <a:t>#checkout main</a:t>
            </a:r>
          </a:p>
          <a:p>
            <a:pPr marL="457200" lvl="1" indent="0">
              <a:buNone/>
            </a:pPr>
            <a:r>
              <a:rPr lang="en-US" sz="1200" dirty="0" smtClean="0"/>
              <a:t>#list files in working directory</a:t>
            </a:r>
          </a:p>
          <a:p>
            <a:pPr marL="457200" lvl="1" indent="0">
              <a:buNone/>
            </a:pPr>
            <a:r>
              <a:rPr lang="en-US" sz="1200" b="1" dirty="0" smtClean="0"/>
              <a:t>#checkout &lt;feature_x&gt;</a:t>
            </a:r>
          </a:p>
          <a:p>
            <a:pPr marL="457200" lvl="1" indent="0">
              <a:buNone/>
            </a:pPr>
            <a:r>
              <a:rPr lang="en-US" sz="1200" dirty="0" smtClean="0"/>
              <a:t>#list files in working directory</a:t>
            </a:r>
            <a:endParaRPr lang="en-US" sz="1710" dirty="0" smtClean="0"/>
          </a:p>
          <a:p>
            <a:pPr lvl="2"/>
            <a:endParaRPr lang="en-US" sz="20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1710" y="2288540"/>
            <a:ext cx="5476875" cy="34728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changes on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GB" sz="2000" dirty="0" smtClean="0"/>
              <a:t>#ask git to display commit history</a:t>
            </a:r>
            <a:r>
              <a:rPr lang="en-GB" sz="2000" dirty="0" smtClean="0"/>
              <a:t> </a:t>
            </a:r>
          </a:p>
          <a:p>
            <a:pPr marL="0" indent="0">
              <a:buNone/>
            </a:pPr>
            <a:r>
              <a:rPr lang="en-GB" sz="2000" dirty="0" smtClean="0"/>
              <a:t>git log --oneline in your terminal window.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US" altLang="en-GB" sz="2000" dirty="0" smtClean="0"/>
              <a:t>#</a:t>
            </a:r>
            <a:r>
              <a:rPr lang="en-GB" sz="2000" dirty="0" smtClean="0"/>
              <a:t>Copy the commit hash for the second commit in the log: 52f823c then press q to exit the log.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US" altLang="en-GB" sz="2000" dirty="0" smtClean="0"/>
              <a:t>#ask git to reset the specific commit</a:t>
            </a:r>
          </a:p>
          <a:p>
            <a:pPr marL="0" indent="0">
              <a:buNone/>
            </a:pPr>
            <a:r>
              <a:rPr lang="en-GB" sz="2000" dirty="0" smtClean="0"/>
              <a:t> git revert  52f823c 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US" altLang="en-GB" sz="2000" dirty="0" smtClean="0"/>
              <a:t>#ask git to display status of your files</a:t>
            </a:r>
          </a:p>
          <a:p>
            <a:pPr marL="0" indent="0">
              <a:buNone/>
            </a:pPr>
            <a:r>
              <a:rPr lang="en-US" altLang="en-GB" sz="2000" dirty="0" smtClean="0"/>
              <a:t>git log //a new commit was created that undoes the changes</a:t>
            </a:r>
          </a:p>
          <a:p>
            <a:pPr marL="0" indent="0">
              <a:buNone/>
            </a:pPr>
            <a:r>
              <a:rPr lang="en-GB" sz="2000" dirty="0" smtClean="0"/>
              <a:t>git status </a:t>
            </a:r>
            <a:r>
              <a:rPr lang="en-US" altLang="en-GB" sz="2000" dirty="0" smtClean="0"/>
              <a:t>//</a:t>
            </a:r>
            <a:r>
              <a:rPr lang="en-GB" sz="2000" dirty="0" smtClean="0"/>
              <a:t>the commit was undone and is now an uncommitted change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05" y="354965"/>
            <a:ext cx="8130540" cy="61480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feature branch to the master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#ask git to switch/checkout to master branch:  git checkout master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#ask git to check whether current/active branch is master: git branch</a:t>
            </a:r>
          </a:p>
          <a:p>
            <a:pPr marL="0" indent="0">
              <a:buNone/>
            </a:pPr>
            <a:r>
              <a:rPr lang="en-US" sz="2400" dirty="0" smtClean="0"/>
              <a:t>#check current list of files in master: ls</a:t>
            </a:r>
          </a:p>
          <a:p>
            <a:pPr marL="0" indent="0">
              <a:buNone/>
            </a:pPr>
            <a:r>
              <a:rPr lang="en-US" sz="2400" dirty="0" smtClean="0"/>
              <a:t>#preview updates before merging: 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diff &lt;</a:t>
            </a:r>
            <a:r>
              <a:rPr lang="en-US" sz="2400" b="1" dirty="0" err="1" smtClean="0"/>
              <a:t>source_branch</a:t>
            </a:r>
            <a:r>
              <a:rPr lang="en-US" sz="2400" b="1" dirty="0" smtClean="0"/>
              <a:t>&gt; &lt;</a:t>
            </a:r>
            <a:r>
              <a:rPr lang="en-US" sz="2400" b="1" dirty="0" err="1" smtClean="0"/>
              <a:t>target_branch</a:t>
            </a:r>
            <a:r>
              <a:rPr lang="en-US" sz="2400" b="1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#merge feature branch </a:t>
            </a:r>
            <a:r>
              <a:rPr lang="en-US" sz="2400" b="1" dirty="0" smtClean="0"/>
              <a:t>into</a:t>
            </a:r>
            <a:r>
              <a:rPr lang="en-US" sz="2400" dirty="0" smtClean="0"/>
              <a:t> master branch: git merge &lt;feature_x&gt;</a:t>
            </a:r>
          </a:p>
          <a:p>
            <a:pPr marL="0" indent="0">
              <a:buNone/>
            </a:pPr>
            <a:r>
              <a:rPr lang="en-US" sz="2400" dirty="0" smtClean="0"/>
              <a:t>#check current list of files in master branch: 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#display branching structure</a:t>
            </a:r>
          </a:p>
          <a:p>
            <a:pPr marL="0" indent="0">
              <a:buNone/>
            </a:pPr>
            <a:r>
              <a:rPr lang="en-US" sz="2400" dirty="0" smtClean="0"/>
              <a:t>~delete experiemental branch if stale then display branching structure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*</a:t>
            </a:r>
            <a:r>
              <a:rPr lang="en-US" sz="2400" b="1" dirty="0" smtClean="0"/>
              <a:t>never </a:t>
            </a:r>
            <a:r>
              <a:rPr lang="en-US" sz="2400" b="1" dirty="0"/>
              <a:t>commit to master because master will be the branch that you pull upstream changes </a:t>
            </a:r>
            <a:r>
              <a:rPr lang="en-US" sz="2400" b="1" dirty="0" smtClean="0"/>
              <a:t>from</a:t>
            </a:r>
          </a:p>
          <a:p>
            <a:pPr marL="0" indent="0">
              <a:buNone/>
            </a:pPr>
            <a:r>
              <a:rPr lang="en-GB" sz="2400" dirty="0" smtClean="0"/>
              <a:t>*Use git pull –rebase to move all of your commits to the tip of the history.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remote repo for back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Introduce yourself to GitHub</a:t>
            </a:r>
          </a:p>
          <a:p>
            <a:pPr marL="0" indent="0">
              <a:buNone/>
            </a:pPr>
            <a:r>
              <a:rPr lang="en-US"/>
              <a:t>#Register on GitHub: </a:t>
            </a:r>
          </a:p>
          <a:p>
            <a:pPr marL="0" indent="0">
              <a:buNone/>
            </a:pPr>
            <a:r>
              <a:rPr lang="en-US"/>
              <a:t>https://github.com/</a:t>
            </a:r>
          </a:p>
          <a:p>
            <a:pPr marL="0" indent="0">
              <a:buNone/>
            </a:pPr>
            <a:r>
              <a:rPr lang="en-US"/>
              <a:t>#Authenticating to GitHub Desktop</a:t>
            </a:r>
          </a:p>
          <a:p>
            <a:pPr marL="0" indent="0">
              <a:buNone/>
            </a:pPr>
            <a:r>
              <a:rPr lang="en-US"/>
              <a:t>https://help.github.com/desktop/guides/gettingstarted/authenticating-to-github/</a:t>
            </a:r>
          </a:p>
          <a:p>
            <a:pPr marL="0" indent="0">
              <a:buNone/>
            </a:pPr>
            <a:r>
              <a:rPr lang="en-US"/>
              <a:t>#Configuring Git for GitHub Desktop</a:t>
            </a:r>
          </a:p>
          <a:p>
            <a:pPr marL="0" indent="0">
              <a:buNone/>
            </a:pPr>
            <a:r>
              <a:rPr lang="en-US"/>
              <a:t>https://help.github.com/desktop/guides/gettingstarted/configuring-git-for-github-desktop/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the 'usual way'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There are many ways to track history of files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The most basic is to add systematic suffixes to file names:</a:t>
            </a:r>
          </a:p>
          <a:p>
            <a:pPr lvl="2"/>
            <a:r>
              <a:rPr lang="en-US"/>
              <a:t>main_original.do</a:t>
            </a:r>
          </a:p>
          <a:p>
            <a:pPr lvl="2"/>
            <a:r>
              <a:rPr lang="en-US"/>
              <a:t>main_revised_1.do</a:t>
            </a:r>
          </a:p>
          <a:p>
            <a:pPr lvl="2"/>
            <a:r>
              <a:rPr lang="en-US"/>
              <a:t>main_revised_2.do</a:t>
            </a:r>
          </a:p>
          <a:p>
            <a:pPr lvl="2"/>
            <a:r>
              <a:rPr lang="en-US"/>
              <a:t>and so on...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+mn-ea"/>
              </a:rPr>
              <a:t>create online repository to back up your history and work remotely</a:t>
            </a: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en-GB" b="1" dirty="0">
                <a:cs typeface="+mn-lt"/>
              </a:rPr>
              <a:t>#</a:t>
            </a:r>
            <a:r>
              <a:rPr lang="en-GB" b="1" dirty="0">
                <a:cs typeface="+mn-lt"/>
              </a:rPr>
              <a:t>configure the remote repo </a:t>
            </a:r>
          </a:p>
          <a:p>
            <a:pPr marL="0" indent="0">
              <a:buNone/>
            </a:pPr>
            <a:r>
              <a:rPr sz="2400" b="1" dirty="0">
                <a:cs typeface="+mn-lt"/>
              </a:rPr>
              <a:t>git remote add origin &lt;link of your central repository&gt;</a:t>
            </a:r>
          </a:p>
          <a:p>
            <a:pPr marL="0" indent="0">
              <a:buNone/>
            </a:pPr>
            <a:r>
              <a:rPr lang="en-US" altLang="en-GB" b="1" dirty="0">
                <a:cs typeface="+mn-lt"/>
              </a:rPr>
              <a:t>#</a:t>
            </a:r>
            <a:r>
              <a:rPr lang="en-GB" b="1" dirty="0">
                <a:cs typeface="+mn-lt"/>
              </a:rPr>
              <a:t>Push </a:t>
            </a:r>
            <a:r>
              <a:rPr lang="en-GB" dirty="0">
                <a:cs typeface="+mn-lt"/>
              </a:rPr>
              <a:t>your local changes to the remote repo.</a:t>
            </a:r>
          </a:p>
          <a:p>
            <a:pPr marL="0" indent="0">
              <a:buNone/>
            </a:pPr>
            <a:r>
              <a:rPr lang="en-US" altLang="en-GB" dirty="0">
                <a:cs typeface="+mn-lt"/>
              </a:rPr>
              <a:t>#</a:t>
            </a:r>
            <a:r>
              <a:rPr lang="en-GB" b="1" dirty="0">
                <a:cs typeface="+mn-lt"/>
              </a:rPr>
              <a:t>Pull </a:t>
            </a:r>
            <a:r>
              <a:rPr lang="en-GB" dirty="0">
                <a:cs typeface="+mn-lt"/>
              </a:rPr>
              <a:t>from remote repo to get most recent changes.</a:t>
            </a:r>
          </a:p>
          <a:p>
            <a:pPr marL="0" indent="0">
              <a:buNone/>
            </a:pPr>
            <a:r>
              <a:rPr lang="en-GB" dirty="0">
                <a:cs typeface="+mn-lt"/>
              </a:rPr>
              <a:t>– (fix conflicts if necessary, add/commit them to your local repo)</a:t>
            </a:r>
          </a:p>
          <a:p>
            <a:pPr marL="0" indent="0">
              <a:buNone/>
            </a:pPr>
            <a:r>
              <a:rPr lang="en-US" altLang="en-GB" dirty="0">
                <a:cs typeface="+mn-lt"/>
              </a:rPr>
              <a:t>#</a:t>
            </a:r>
            <a:r>
              <a:rPr lang="en-GB" dirty="0">
                <a:cs typeface="+mn-lt"/>
              </a:rPr>
              <a:t>To fetch the most recent updates from the remote repo into</a:t>
            </a:r>
          </a:p>
          <a:p>
            <a:pPr marL="0" indent="0">
              <a:buNone/>
            </a:pPr>
            <a:r>
              <a:rPr lang="en-GB" dirty="0">
                <a:cs typeface="+mn-lt"/>
              </a:rPr>
              <a:t>your local repo, and put them into your working directory:</a:t>
            </a:r>
          </a:p>
          <a:p>
            <a:pPr marL="0" indent="0">
              <a:buNone/>
            </a:pPr>
            <a:r>
              <a:rPr lang="en-US" dirty="0">
                <a:cs typeface="+mn-lt"/>
              </a:rPr>
              <a:t>– </a:t>
            </a:r>
            <a:r>
              <a:rPr lang="en-US" dirty="0" err="1">
                <a:cs typeface="+mn-lt"/>
              </a:rPr>
              <a:t>git</a:t>
            </a:r>
            <a:r>
              <a:rPr lang="en-US" dirty="0">
                <a:cs typeface="+mn-lt"/>
              </a:rPr>
              <a:t> pull origin master</a:t>
            </a:r>
          </a:p>
          <a:p>
            <a:pPr marL="0" indent="0">
              <a:buNone/>
            </a:pPr>
            <a:r>
              <a:rPr lang="en-US" altLang="en-GB" dirty="0">
                <a:cs typeface="+mn-lt"/>
              </a:rPr>
              <a:t>#</a:t>
            </a:r>
            <a:r>
              <a:rPr lang="en-GB" dirty="0">
                <a:cs typeface="+mn-lt"/>
              </a:rPr>
              <a:t>To put your changes from your local repo in the remote repo:</a:t>
            </a:r>
          </a:p>
          <a:p>
            <a:pPr marL="0" indent="0">
              <a:buNone/>
            </a:pPr>
            <a:r>
              <a:rPr lang="en-US" dirty="0">
                <a:cs typeface="+mn-lt"/>
              </a:rPr>
              <a:t>– </a:t>
            </a:r>
            <a:r>
              <a:rPr lang="en-US" dirty="0" err="1">
                <a:cs typeface="+mn-lt"/>
              </a:rPr>
              <a:t>git</a:t>
            </a:r>
            <a:r>
              <a:rPr lang="en-US" dirty="0">
                <a:cs typeface="+mn-lt"/>
              </a:rPr>
              <a:t> push origin master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864870"/>
            <a:ext cx="8302625" cy="4959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6018530"/>
            <a:ext cx="6850380" cy="62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source: https://www.edureka.co/blog/git-tutorial/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Summary of individual work </a:t>
            </a:r>
            <a:r>
              <a:rPr lang="en-US" sz="1200" dirty="0" smtClean="0"/>
              <a:t>–initialize</a:t>
            </a:r>
            <a:r>
              <a:rPr lang="en-US" sz="1200" dirty="0"/>
              <a:t>. </a:t>
            </a:r>
            <a:r>
              <a:rPr lang="en-US" sz="1200" dirty="0" smtClean="0"/>
              <a:t>((code-stage-&amp;-commit)</a:t>
            </a:r>
            <a:r>
              <a:rPr lang="en-US" sz="1200" baseline="30000" dirty="0" smtClean="0"/>
              <a:t>+</a:t>
            </a:r>
            <a:r>
              <a:rPr lang="en-US" sz="1200" dirty="0" smtClean="0"/>
              <a:t>.</a:t>
            </a:r>
            <a:r>
              <a:rPr lang="en-US" sz="1200" dirty="0"/>
              <a:t> </a:t>
            </a:r>
            <a:r>
              <a:rPr lang="en-US" sz="1200" b="1" dirty="0"/>
              <a:t>p</a:t>
            </a:r>
            <a:r>
              <a:rPr lang="en-US" sz="1200" b="1" dirty="0" smtClean="0"/>
              <a:t>ull</a:t>
            </a:r>
            <a:r>
              <a:rPr lang="en-US" sz="1200" dirty="0" smtClean="0"/>
              <a:t> </a:t>
            </a:r>
            <a:r>
              <a:rPr lang="en-US" sz="1200" dirty="0" err="1" smtClean="0"/>
              <a:t>rebase.</a:t>
            </a:r>
            <a:r>
              <a:rPr lang="en-US" sz="1200" b="1" dirty="0" err="1" smtClean="0"/>
              <a:t>push</a:t>
            </a:r>
            <a:r>
              <a:rPr lang="en-US" sz="1200" dirty="0" smtClean="0"/>
              <a:t>)</a:t>
            </a:r>
            <a:r>
              <a:rPr lang="en-US" sz="1200" baseline="30000" dirty="0" smtClean="0"/>
              <a:t>+</a:t>
            </a:r>
            <a:endParaRPr lang="en-US" sz="40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 lnSpcReduction="20000"/>
          </a:bodyPr>
          <a:lstStyle/>
          <a:p>
            <a:r>
              <a:rPr lang="en-GB" dirty="0" smtClean="0"/>
              <a:t>Create</a:t>
            </a:r>
            <a:r>
              <a:rPr lang="en-US" altLang="en-GB" dirty="0" smtClean="0"/>
              <a:t>/initialize</a:t>
            </a:r>
            <a:r>
              <a:rPr lang="en-GB" dirty="0" smtClean="0"/>
              <a:t> </a:t>
            </a:r>
            <a:r>
              <a:rPr lang="en-US" altLang="en-GB" dirty="0" smtClean="0"/>
              <a:t>local</a:t>
            </a:r>
            <a:r>
              <a:rPr lang="en-GB" dirty="0" smtClean="0"/>
              <a:t> repo to </a:t>
            </a:r>
            <a:r>
              <a:rPr lang="en-US" altLang="en-GB" dirty="0" smtClean="0"/>
              <a:t>trace history of</a:t>
            </a:r>
            <a:r>
              <a:rPr lang="en-GB" dirty="0" smtClean="0"/>
              <a:t> your work </a:t>
            </a:r>
            <a:r>
              <a:rPr lang="en-US" altLang="en-GB" dirty="0" smtClean="0"/>
              <a:t>(i.e. git init)</a:t>
            </a:r>
            <a:endParaRPr lang="en-GB" dirty="0" smtClean="0"/>
          </a:p>
          <a:p>
            <a:r>
              <a:rPr lang="en-GB" dirty="0" smtClean="0"/>
              <a:t>Start from master branch </a:t>
            </a:r>
          </a:p>
          <a:p>
            <a:r>
              <a:rPr lang="en-GB" dirty="0"/>
              <a:t>S</a:t>
            </a:r>
            <a:r>
              <a:rPr lang="en-GB" dirty="0" smtClean="0"/>
              <a:t>tage and commit current </a:t>
            </a:r>
            <a:r>
              <a:rPr lang="en-GB" dirty="0" err="1" smtClean="0"/>
              <a:t>uptodate</a:t>
            </a:r>
            <a:r>
              <a:rPr lang="en-GB" dirty="0" smtClean="0"/>
              <a:t> files if available(i.e. git add, git commit)</a:t>
            </a:r>
            <a:endParaRPr lang="en-GB" dirty="0"/>
          </a:p>
          <a:p>
            <a:r>
              <a:rPr lang="en-GB" dirty="0" smtClean="0"/>
              <a:t>Branch out from master to feature branch - for registering new changes (i.e. git branch, git checkout)</a:t>
            </a:r>
          </a:p>
          <a:p>
            <a:r>
              <a:rPr lang="en-GB" dirty="0" smtClean="0"/>
              <a:t>Make</a:t>
            </a:r>
            <a:r>
              <a:rPr lang="en-GB" dirty="0"/>
              <a:t>, stage, and commit changes </a:t>
            </a:r>
            <a:r>
              <a:rPr lang="en-US" altLang="en-GB" dirty="0"/>
              <a:t>in feature branch</a:t>
            </a:r>
            <a:r>
              <a:rPr lang="en-GB" dirty="0"/>
              <a:t> (i.e. </a:t>
            </a:r>
            <a:r>
              <a:rPr lang="en-GB" u="sng" dirty="0">
                <a:hlinkClick r:id="rId2"/>
              </a:rPr>
              <a:t>git add</a:t>
            </a:r>
            <a:r>
              <a:rPr lang="en-GB" dirty="0"/>
              <a:t>, </a:t>
            </a:r>
            <a:r>
              <a:rPr lang="en-GB" u="sng" dirty="0">
                <a:hlinkClick r:id="rId3"/>
              </a:rPr>
              <a:t>git commit</a:t>
            </a:r>
            <a:r>
              <a:rPr lang="en-GB" dirty="0"/>
              <a:t>).</a:t>
            </a:r>
          </a:p>
          <a:p>
            <a:r>
              <a:rPr lang="en-GB" dirty="0"/>
              <a:t>Merge </a:t>
            </a:r>
            <a:r>
              <a:rPr lang="en-GB" dirty="0" smtClean="0"/>
              <a:t>feature branch into the master branch (i.e. git merge)</a:t>
            </a:r>
          </a:p>
          <a:p>
            <a:r>
              <a:rPr lang="en-GB" dirty="0" smtClean="0"/>
              <a:t>Delete stale feature branch </a:t>
            </a:r>
          </a:p>
          <a:p>
            <a:r>
              <a:rPr lang="en-GB" dirty="0" smtClean="0"/>
              <a:t>Sync with online repo (i.e. git pull, git push)</a:t>
            </a:r>
          </a:p>
          <a:p>
            <a:pPr lvl="1"/>
            <a:r>
              <a:rPr lang="en-GB" dirty="0" smtClean="0"/>
              <a:t>Git pull: fetch </a:t>
            </a:r>
            <a:r>
              <a:rPr lang="en-GB" dirty="0"/>
              <a:t>from a remote repo and try to </a:t>
            </a:r>
            <a:r>
              <a:rPr lang="en-GB" dirty="0" smtClean="0"/>
              <a:t>merge </a:t>
            </a:r>
            <a:r>
              <a:rPr lang="en-US" dirty="0" smtClean="0"/>
              <a:t>into </a:t>
            </a:r>
            <a:r>
              <a:rPr lang="en-US" dirty="0"/>
              <a:t>the current </a:t>
            </a:r>
            <a:r>
              <a:rPr lang="en-US" dirty="0" smtClean="0"/>
              <a:t>branch</a:t>
            </a:r>
          </a:p>
          <a:p>
            <a:pPr lvl="1"/>
            <a:r>
              <a:rPr lang="en-GB" dirty="0" smtClean="0"/>
              <a:t>Git push : push </a:t>
            </a:r>
            <a:r>
              <a:rPr lang="en-GB" dirty="0"/>
              <a:t>your new branches and data to a </a:t>
            </a:r>
            <a:r>
              <a:rPr lang="en-GB" dirty="0" smtClean="0"/>
              <a:t>remote </a:t>
            </a:r>
            <a:r>
              <a:rPr lang="en-US" dirty="0" smtClean="0"/>
              <a:t>repository</a:t>
            </a:r>
            <a:endParaRPr lang="en-GB" dirty="0" smtClean="0"/>
          </a:p>
          <a:p>
            <a:r>
              <a:rPr lang="en-GB" dirty="0" smtClean="0"/>
              <a:t>Pick a </a:t>
            </a:r>
            <a:r>
              <a:rPr lang="en-US" altLang="en-GB" dirty="0" smtClean="0"/>
              <a:t>local</a:t>
            </a:r>
            <a:r>
              <a:rPr lang="en-GB" dirty="0" smtClean="0"/>
              <a:t> </a:t>
            </a:r>
            <a:r>
              <a:rPr lang="en-GB" dirty="0" err="1" smtClean="0"/>
              <a:t>repo</a:t>
            </a:r>
            <a:r>
              <a:rPr lang="en-GB" dirty="0" err="1" smtClean="0">
                <a:sym typeface="Wingdings" panose="05000000000000000000" pitchFamily="2" charset="2"/>
              </a:rPr>
              <a:t></a:t>
            </a:r>
            <a:r>
              <a:rPr lang="en-US" altLang="en-GB" dirty="0" err="1" smtClean="0">
                <a:sym typeface="Wingdings" panose="05000000000000000000" pitchFamily="2" charset="2"/>
              </a:rPr>
              <a:t>take snapshot of current work</a:t>
            </a:r>
            <a:r>
              <a:rPr lang="en-GB" dirty="0" smtClean="0">
                <a:sym typeface="Wingdings" panose="05000000000000000000" pitchFamily="2" charset="2"/>
              </a:rPr>
              <a:t> make changes  </a:t>
            </a:r>
            <a:r>
              <a:rPr lang="en-US" altLang="en-GB" dirty="0" smtClean="0">
                <a:sym typeface="Wingdings" panose="05000000000000000000" pitchFamily="2" charset="2"/>
              </a:rPr>
              <a:t>record changes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US" altLang="en-GB" dirty="0" smtClean="0">
                <a:sym typeface="Wingdings" panose="05000000000000000000" pitchFamily="2" charset="2"/>
              </a:rPr>
              <a:t>  synchronize with remote repository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a team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Create online copy of main repository then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>
                <a:sym typeface="+mn-ea"/>
              </a:rPr>
              <a:t>#fork existing central online repository</a:t>
            </a:r>
            <a:endParaRPr lang="en-US" sz="2000" dirty="0" err="1"/>
          </a:p>
          <a:p>
            <a:pPr marL="0" indent="0">
              <a:buNone/>
            </a:pPr>
            <a:r>
              <a:rPr lang="en-GB" sz="2000" dirty="0">
                <a:sym typeface="+mn-ea"/>
              </a:rPr>
              <a:t>Forked is nothing more than a server side git clone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>
                <a:sym typeface="+mn-ea"/>
              </a:rPr>
              <a:t>#download forked repository to local machine</a:t>
            </a:r>
            <a:endParaRPr lang="en-US" sz="2000" dirty="0" err="1"/>
          </a:p>
          <a:p>
            <a:pPr marL="0" indent="0">
              <a:buNone/>
            </a:pPr>
            <a:r>
              <a:rPr lang="en-US" sz="2000" b="1" dirty="0" smtClean="0">
                <a:sym typeface="+mn-ea"/>
              </a:rPr>
              <a:t>pwd  #print/display the current working directory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ym typeface="+mn-ea"/>
              </a:rPr>
              <a:t>cd path/to/workspace</a:t>
            </a:r>
          </a:p>
          <a:p>
            <a:pPr marL="0" indent="0">
              <a:buNone/>
            </a:pPr>
            <a:r>
              <a:rPr lang="en-US" sz="2000" b="1" dirty="0" err="1">
                <a:sym typeface="+mn-ea"/>
              </a:rPr>
              <a:t>git</a:t>
            </a:r>
            <a:r>
              <a:rPr lang="en-US" sz="2000" b="1" dirty="0">
                <a:sym typeface="+mn-ea"/>
              </a:rPr>
              <a:t> clone /path/to/forked-repository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git</a:t>
            </a:r>
            <a:r>
              <a:rPr lang="en-US" sz="2000" dirty="0" smtClean="0"/>
              <a:t> maintains three local “trees” and synchronizes with remote “tree”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6538" y="5170516"/>
            <a:ext cx="1363287" cy="8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9659" y="5170514"/>
            <a:ext cx="1363287" cy="8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Index/stage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98078" y="5170514"/>
            <a:ext cx="1363287" cy="8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927465" y="5461462"/>
            <a:ext cx="1237211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60867" y="5461462"/>
            <a:ext cx="1237211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33900" y="5170514"/>
            <a:ext cx="1363287" cy="8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179027" y="5461462"/>
            <a:ext cx="1237211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4495165" y="1137285"/>
            <a:ext cx="2355215" cy="19380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team repository managed by senior data manager (bare repository)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8004175" y="3202305"/>
            <a:ext cx="2355215" cy="19380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forked remote repository for data manager 2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483995" y="3202305"/>
            <a:ext cx="2355215" cy="19380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forked remote repository for data manager 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29230" y="2015490"/>
            <a:ext cx="1659255" cy="866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31990" y="2165350"/>
            <a:ext cx="1081405" cy="9632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045585" y="4177665"/>
            <a:ext cx="3554095" cy="533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/>
          <p:cNvSpPr/>
          <p:nvPr/>
        </p:nvSpPr>
        <p:spPr>
          <a:xfrm>
            <a:off x="1655445" y="5512435"/>
            <a:ext cx="2012315" cy="1221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local repository for data manager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1285" y="5137785"/>
            <a:ext cx="0" cy="374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8175625" y="5625465"/>
            <a:ext cx="2012315" cy="1221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local repository for data manager2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093200" y="5250815"/>
            <a:ext cx="0" cy="374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branch to track “experimental” changes to the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ask </a:t>
            </a:r>
            <a:r>
              <a:rPr lang="en-US" sz="2000" dirty="0" err="1" smtClean="0"/>
              <a:t>git</a:t>
            </a:r>
            <a:r>
              <a:rPr lang="en-US" sz="2000" dirty="0" smtClean="0"/>
              <a:t> to create a new feature branch out of the master branch</a:t>
            </a:r>
          </a:p>
          <a:p>
            <a:pPr marL="0" indent="0">
              <a:buNone/>
            </a:pPr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b="1" dirty="0" smtClean="0"/>
              <a:t> branch &lt;</a:t>
            </a:r>
            <a:r>
              <a:rPr lang="en-US" b="1" dirty="0" err="1" smtClean="0"/>
              <a:t>feature_x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>
                <a:sym typeface="+mn-ea"/>
              </a:rPr>
              <a:t>#ask </a:t>
            </a:r>
            <a:r>
              <a:rPr lang="en-US" sz="2000" dirty="0" err="1" smtClean="0">
                <a:sym typeface="+mn-ea"/>
              </a:rPr>
              <a:t>git</a:t>
            </a:r>
            <a:r>
              <a:rPr lang="en-US" sz="2000" dirty="0" smtClean="0">
                <a:sym typeface="+mn-ea"/>
              </a:rPr>
              <a:t> to display the list of branches and indicate current/active branch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ym typeface="+mn-ea"/>
              </a:rPr>
              <a:t>git branch</a:t>
            </a:r>
            <a:endParaRPr lang="en-US" b="1" dirty="0" smtClean="0"/>
          </a:p>
          <a:p>
            <a:pPr marL="0" indent="0">
              <a:buNone/>
            </a:pPr>
            <a:r>
              <a:rPr lang="en-US" sz="2000" dirty="0" smtClean="0"/>
              <a:t># ask </a:t>
            </a:r>
            <a:r>
              <a:rPr lang="en-US" sz="2000" dirty="0" err="1" smtClean="0"/>
              <a:t>git</a:t>
            </a:r>
            <a:r>
              <a:rPr lang="en-US" sz="2000" dirty="0" smtClean="0"/>
              <a:t> to switch/checkout to the new branch</a:t>
            </a:r>
            <a:endParaRPr lang="en-US" sz="2000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checkout</a:t>
            </a:r>
          </a:p>
          <a:p>
            <a:pPr marL="0" indent="0">
              <a:buNone/>
            </a:pPr>
            <a:endParaRPr lang="en-US" sz="2000" b="1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and record more changes in the experimental/feature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#change code in working directory:</a:t>
            </a:r>
          </a:p>
          <a:p>
            <a:pPr lvl="2"/>
            <a:r>
              <a:rPr lang="en-US" sz="1400" dirty="0" smtClean="0"/>
              <a:t>Create new file</a:t>
            </a:r>
          </a:p>
          <a:p>
            <a:pPr lvl="2"/>
            <a:r>
              <a:rPr lang="en-US" sz="1400" dirty="0" smtClean="0"/>
              <a:t>Modify existing file</a:t>
            </a:r>
          </a:p>
          <a:p>
            <a:pPr lvl="3">
              <a:buFont typeface="Arial" panose="020B0604020202020204" pitchFamily="34" charset="0"/>
              <a:buChar char="‒"/>
            </a:pPr>
            <a:r>
              <a:rPr lang="en-US" sz="1200" dirty="0" smtClean="0"/>
              <a:t>change contents</a:t>
            </a:r>
          </a:p>
          <a:p>
            <a:pPr lvl="3">
              <a:buFont typeface="Arial" panose="020B0604020202020204" pitchFamily="34" charset="0"/>
              <a:buChar char="‒"/>
            </a:pPr>
            <a:r>
              <a:rPr lang="en-US" sz="1200" dirty="0" smtClean="0"/>
              <a:t>change name/ rename</a:t>
            </a:r>
          </a:p>
          <a:p>
            <a:pPr lvl="3">
              <a:buFont typeface="Arial" panose="020B0604020202020204" pitchFamily="34" charset="0"/>
              <a:buChar char="‒"/>
            </a:pPr>
            <a:r>
              <a:rPr lang="en-US" sz="1200" dirty="0" smtClean="0"/>
              <a:t>change location/move</a:t>
            </a:r>
          </a:p>
          <a:p>
            <a:pPr lvl="2"/>
            <a:r>
              <a:rPr lang="en-US" sz="1400" dirty="0" smtClean="0"/>
              <a:t>Delete existing file</a:t>
            </a:r>
          </a:p>
          <a:p>
            <a:pPr marL="0" lvl="0" indent="0">
              <a:buNone/>
            </a:pPr>
            <a:r>
              <a:rPr lang="en-US" sz="1400" dirty="0" smtClean="0"/>
              <a:t>#ask git to record the changes</a:t>
            </a:r>
            <a:endParaRPr lang="en-US" sz="1800" dirty="0" smtClean="0"/>
          </a:p>
          <a:p>
            <a:pPr marL="0" lvl="0" indent="0">
              <a:buNone/>
            </a:pPr>
            <a:r>
              <a:rPr lang="en-US" sz="1400" b="1" dirty="0" smtClean="0"/>
              <a:t>git add</a:t>
            </a:r>
          </a:p>
          <a:p>
            <a:pPr marL="0" lvl="0" indent="0">
              <a:buNone/>
            </a:pPr>
            <a:r>
              <a:rPr lang="en-US" sz="1400" b="1" dirty="0" smtClean="0"/>
              <a:t>git commit</a:t>
            </a:r>
            <a:endParaRPr lang="en-US" sz="1800" dirty="0" smtClean="0"/>
          </a:p>
          <a:p>
            <a:pPr marL="0" lvl="0" indent="0">
              <a:buNone/>
            </a:pPr>
            <a:r>
              <a:rPr lang="en-US" sz="1800" dirty="0" smtClean="0"/>
              <a:t>#</a:t>
            </a:r>
            <a:r>
              <a:rPr lang="en-US" sz="1400" dirty="0" smtClean="0"/>
              <a:t>ask git to display </a:t>
            </a:r>
            <a:r>
              <a:rPr lang="en-US" sz="1400" dirty="0" smtClean="0">
                <a:sym typeface="+mn-ea"/>
              </a:rPr>
              <a:t>status of files and folders in workspace</a:t>
            </a:r>
          </a:p>
          <a:p>
            <a:pPr marL="0" lvl="0" indent="0">
              <a:buNone/>
            </a:pPr>
            <a:r>
              <a:rPr lang="en-US" sz="1600" b="1" dirty="0" smtClean="0">
                <a:sym typeface="+mn-ea"/>
              </a:rPr>
              <a:t>git status</a:t>
            </a:r>
          </a:p>
          <a:p>
            <a:pPr marL="0" lvl="0" indent="0">
              <a:buNone/>
            </a:pPr>
            <a:r>
              <a:rPr lang="en-US" sz="1600" b="1" dirty="0" smtClean="0">
                <a:sym typeface="+mn-ea"/>
              </a:rPr>
              <a:t>#compare the two branches</a:t>
            </a:r>
          </a:p>
          <a:p>
            <a:pPr marL="0" lvl="0" indent="0">
              <a:buNone/>
            </a:pPr>
            <a:r>
              <a:rPr lang="en-US" sz="1600" b="1" dirty="0" smtClean="0">
                <a:sym typeface="+mn-ea"/>
              </a:rPr>
              <a:t>git checkout main</a:t>
            </a:r>
          </a:p>
          <a:p>
            <a:pPr marL="0" lvl="0" indent="0">
              <a:buNone/>
            </a:pPr>
            <a:r>
              <a:rPr lang="en-US" sz="1400" dirty="0" smtClean="0"/>
              <a:t>#list files in working directory</a:t>
            </a:r>
          </a:p>
          <a:p>
            <a:pPr marL="0" lvl="0" indent="0">
              <a:buNone/>
            </a:pPr>
            <a:r>
              <a:rPr lang="en-US" sz="1400" b="1" dirty="0" smtClean="0"/>
              <a:t>git checkout &lt;feature_x&gt;</a:t>
            </a:r>
          </a:p>
          <a:p>
            <a:pPr marL="0" lvl="0" indent="0">
              <a:buNone/>
            </a:pPr>
            <a:r>
              <a:rPr lang="en-US" sz="1400" dirty="0" smtClean="0"/>
              <a:t>#list files in working directory</a:t>
            </a:r>
          </a:p>
          <a:p>
            <a:pPr lvl="2"/>
            <a:endParaRPr lang="en-US" sz="14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1710" y="2288540"/>
            <a:ext cx="5476875" cy="34728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feature branch to the master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#ask git to switch/checkout to master branch:  git checkout master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#ask git to check whether current/active branch is master: git branch</a:t>
            </a:r>
          </a:p>
          <a:p>
            <a:pPr marL="0" indent="0">
              <a:buNone/>
            </a:pPr>
            <a:r>
              <a:rPr lang="en-US" sz="2400" dirty="0" smtClean="0"/>
              <a:t>#check current list of files in master: ls</a:t>
            </a:r>
          </a:p>
          <a:p>
            <a:pPr marL="0" indent="0">
              <a:buNone/>
            </a:pPr>
            <a:r>
              <a:rPr lang="en-US" sz="2400" dirty="0" smtClean="0"/>
              <a:t>#preview updates before merging: 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diff &lt;</a:t>
            </a:r>
            <a:r>
              <a:rPr lang="en-US" sz="2400" b="1" dirty="0" err="1" smtClean="0"/>
              <a:t>source_branch</a:t>
            </a:r>
            <a:r>
              <a:rPr lang="en-US" sz="2400" b="1" dirty="0" smtClean="0"/>
              <a:t>&gt; &lt;</a:t>
            </a:r>
            <a:r>
              <a:rPr lang="en-US" sz="2400" b="1" dirty="0" err="1" smtClean="0"/>
              <a:t>target_branch</a:t>
            </a:r>
            <a:r>
              <a:rPr lang="en-US" sz="2400" b="1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#merge feature branch </a:t>
            </a:r>
            <a:r>
              <a:rPr lang="en-US" sz="2400" b="1" dirty="0" smtClean="0"/>
              <a:t>into</a:t>
            </a:r>
            <a:r>
              <a:rPr lang="en-US" sz="2400" dirty="0" smtClean="0"/>
              <a:t> master branch: git merge &lt;feature_x&gt;</a:t>
            </a:r>
          </a:p>
          <a:p>
            <a:pPr marL="0" indent="0">
              <a:buNone/>
            </a:pPr>
            <a:r>
              <a:rPr lang="en-US" sz="2400" dirty="0" smtClean="0"/>
              <a:t>#check current list of files in master branch: 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#display branching structure</a:t>
            </a:r>
          </a:p>
          <a:p>
            <a:pPr marL="0" indent="0">
              <a:buNone/>
            </a:pPr>
            <a:r>
              <a:rPr lang="en-US" sz="2400" dirty="0" smtClean="0"/>
              <a:t>~delete experiemental branch if stale then display branching structure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*</a:t>
            </a:r>
            <a:r>
              <a:rPr lang="en-US" sz="2400" b="1" dirty="0" smtClean="0"/>
              <a:t>never </a:t>
            </a:r>
            <a:r>
              <a:rPr lang="en-US" sz="2400" b="1" dirty="0"/>
              <a:t>commit to master because master will be the branch that you pull upstream changes </a:t>
            </a:r>
            <a:r>
              <a:rPr lang="en-US" sz="2400" b="1" dirty="0" smtClean="0"/>
              <a:t>from</a:t>
            </a:r>
          </a:p>
          <a:p>
            <a:pPr marL="0" indent="0">
              <a:buNone/>
            </a:pPr>
            <a:r>
              <a:rPr lang="en-GB" sz="2400" dirty="0" smtClean="0"/>
              <a:t>*Use git pull –rebase to move all of your commits to the tip of the history.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Asking git for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lstStyle/>
          <a:p>
            <a:pPr marL="0" indent="0">
              <a:buNone/>
            </a:pPr>
            <a:r>
              <a:rPr lang="en-US" altLang="en-GB" dirty="0"/>
              <a:t>#t</a:t>
            </a:r>
            <a:r>
              <a:rPr lang="en-GB" dirty="0"/>
              <a:t>o view status of files in working directory and staging area:</a:t>
            </a:r>
          </a:p>
          <a:p>
            <a:pPr marL="0" indent="0">
              <a:buNone/>
            </a:pPr>
            <a:r>
              <a:rPr lang="en-GB" dirty="0"/>
              <a:t>git status or git status –s (short version)</a:t>
            </a:r>
          </a:p>
          <a:p>
            <a:pPr marL="0" indent="0">
              <a:buNone/>
            </a:pPr>
            <a:r>
              <a:rPr lang="en-US" altLang="en-GB" dirty="0"/>
              <a:t>#t</a:t>
            </a:r>
            <a:r>
              <a:rPr lang="en-GB" dirty="0"/>
              <a:t>o see what is modified but </a:t>
            </a:r>
            <a:r>
              <a:rPr lang="en-GB" dirty="0" err="1"/>
              <a:t>unstaged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diff</a:t>
            </a:r>
          </a:p>
          <a:p>
            <a:pPr marL="0" indent="0">
              <a:buNone/>
            </a:pPr>
            <a:r>
              <a:rPr lang="en-US" altLang="en-GB" dirty="0"/>
              <a:t>#t</a:t>
            </a:r>
            <a:r>
              <a:rPr lang="en-GB" dirty="0"/>
              <a:t>o see a list of staged changes: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diff --cached</a:t>
            </a:r>
          </a:p>
          <a:p>
            <a:pPr marL="0" indent="0">
              <a:buNone/>
            </a:pPr>
            <a:r>
              <a:rPr lang="en-US" altLang="en-GB" dirty="0"/>
              <a:t>#t</a:t>
            </a:r>
            <a:r>
              <a:rPr lang="en-GB" dirty="0"/>
              <a:t>o see a log of all changes in your local repo: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log or </a:t>
            </a:r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err="1"/>
              <a:t>oneline</a:t>
            </a:r>
            <a:r>
              <a:rPr lang="en-US" dirty="0"/>
              <a:t> (shorter version)</a:t>
            </a:r>
          </a:p>
          <a:p>
            <a:pPr marL="0" indent="0">
              <a:buNone/>
            </a:pPr>
            <a:r>
              <a:rPr lang="en-GB" dirty="0"/>
              <a:t>git log -</a:t>
            </a:r>
            <a:r>
              <a:rPr lang="en-US" altLang="en-GB" dirty="0"/>
              <a:t>2</a:t>
            </a:r>
            <a:r>
              <a:rPr lang="en-GB" dirty="0"/>
              <a:t> (to show only the </a:t>
            </a:r>
            <a:r>
              <a:rPr lang="en-US" altLang="en-GB" dirty="0"/>
              <a:t>2</a:t>
            </a:r>
            <a:r>
              <a:rPr lang="en-GB" dirty="0"/>
              <a:t> most recent updates)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the 'git way'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sz="2400"/>
          </a:p>
          <a:p>
            <a:pPr marL="514350" indent="-514350">
              <a:buAutoNum type="arabicPeriod"/>
            </a:pPr>
            <a:r>
              <a:rPr lang="en-US" sz="2400"/>
              <a:t>Make changes</a:t>
            </a:r>
          </a:p>
          <a:p>
            <a:pPr marL="514350" indent="-514350">
              <a:buAutoNum type="arabicPeriod"/>
            </a:pPr>
            <a:r>
              <a:rPr lang="en-US" sz="2400"/>
              <a:t>Take a snapshot of changes</a:t>
            </a:r>
          </a:p>
          <a:p>
            <a:pPr marL="514350" indent="-514350">
              <a:buAutoNum type="arabicPeriod"/>
            </a:pPr>
            <a:r>
              <a:rPr lang="en-US" sz="2400"/>
              <a:t>GOTO line 1</a:t>
            </a:r>
          </a:p>
          <a:p>
            <a:pPr marL="514350" indent="-514350">
              <a:buAutoNum type="arabicPeriod"/>
            </a:pPr>
            <a:endParaRPr lang="en-US" sz="2400"/>
          </a:p>
          <a:p>
            <a:r>
              <a:rPr lang="en-US" sz="2400"/>
              <a:t>Adds ability to :</a:t>
            </a:r>
          </a:p>
          <a:p>
            <a:pPr lvl="1"/>
            <a:r>
              <a:rPr lang="en-US" sz="2000"/>
              <a:t>move to any snapshot in the history of changes</a:t>
            </a:r>
          </a:p>
          <a:p>
            <a:pPr lvl="1"/>
            <a:r>
              <a:rPr lang="en-US" sz="2000"/>
              <a:t>back-up history of changes</a:t>
            </a:r>
          </a:p>
          <a:p>
            <a:pPr lvl="1"/>
            <a:r>
              <a:rPr lang="en-US" sz="2000"/>
              <a:t>collaborate or work remotely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Synchronize remote and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b="1" dirty="0">
                <a:cs typeface="+mn-lt"/>
                <a:sym typeface="+mn-ea"/>
              </a:rPr>
              <a:t>#</a:t>
            </a:r>
            <a:r>
              <a:rPr lang="en-GB" b="1" dirty="0">
                <a:cs typeface="+mn-lt"/>
                <a:sym typeface="+mn-ea"/>
              </a:rPr>
              <a:t>Push </a:t>
            </a:r>
            <a:r>
              <a:rPr lang="en-GB" dirty="0">
                <a:cs typeface="+mn-lt"/>
                <a:sym typeface="+mn-ea"/>
              </a:rPr>
              <a:t>your local changes to the remote repo.</a:t>
            </a:r>
            <a:endParaRPr lang="en-GB" dirty="0">
              <a:cs typeface="+mn-lt"/>
            </a:endParaRPr>
          </a:p>
          <a:p>
            <a:pPr marL="0" indent="0">
              <a:buNone/>
            </a:pPr>
            <a:r>
              <a:rPr lang="en-US" altLang="en-GB" b="1" dirty="0">
                <a:cs typeface="+mn-lt"/>
                <a:sym typeface="+mn-ea"/>
              </a:rPr>
              <a:t>#</a:t>
            </a:r>
            <a:r>
              <a:rPr lang="en-GB" b="1" dirty="0">
                <a:cs typeface="+mn-lt"/>
                <a:sym typeface="+mn-ea"/>
              </a:rPr>
              <a:t>Pull </a:t>
            </a:r>
            <a:r>
              <a:rPr lang="en-GB" dirty="0">
                <a:cs typeface="+mn-lt"/>
                <a:sym typeface="+mn-ea"/>
              </a:rPr>
              <a:t>from remote repo to get most recent changes.</a:t>
            </a:r>
            <a:endParaRPr lang="en-GB" dirty="0">
              <a:cs typeface="+mn-lt"/>
            </a:endParaRPr>
          </a:p>
          <a:p>
            <a:pPr marL="0" indent="0">
              <a:buNone/>
            </a:pPr>
            <a:r>
              <a:rPr lang="en-GB" dirty="0">
                <a:cs typeface="+mn-lt"/>
                <a:sym typeface="+mn-ea"/>
              </a:rPr>
              <a:t>– (fix conflicts if necessary, add/commit them to your local repo)</a:t>
            </a:r>
            <a:endParaRPr lang="en-GB" dirty="0">
              <a:cs typeface="+mn-lt"/>
            </a:endParaRPr>
          </a:p>
          <a:p>
            <a:pPr marL="0" indent="0">
              <a:buNone/>
            </a:pPr>
            <a:r>
              <a:rPr lang="en-US" altLang="en-GB" dirty="0">
                <a:cs typeface="+mn-lt"/>
                <a:sym typeface="+mn-ea"/>
              </a:rPr>
              <a:t>#To</a:t>
            </a:r>
            <a:r>
              <a:rPr lang="en-GB" dirty="0">
                <a:cs typeface="+mn-lt"/>
                <a:sym typeface="+mn-ea"/>
              </a:rPr>
              <a:t> fetch the most recent updates from the remote repo into</a:t>
            </a:r>
            <a:endParaRPr lang="en-GB" dirty="0">
              <a:cs typeface="+mn-lt"/>
            </a:endParaRPr>
          </a:p>
          <a:p>
            <a:pPr marL="0" indent="0">
              <a:buNone/>
            </a:pPr>
            <a:r>
              <a:rPr lang="en-GB" dirty="0">
                <a:cs typeface="+mn-lt"/>
                <a:sym typeface="+mn-ea"/>
              </a:rPr>
              <a:t>your local repo, and put them into your working directory:</a:t>
            </a:r>
            <a:endParaRPr lang="en-GB" dirty="0"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+mn-lt"/>
                <a:sym typeface="+mn-ea"/>
              </a:rPr>
              <a:t>– </a:t>
            </a:r>
            <a:r>
              <a:rPr lang="en-US" dirty="0" err="1">
                <a:cs typeface="+mn-lt"/>
                <a:sym typeface="+mn-ea"/>
              </a:rPr>
              <a:t>git</a:t>
            </a:r>
            <a:r>
              <a:rPr lang="en-US" dirty="0">
                <a:cs typeface="+mn-lt"/>
                <a:sym typeface="+mn-ea"/>
              </a:rPr>
              <a:t> pull origin master</a:t>
            </a:r>
            <a:endParaRPr lang="en-US" dirty="0">
              <a:cs typeface="+mn-lt"/>
            </a:endParaRPr>
          </a:p>
          <a:p>
            <a:pPr marL="0" indent="0">
              <a:buNone/>
            </a:pPr>
            <a:r>
              <a:rPr lang="en-US" altLang="en-GB" dirty="0">
                <a:cs typeface="+mn-lt"/>
                <a:sym typeface="+mn-ea"/>
              </a:rPr>
              <a:t>#</a:t>
            </a:r>
            <a:r>
              <a:rPr lang="en-GB" dirty="0">
                <a:cs typeface="+mn-lt"/>
                <a:sym typeface="+mn-ea"/>
              </a:rPr>
              <a:t>To put your changes from your local repo in the remote repo:</a:t>
            </a:r>
            <a:endParaRPr lang="en-GB" dirty="0"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+mn-lt"/>
                <a:sym typeface="+mn-ea"/>
              </a:rPr>
              <a:t>– </a:t>
            </a:r>
            <a:r>
              <a:rPr lang="en-US" dirty="0" err="1">
                <a:cs typeface="+mn-lt"/>
                <a:sym typeface="+mn-ea"/>
              </a:rPr>
              <a:t>git</a:t>
            </a:r>
            <a:r>
              <a:rPr lang="en-US" dirty="0">
                <a:cs typeface="+mn-lt"/>
                <a:sym typeface="+mn-ea"/>
              </a:rPr>
              <a:t> push origin master</a:t>
            </a:r>
            <a:endParaRPr lang="en-US" dirty="0">
              <a:cs typeface="+mn-lt"/>
            </a:endParaRPr>
          </a:p>
          <a:p>
            <a:pPr marL="0" indent="0">
              <a:buNone/>
            </a:pPr>
            <a:endParaRPr lang="en-US" dirty="0">
              <a:cs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Handle conflicts during merging</a:t>
            </a: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cs typeface="+mn-lt"/>
              </a:rPr>
              <a:t>The conflicting file will contain &lt;&lt;&lt; and &gt;&gt;&gt; sections </a:t>
            </a:r>
            <a:r>
              <a:rPr lang="en-GB" dirty="0" smtClean="0">
                <a:solidFill>
                  <a:srgbClr val="000000"/>
                </a:solidFill>
                <a:cs typeface="+mn-lt"/>
              </a:rPr>
              <a:t>to indicate </a:t>
            </a:r>
            <a:r>
              <a:rPr lang="en-GB" dirty="0">
                <a:solidFill>
                  <a:srgbClr val="000000"/>
                </a:solidFill>
                <a:cs typeface="+mn-lt"/>
              </a:rPr>
              <a:t>where </a:t>
            </a:r>
            <a:r>
              <a:rPr lang="en-US" altLang="en-GB" dirty="0">
                <a:solidFill>
                  <a:srgbClr val="000000"/>
                </a:solidFill>
                <a:cs typeface="+mn-lt"/>
              </a:rPr>
              <a:t>g</a:t>
            </a:r>
            <a:r>
              <a:rPr lang="en-GB" dirty="0">
                <a:solidFill>
                  <a:srgbClr val="000000"/>
                </a:solidFill>
                <a:cs typeface="+mn-lt"/>
              </a:rPr>
              <a:t>it was unable to resolve a conflict:</a:t>
            </a:r>
          </a:p>
          <a:p>
            <a:pPr marL="457200" lvl="1" indent="0">
              <a:buNone/>
            </a:pPr>
            <a:r>
              <a:rPr lang="en-US" sz="1600" b="0" i="0" u="none" strike="noStrike" baseline="0" dirty="0" smtClean="0">
                <a:solidFill>
                  <a:srgbClr val="33339A"/>
                </a:solidFill>
                <a:cs typeface="+mn-lt"/>
              </a:rPr>
              <a:t>&lt;&lt;&lt;&lt;&lt;&lt;&lt; </a:t>
            </a:r>
            <a:r>
              <a:rPr lang="en-US" sz="1600" b="0" i="0" u="none" strike="noStrike" baseline="0" dirty="0" err="1" smtClean="0">
                <a:solidFill>
                  <a:srgbClr val="33339A"/>
                </a:solidFill>
                <a:cs typeface="+mn-lt"/>
              </a:rPr>
              <a:t>HEAD:index.html</a:t>
            </a:r>
            <a:endParaRPr lang="en-US" sz="1600" b="0" i="0" u="none" strike="noStrike" baseline="0" dirty="0" smtClean="0">
              <a:solidFill>
                <a:srgbClr val="33339A"/>
              </a:solidFill>
              <a:cs typeface="+mn-lt"/>
            </a:endParaRPr>
          </a:p>
          <a:p>
            <a:pPr marL="457200" lvl="1" indent="0">
              <a:buNone/>
            </a:pPr>
            <a:r>
              <a:rPr lang="en-GB" sz="1600" b="0" i="0" u="none" strike="noStrike" baseline="0" dirty="0" smtClean="0">
                <a:solidFill>
                  <a:srgbClr val="33339A"/>
                </a:solidFill>
                <a:cs typeface="+mn-lt"/>
              </a:rPr>
              <a:t>&lt;div id="footer"&gt;</a:t>
            </a:r>
            <a:r>
              <a:rPr lang="en-GB" sz="1600" b="0" i="0" u="none" strike="noStrike" baseline="0" dirty="0" err="1" smtClean="0">
                <a:solidFill>
                  <a:srgbClr val="33339A"/>
                </a:solidFill>
                <a:cs typeface="+mn-lt"/>
              </a:rPr>
              <a:t>todo</a:t>
            </a:r>
            <a:r>
              <a:rPr lang="en-GB" sz="1600" b="0" i="0" u="none" strike="noStrike" baseline="0" dirty="0" smtClean="0">
                <a:solidFill>
                  <a:srgbClr val="33339A"/>
                </a:solidFill>
                <a:cs typeface="+mn-lt"/>
              </a:rPr>
              <a:t>: message here&lt;/div&gt;</a:t>
            </a:r>
          </a:p>
          <a:p>
            <a:pPr marL="457200" lvl="1" indent="0">
              <a:buNone/>
            </a:pPr>
            <a:r>
              <a:rPr lang="en-US" sz="1600" b="1" i="0" u="none" strike="noStrike" baseline="0" dirty="0" smtClean="0">
                <a:solidFill>
                  <a:srgbClr val="000000"/>
                </a:solidFill>
                <a:cs typeface="+mn-lt"/>
              </a:rPr>
              <a:t>=======</a:t>
            </a:r>
          </a:p>
          <a:p>
            <a:pPr marL="457200" lvl="1" indent="0">
              <a:buNone/>
            </a:pPr>
            <a:r>
              <a:rPr lang="en-US" sz="1600" b="0" i="0" u="none" strike="noStrike" baseline="0" dirty="0" smtClean="0">
                <a:solidFill>
                  <a:srgbClr val="008100"/>
                </a:solidFill>
                <a:cs typeface="+mn-lt"/>
              </a:rPr>
              <a:t>&lt;div id="footer"&gt;</a:t>
            </a:r>
          </a:p>
          <a:p>
            <a:pPr marL="457200" lvl="1" indent="0">
              <a:buNone/>
            </a:pPr>
            <a:r>
              <a:rPr lang="en-GB" sz="1600" b="0" i="0" u="none" strike="noStrike" baseline="0" dirty="0" smtClean="0">
                <a:solidFill>
                  <a:srgbClr val="008100"/>
                </a:solidFill>
                <a:cs typeface="+mn-lt"/>
              </a:rPr>
              <a:t>thanks for visiting our site</a:t>
            </a:r>
          </a:p>
          <a:p>
            <a:pPr marL="457200" lvl="1" indent="0">
              <a:buNone/>
            </a:pPr>
            <a:r>
              <a:rPr lang="en-US" sz="1600" b="0" i="0" u="none" strike="noStrike" baseline="0" dirty="0" smtClean="0">
                <a:solidFill>
                  <a:srgbClr val="008100"/>
                </a:solidFill>
                <a:cs typeface="+mn-lt"/>
              </a:rPr>
              <a:t>&lt;/div&gt;</a:t>
            </a:r>
          </a:p>
          <a:p>
            <a:pPr marL="457200" lvl="1" indent="0">
              <a:buNone/>
            </a:pPr>
            <a:r>
              <a:rPr lang="en-US" sz="1600" b="0" i="0" u="none" strike="noStrike" baseline="0" dirty="0" smtClean="0">
                <a:solidFill>
                  <a:srgbClr val="008100"/>
                </a:solidFill>
                <a:cs typeface="+mn-lt"/>
              </a:rPr>
              <a:t>&gt;&gt;&gt;&gt;&gt;&gt;&gt; </a:t>
            </a:r>
            <a:r>
              <a:rPr lang="en-US" sz="1600" b="0" i="0" u="none" strike="noStrike" baseline="0" dirty="0" err="1" smtClean="0">
                <a:solidFill>
                  <a:srgbClr val="008100"/>
                </a:solidFill>
                <a:cs typeface="+mn-lt"/>
              </a:rPr>
              <a:t>SpecialBranch:index.html</a:t>
            </a:r>
            <a:endParaRPr lang="en-US" sz="1600" b="0" i="0" u="none" strike="noStrike" baseline="0" dirty="0" smtClean="0">
              <a:solidFill>
                <a:srgbClr val="008100"/>
              </a:solidFill>
              <a:cs typeface="+mn-lt"/>
            </a:endParaRPr>
          </a:p>
          <a:p>
            <a:r>
              <a:rPr lang="en-GB" dirty="0" smtClean="0">
                <a:solidFill>
                  <a:srgbClr val="000000"/>
                </a:solidFill>
                <a:cs typeface="+mn-lt"/>
              </a:rPr>
              <a:t>Find </a:t>
            </a:r>
            <a:r>
              <a:rPr lang="en-GB" dirty="0">
                <a:solidFill>
                  <a:srgbClr val="000000"/>
                </a:solidFill>
                <a:cs typeface="+mn-lt"/>
              </a:rPr>
              <a:t>all such sections, and edit them to the proper </a:t>
            </a:r>
            <a:r>
              <a:rPr lang="en-GB" dirty="0" smtClean="0">
                <a:solidFill>
                  <a:srgbClr val="000000"/>
                </a:solidFill>
                <a:cs typeface="+mn-lt"/>
              </a:rPr>
              <a:t>state (whichever </a:t>
            </a:r>
            <a:r>
              <a:rPr lang="en-GB" dirty="0">
                <a:solidFill>
                  <a:srgbClr val="000000"/>
                </a:solidFill>
                <a:cs typeface="+mn-lt"/>
              </a:rPr>
              <a:t>of the two versions is newer / better / </a:t>
            </a:r>
            <a:r>
              <a:rPr lang="en-GB" dirty="0" smtClean="0">
                <a:solidFill>
                  <a:srgbClr val="000000"/>
                </a:solidFill>
                <a:cs typeface="+mn-lt"/>
              </a:rPr>
              <a:t>more </a:t>
            </a:r>
            <a:r>
              <a:rPr lang="en-US" dirty="0" smtClean="0">
                <a:solidFill>
                  <a:srgbClr val="000000"/>
                </a:solidFill>
                <a:cs typeface="+mn-lt"/>
              </a:rPr>
              <a:t>correct</a:t>
            </a:r>
            <a:r>
              <a:rPr lang="en-US" dirty="0">
                <a:solidFill>
                  <a:srgbClr val="000000"/>
                </a:solidFill>
                <a:cs typeface="+mn-lt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cs typeface="+mn-lt"/>
              </a:rPr>
              <a:t>When done, stage then commit before merging then uploading</a:t>
            </a:r>
          </a:p>
          <a:p>
            <a:pPr marL="0" indent="0">
              <a:buNone/>
            </a:pPr>
            <a:endParaRPr lang="en-US" dirty="0">
              <a:cs typeface="+mn-lt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519651" y="2709949"/>
            <a:ext cx="249382" cy="4987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887884" y="3516284"/>
            <a:ext cx="631767" cy="947651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51665" y="2818015"/>
            <a:ext cx="2344190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1 version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38058" y="3810405"/>
            <a:ext cx="2344190" cy="3906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2 version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Handle conflicts during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#ask git to fetch updates from remote repository and display downloaded branches</a:t>
            </a:r>
          </a:p>
          <a:p>
            <a:pPr marL="0" indent="0">
              <a:buNone/>
            </a:pPr>
            <a:r>
              <a:rPr lang="en-US"/>
              <a:t>git fetch origin</a:t>
            </a:r>
          </a:p>
          <a:p>
            <a:pPr marL="0" indent="0">
              <a:buNone/>
            </a:pPr>
            <a:r>
              <a:rPr lang="en-US"/>
              <a:t>#ask git to display log of commits in remote master branch</a:t>
            </a:r>
          </a:p>
          <a:p>
            <a:pPr marL="0" indent="0">
              <a:buNone/>
            </a:pPr>
            <a:r>
              <a:rPr lang="en-US"/>
              <a:t>git log --oneline master..origin/master</a:t>
            </a:r>
          </a:p>
          <a:p>
            <a:pPr marL="0" indent="0">
              <a:buNone/>
            </a:pPr>
            <a:r>
              <a:rPr lang="en-US"/>
              <a:t>#ask git to switch to master branch</a:t>
            </a:r>
          </a:p>
          <a:p>
            <a:pPr marL="0" indent="0">
              <a:buNone/>
            </a:pPr>
            <a:r>
              <a:rPr lang="en-US"/>
              <a:t>git checkout master</a:t>
            </a:r>
          </a:p>
          <a:p>
            <a:pPr marL="0" indent="0">
              <a:buNone/>
            </a:pPr>
            <a:r>
              <a:rPr lang="en-US"/>
              <a:t>#ask git to merge changes from remote master</a:t>
            </a:r>
          </a:p>
          <a:p>
            <a:pPr marL="0" indent="0">
              <a:buNone/>
            </a:pPr>
            <a:r>
              <a:rPr lang="en-US"/>
              <a:t>git merge origin/master</a:t>
            </a:r>
          </a:p>
          <a:p>
            <a:pPr marL="0" indent="0">
              <a:buNone/>
            </a:pPr>
            <a:r>
              <a:rPr lang="en-US"/>
              <a:t>#</a:t>
            </a:r>
            <a:r>
              <a:rPr lang="en-US" dirty="0">
                <a:sym typeface="+mn-ea"/>
              </a:rPr>
              <a:t>git fetch then git rebase is better than git fetch then git merge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Request senior data manager to review and accept your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 marL="76200" lvl="0" indent="0" rtl="0">
              <a:spcBef>
                <a:spcPts val="0"/>
              </a:spcBef>
              <a:buSzPct val="100000"/>
              <a:buNone/>
            </a:pPr>
            <a:r>
              <a:rPr lang="en-US" kern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Helvetica Light" charset="0"/>
                <a:sym typeface="Helvetica Light" charset="0"/>
              </a:rPr>
              <a:t>Pull Requests initiate discussion about your commits. Pull Requests also provide a way to notify project maintainers about the changes you'd like them to consider</a:t>
            </a:r>
          </a:p>
          <a:p>
            <a:pPr marL="76200" lvl="0" indent="0" rtl="0">
              <a:spcBef>
                <a:spcPts val="0"/>
              </a:spcBef>
              <a:buSzPct val="100000"/>
              <a:buNone/>
            </a:pPr>
            <a:endParaRPr lang="en-GB" dirty="0">
              <a:sym typeface="+mn-ea"/>
            </a:endParaRP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GB" dirty="0">
                <a:sym typeface="+mn-ea"/>
              </a:rPr>
              <a:t>On GitHub, go to the repository from which you would like to propose changes</a:t>
            </a:r>
            <a:r>
              <a:rPr lang="en-US" altLang="en-GB" dirty="0">
                <a:sym typeface="+mn-ea"/>
              </a:rPr>
              <a:t>...team repository</a:t>
            </a:r>
            <a:endParaRPr lang="en-GB" dirty="0"/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GB" dirty="0">
                <a:sym typeface="+mn-ea"/>
              </a:rPr>
              <a:t>In the “Branch” menu, choose the branch that contains your commits </a:t>
            </a:r>
            <a:endParaRPr lang="en-GB" dirty="0"/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GB" dirty="0">
                <a:sym typeface="+mn-ea"/>
              </a:rPr>
              <a:t>To the left of the “Branch” menu, click the green Compare and Review button</a:t>
            </a:r>
            <a:endParaRPr lang="en-GB" dirty="0"/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GB" dirty="0">
                <a:sym typeface="+mn-ea"/>
              </a:rPr>
              <a:t>The Compare page will automatically select the base and compare branches; to change these, click edit</a:t>
            </a:r>
            <a:endParaRPr lang="en-GB" dirty="0"/>
          </a:p>
          <a:p>
            <a:pPr marL="457200" lvl="0" indent="-381000">
              <a:spcBef>
                <a:spcPts val="0"/>
              </a:spcBef>
              <a:buSzPct val="100000"/>
              <a:buAutoNum type="arabicPeriod"/>
            </a:pPr>
            <a:r>
              <a:rPr lang="en-GB" dirty="0">
                <a:sym typeface="+mn-ea"/>
              </a:rPr>
              <a:t>Click Create pull request. Title and describe your pull request. Create pull reque</a:t>
            </a:r>
            <a:r>
              <a:rPr lang="en-US" altLang="en-GB" dirty="0">
                <a:sym typeface="+mn-ea"/>
              </a:rPr>
              <a:t>st</a:t>
            </a:r>
          </a:p>
          <a:p>
            <a:pPr marL="457200" lvl="0" indent="-381000">
              <a:spcBef>
                <a:spcPts val="0"/>
              </a:spcBef>
              <a:buSzPct val="100000"/>
              <a:buAutoNum type="arabicPeriod"/>
            </a:pPr>
            <a:r>
              <a:rPr lang="en-US" altLang="en-GB" dirty="0"/>
              <a:t>P</a:t>
            </a:r>
            <a:r>
              <a:rPr lang="en-GB" dirty="0"/>
              <a:t>roposed changes will be merged from the head branch to the base branch that was specified in the pull reques</a:t>
            </a:r>
            <a:r>
              <a:rPr lang="en-US" altLang="en-GB" dirty="0"/>
              <a:t>t</a:t>
            </a:r>
          </a:p>
          <a:p>
            <a:pPr marL="914400" lvl="1" indent="-381000">
              <a:spcBef>
                <a:spcPts val="0"/>
              </a:spcBef>
              <a:buSzPct val="100000"/>
            </a:pPr>
            <a:r>
              <a:rPr lang="en-GB" dirty="0"/>
              <a:t>https://help.github.com/en/articles/creating-a-pull-request-from-a-fork</a:t>
            </a:r>
            <a:endParaRPr lang="en-US" altLang="en-GB" dirty="0"/>
          </a:p>
          <a:p>
            <a:pPr marL="914400" lvl="1" indent="-381000">
              <a:spcBef>
                <a:spcPts val="0"/>
              </a:spcBef>
              <a:buSzPct val="100000"/>
            </a:pPr>
            <a:r>
              <a:rPr lang="en-GB" dirty="0"/>
              <a:t>https://help.github.com/en/articles/merging-a-pull-request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teamwork </a:t>
            </a:r>
            <a:r>
              <a:rPr lang="en-US" sz="1400" dirty="0" smtClean="0"/>
              <a:t>–fork. clone</a:t>
            </a:r>
            <a:r>
              <a:rPr lang="en-US" sz="1400" dirty="0"/>
              <a:t>. </a:t>
            </a:r>
            <a:r>
              <a:rPr lang="en-US" sz="1400" dirty="0" smtClean="0"/>
              <a:t>((code-stage-&amp;-commit)</a:t>
            </a:r>
            <a:r>
              <a:rPr lang="en-US" sz="1400" baseline="30000" dirty="0" smtClean="0"/>
              <a:t>+</a:t>
            </a:r>
            <a:r>
              <a:rPr lang="en-US" sz="1400" dirty="0" smtClean="0"/>
              <a:t>.</a:t>
            </a:r>
            <a:r>
              <a:rPr lang="en-US" sz="1400" dirty="0"/>
              <a:t> r</a:t>
            </a:r>
            <a:r>
              <a:rPr lang="en-US" sz="1400" dirty="0" smtClean="0"/>
              <a:t>ebase. </a:t>
            </a:r>
            <a:r>
              <a:rPr lang="en-US" sz="1400" dirty="0" err="1"/>
              <a:t>p</a:t>
            </a:r>
            <a:r>
              <a:rPr lang="en-US" sz="1400" dirty="0" err="1" smtClean="0"/>
              <a:t>ush.pull</a:t>
            </a:r>
            <a:r>
              <a:rPr lang="en-US" sz="1400" dirty="0" smtClean="0"/>
              <a:t> request)</a:t>
            </a:r>
            <a:r>
              <a:rPr lang="en-US" sz="1400" baseline="30000" dirty="0" smtClean="0"/>
              <a:t>+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Create online repo to back up your work</a:t>
            </a:r>
          </a:p>
          <a:p>
            <a:r>
              <a:rPr lang="en-GB" dirty="0" smtClean="0"/>
              <a:t>Clone </a:t>
            </a:r>
            <a:r>
              <a:rPr lang="en-GB" dirty="0"/>
              <a:t>the repo (i.e. </a:t>
            </a:r>
            <a:r>
              <a:rPr lang="en-GB" u="sng" dirty="0">
                <a:hlinkClick r:id="rId2"/>
              </a:rPr>
              <a:t>git </a:t>
            </a:r>
            <a:r>
              <a:rPr lang="en-GB" u="sng" dirty="0" smtClean="0"/>
              <a:t>clone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Start from master branch </a:t>
            </a:r>
          </a:p>
          <a:p>
            <a:r>
              <a:rPr lang="en-GB" dirty="0"/>
              <a:t>S</a:t>
            </a:r>
            <a:r>
              <a:rPr lang="en-GB" dirty="0" smtClean="0"/>
              <a:t>tage and commit current </a:t>
            </a:r>
            <a:r>
              <a:rPr lang="en-GB" dirty="0" err="1" smtClean="0"/>
              <a:t>uptodate</a:t>
            </a:r>
            <a:r>
              <a:rPr lang="en-GB" dirty="0" smtClean="0"/>
              <a:t> files if available(i.e. git add, git commit)</a:t>
            </a:r>
            <a:endParaRPr lang="en-GB" dirty="0"/>
          </a:p>
          <a:p>
            <a:r>
              <a:rPr lang="en-GB" dirty="0" smtClean="0"/>
              <a:t>Branch out from master to feature branch - for registering new changes (i.e. git branch, git checkout)</a:t>
            </a:r>
          </a:p>
          <a:p>
            <a:r>
              <a:rPr lang="en-GB" dirty="0" smtClean="0"/>
              <a:t>Make</a:t>
            </a:r>
            <a:r>
              <a:rPr lang="en-GB" dirty="0"/>
              <a:t>, stage, and commit changes. (i.e. </a:t>
            </a:r>
            <a:r>
              <a:rPr lang="en-GB" u="sng" dirty="0">
                <a:hlinkClick r:id="rId3"/>
              </a:rPr>
              <a:t>git add</a:t>
            </a:r>
            <a:r>
              <a:rPr lang="en-GB" dirty="0"/>
              <a:t>, </a:t>
            </a:r>
            <a:r>
              <a:rPr lang="en-GB" u="sng" dirty="0">
                <a:hlinkClick r:id="rId4"/>
              </a:rPr>
              <a:t>git commit</a:t>
            </a:r>
            <a:r>
              <a:rPr lang="en-GB" dirty="0"/>
              <a:t>).</a:t>
            </a:r>
          </a:p>
          <a:p>
            <a:r>
              <a:rPr lang="en-GB" dirty="0"/>
              <a:t>Merge </a:t>
            </a:r>
            <a:r>
              <a:rPr lang="en-GB" dirty="0" smtClean="0"/>
              <a:t>feature branch into the master branch (i.e. git merge)</a:t>
            </a:r>
          </a:p>
          <a:p>
            <a:r>
              <a:rPr lang="en-GB" dirty="0" smtClean="0"/>
              <a:t>Delete stale feature branch </a:t>
            </a:r>
          </a:p>
          <a:p>
            <a:r>
              <a:rPr lang="en-GB" dirty="0" smtClean="0"/>
              <a:t>Sync with online repo (i.e. git pull – rebase origin master, git push origin master)</a:t>
            </a:r>
          </a:p>
          <a:p>
            <a:pPr fontAlgn="base"/>
            <a:r>
              <a:rPr lang="en-GB" dirty="0"/>
              <a:t>forking gives a "clean" environment</a:t>
            </a:r>
          </a:p>
          <a:p>
            <a:pPr fontAlgn="base"/>
            <a:r>
              <a:rPr lang="en-GB" dirty="0"/>
              <a:t>pull requests give a nice way to discuss code</a:t>
            </a:r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Asking git for help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GB" dirty="0" smtClean="0"/>
              <a:t>#</a:t>
            </a:r>
            <a:r>
              <a:rPr lang="en-GB" dirty="0" smtClean="0"/>
              <a:t>get help info about a particular command </a:t>
            </a:r>
            <a:r>
              <a:rPr lang="en-US" dirty="0" err="1" smtClean="0"/>
              <a:t>git</a:t>
            </a:r>
            <a:r>
              <a:rPr lang="en-US" dirty="0" smtClean="0"/>
              <a:t> help </a:t>
            </a:r>
            <a:r>
              <a:rPr lang="en-US" i="1" dirty="0" smtClean="0"/>
              <a:t>[</a:t>
            </a:r>
            <a:r>
              <a:rPr lang="en-US" b="1" i="1" dirty="0" smtClean="0"/>
              <a:t>command</a:t>
            </a:r>
            <a:r>
              <a:rPr lang="en-US" i="1" dirty="0"/>
              <a:t>]</a:t>
            </a:r>
          </a:p>
          <a:p>
            <a:pPr marL="457200" lvl="1" indent="0">
              <a:buNone/>
            </a:pPr>
            <a:r>
              <a:rPr lang="en-US" b="1" dirty="0"/>
              <a:t>git help stash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Questions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create 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#create folder to store the story file</a:t>
            </a:r>
          </a:p>
          <a:p>
            <a:pPr marL="0" indent="0">
              <a:buNone/>
            </a:pPr>
            <a:r>
              <a:rPr lang="en-US" sz="2400" dirty="0"/>
              <a:t>#use notebook++ to write a </a:t>
            </a:r>
            <a:r>
              <a:rPr lang="en-US" sz="2400" dirty="0" smtClean="0"/>
              <a:t>story</a:t>
            </a:r>
          </a:p>
          <a:p>
            <a:r>
              <a:rPr lang="en-GB" sz="2400" dirty="0"/>
              <a:t>Once upon a time_____, and every day_____, until one day_____, and because of that_____ and because of </a:t>
            </a:r>
            <a:r>
              <a:rPr lang="en-GB" sz="2400" dirty="0" err="1"/>
              <a:t>that_____until</a:t>
            </a:r>
            <a:r>
              <a:rPr lang="en-GB" sz="2400" dirty="0"/>
              <a:t> finally______ and ever since then</a:t>
            </a:r>
            <a:r>
              <a:rPr lang="en-GB" sz="2400" dirty="0" smtClean="0"/>
              <a:t>______.</a:t>
            </a:r>
          </a:p>
          <a:p>
            <a:endParaRPr lang="en-US" sz="2400" dirty="0" smtClean="0"/>
          </a:p>
          <a:p>
            <a:pPr lvl="1"/>
            <a:r>
              <a:rPr lang="en-US" sz="2100" dirty="0" smtClean="0"/>
              <a:t>This </a:t>
            </a:r>
            <a:r>
              <a:rPr lang="en-US" sz="2100" dirty="0"/>
              <a:t>is a story about &lt;character&gt;</a:t>
            </a:r>
          </a:p>
          <a:p>
            <a:pPr lvl="1"/>
            <a:r>
              <a:rPr lang="en-US" sz="2100" dirty="0"/>
              <a:t>Once upon a time there lived .....</a:t>
            </a:r>
          </a:p>
          <a:p>
            <a:pPr lvl="1"/>
            <a:r>
              <a:rPr lang="en-US" sz="2100" dirty="0"/>
              <a:t>Everyday,&lt;character did this and that&gt;</a:t>
            </a:r>
          </a:p>
          <a:p>
            <a:pPr lvl="1"/>
            <a:r>
              <a:rPr lang="en-US" sz="2100" dirty="0"/>
              <a:t>One day, &lt;event happened&gt;</a:t>
            </a:r>
          </a:p>
          <a:p>
            <a:pPr lvl="1"/>
            <a:r>
              <a:rPr lang="en-US" sz="2100" dirty="0"/>
              <a:t>And then....</a:t>
            </a:r>
          </a:p>
          <a:p>
            <a:pPr lvl="1"/>
            <a:r>
              <a:rPr lang="en-US" sz="2100" dirty="0"/>
              <a:t>And then....</a:t>
            </a:r>
          </a:p>
          <a:p>
            <a:pPr lvl="1"/>
            <a:r>
              <a:rPr lang="en-US" sz="2100" dirty="0"/>
              <a:t>Finally.......</a:t>
            </a:r>
          </a:p>
          <a:p>
            <a:pPr lvl="1"/>
            <a:r>
              <a:rPr lang="en-US" sz="2100" dirty="0"/>
              <a:t>Ever since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alone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configure  git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#download and install git: </a:t>
            </a:r>
          </a:p>
          <a:p>
            <a:pPr lvl="1"/>
            <a:r>
              <a:rPr lang="en-US" sz="2000"/>
              <a:t>https://git-scm.com/download</a:t>
            </a:r>
            <a:r>
              <a:rPr lang="en-US" sz="2400"/>
              <a:t>s</a:t>
            </a:r>
          </a:p>
          <a:p>
            <a:pPr marL="0" indent="0">
              <a:buNone/>
            </a:pPr>
            <a:r>
              <a:rPr lang="en-US" sz="2400"/>
              <a:t>#download and install git GUI client</a:t>
            </a:r>
          </a:p>
          <a:p>
            <a:pPr lvl="1"/>
            <a:r>
              <a:rPr lang="en-US" sz="2000"/>
              <a:t>https://desktop.github.com</a:t>
            </a:r>
          </a:p>
          <a:p>
            <a:pPr lvl="1"/>
            <a:r>
              <a:rPr lang="en-US" sz="2000"/>
              <a:t>https://tortoisegit.org/</a:t>
            </a:r>
          </a:p>
          <a:p>
            <a:pPr lvl="1"/>
            <a:r>
              <a:rPr lang="en-US" sz="2000"/>
              <a:t>or, interact with git through command line</a:t>
            </a:r>
          </a:p>
          <a:p>
            <a:pPr marL="0" indent="0">
              <a:buNone/>
            </a:pPr>
            <a:r>
              <a:rPr lang="en-US" sz="2000"/>
              <a:t>#</a:t>
            </a:r>
            <a:r>
              <a:rPr lang="en-US" sz="2400"/>
              <a:t>configure git</a:t>
            </a:r>
          </a:p>
          <a:p>
            <a:pPr lvl="1"/>
            <a:r>
              <a:rPr lang="en-US" sz="2000"/>
              <a:t>git config --global user.name "My Name"</a:t>
            </a:r>
          </a:p>
          <a:p>
            <a:pPr lvl="1"/>
            <a:r>
              <a:rPr lang="en-US" sz="2000"/>
              <a:t>git config --global user.email myEmail@example.com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You might want or be required to use an SSH key: </a:t>
            </a:r>
          </a:p>
          <a:p>
            <a:pPr marL="0" indent="0">
              <a:buNone/>
            </a:pPr>
            <a:r>
              <a:rPr lang="en-US" sz="2400"/>
              <a:t>	tutorial by DigitalOcean: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https://docs.gitlab.com/ce/ssh/README.html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370"/>
            <a:ext cx="10515600" cy="50006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# open the workspace/directory/folder you want to keep track of</a:t>
            </a:r>
          </a:p>
          <a:p>
            <a:pPr marL="0" indent="0">
              <a:buNone/>
            </a:pPr>
            <a:r>
              <a:rPr lang="en-US" sz="2000" b="1" dirty="0" smtClean="0"/>
              <a:t>pwd  #print/display the current working directory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cd path/to/workspace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400" dirty="0" smtClean="0"/>
              <a:t># ask </a:t>
            </a:r>
            <a:r>
              <a:rPr lang="en-US" sz="2400" dirty="0" err="1" smtClean="0"/>
              <a:t>git</a:t>
            </a:r>
            <a:r>
              <a:rPr lang="en-US" sz="2400" dirty="0" smtClean="0"/>
              <a:t> to initialize/create a repository in the current workspace/working directory</a:t>
            </a:r>
            <a:endParaRPr lang="en-US" sz="2400" dirty="0"/>
          </a:p>
          <a:p>
            <a:pPr marL="0" indent="0">
              <a:buNone/>
            </a:pPr>
            <a:r>
              <a:rPr lang="en-US" sz="2000" b="1" dirty="0" err="1" smtClean="0"/>
              <a:t>git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init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git</a:t>
            </a:r>
            <a:r>
              <a:rPr lang="en-US" sz="2400" dirty="0" smtClean="0"/>
              <a:t> maintains three local “trees” and synchronizes with remote “tree”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6538" y="5170516"/>
            <a:ext cx="1363287" cy="8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9659" y="5170514"/>
            <a:ext cx="1363287" cy="8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Index/stage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98078" y="5170514"/>
            <a:ext cx="1363287" cy="8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927465" y="5461462"/>
            <a:ext cx="1237211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60867" y="5461462"/>
            <a:ext cx="1237211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33900" y="5170514"/>
            <a:ext cx="1363287" cy="8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179027" y="5461462"/>
            <a:ext cx="1237211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most </a:t>
            </a:r>
            <a:r>
              <a:rPr lang="en-US" dirty="0" err="1" smtClean="0"/>
              <a:t>up-to-date</a:t>
            </a:r>
            <a:r>
              <a:rPr lang="en-US" dirty="0" smtClean="0"/>
              <a:t> version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# ask </a:t>
            </a:r>
            <a:r>
              <a:rPr lang="en-US" sz="2200" dirty="0" err="1" smtClean="0"/>
              <a:t>git</a:t>
            </a:r>
            <a:r>
              <a:rPr lang="en-US" sz="2200" dirty="0" smtClean="0"/>
              <a:t> to mark files you would like to register, i.e. add them to the “index/list of staged files”</a:t>
            </a:r>
          </a:p>
          <a:p>
            <a:pPr marL="0" indent="0">
              <a:buNone/>
            </a:pPr>
            <a:r>
              <a:rPr lang="en-US" sz="2000" b="1" dirty="0" err="1"/>
              <a:t>g</a:t>
            </a:r>
            <a:r>
              <a:rPr lang="en-US" sz="2000" b="1" dirty="0" err="1" smtClean="0"/>
              <a:t>it</a:t>
            </a:r>
            <a:r>
              <a:rPr lang="en-US" sz="2000" b="1" dirty="0" smtClean="0"/>
              <a:t> add &lt;filename&gt;</a:t>
            </a:r>
            <a:endParaRPr lang="en-US" sz="2200" b="1" dirty="0" smtClean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200" dirty="0" smtClean="0"/>
              <a:t># ask </a:t>
            </a:r>
            <a:r>
              <a:rPr lang="en-US" sz="2200" dirty="0" err="1" smtClean="0"/>
              <a:t>git</a:t>
            </a:r>
            <a:r>
              <a:rPr lang="en-US" sz="2200" dirty="0" smtClean="0"/>
              <a:t> to record/register/save/commit/log the marked/index files into the repository</a:t>
            </a:r>
            <a:endParaRPr lang="en-US" sz="2200" dirty="0"/>
          </a:p>
          <a:p>
            <a:pPr marL="0" indent="0">
              <a:buNone/>
            </a:pPr>
            <a:r>
              <a:rPr lang="en-US" sz="2000" b="1" dirty="0" err="1" smtClean="0"/>
              <a:t>git</a:t>
            </a:r>
            <a:r>
              <a:rPr lang="en-US" sz="2000" b="1" dirty="0" smtClean="0"/>
              <a:t> commit – m “&lt;message describing the initial snapshot&gt;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dirty="0" smtClean="0"/>
              <a:t>#ask </a:t>
            </a:r>
            <a:r>
              <a:rPr lang="en-US" sz="2200" dirty="0" err="1" smtClean="0"/>
              <a:t>git</a:t>
            </a:r>
            <a:r>
              <a:rPr lang="en-US" sz="2200" dirty="0" smtClean="0"/>
              <a:t> to display/show  details of a specific commit/snapshot</a:t>
            </a:r>
          </a:p>
          <a:p>
            <a:pPr marL="0" indent="0">
              <a:buNone/>
            </a:pPr>
            <a:r>
              <a:rPr lang="en-US" sz="2000" b="1" dirty="0" err="1" smtClean="0"/>
              <a:t>git</a:t>
            </a:r>
            <a:r>
              <a:rPr lang="en-US" sz="2000" b="1" dirty="0" smtClean="0"/>
              <a:t> show</a:t>
            </a:r>
            <a:endParaRPr lang="en-US" sz="2200" b="1" dirty="0" smtClean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1800" b="1" dirty="0" smtClean="0"/>
              <a:t>*commit refers to both the verb/action of making a snapshot/revising and the noun/snapshot/revision</a:t>
            </a:r>
            <a:endParaRPr lang="en-US" sz="2200" b="1" dirty="0" smtClean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sz="20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changes to the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#change code in working directory:</a:t>
            </a:r>
          </a:p>
          <a:p>
            <a:pPr lvl="2"/>
            <a:r>
              <a:rPr lang="en-US" sz="2000" dirty="0" smtClean="0"/>
              <a:t>Create new file</a:t>
            </a:r>
          </a:p>
          <a:p>
            <a:pPr lvl="2"/>
            <a:r>
              <a:rPr lang="en-US" sz="2000" dirty="0" smtClean="0"/>
              <a:t>Modify existing file</a:t>
            </a:r>
          </a:p>
          <a:p>
            <a:pPr lvl="3">
              <a:buFont typeface="Arial" panose="020B0604020202020204" pitchFamily="34" charset="0"/>
              <a:buChar char="‒"/>
            </a:pPr>
            <a:r>
              <a:rPr lang="en-US" sz="2000" dirty="0" smtClean="0"/>
              <a:t>change contents</a:t>
            </a:r>
          </a:p>
          <a:p>
            <a:pPr lvl="3">
              <a:buFont typeface="Arial" panose="020B0604020202020204" pitchFamily="34" charset="0"/>
              <a:buChar char="‒"/>
            </a:pPr>
            <a:r>
              <a:rPr lang="en-US" sz="2000" dirty="0" smtClean="0"/>
              <a:t>change name/ rename</a:t>
            </a:r>
          </a:p>
          <a:p>
            <a:pPr lvl="3">
              <a:buFont typeface="Arial" panose="020B0604020202020204" pitchFamily="34" charset="0"/>
              <a:buChar char="‒"/>
            </a:pPr>
            <a:r>
              <a:rPr lang="en-US" sz="2000" dirty="0" smtClean="0"/>
              <a:t>change location/move</a:t>
            </a:r>
          </a:p>
          <a:p>
            <a:pPr lvl="2"/>
            <a:r>
              <a:rPr lang="en-US" sz="2000" dirty="0" smtClean="0"/>
              <a:t>Delete existing file</a:t>
            </a:r>
          </a:p>
          <a:p>
            <a:pPr marL="0" lvl="0" indent="0">
              <a:buNone/>
            </a:pPr>
            <a:r>
              <a:rPr lang="en-US" dirty="0" smtClean="0"/>
              <a:t>#ask git to display </a:t>
            </a:r>
            <a:r>
              <a:rPr lang="en-US" dirty="0" smtClean="0">
                <a:sym typeface="+mn-ea"/>
              </a:rPr>
              <a:t>status of files and folders in workspace</a:t>
            </a:r>
          </a:p>
          <a:p>
            <a:pPr marL="0" lvl="0" indent="0">
              <a:buNone/>
            </a:pPr>
            <a:r>
              <a:rPr lang="en-US" sz="2000" b="1" dirty="0" smtClean="0">
                <a:sym typeface="+mn-ea"/>
              </a:rPr>
              <a:t>git status</a:t>
            </a:r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1710" y="2288540"/>
            <a:ext cx="5476875" cy="3472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2248</Words>
  <Application>Microsoft Office PowerPoint</Application>
  <PresentationFormat>Widescreen</PresentationFormat>
  <Paragraphs>339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Helvetica Light</vt:lpstr>
      <vt:lpstr>Wingdings</vt:lpstr>
      <vt:lpstr>Office Theme</vt:lpstr>
      <vt:lpstr>Ask Git</vt:lpstr>
      <vt:lpstr>Version control the 'usual way'</vt:lpstr>
      <vt:lpstr>Version control the 'git way'</vt:lpstr>
      <vt:lpstr>Let's create a story</vt:lpstr>
      <vt:lpstr>Working alone</vt:lpstr>
      <vt:lpstr>Download and configure  git application</vt:lpstr>
      <vt:lpstr>Create  local repository</vt:lpstr>
      <vt:lpstr>Save most up-to-date version of project</vt:lpstr>
      <vt:lpstr>Make changes to the workspace</vt:lpstr>
      <vt:lpstr>Save new changes made to the workspace</vt:lpstr>
      <vt:lpstr>Make and record more changes to the workspace</vt:lpstr>
      <vt:lpstr>Check history of changes made to the workspace</vt:lpstr>
      <vt:lpstr>Inspecting a repository</vt:lpstr>
      <vt:lpstr>Create a branch to track “experimental” changes to the workspace</vt:lpstr>
      <vt:lpstr>Make and record more changes in the experimental/feature branch</vt:lpstr>
      <vt:lpstr>Undo changes on a file</vt:lpstr>
      <vt:lpstr>PowerPoint Presentation</vt:lpstr>
      <vt:lpstr>Merge feature branch to the master branch</vt:lpstr>
      <vt:lpstr>Create remote repo for back up</vt:lpstr>
      <vt:lpstr>create online repository to back up your history and work remotely </vt:lpstr>
      <vt:lpstr>PowerPoint Presentation</vt:lpstr>
      <vt:lpstr>Summary of individual work –initialize. ((code-stage-&amp;-commit)+. pull rebase.push)+</vt:lpstr>
      <vt:lpstr>Working in a team</vt:lpstr>
      <vt:lpstr>Create online copy of main repository then download</vt:lpstr>
      <vt:lpstr>PowerPoint Presentation</vt:lpstr>
      <vt:lpstr>Create a branch to track “experimental” changes to the workspace</vt:lpstr>
      <vt:lpstr>Make and record more changes in the experimental/feature branch</vt:lpstr>
      <vt:lpstr>Merge feature branch to the master branch</vt:lpstr>
      <vt:lpstr>Asking git for information</vt:lpstr>
      <vt:lpstr>Synchronize remote and local repository</vt:lpstr>
      <vt:lpstr>Handle conflicts during merging </vt:lpstr>
      <vt:lpstr>Handle conflicts during merging</vt:lpstr>
      <vt:lpstr>Request senior data manager to review and accept your work</vt:lpstr>
      <vt:lpstr>Summary of teamwork –fork. clone. ((code-stage-&amp;-commit)+. rebase. push.pull request)+</vt:lpstr>
      <vt:lpstr>Asking git for help 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Git</dc:title>
  <dc:creator>Daniel Kwaro</dc:creator>
  <cp:lastModifiedBy>Presenter</cp:lastModifiedBy>
  <cp:revision>95</cp:revision>
  <dcterms:created xsi:type="dcterms:W3CDTF">2019-06-20T15:37:00Z</dcterms:created>
  <dcterms:modified xsi:type="dcterms:W3CDTF">2019-06-25T09:54:26Z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