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82" r:id="rId3"/>
    <p:sldId id="305" r:id="rId4"/>
    <p:sldId id="306" r:id="rId5"/>
    <p:sldId id="307" r:id="rId6"/>
    <p:sldId id="308"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Kamau" initials="C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184" y="-32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8D3A4-B3EF-4C06-8EE0-62CDB07D2AB3}" type="datetimeFigureOut">
              <a:rPr lang="en-US" smtClean="0"/>
              <a:t>6/25/2019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5A17A-003B-421C-8201-9CEE1E9FB9B0}" type="slidenum">
              <a:rPr lang="en-US" smtClean="0"/>
              <a:t>‹#›</a:t>
            </a:fld>
            <a:endParaRPr lang="en-US"/>
          </a:p>
        </p:txBody>
      </p:sp>
    </p:spTree>
    <p:extLst>
      <p:ext uri="{BB962C8B-B14F-4D97-AF65-F5344CB8AC3E}">
        <p14:creationId xmlns:p14="http://schemas.microsoft.com/office/powerpoint/2010/main" val="21993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FFA7A0-0A8D-4C67-9D06-ECAC1737E948}" type="slidenum">
              <a:rPr lang="en-US" smtClean="0"/>
              <a:t>2</a:t>
            </a:fld>
            <a:endParaRPr lang="en-US" dirty="0"/>
          </a:p>
        </p:txBody>
      </p:sp>
    </p:spTree>
    <p:extLst>
      <p:ext uri="{BB962C8B-B14F-4D97-AF65-F5344CB8AC3E}">
        <p14:creationId xmlns:p14="http://schemas.microsoft.com/office/powerpoint/2010/main" val="418692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FFA7A0-0A8D-4C67-9D06-ECAC1737E948}" type="slidenum">
              <a:rPr lang="en-US" smtClean="0"/>
              <a:t>3</a:t>
            </a:fld>
            <a:endParaRPr lang="en-US" dirty="0"/>
          </a:p>
        </p:txBody>
      </p:sp>
    </p:spTree>
    <p:extLst>
      <p:ext uri="{BB962C8B-B14F-4D97-AF65-F5344CB8AC3E}">
        <p14:creationId xmlns:p14="http://schemas.microsoft.com/office/powerpoint/2010/main" val="418692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FFA7A0-0A8D-4C67-9D06-ECAC1737E948}" type="slidenum">
              <a:rPr lang="en-US" smtClean="0"/>
              <a:t>4</a:t>
            </a:fld>
            <a:endParaRPr lang="en-US" dirty="0"/>
          </a:p>
        </p:txBody>
      </p:sp>
    </p:spTree>
    <p:extLst>
      <p:ext uri="{BB962C8B-B14F-4D97-AF65-F5344CB8AC3E}">
        <p14:creationId xmlns:p14="http://schemas.microsoft.com/office/powerpoint/2010/main" val="418692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FFA7A0-0A8D-4C67-9D06-ECAC1737E948}" type="slidenum">
              <a:rPr lang="en-US" smtClean="0"/>
              <a:t>5</a:t>
            </a:fld>
            <a:endParaRPr lang="en-US" dirty="0"/>
          </a:p>
        </p:txBody>
      </p:sp>
    </p:spTree>
    <p:extLst>
      <p:ext uri="{BB962C8B-B14F-4D97-AF65-F5344CB8AC3E}">
        <p14:creationId xmlns:p14="http://schemas.microsoft.com/office/powerpoint/2010/main" val="418692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FFA7A0-0A8D-4C67-9D06-ECAC1737E948}" type="slidenum">
              <a:rPr lang="en-US" smtClean="0"/>
              <a:t>6</a:t>
            </a:fld>
            <a:endParaRPr lang="en-US" dirty="0"/>
          </a:p>
        </p:txBody>
      </p:sp>
    </p:spTree>
    <p:extLst>
      <p:ext uri="{BB962C8B-B14F-4D97-AF65-F5344CB8AC3E}">
        <p14:creationId xmlns:p14="http://schemas.microsoft.com/office/powerpoint/2010/main" val="418692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0C9117-C594-4085-AB75-6B45C14F4544}"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69755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C9117-C594-4085-AB75-6B45C14F4544}"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391381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C9117-C594-4085-AB75-6B45C14F4544}"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94513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C9117-C594-4085-AB75-6B45C14F4544}"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57581928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0C9117-C594-4085-AB75-6B45C14F4544}"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216291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C9117-C594-4085-AB75-6B45C14F4544}"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CE00-A119-4D0B-919D-DFE96913C74D}" type="slidenum">
              <a:rPr lang="en-US" smtClean="0"/>
              <a:t>‹#›</a:t>
            </a:fld>
            <a:endParaRPr lang="en-US"/>
          </a:p>
        </p:txBody>
      </p:sp>
      <p:sp>
        <p:nvSpPr>
          <p:cNvPr id="8" name="Title 7">
            <a:extLst>
              <a:ext uri="{FF2B5EF4-FFF2-40B4-BE49-F238E27FC236}">
                <a16:creationId xmlns:a16="http://schemas.microsoft.com/office/drawing/2014/main" xmlns="" id="{649E7861-AD67-4630-82C0-59C58D7E04E4}"/>
              </a:ext>
            </a:extLst>
          </p:cNvPr>
          <p:cNvSpPr>
            <a:spLocks noGrp="1"/>
          </p:cNvSpPr>
          <p:nvPr>
            <p:ph type="title"/>
          </p:nvPr>
        </p:nvSpPr>
        <p:spPr/>
        <p:txBody>
          <a:bodyPr/>
          <a:lstStyle/>
          <a:p>
            <a:r>
              <a:rPr lang="en-US"/>
              <a:t>Click to edit Master title style</a:t>
            </a:r>
            <a:endParaRPr lang="x-none"/>
          </a:p>
        </p:txBody>
      </p:sp>
    </p:spTree>
    <p:extLst>
      <p:ext uri="{BB962C8B-B14F-4D97-AF65-F5344CB8AC3E}">
        <p14:creationId xmlns:p14="http://schemas.microsoft.com/office/powerpoint/2010/main" val="86431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0C9117-C594-4085-AB75-6B45C14F4544}"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93214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0C9117-C594-4085-AB75-6B45C14F4544}"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48291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C9117-C594-4085-AB75-6B45C14F4544}" type="datetimeFigureOut">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62504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a:extLst>
              <a:ext uri="{FF2B5EF4-FFF2-40B4-BE49-F238E27FC236}">
                <a16:creationId xmlns:a16="http://schemas.microsoft.com/office/drawing/2014/main" xmlns="" id="{41B0A708-25BF-4882-A677-A9EC848BC6E8}"/>
              </a:ext>
            </a:extLst>
          </p:cNvPr>
          <p:cNvSpPr>
            <a:spLocks noGrp="1"/>
          </p:cNvSpPr>
          <p:nvPr>
            <p:ph type="dt" sz="half" idx="10"/>
          </p:nvPr>
        </p:nvSpPr>
        <p:spPr/>
        <p:txBody>
          <a:bodyPr/>
          <a:lstStyle/>
          <a:p>
            <a:fld id="{720C9117-C594-4085-AB75-6B45C14F4544}" type="datetimeFigureOut">
              <a:rPr lang="en-US" smtClean="0"/>
              <a:t>6/25/2019</a:t>
            </a:fld>
            <a:endParaRPr lang="en-US"/>
          </a:p>
        </p:txBody>
      </p:sp>
      <p:sp>
        <p:nvSpPr>
          <p:cNvPr id="9" name="Footer Placeholder 8">
            <a:extLst>
              <a:ext uri="{FF2B5EF4-FFF2-40B4-BE49-F238E27FC236}">
                <a16:creationId xmlns:a16="http://schemas.microsoft.com/office/drawing/2014/main" xmlns="" id="{86DF7DD3-61BC-475A-BAF8-D2886570027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xmlns="" id="{F8664C1F-2C3B-473F-AECA-BFECBDC242F1}"/>
              </a:ext>
            </a:extLst>
          </p:cNvPr>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149880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0C9117-C594-4085-AB75-6B45C14F4544}"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CE00-A119-4D0B-919D-DFE96913C74D}" type="slidenum">
              <a:rPr lang="en-US" smtClean="0"/>
              <a:t>‹#›</a:t>
            </a:fld>
            <a:endParaRPr lang="en-US"/>
          </a:p>
        </p:txBody>
      </p:sp>
    </p:spTree>
    <p:extLst>
      <p:ext uri="{BB962C8B-B14F-4D97-AF65-F5344CB8AC3E}">
        <p14:creationId xmlns:p14="http://schemas.microsoft.com/office/powerpoint/2010/main" val="239566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C9117-C594-4085-AB75-6B45C14F4544}" type="datetimeFigureOut">
              <a:rPr lang="en-US" smtClean="0"/>
              <a:t>6/25/2019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FCE00-A119-4D0B-919D-DFE96913C74D}" type="slidenum">
              <a:rPr lang="en-US" smtClean="0"/>
              <a:t>‹#›</a:t>
            </a:fld>
            <a:endParaRPr lang="en-US"/>
          </a:p>
        </p:txBody>
      </p:sp>
      <p:sp>
        <p:nvSpPr>
          <p:cNvPr id="8" name="Rectangle 7"/>
          <p:cNvSpPr/>
          <p:nvPr userDrawn="1"/>
        </p:nvSpPr>
        <p:spPr>
          <a:xfrm flipV="1">
            <a:off x="127595" y="492346"/>
            <a:ext cx="11887200" cy="18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generated with very high confidence">
            <a:extLst>
              <a:ext uri="{FF2B5EF4-FFF2-40B4-BE49-F238E27FC236}">
                <a16:creationId xmlns:a16="http://schemas.microsoft.com/office/drawing/2014/main" xmlns="" id="{9A6B4740-C525-4B8C-8826-A52B59328D2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91630" y="0"/>
            <a:ext cx="2800370" cy="752481"/>
          </a:xfrm>
          <a:prstGeom prst="rect">
            <a:avLst/>
          </a:prstGeom>
        </p:spPr>
      </p:pic>
    </p:spTree>
    <p:extLst>
      <p:ext uri="{BB962C8B-B14F-4D97-AF65-F5344CB8AC3E}">
        <p14:creationId xmlns:p14="http://schemas.microsoft.com/office/powerpoint/2010/main" val="1569123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rojects.ands.org.au/policy.ph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riojournal.com/browse_journal_articles.php?form_name=filter_articles&amp;sortby=0&amp;journal_id=17&amp;search_in_=0&amp;section_type%5b%5d=231" TargetMode="External"/><Relationship Id="rId5" Type="http://schemas.openxmlformats.org/officeDocument/2006/relationships/hyperlink" Target="http://www.ands.org.au/working-with-data/datamanagement/data-management-plans#Discipline_specific_DMPs-3" TargetMode="External"/><Relationship Id="rId4" Type="http://schemas.openxmlformats.org/officeDocument/2006/relationships/hyperlink" Target="http://www.ands.org.au/working-with-data/datamanagement/data-management-plans#International-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156217" y="5812214"/>
            <a:ext cx="3621308" cy="497929"/>
          </a:xfrm>
          <a:prstGeom prst="rect">
            <a:avLst/>
          </a:prstGeom>
        </p:spPr>
      </p:pic>
      <p:sp>
        <p:nvSpPr>
          <p:cNvPr id="9" name="Rectangle 8"/>
          <p:cNvSpPr/>
          <p:nvPr/>
        </p:nvSpPr>
        <p:spPr>
          <a:xfrm>
            <a:off x="0" y="0"/>
            <a:ext cx="255639" cy="2399071"/>
          </a:xfrm>
          <a:prstGeom prst="rect">
            <a:avLst/>
          </a:prstGeom>
          <a:solidFill>
            <a:srgbClr val="00A6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4766430"/>
            <a:ext cx="255639" cy="2091569"/>
          </a:xfrm>
          <a:prstGeom prst="rect">
            <a:avLst/>
          </a:prstGeom>
          <a:solidFill>
            <a:srgbClr val="00A6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2399071"/>
            <a:ext cx="255639" cy="2367359"/>
          </a:xfrm>
          <a:prstGeom prst="rect">
            <a:avLst/>
          </a:prstGeom>
          <a:solidFill>
            <a:srgbClr val="716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200000">
            <a:off x="6200961" y="-1224611"/>
            <a:ext cx="45719" cy="11936361"/>
          </a:xfrm>
          <a:prstGeom prst="rect">
            <a:avLst/>
          </a:prstGeom>
          <a:solidFill>
            <a:srgbClr val="716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255639" y="1012723"/>
            <a:ext cx="11695061" cy="186861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spcAft>
                <a:spcPts val="600"/>
              </a:spcAft>
            </a:pPr>
            <a:r>
              <a:rPr lang="en-US" sz="5400" dirty="0"/>
              <a:t>Research Data Management: </a:t>
            </a:r>
            <a:r>
              <a:rPr lang="en-US" sz="6600" dirty="0"/>
              <a:t/>
            </a:r>
            <a:br>
              <a:rPr lang="en-US" sz="6600" dirty="0"/>
            </a:br>
            <a:r>
              <a:rPr lang="en-US" sz="8000" dirty="0"/>
              <a:t>Data </a:t>
            </a:r>
            <a:r>
              <a:rPr lang="en-US" sz="8000" dirty="0" smtClean="0"/>
              <a:t>management plan</a:t>
            </a:r>
            <a:endParaRPr lang="en-US" sz="5400" b="1" dirty="0"/>
          </a:p>
        </p:txBody>
      </p:sp>
      <p:sp>
        <p:nvSpPr>
          <p:cNvPr id="14" name="Subtitle 2"/>
          <p:cNvSpPr txBox="1">
            <a:spLocks/>
          </p:cNvSpPr>
          <p:nvPr/>
        </p:nvSpPr>
        <p:spPr>
          <a:xfrm>
            <a:off x="1226353" y="3119522"/>
            <a:ext cx="10416852" cy="1357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smtClean="0"/>
              <a:t>Daniel Kwaro &amp; Sammy Khagayi</a:t>
            </a:r>
            <a:endParaRPr lang="en-US" sz="2400" b="1" dirty="0">
              <a:solidFill>
                <a:srgbClr val="716AB0"/>
              </a:solidFill>
            </a:endParaRPr>
          </a:p>
          <a:p>
            <a:pPr marL="0" indent="0" algn="ctr">
              <a:lnSpc>
                <a:spcPct val="70000"/>
              </a:lnSpc>
              <a:buNone/>
            </a:pPr>
            <a:endParaRPr lang="en-US" sz="2400" dirty="0"/>
          </a:p>
        </p:txBody>
      </p:sp>
      <p:pic>
        <p:nvPicPr>
          <p:cNvPr id="15" name="Picture 14">
            <a:extLst>
              <a:ext uri="{FF2B5EF4-FFF2-40B4-BE49-F238E27FC236}">
                <a16:creationId xmlns:a16="http://schemas.microsoft.com/office/drawing/2014/main" xmlns="" id="{E32D5F9E-34AD-42C6-8A25-2C00B71BDF68}"/>
              </a:ext>
            </a:extLst>
          </p:cNvPr>
          <p:cNvPicPr>
            <a:picLocks noChangeAspect="1"/>
          </p:cNvPicPr>
          <p:nvPr/>
        </p:nvPicPr>
        <p:blipFill>
          <a:blip r:embed="rId3"/>
          <a:stretch>
            <a:fillRect/>
          </a:stretch>
        </p:blipFill>
        <p:spPr>
          <a:xfrm>
            <a:off x="255639" y="5150792"/>
            <a:ext cx="3024892" cy="1455012"/>
          </a:xfrm>
          <a:prstGeom prst="rect">
            <a:avLst/>
          </a:prstGeom>
        </p:spPr>
      </p:pic>
      <p:pic>
        <p:nvPicPr>
          <p:cNvPr id="16" name="Content Placeholder 3">
            <a:extLst>
              <a:ext uri="{FF2B5EF4-FFF2-40B4-BE49-F238E27FC236}">
                <a16:creationId xmlns:a16="http://schemas.microsoft.com/office/drawing/2014/main" xmlns="" id="{F3946476-0F9A-4607-9620-152622675DBF}"/>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857898" y="5215516"/>
            <a:ext cx="2476203" cy="1325563"/>
          </a:xfrm>
        </p:spPr>
      </p:pic>
    </p:spTree>
    <p:extLst>
      <p:ext uri="{BB962C8B-B14F-4D97-AF65-F5344CB8AC3E}">
        <p14:creationId xmlns:p14="http://schemas.microsoft.com/office/powerpoint/2010/main" val="2298949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 management plan?</a:t>
            </a:r>
          </a:p>
        </p:txBody>
      </p:sp>
      <p:sp>
        <p:nvSpPr>
          <p:cNvPr id="3" name="Content Placeholder 2"/>
          <p:cNvSpPr>
            <a:spLocks noGrp="1"/>
          </p:cNvSpPr>
          <p:nvPr>
            <p:ph idx="1"/>
          </p:nvPr>
        </p:nvSpPr>
        <p:spPr>
          <a:xfrm>
            <a:off x="990600" y="1825624"/>
            <a:ext cx="5232400" cy="4816475"/>
          </a:xfrm>
        </p:spPr>
        <p:txBody>
          <a:bodyPr>
            <a:normAutofit lnSpcReduction="10000"/>
          </a:bodyPr>
          <a:lstStyle/>
          <a:p>
            <a:pPr marL="0" indent="0">
              <a:buNone/>
            </a:pPr>
            <a:r>
              <a:rPr lang="en-US" dirty="0"/>
              <a:t>A formal document that outlines what you will do with your data during and after a research project. </a:t>
            </a:r>
          </a:p>
          <a:p>
            <a:r>
              <a:rPr lang="en-US" dirty="0"/>
              <a:t>Most researchers collect data with some form of plan in mind, but it's often inadequately documented and incompletely thought out.</a:t>
            </a:r>
          </a:p>
          <a:p>
            <a:r>
              <a:rPr lang="en-US" dirty="0"/>
              <a:t>Many data management issues can be handled easily or avoided entirely by planning ahead.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776412"/>
            <a:ext cx="5947197" cy="428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693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 management plan?</a:t>
            </a:r>
          </a:p>
        </p:txBody>
      </p:sp>
      <p:sp>
        <p:nvSpPr>
          <p:cNvPr id="3" name="Content Placeholder 2"/>
          <p:cNvSpPr>
            <a:spLocks noGrp="1"/>
          </p:cNvSpPr>
          <p:nvPr>
            <p:ph idx="1"/>
          </p:nvPr>
        </p:nvSpPr>
        <p:spPr>
          <a:xfrm>
            <a:off x="990600" y="1825624"/>
            <a:ext cx="5232400" cy="4816475"/>
          </a:xfrm>
        </p:spPr>
        <p:txBody>
          <a:bodyPr>
            <a:normAutofit lnSpcReduction="10000"/>
          </a:bodyPr>
          <a:lstStyle/>
          <a:p>
            <a:pPr marL="0" indent="0">
              <a:buNone/>
            </a:pPr>
            <a:r>
              <a:rPr lang="en-US" dirty="0"/>
              <a:t>A formal document that outlines what you will do with your data during and after a research project. </a:t>
            </a:r>
          </a:p>
          <a:p>
            <a:r>
              <a:rPr lang="en-US" dirty="0"/>
              <a:t>Most researchers collect data with some form of plan in mind, but it's often inadequately documented and incompletely thought out.</a:t>
            </a:r>
          </a:p>
          <a:p>
            <a:r>
              <a:rPr lang="en-US" dirty="0"/>
              <a:t>Many data management issues can be handled easily or avoided entirely by planning ahead.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776412"/>
            <a:ext cx="5947197" cy="428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28700" y="1905000"/>
            <a:ext cx="10769600" cy="3785652"/>
          </a:xfrm>
          <a:prstGeom prst="rect">
            <a:avLst/>
          </a:prstGeom>
          <a:solidFill>
            <a:schemeClr val="bg1"/>
          </a:solidFill>
        </p:spPr>
        <p:txBody>
          <a:bodyPr wrap="square" rtlCol="0">
            <a:spAutoFit/>
          </a:bodyPr>
          <a:lstStyle/>
          <a:p>
            <a:r>
              <a:rPr lang="en-US" sz="4000" dirty="0">
                <a:solidFill>
                  <a:srgbClr val="C00000"/>
                </a:solidFill>
              </a:rPr>
              <a:t>A DATA MANAGEMENT AND SHARING PLAN HELPS RESEARCHERS CONSIDER, WHEN RESEARCH IS BEING DESIGNED AND PLANNED, HOW DATA WILL BE MANAGED DURING THE RESEARCH PROCESS AND SHARED AFTERWARDS WITH THE WIDER RESEARCH COMMUNITY</a:t>
            </a:r>
          </a:p>
        </p:txBody>
      </p:sp>
    </p:spTree>
    <p:extLst>
      <p:ext uri="{BB962C8B-B14F-4D97-AF65-F5344CB8AC3E}">
        <p14:creationId xmlns:p14="http://schemas.microsoft.com/office/powerpoint/2010/main" val="2144384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plan</a:t>
            </a:r>
            <a:endParaRPr lang="en-US" dirty="0"/>
          </a:p>
        </p:txBody>
      </p:sp>
      <p:sp>
        <p:nvSpPr>
          <p:cNvPr id="3" name="Content Placeholder 2"/>
          <p:cNvSpPr>
            <a:spLocks noGrp="1"/>
          </p:cNvSpPr>
          <p:nvPr>
            <p:ph idx="1"/>
          </p:nvPr>
        </p:nvSpPr>
        <p:spPr>
          <a:xfrm>
            <a:off x="215900" y="1447800"/>
            <a:ext cx="11557000" cy="5410200"/>
          </a:xfrm>
        </p:spPr>
        <p:txBody>
          <a:bodyPr>
            <a:normAutofit/>
          </a:bodyPr>
          <a:lstStyle/>
          <a:p>
            <a:r>
              <a:rPr lang="en-US" dirty="0" smtClean="0">
                <a:cs typeface="Microsoft Sans Serif" pitchFamily="34" charset="0"/>
              </a:rPr>
              <a:t>The </a:t>
            </a:r>
            <a:r>
              <a:rPr lang="en-US" dirty="0">
                <a:cs typeface="Microsoft Sans Serif" pitchFamily="34" charset="0"/>
              </a:rPr>
              <a:t>contents of the data management plan should include:</a:t>
            </a:r>
          </a:p>
          <a:p>
            <a:pPr lvl="1"/>
            <a:r>
              <a:rPr lang="en-US" sz="2600" dirty="0">
                <a:cs typeface="Microsoft Sans Serif" pitchFamily="34" charset="0"/>
              </a:rPr>
              <a:t>Data management checklist</a:t>
            </a:r>
          </a:p>
          <a:p>
            <a:pPr lvl="1"/>
            <a:r>
              <a:rPr lang="en-US" sz="2600" dirty="0" smtClean="0">
                <a:cs typeface="Microsoft Sans Serif" pitchFamily="34" charset="0"/>
              </a:rPr>
              <a:t>Types </a:t>
            </a:r>
            <a:r>
              <a:rPr lang="en-US" sz="2600" dirty="0">
                <a:cs typeface="Microsoft Sans Serif" pitchFamily="34" charset="0"/>
              </a:rPr>
              <a:t>of data to be </a:t>
            </a:r>
            <a:r>
              <a:rPr lang="en-US" sz="2600" dirty="0" smtClean="0">
                <a:cs typeface="Microsoft Sans Serif" pitchFamily="34" charset="0"/>
              </a:rPr>
              <a:t>collected</a:t>
            </a:r>
          </a:p>
          <a:p>
            <a:pPr lvl="1"/>
            <a:r>
              <a:rPr lang="en-US" sz="2600" dirty="0">
                <a:cs typeface="Microsoft Sans Serif" pitchFamily="34" charset="0"/>
              </a:rPr>
              <a:t>Standards that would be applied, e.g. formats and metadata</a:t>
            </a:r>
          </a:p>
          <a:p>
            <a:pPr lvl="1"/>
            <a:r>
              <a:rPr lang="en-US" sz="2600" dirty="0" smtClean="0">
                <a:cs typeface="Microsoft Sans Serif" pitchFamily="34" charset="0"/>
              </a:rPr>
              <a:t>Roles </a:t>
            </a:r>
            <a:r>
              <a:rPr lang="en-US" sz="2600" dirty="0">
                <a:cs typeface="Microsoft Sans Serif" pitchFamily="34" charset="0"/>
              </a:rPr>
              <a:t>and responsibilities for data management</a:t>
            </a:r>
          </a:p>
          <a:p>
            <a:pPr lvl="1"/>
            <a:r>
              <a:rPr lang="en-US" sz="2600" dirty="0">
                <a:cs typeface="Microsoft Sans Serif" pitchFamily="34" charset="0"/>
              </a:rPr>
              <a:t>Costing data management</a:t>
            </a:r>
          </a:p>
          <a:p>
            <a:pPr lvl="1"/>
            <a:r>
              <a:rPr lang="en-US" sz="2600" dirty="0" smtClean="0">
                <a:cs typeface="Microsoft Sans Serif" pitchFamily="34" charset="0"/>
              </a:rPr>
              <a:t>Strategies </a:t>
            </a:r>
            <a:r>
              <a:rPr lang="en-US" sz="2600" dirty="0">
                <a:cs typeface="Microsoft Sans Serif" pitchFamily="34" charset="0"/>
              </a:rPr>
              <a:t>and resources for research </a:t>
            </a:r>
            <a:r>
              <a:rPr lang="en-US" sz="2600" dirty="0" err="1">
                <a:cs typeface="Microsoft Sans Serif" pitchFamily="34" charset="0"/>
              </a:rPr>
              <a:t>centres</a:t>
            </a:r>
            <a:r>
              <a:rPr lang="en-US" sz="2600" dirty="0">
                <a:cs typeface="Microsoft Sans Serif" pitchFamily="34" charset="0"/>
              </a:rPr>
              <a:t> and </a:t>
            </a:r>
            <a:r>
              <a:rPr lang="en-US" sz="2600" dirty="0" smtClean="0">
                <a:cs typeface="Microsoft Sans Serif" pitchFamily="34" charset="0"/>
              </a:rPr>
              <a:t>hubs</a:t>
            </a:r>
            <a:endParaRPr lang="en-US" sz="2600" dirty="0">
              <a:cs typeface="Microsoft Sans Serif" pitchFamily="34" charset="0"/>
            </a:endParaRPr>
          </a:p>
          <a:p>
            <a:pPr lvl="1"/>
            <a:r>
              <a:rPr lang="en-US" sz="2600" dirty="0" smtClean="0">
                <a:cs typeface="Microsoft Sans Serif" pitchFamily="34" charset="0"/>
              </a:rPr>
              <a:t>Provisions </a:t>
            </a:r>
            <a:r>
              <a:rPr lang="en-US" sz="2600" dirty="0">
                <a:cs typeface="Microsoft Sans Serif" pitchFamily="34" charset="0"/>
              </a:rPr>
              <a:t>for archiving and preservation</a:t>
            </a:r>
          </a:p>
          <a:p>
            <a:pPr lvl="1"/>
            <a:r>
              <a:rPr lang="en-US" sz="2600" dirty="0" smtClean="0">
                <a:cs typeface="Microsoft Sans Serif" pitchFamily="34" charset="0"/>
              </a:rPr>
              <a:t>Access </a:t>
            </a:r>
            <a:r>
              <a:rPr lang="en-US" sz="2600" dirty="0">
                <a:cs typeface="Microsoft Sans Serif" pitchFamily="34" charset="0"/>
              </a:rPr>
              <a:t>policies and provisions</a:t>
            </a:r>
          </a:p>
          <a:p>
            <a:pPr lvl="1"/>
            <a:r>
              <a:rPr lang="en-US" sz="2600" dirty="0" smtClean="0">
                <a:cs typeface="Microsoft Sans Serif" pitchFamily="34" charset="0"/>
              </a:rPr>
              <a:t>Plans </a:t>
            </a:r>
            <a:r>
              <a:rPr lang="en-US" sz="2600" dirty="0">
                <a:cs typeface="Microsoft Sans Serif" pitchFamily="34" charset="0"/>
              </a:rPr>
              <a:t>for eventual transition or termination of the data collection in the long-term future</a:t>
            </a:r>
            <a:r>
              <a:rPr lang="en-US" sz="2600" dirty="0" smtClean="0">
                <a:cs typeface="Microsoft Sans Serif" pitchFamily="34" charset="0"/>
              </a:rPr>
              <a:t>.</a:t>
            </a:r>
          </a:p>
          <a:p>
            <a:pPr marL="457200" lvl="1" indent="0">
              <a:buNone/>
            </a:pPr>
            <a:r>
              <a:rPr lang="en-US" sz="2600" dirty="0" smtClean="0">
                <a:cs typeface="Microsoft Sans Serif" pitchFamily="34" charset="0"/>
              </a:rPr>
              <a:t>………………………and much more!</a:t>
            </a:r>
            <a:endParaRPr lang="en-US" sz="2600" dirty="0">
              <a:cs typeface="Microsoft Sans Serif" pitchFamily="34" charset="0"/>
            </a:endParaRPr>
          </a:p>
        </p:txBody>
      </p:sp>
    </p:spTree>
    <p:extLst>
      <p:ext uri="{BB962C8B-B14F-4D97-AF65-F5344CB8AC3E}">
        <p14:creationId xmlns:p14="http://schemas.microsoft.com/office/powerpoint/2010/main" val="1040085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054100"/>
            <a:ext cx="10731500" cy="5803900"/>
          </a:xfrm>
        </p:spPr>
        <p:txBody>
          <a:bodyPr>
            <a:normAutofit/>
          </a:bodyPr>
          <a:lstStyle/>
          <a:p>
            <a:pPr marL="0" indent="0">
              <a:buNone/>
            </a:pPr>
            <a:r>
              <a:rPr lang="en-US" sz="4800" dirty="0">
                <a:solidFill>
                  <a:srgbClr val="0070C0"/>
                </a:solidFill>
                <a:cs typeface="Microsoft Sans Serif" pitchFamily="34" charset="0"/>
              </a:rPr>
              <a:t>Example funder policies</a:t>
            </a:r>
          </a:p>
          <a:p>
            <a:pPr marL="0" indent="0">
              <a:buNone/>
            </a:pPr>
            <a:r>
              <a:rPr lang="en-US" sz="2600" dirty="0" smtClean="0">
                <a:cs typeface="Microsoft Sans Serif" pitchFamily="34" charset="0"/>
              </a:rPr>
              <a:t>National </a:t>
            </a:r>
            <a:r>
              <a:rPr lang="en-US" sz="2600" dirty="0">
                <a:cs typeface="Microsoft Sans Serif" pitchFamily="34" charset="0"/>
              </a:rPr>
              <a:t>Science Foundation</a:t>
            </a:r>
          </a:p>
          <a:p>
            <a:pPr marL="0" indent="0">
              <a:buNone/>
            </a:pPr>
            <a:r>
              <a:rPr lang="en-US" sz="2600" dirty="0">
                <a:cs typeface="Microsoft Sans Serif" pitchFamily="34" charset="0"/>
              </a:rPr>
              <a:t>“Proposals submitted … must include a supplementary document of no </a:t>
            </a:r>
            <a:r>
              <a:rPr lang="en-US" sz="2600" dirty="0" smtClean="0">
                <a:cs typeface="Microsoft Sans Serif" pitchFamily="34" charset="0"/>
              </a:rPr>
              <a:t>more than </a:t>
            </a:r>
            <a:r>
              <a:rPr lang="en-US" sz="2600" dirty="0">
                <a:cs typeface="Microsoft Sans Serif" pitchFamily="34" charset="0"/>
              </a:rPr>
              <a:t>two pages labeled "Data Management Plan".”</a:t>
            </a:r>
          </a:p>
          <a:p>
            <a:pPr marL="0" indent="0">
              <a:buNone/>
            </a:pPr>
            <a:endParaRPr lang="en-US" sz="2600" dirty="0">
              <a:cs typeface="Microsoft Sans Serif" pitchFamily="34" charset="0"/>
            </a:endParaRPr>
          </a:p>
          <a:p>
            <a:pPr marL="0" indent="0">
              <a:buNone/>
            </a:pPr>
            <a:r>
              <a:rPr lang="en-US" sz="2600" dirty="0" err="1" smtClean="0">
                <a:cs typeface="Microsoft Sans Serif" pitchFamily="34" charset="0"/>
              </a:rPr>
              <a:t>Wellcome</a:t>
            </a:r>
            <a:r>
              <a:rPr lang="en-US" sz="2600" dirty="0" smtClean="0">
                <a:cs typeface="Microsoft Sans Serif" pitchFamily="34" charset="0"/>
              </a:rPr>
              <a:t> </a:t>
            </a:r>
            <a:r>
              <a:rPr lang="en-US" sz="2600" dirty="0">
                <a:cs typeface="Microsoft Sans Serif" pitchFamily="34" charset="0"/>
              </a:rPr>
              <a:t>Trust</a:t>
            </a:r>
          </a:p>
          <a:p>
            <a:pPr marL="0" indent="0">
              <a:buNone/>
            </a:pPr>
            <a:r>
              <a:rPr lang="en-US" sz="2600" dirty="0">
                <a:cs typeface="Microsoft Sans Serif" pitchFamily="34" charset="0"/>
              </a:rPr>
              <a:t>“Data sharing plans should address seven key questions as clearly </a:t>
            </a:r>
            <a:r>
              <a:rPr lang="en-US" sz="2600" dirty="0" smtClean="0">
                <a:cs typeface="Microsoft Sans Serif" pitchFamily="34" charset="0"/>
              </a:rPr>
              <a:t>and concisely </a:t>
            </a:r>
            <a:r>
              <a:rPr lang="en-US" sz="2600" dirty="0">
                <a:cs typeface="Microsoft Sans Serif" pitchFamily="34" charset="0"/>
              </a:rPr>
              <a:t>as possible, as noted in the Trust's Guidance for researchers</a:t>
            </a:r>
            <a:r>
              <a:rPr lang="en-US" sz="2600" dirty="0" smtClean="0">
                <a:cs typeface="Microsoft Sans Serif" pitchFamily="34" charset="0"/>
              </a:rPr>
              <a:t>: Developing </a:t>
            </a:r>
            <a:r>
              <a:rPr lang="en-US" sz="2600" dirty="0">
                <a:cs typeface="Microsoft Sans Serif" pitchFamily="34" charset="0"/>
              </a:rPr>
              <a:t>a data management and sharing plan”</a:t>
            </a:r>
          </a:p>
        </p:txBody>
      </p:sp>
    </p:spTree>
    <p:extLst>
      <p:ext uri="{BB962C8B-B14F-4D97-AF65-F5344CB8AC3E}">
        <p14:creationId xmlns:p14="http://schemas.microsoft.com/office/powerpoint/2010/main" val="283125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054100"/>
            <a:ext cx="11277600" cy="5803900"/>
          </a:xfrm>
        </p:spPr>
        <p:txBody>
          <a:bodyPr>
            <a:normAutofit fontScale="92500" lnSpcReduction="10000"/>
          </a:bodyPr>
          <a:lstStyle/>
          <a:p>
            <a:pPr marL="0" indent="0">
              <a:buNone/>
            </a:pPr>
            <a:r>
              <a:rPr lang="en-US" sz="4800" dirty="0">
                <a:solidFill>
                  <a:srgbClr val="0070C0"/>
                </a:solidFill>
                <a:cs typeface="Microsoft Sans Serif" pitchFamily="34" charset="0"/>
              </a:rPr>
              <a:t>Example </a:t>
            </a:r>
            <a:r>
              <a:rPr lang="en-US" sz="4800" dirty="0" smtClean="0">
                <a:solidFill>
                  <a:srgbClr val="0070C0"/>
                </a:solidFill>
                <a:cs typeface="Microsoft Sans Serif" pitchFamily="34" charset="0"/>
              </a:rPr>
              <a:t>DMPs </a:t>
            </a:r>
          </a:p>
          <a:p>
            <a:pPr marL="0" indent="0">
              <a:buNone/>
            </a:pPr>
            <a:r>
              <a:rPr lang="en-US" sz="4800" dirty="0">
                <a:solidFill>
                  <a:srgbClr val="0070C0"/>
                </a:solidFill>
                <a:cs typeface="Microsoft Sans Serif" pitchFamily="34" charset="0"/>
              </a:rPr>
              <a:t>	</a:t>
            </a:r>
            <a:r>
              <a:rPr lang="en-US" sz="4800" dirty="0" smtClean="0">
                <a:solidFill>
                  <a:srgbClr val="0070C0"/>
                </a:solidFill>
                <a:cs typeface="Microsoft Sans Serif" pitchFamily="34" charset="0"/>
              </a:rPr>
              <a:t>		……Review examples</a:t>
            </a:r>
          </a:p>
          <a:p>
            <a:pPr marL="0" indent="0">
              <a:buNone/>
            </a:pPr>
            <a:r>
              <a:rPr lang="en-US" sz="4800" dirty="0">
                <a:solidFill>
                  <a:srgbClr val="0070C0"/>
                </a:solidFill>
                <a:cs typeface="Microsoft Sans Serif" pitchFamily="34" charset="0"/>
              </a:rPr>
              <a:t>	</a:t>
            </a:r>
            <a:r>
              <a:rPr lang="en-US" sz="4800" dirty="0" smtClean="0">
                <a:solidFill>
                  <a:srgbClr val="0070C0"/>
                </a:solidFill>
                <a:cs typeface="Microsoft Sans Serif" pitchFamily="34" charset="0"/>
              </a:rPr>
              <a:t>		…….Create a DMP using online tool</a:t>
            </a:r>
            <a:endParaRPr lang="en-US" sz="4800" dirty="0">
              <a:solidFill>
                <a:srgbClr val="0070C0"/>
              </a:solidFill>
              <a:cs typeface="Microsoft Sans Serif" pitchFamily="34" charset="0"/>
            </a:endParaRPr>
          </a:p>
          <a:p>
            <a:pPr marL="0" indent="0">
              <a:buNone/>
            </a:pPr>
            <a:endParaRPr lang="en-US" sz="2400" dirty="0" smtClean="0">
              <a:hlinkClick r:id="rId3"/>
            </a:endParaRPr>
          </a:p>
          <a:p>
            <a:pPr marL="0" indent="0">
              <a:buNone/>
            </a:pPr>
            <a:r>
              <a:rPr lang="en-US" sz="2400" dirty="0" smtClean="0">
                <a:hlinkClick r:id="rId3"/>
              </a:rPr>
              <a:t>http</a:t>
            </a:r>
            <a:r>
              <a:rPr lang="en-US" sz="2400" dirty="0">
                <a:hlinkClick r:id="rId3"/>
              </a:rPr>
              <a:t>://</a:t>
            </a:r>
            <a:r>
              <a:rPr lang="en-US" sz="2400" dirty="0" smtClean="0">
                <a:hlinkClick r:id="rId3"/>
              </a:rPr>
              <a:t>projects.ands.org.au/policy.php</a:t>
            </a:r>
            <a:endParaRPr lang="en-US" sz="2400" dirty="0" smtClean="0"/>
          </a:p>
          <a:p>
            <a:pPr marL="0" indent="0">
              <a:buNone/>
            </a:pPr>
            <a:endParaRPr lang="en-US" sz="1000" dirty="0"/>
          </a:p>
          <a:p>
            <a:pPr marL="0" indent="0">
              <a:buNone/>
            </a:pPr>
            <a:r>
              <a:rPr lang="en-US" sz="2400" dirty="0" smtClean="0">
                <a:hlinkClick r:id="rId4"/>
              </a:rPr>
              <a:t>http</a:t>
            </a:r>
            <a:r>
              <a:rPr lang="en-US" sz="2400" dirty="0">
                <a:hlinkClick r:id="rId4"/>
              </a:rPr>
              <a:t>://</a:t>
            </a:r>
            <a:r>
              <a:rPr lang="en-US" sz="2400" dirty="0" smtClean="0">
                <a:hlinkClick r:id="rId4"/>
              </a:rPr>
              <a:t>www.ands.org.au/working-with-data/datamanagement/data-management-plans#International-2</a:t>
            </a:r>
            <a:endParaRPr lang="en-US" sz="2400" dirty="0" smtClean="0"/>
          </a:p>
          <a:p>
            <a:pPr marL="0" indent="0">
              <a:buNone/>
            </a:pPr>
            <a:endParaRPr lang="en-US" sz="1000" dirty="0"/>
          </a:p>
          <a:p>
            <a:pPr marL="0" indent="0">
              <a:buNone/>
            </a:pPr>
            <a:r>
              <a:rPr lang="en-US" sz="2400" dirty="0" smtClean="0">
                <a:hlinkClick r:id="rId5"/>
              </a:rPr>
              <a:t>http</a:t>
            </a:r>
            <a:r>
              <a:rPr lang="en-US" sz="2400" dirty="0">
                <a:hlinkClick r:id="rId5"/>
              </a:rPr>
              <a:t>://</a:t>
            </a:r>
            <a:r>
              <a:rPr lang="en-US" sz="2400" dirty="0" smtClean="0">
                <a:hlinkClick r:id="rId5"/>
              </a:rPr>
              <a:t>www.ands.org.au/working-with-data/datamanagement/data-management-plans#Discipline_specific_DMPs-3</a:t>
            </a:r>
            <a:endParaRPr lang="en-US" sz="2400" dirty="0" smtClean="0"/>
          </a:p>
          <a:p>
            <a:pPr marL="0" indent="0">
              <a:buNone/>
            </a:pPr>
            <a:endParaRPr lang="en-US" sz="1000" dirty="0"/>
          </a:p>
          <a:p>
            <a:pPr marL="0" indent="0">
              <a:buNone/>
            </a:pPr>
            <a:r>
              <a:rPr lang="en-US" sz="2400" dirty="0" smtClean="0">
                <a:hlinkClick r:id="rId6"/>
              </a:rPr>
              <a:t>https</a:t>
            </a:r>
            <a:r>
              <a:rPr lang="en-US" sz="2400" dirty="0">
                <a:hlinkClick r:id="rId6"/>
              </a:rPr>
              <a:t>://</a:t>
            </a:r>
            <a:r>
              <a:rPr lang="en-US" sz="2400" dirty="0" smtClean="0">
                <a:hlinkClick r:id="rId6"/>
              </a:rPr>
              <a:t>riojournal.com/browse_journal_articles.php?form_name=filter_articles&amp;sortby=0&amp;journal_id=17&amp;search_in</a:t>
            </a:r>
            <a:r>
              <a:rPr lang="en-US" sz="2400" dirty="0">
                <a:hlinkClick r:id="rId6"/>
              </a:rPr>
              <a:t>_=</a:t>
            </a:r>
            <a:r>
              <a:rPr lang="en-US" sz="2400" dirty="0" smtClean="0">
                <a:hlinkClick r:id="rId6"/>
              </a:rPr>
              <a:t>0&amp;section_type%5B%5D=231</a:t>
            </a:r>
            <a:endParaRPr lang="en-US" sz="2400" dirty="0" smtClean="0"/>
          </a:p>
        </p:txBody>
      </p:sp>
    </p:spTree>
    <p:extLst>
      <p:ext uri="{BB962C8B-B14F-4D97-AF65-F5344CB8AC3E}">
        <p14:creationId xmlns:p14="http://schemas.microsoft.com/office/powerpoint/2010/main" val="2255773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Acknowledgements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64976" y="3429000"/>
            <a:ext cx="2476203" cy="1325563"/>
          </a:xfr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16406"/>
          <a:stretch/>
        </p:blipFill>
        <p:spPr>
          <a:xfrm>
            <a:off x="8579877" y="2343750"/>
            <a:ext cx="3434069" cy="394998"/>
          </a:xfrm>
          <a:prstGeom prst="rect">
            <a:avLst/>
          </a:prstGeom>
        </p:spPr>
      </p:pic>
      <p:pic>
        <p:nvPicPr>
          <p:cNvPr id="14" name="Picture 13">
            <a:extLst>
              <a:ext uri="{FF2B5EF4-FFF2-40B4-BE49-F238E27FC236}">
                <a16:creationId xmlns:a16="http://schemas.microsoft.com/office/drawing/2014/main" xmlns="" id="{6C80D0AE-AC65-4CAF-9D82-9269F12111B7}"/>
              </a:ext>
            </a:extLst>
          </p:cNvPr>
          <p:cNvPicPr>
            <a:picLocks noChangeAspect="1"/>
          </p:cNvPicPr>
          <p:nvPr/>
        </p:nvPicPr>
        <p:blipFill>
          <a:blip r:embed="rId4"/>
          <a:stretch>
            <a:fillRect/>
          </a:stretch>
        </p:blipFill>
        <p:spPr>
          <a:xfrm>
            <a:off x="390284" y="2011242"/>
            <a:ext cx="3548669" cy="1455012"/>
          </a:xfrm>
          <a:prstGeom prst="rect">
            <a:avLst/>
          </a:prstGeom>
        </p:spPr>
      </p:pic>
    </p:spTree>
    <p:extLst>
      <p:ext uri="{BB962C8B-B14F-4D97-AF65-F5344CB8AC3E}">
        <p14:creationId xmlns:p14="http://schemas.microsoft.com/office/powerpoint/2010/main" val="2868247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3710</TotalTime>
  <Words>319</Words>
  <Application>Microsoft Office PowerPoint</Application>
  <PresentationFormat>Custom</PresentationFormat>
  <Paragraphs>46</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What is a data management plan?</vt:lpstr>
      <vt:lpstr>What is a data management plan?</vt:lpstr>
      <vt:lpstr>Data management plan</vt:lpstr>
      <vt:lpstr>PowerPoint Presentation</vt:lpstr>
      <vt:lpstr>PowerPoint Presentation</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Charles Kamau</dc:creator>
  <cp:lastModifiedBy>Khagayi, Sammy</cp:lastModifiedBy>
  <cp:revision>79</cp:revision>
  <dcterms:created xsi:type="dcterms:W3CDTF">2016-11-17T09:09:54Z</dcterms:created>
  <dcterms:modified xsi:type="dcterms:W3CDTF">2019-06-25T05:30:54Z</dcterms:modified>
</cp:coreProperties>
</file>