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60" r:id="rId3"/>
    <p:sldId id="262" r:id="rId4"/>
    <p:sldId id="263" r:id="rId5"/>
    <p:sldId id="265" r:id="rId6"/>
    <p:sldId id="266" r:id="rId7"/>
    <p:sldId id="267" r:id="rId8"/>
    <p:sldId id="268" r:id="rId9"/>
    <p:sldId id="269" r:id="rId10"/>
    <p:sldId id="270" r:id="rId11"/>
    <p:sldId id="271" r:id="rId12"/>
    <p:sldId id="274" r:id="rId13"/>
    <p:sldId id="272" r:id="rId14"/>
    <p:sldId id="276"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C596-2ECA-43E3-A1D9-E2AB36D47D31}"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539C17F1-EBE3-42EE-A369-AB6340B65AFF}">
      <dgm:prSet/>
      <dgm:spPr/>
      <dgm:t>
        <a:bodyPr/>
        <a:lstStyle/>
        <a:p>
          <a:r>
            <a:rPr lang="en-US"/>
            <a:t>Surveillance</a:t>
          </a:r>
        </a:p>
      </dgm:t>
    </dgm:pt>
    <dgm:pt modelId="{D828A2AA-AF32-4878-BBB8-B921E3C8364B}" type="parTrans" cxnId="{497E5140-B064-44FA-BC4D-88C0C37C5F03}">
      <dgm:prSet/>
      <dgm:spPr/>
      <dgm:t>
        <a:bodyPr/>
        <a:lstStyle/>
        <a:p>
          <a:endParaRPr lang="en-US"/>
        </a:p>
      </dgm:t>
    </dgm:pt>
    <dgm:pt modelId="{7B6B5627-391B-4550-9E84-A1D25C6191BE}" type="sibTrans" cxnId="{497E5140-B064-44FA-BC4D-88C0C37C5F03}">
      <dgm:prSet/>
      <dgm:spPr/>
      <dgm:t>
        <a:bodyPr/>
        <a:lstStyle/>
        <a:p>
          <a:endParaRPr lang="en-US"/>
        </a:p>
      </dgm:t>
    </dgm:pt>
    <dgm:pt modelId="{B6ED0F4E-F62D-498E-B4A6-940CAA4B6190}">
      <dgm:prSet/>
      <dgm:spPr/>
      <dgm:t>
        <a:bodyPr/>
        <a:lstStyle/>
        <a:p>
          <a:r>
            <a:rPr lang="en-US" dirty="0"/>
            <a:t>Clinical trials</a:t>
          </a:r>
        </a:p>
      </dgm:t>
    </dgm:pt>
    <dgm:pt modelId="{E6CC9E3C-285C-4B64-AD38-D0FDE352DD2C}" type="parTrans" cxnId="{75E93C83-2D9A-4A66-AD8A-6B2EE46BFF04}">
      <dgm:prSet/>
      <dgm:spPr/>
      <dgm:t>
        <a:bodyPr/>
        <a:lstStyle/>
        <a:p>
          <a:endParaRPr lang="en-US"/>
        </a:p>
      </dgm:t>
    </dgm:pt>
    <dgm:pt modelId="{B06F83D4-2AA7-4A8B-837B-85457092F940}" type="sibTrans" cxnId="{75E93C83-2D9A-4A66-AD8A-6B2EE46BFF04}">
      <dgm:prSet/>
      <dgm:spPr/>
      <dgm:t>
        <a:bodyPr/>
        <a:lstStyle/>
        <a:p>
          <a:endParaRPr lang="en-US"/>
        </a:p>
      </dgm:t>
    </dgm:pt>
    <dgm:pt modelId="{341509A1-F4A8-497D-9183-481A018EEA58}">
      <dgm:prSet/>
      <dgm:spPr/>
      <dgm:t>
        <a:bodyPr/>
        <a:lstStyle/>
        <a:p>
          <a:r>
            <a:rPr lang="en-US"/>
            <a:t>Laboratory</a:t>
          </a:r>
        </a:p>
      </dgm:t>
    </dgm:pt>
    <dgm:pt modelId="{933902DD-A802-4410-A5E5-E69B7C51C06F}" type="parTrans" cxnId="{951BA815-98B9-4288-83B0-641619AF0643}">
      <dgm:prSet/>
      <dgm:spPr/>
      <dgm:t>
        <a:bodyPr/>
        <a:lstStyle/>
        <a:p>
          <a:endParaRPr lang="en-US"/>
        </a:p>
      </dgm:t>
    </dgm:pt>
    <dgm:pt modelId="{A3495966-54B8-45A6-85CB-F05AB7CA8607}" type="sibTrans" cxnId="{951BA815-98B9-4288-83B0-641619AF0643}">
      <dgm:prSet/>
      <dgm:spPr/>
      <dgm:t>
        <a:bodyPr/>
        <a:lstStyle/>
        <a:p>
          <a:endParaRPr lang="en-US"/>
        </a:p>
      </dgm:t>
    </dgm:pt>
    <dgm:pt modelId="{026CBC41-FC43-428C-9442-B842AAC11561}">
      <dgm:prSet/>
      <dgm:spPr/>
      <dgm:t>
        <a:bodyPr/>
        <a:lstStyle/>
        <a:p>
          <a:r>
            <a:rPr lang="en-US"/>
            <a:t>Research Studies</a:t>
          </a:r>
        </a:p>
      </dgm:t>
    </dgm:pt>
    <dgm:pt modelId="{58F266BA-FBE8-41AE-B6C9-72A9AC2B6C6F}" type="parTrans" cxnId="{9D33C26D-5073-43F0-8088-AA2D18AA7CE8}">
      <dgm:prSet/>
      <dgm:spPr/>
      <dgm:t>
        <a:bodyPr/>
        <a:lstStyle/>
        <a:p>
          <a:endParaRPr lang="en-US"/>
        </a:p>
      </dgm:t>
    </dgm:pt>
    <dgm:pt modelId="{F07B5FBE-F633-4040-AE6A-5981BF102E51}" type="sibTrans" cxnId="{9D33C26D-5073-43F0-8088-AA2D18AA7CE8}">
      <dgm:prSet/>
      <dgm:spPr/>
      <dgm:t>
        <a:bodyPr/>
        <a:lstStyle/>
        <a:p>
          <a:endParaRPr lang="en-US"/>
        </a:p>
      </dgm:t>
    </dgm:pt>
    <dgm:pt modelId="{C822FF91-D8A2-41E9-B6DF-CA88FCA07B9A}">
      <dgm:prSet/>
      <dgm:spPr/>
      <dgm:t>
        <a:bodyPr/>
        <a:lstStyle/>
        <a:p>
          <a:r>
            <a:rPr lang="en-US"/>
            <a:t>Research Support</a:t>
          </a:r>
        </a:p>
      </dgm:t>
    </dgm:pt>
    <dgm:pt modelId="{4BB86989-EAA4-46F7-B33E-0752DF6DF423}" type="parTrans" cxnId="{C78CDB62-C34A-4A8E-A8DC-BC0EF4C9B9F1}">
      <dgm:prSet/>
      <dgm:spPr/>
      <dgm:t>
        <a:bodyPr/>
        <a:lstStyle/>
        <a:p>
          <a:endParaRPr lang="en-US"/>
        </a:p>
      </dgm:t>
    </dgm:pt>
    <dgm:pt modelId="{6D5F5A4D-B84A-4FF0-B119-87EA85866ECB}" type="sibTrans" cxnId="{C78CDB62-C34A-4A8E-A8DC-BC0EF4C9B9F1}">
      <dgm:prSet/>
      <dgm:spPr/>
      <dgm:t>
        <a:bodyPr/>
        <a:lstStyle/>
        <a:p>
          <a:endParaRPr lang="en-US"/>
        </a:p>
      </dgm:t>
    </dgm:pt>
    <dgm:pt modelId="{535C0E1D-9785-445D-BBAE-55B8CCAE4A67}" type="pres">
      <dgm:prSet presAssocID="{3147C596-2ECA-43E3-A1D9-E2AB36D47D31}" presName="diagram" presStyleCnt="0">
        <dgm:presLayoutVars>
          <dgm:dir/>
          <dgm:resizeHandles val="exact"/>
        </dgm:presLayoutVars>
      </dgm:prSet>
      <dgm:spPr/>
    </dgm:pt>
    <dgm:pt modelId="{FC8091D8-9726-417E-B778-1E6FCB785F78}" type="pres">
      <dgm:prSet presAssocID="{539C17F1-EBE3-42EE-A369-AB6340B65AFF}" presName="node" presStyleLbl="node1" presStyleIdx="0" presStyleCnt="5">
        <dgm:presLayoutVars>
          <dgm:bulletEnabled val="1"/>
        </dgm:presLayoutVars>
      </dgm:prSet>
      <dgm:spPr/>
    </dgm:pt>
    <dgm:pt modelId="{FFEE225F-54F8-4872-BCE8-5374979DF4D8}" type="pres">
      <dgm:prSet presAssocID="{7B6B5627-391B-4550-9E84-A1D25C6191BE}" presName="sibTrans" presStyleCnt="0"/>
      <dgm:spPr/>
    </dgm:pt>
    <dgm:pt modelId="{0EB91D5D-AD33-40A0-846F-BD4A3C9F97C8}" type="pres">
      <dgm:prSet presAssocID="{B6ED0F4E-F62D-498E-B4A6-940CAA4B6190}" presName="node" presStyleLbl="node1" presStyleIdx="1" presStyleCnt="5">
        <dgm:presLayoutVars>
          <dgm:bulletEnabled val="1"/>
        </dgm:presLayoutVars>
      </dgm:prSet>
      <dgm:spPr/>
    </dgm:pt>
    <dgm:pt modelId="{4BFBE128-990F-4E5D-8D75-1E906513E34B}" type="pres">
      <dgm:prSet presAssocID="{B06F83D4-2AA7-4A8B-837B-85457092F940}" presName="sibTrans" presStyleCnt="0"/>
      <dgm:spPr/>
    </dgm:pt>
    <dgm:pt modelId="{1B911C98-E2B5-4563-9A85-D9891DD871B6}" type="pres">
      <dgm:prSet presAssocID="{341509A1-F4A8-497D-9183-481A018EEA58}" presName="node" presStyleLbl="node1" presStyleIdx="2" presStyleCnt="5">
        <dgm:presLayoutVars>
          <dgm:bulletEnabled val="1"/>
        </dgm:presLayoutVars>
      </dgm:prSet>
      <dgm:spPr/>
    </dgm:pt>
    <dgm:pt modelId="{3463C983-076F-4BA2-B484-5E373975B1C1}" type="pres">
      <dgm:prSet presAssocID="{A3495966-54B8-45A6-85CB-F05AB7CA8607}" presName="sibTrans" presStyleCnt="0"/>
      <dgm:spPr/>
    </dgm:pt>
    <dgm:pt modelId="{97868D68-F792-4FC9-BF45-75427380EA50}" type="pres">
      <dgm:prSet presAssocID="{026CBC41-FC43-428C-9442-B842AAC11561}" presName="node" presStyleLbl="node1" presStyleIdx="3" presStyleCnt="5">
        <dgm:presLayoutVars>
          <dgm:bulletEnabled val="1"/>
        </dgm:presLayoutVars>
      </dgm:prSet>
      <dgm:spPr/>
    </dgm:pt>
    <dgm:pt modelId="{9916ED29-27CE-4E2D-9E6D-1A145B20A0F4}" type="pres">
      <dgm:prSet presAssocID="{F07B5FBE-F633-4040-AE6A-5981BF102E51}" presName="sibTrans" presStyleCnt="0"/>
      <dgm:spPr/>
    </dgm:pt>
    <dgm:pt modelId="{62BC22CF-10BC-43F7-BAC8-E1E90B4F8F9A}" type="pres">
      <dgm:prSet presAssocID="{C822FF91-D8A2-41E9-B6DF-CA88FCA07B9A}" presName="node" presStyleLbl="node1" presStyleIdx="4" presStyleCnt="5">
        <dgm:presLayoutVars>
          <dgm:bulletEnabled val="1"/>
        </dgm:presLayoutVars>
      </dgm:prSet>
      <dgm:spPr/>
    </dgm:pt>
  </dgm:ptLst>
  <dgm:cxnLst>
    <dgm:cxn modelId="{951BA815-98B9-4288-83B0-641619AF0643}" srcId="{3147C596-2ECA-43E3-A1D9-E2AB36D47D31}" destId="{341509A1-F4A8-497D-9183-481A018EEA58}" srcOrd="2" destOrd="0" parTransId="{933902DD-A802-4410-A5E5-E69B7C51C06F}" sibTransId="{A3495966-54B8-45A6-85CB-F05AB7CA8607}"/>
    <dgm:cxn modelId="{497E5140-B064-44FA-BC4D-88C0C37C5F03}" srcId="{3147C596-2ECA-43E3-A1D9-E2AB36D47D31}" destId="{539C17F1-EBE3-42EE-A369-AB6340B65AFF}" srcOrd="0" destOrd="0" parTransId="{D828A2AA-AF32-4878-BBB8-B921E3C8364B}" sibTransId="{7B6B5627-391B-4550-9E84-A1D25C6191BE}"/>
    <dgm:cxn modelId="{9ED1A35D-E253-4CDB-AAF2-6DF6027B2A0B}" type="presOf" srcId="{341509A1-F4A8-497D-9183-481A018EEA58}" destId="{1B911C98-E2B5-4563-9A85-D9891DD871B6}" srcOrd="0" destOrd="0" presId="urn:microsoft.com/office/officeart/2005/8/layout/default"/>
    <dgm:cxn modelId="{C78CDB62-C34A-4A8E-A8DC-BC0EF4C9B9F1}" srcId="{3147C596-2ECA-43E3-A1D9-E2AB36D47D31}" destId="{C822FF91-D8A2-41E9-B6DF-CA88FCA07B9A}" srcOrd="4" destOrd="0" parTransId="{4BB86989-EAA4-46F7-B33E-0752DF6DF423}" sibTransId="{6D5F5A4D-B84A-4FF0-B119-87EA85866ECB}"/>
    <dgm:cxn modelId="{9D33C26D-5073-43F0-8088-AA2D18AA7CE8}" srcId="{3147C596-2ECA-43E3-A1D9-E2AB36D47D31}" destId="{026CBC41-FC43-428C-9442-B842AAC11561}" srcOrd="3" destOrd="0" parTransId="{58F266BA-FBE8-41AE-B6C9-72A9AC2B6C6F}" sibTransId="{F07B5FBE-F633-4040-AE6A-5981BF102E51}"/>
    <dgm:cxn modelId="{75E93C83-2D9A-4A66-AD8A-6B2EE46BFF04}" srcId="{3147C596-2ECA-43E3-A1D9-E2AB36D47D31}" destId="{B6ED0F4E-F62D-498E-B4A6-940CAA4B6190}" srcOrd="1" destOrd="0" parTransId="{E6CC9E3C-285C-4B64-AD38-D0FDE352DD2C}" sibTransId="{B06F83D4-2AA7-4A8B-837B-85457092F940}"/>
    <dgm:cxn modelId="{9FF99E86-6DBD-4BAB-8AFB-4DB5F0336C0F}" type="presOf" srcId="{539C17F1-EBE3-42EE-A369-AB6340B65AFF}" destId="{FC8091D8-9726-417E-B778-1E6FCB785F78}" srcOrd="0" destOrd="0" presId="urn:microsoft.com/office/officeart/2005/8/layout/default"/>
    <dgm:cxn modelId="{722C4FC1-8AF8-4C8E-B6B9-F44B220A5756}" type="presOf" srcId="{026CBC41-FC43-428C-9442-B842AAC11561}" destId="{97868D68-F792-4FC9-BF45-75427380EA50}" srcOrd="0" destOrd="0" presId="urn:microsoft.com/office/officeart/2005/8/layout/default"/>
    <dgm:cxn modelId="{0E4182DD-1672-43AE-B5F2-F4226ADC01B9}" type="presOf" srcId="{B6ED0F4E-F62D-498E-B4A6-940CAA4B6190}" destId="{0EB91D5D-AD33-40A0-846F-BD4A3C9F97C8}" srcOrd="0" destOrd="0" presId="urn:microsoft.com/office/officeart/2005/8/layout/default"/>
    <dgm:cxn modelId="{A5CB90DD-FBE9-4092-A741-D0CFA7F9AACC}" type="presOf" srcId="{3147C596-2ECA-43E3-A1D9-E2AB36D47D31}" destId="{535C0E1D-9785-445D-BBAE-55B8CCAE4A67}" srcOrd="0" destOrd="0" presId="urn:microsoft.com/office/officeart/2005/8/layout/default"/>
    <dgm:cxn modelId="{0AE3BAFE-2386-4E54-9E6F-9E465BE78E96}" type="presOf" srcId="{C822FF91-D8A2-41E9-B6DF-CA88FCA07B9A}" destId="{62BC22CF-10BC-43F7-BAC8-E1E90B4F8F9A}" srcOrd="0" destOrd="0" presId="urn:microsoft.com/office/officeart/2005/8/layout/default"/>
    <dgm:cxn modelId="{92D9A13C-9E63-4F71-B173-B7FC59B68AA5}" type="presParOf" srcId="{535C0E1D-9785-445D-BBAE-55B8CCAE4A67}" destId="{FC8091D8-9726-417E-B778-1E6FCB785F78}" srcOrd="0" destOrd="0" presId="urn:microsoft.com/office/officeart/2005/8/layout/default"/>
    <dgm:cxn modelId="{DA6B9A13-4379-4A24-B4BF-4452C0D78ED9}" type="presParOf" srcId="{535C0E1D-9785-445D-BBAE-55B8CCAE4A67}" destId="{FFEE225F-54F8-4872-BCE8-5374979DF4D8}" srcOrd="1" destOrd="0" presId="urn:microsoft.com/office/officeart/2005/8/layout/default"/>
    <dgm:cxn modelId="{A3119CA6-AD71-4133-AB90-EC896773EC84}" type="presParOf" srcId="{535C0E1D-9785-445D-BBAE-55B8CCAE4A67}" destId="{0EB91D5D-AD33-40A0-846F-BD4A3C9F97C8}" srcOrd="2" destOrd="0" presId="urn:microsoft.com/office/officeart/2005/8/layout/default"/>
    <dgm:cxn modelId="{6844C032-ECA9-4263-B343-11FE8047F186}" type="presParOf" srcId="{535C0E1D-9785-445D-BBAE-55B8CCAE4A67}" destId="{4BFBE128-990F-4E5D-8D75-1E906513E34B}" srcOrd="3" destOrd="0" presId="urn:microsoft.com/office/officeart/2005/8/layout/default"/>
    <dgm:cxn modelId="{4D30E2E9-4181-45F2-8CC5-B6515E69314B}" type="presParOf" srcId="{535C0E1D-9785-445D-BBAE-55B8CCAE4A67}" destId="{1B911C98-E2B5-4563-9A85-D9891DD871B6}" srcOrd="4" destOrd="0" presId="urn:microsoft.com/office/officeart/2005/8/layout/default"/>
    <dgm:cxn modelId="{29E74742-4DC6-44AC-84D3-DD30377AD768}" type="presParOf" srcId="{535C0E1D-9785-445D-BBAE-55B8CCAE4A67}" destId="{3463C983-076F-4BA2-B484-5E373975B1C1}" srcOrd="5" destOrd="0" presId="urn:microsoft.com/office/officeart/2005/8/layout/default"/>
    <dgm:cxn modelId="{CBE17328-BD80-49B6-88A3-D0C36E95C2C3}" type="presParOf" srcId="{535C0E1D-9785-445D-BBAE-55B8CCAE4A67}" destId="{97868D68-F792-4FC9-BF45-75427380EA50}" srcOrd="6" destOrd="0" presId="urn:microsoft.com/office/officeart/2005/8/layout/default"/>
    <dgm:cxn modelId="{DF1F79E1-A8D8-4F52-B009-AE15960E6C0E}" type="presParOf" srcId="{535C0E1D-9785-445D-BBAE-55B8CCAE4A67}" destId="{9916ED29-27CE-4E2D-9E6D-1A145B20A0F4}" srcOrd="7" destOrd="0" presId="urn:microsoft.com/office/officeart/2005/8/layout/default"/>
    <dgm:cxn modelId="{8F3D370F-65C1-463D-ACA0-450CBE81D439}" type="presParOf" srcId="{535C0E1D-9785-445D-BBAE-55B8CCAE4A67}" destId="{62BC22CF-10BC-43F7-BAC8-E1E90B4F8F9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091D8-9726-417E-B778-1E6FCB785F78}">
      <dsp:nvSpPr>
        <dsp:cNvPr id="0" name=""/>
        <dsp:cNvSpPr/>
      </dsp:nvSpPr>
      <dsp:spPr>
        <a:xfrm>
          <a:off x="1306750" y="353"/>
          <a:ext cx="2390030" cy="1434018"/>
        </a:xfrm>
        <a:prstGeom prst="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Surveillance</a:t>
          </a:r>
        </a:p>
      </dsp:txBody>
      <dsp:txXfrm>
        <a:off x="1306750" y="353"/>
        <a:ext cx="2390030" cy="1434018"/>
      </dsp:txXfrm>
    </dsp:sp>
    <dsp:sp modelId="{0EB91D5D-AD33-40A0-846F-BD4A3C9F97C8}">
      <dsp:nvSpPr>
        <dsp:cNvPr id="0" name=""/>
        <dsp:cNvSpPr/>
      </dsp:nvSpPr>
      <dsp:spPr>
        <a:xfrm>
          <a:off x="3935784" y="353"/>
          <a:ext cx="2390030" cy="1434018"/>
        </a:xfrm>
        <a:prstGeom prst="rect">
          <a:avLst/>
        </a:prstGeom>
        <a:solidFill>
          <a:schemeClr val="accent2">
            <a:hueOff val="-2587972"/>
            <a:satOff val="11465"/>
            <a:lumOff val="-4216"/>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Clinical trials</a:t>
          </a:r>
        </a:p>
      </dsp:txBody>
      <dsp:txXfrm>
        <a:off x="3935784" y="353"/>
        <a:ext cx="2390030" cy="1434018"/>
      </dsp:txXfrm>
    </dsp:sp>
    <dsp:sp modelId="{1B911C98-E2B5-4563-9A85-D9891DD871B6}">
      <dsp:nvSpPr>
        <dsp:cNvPr id="0" name=""/>
        <dsp:cNvSpPr/>
      </dsp:nvSpPr>
      <dsp:spPr>
        <a:xfrm>
          <a:off x="6564818" y="353"/>
          <a:ext cx="2390030" cy="1434018"/>
        </a:xfrm>
        <a:prstGeom prst="rect">
          <a:avLst/>
        </a:prstGeom>
        <a:solidFill>
          <a:schemeClr val="accent2">
            <a:hueOff val="-5175944"/>
            <a:satOff val="22930"/>
            <a:lumOff val="-8432"/>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Laboratory</a:t>
          </a:r>
        </a:p>
      </dsp:txBody>
      <dsp:txXfrm>
        <a:off x="6564818" y="353"/>
        <a:ext cx="2390030" cy="1434018"/>
      </dsp:txXfrm>
    </dsp:sp>
    <dsp:sp modelId="{97868D68-F792-4FC9-BF45-75427380EA50}">
      <dsp:nvSpPr>
        <dsp:cNvPr id="0" name=""/>
        <dsp:cNvSpPr/>
      </dsp:nvSpPr>
      <dsp:spPr>
        <a:xfrm>
          <a:off x="2621267" y="1673375"/>
          <a:ext cx="2390030" cy="1434018"/>
        </a:xfrm>
        <a:prstGeom prst="rect">
          <a:avLst/>
        </a:prstGeom>
        <a:solidFill>
          <a:schemeClr val="accent2">
            <a:hueOff val="-7763915"/>
            <a:satOff val="34394"/>
            <a:lumOff val="-12648"/>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Research Studies</a:t>
          </a:r>
        </a:p>
      </dsp:txBody>
      <dsp:txXfrm>
        <a:off x="2621267" y="1673375"/>
        <a:ext cx="2390030" cy="1434018"/>
      </dsp:txXfrm>
    </dsp:sp>
    <dsp:sp modelId="{62BC22CF-10BC-43F7-BAC8-E1E90B4F8F9A}">
      <dsp:nvSpPr>
        <dsp:cNvPr id="0" name=""/>
        <dsp:cNvSpPr/>
      </dsp:nvSpPr>
      <dsp:spPr>
        <a:xfrm>
          <a:off x="5250301" y="1673375"/>
          <a:ext cx="2390030" cy="1434018"/>
        </a:xfrm>
        <a:prstGeom prst="rect">
          <a:avLst/>
        </a:prstGeom>
        <a:solidFill>
          <a:schemeClr val="accent2">
            <a:hueOff val="-10351888"/>
            <a:satOff val="45859"/>
            <a:lumOff val="-16864"/>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Research Support</a:t>
          </a:r>
        </a:p>
      </dsp:txBody>
      <dsp:txXfrm>
        <a:off x="5250301" y="1673375"/>
        <a:ext cx="2390030" cy="14340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6551-64F8-4A31-871A-287D2F1CC0C9}" type="datetimeFigureOut">
              <a:rPr lang="en-US" smtClean="0"/>
              <a:t>06/21/19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A7C40-5584-4AF3-AC8C-E2B3DE796FC1}" type="slidenum">
              <a:rPr lang="en-US" smtClean="0"/>
              <a:t>‹#›</a:t>
            </a:fld>
            <a:endParaRPr lang="en-US"/>
          </a:p>
        </p:txBody>
      </p:sp>
    </p:spTree>
    <p:extLst>
      <p:ext uri="{BB962C8B-B14F-4D97-AF65-F5344CB8AC3E}">
        <p14:creationId xmlns:p14="http://schemas.microsoft.com/office/powerpoint/2010/main" val="150721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ue.nl/en/our-university/library/education-research-support/scientific-publishing/data-coach/safe-storage-and-archiving-of-research-data/data-organ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A7C40-5584-4AF3-AC8C-E2B3DE796FC1}" type="slidenum">
              <a:rPr lang="en-US" smtClean="0"/>
              <a:t>1</a:t>
            </a:fld>
            <a:endParaRPr lang="en-US"/>
          </a:p>
        </p:txBody>
      </p:sp>
    </p:spTree>
    <p:extLst>
      <p:ext uri="{BB962C8B-B14F-4D97-AF65-F5344CB8AC3E}">
        <p14:creationId xmlns:p14="http://schemas.microsoft.com/office/powerpoint/2010/main" val="281373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Safety - </a:t>
            </a:r>
            <a:r>
              <a:rPr lang="en-US" dirty="0"/>
              <a:t>this is to protect against data loss through storage (including backups) and archiving, and by good organization and documentation;</a:t>
            </a:r>
            <a:endParaRPr lang="en-US" b="1" dirty="0"/>
          </a:p>
          <a:p>
            <a:r>
              <a:rPr lang="en-US" b="1" dirty="0"/>
              <a:t>Data security - </a:t>
            </a:r>
            <a:r>
              <a:rPr lang="en-US" dirty="0"/>
              <a:t>this is protection of data against unwanted changes, which can be achieved by controlling access to data;</a:t>
            </a:r>
            <a:endParaRPr lang="en-US" b="1" dirty="0"/>
          </a:p>
          <a:p>
            <a:r>
              <a:rPr lang="en-US" dirty="0">
                <a:hlinkClick r:id="rId3"/>
              </a:rPr>
              <a:t>data organization</a:t>
            </a:r>
            <a:r>
              <a:rPr lang="en-US" dirty="0"/>
              <a:t>, protecting data from </a:t>
            </a:r>
            <a:r>
              <a:rPr lang="en-US" dirty="0" err="1"/>
              <a:t>untraceability</a:t>
            </a:r>
            <a:r>
              <a:rPr lang="en-US" dirty="0"/>
              <a:t> by systematic data arrangements</a:t>
            </a:r>
            <a:endParaRPr lang="en-US" b="1" dirty="0"/>
          </a:p>
          <a:p>
            <a:r>
              <a:rPr lang="en-US" b="1" dirty="0"/>
              <a:t>Findable: - Rich Meta Data</a:t>
            </a:r>
          </a:p>
          <a:p>
            <a:r>
              <a:rPr lang="en-US" b="1" dirty="0"/>
              <a:t>Accessible - </a:t>
            </a:r>
            <a:r>
              <a:rPr lang="en-US" dirty="0"/>
              <a:t>(meta)data are </a:t>
            </a:r>
            <a:r>
              <a:rPr lang="en-US" u="sng" dirty="0"/>
              <a:t>retrievable by their identifier</a:t>
            </a:r>
            <a:r>
              <a:rPr lang="en-US" dirty="0"/>
              <a:t> using </a:t>
            </a:r>
            <a:r>
              <a:rPr lang="en-US" u="sng" dirty="0"/>
              <a:t>a standardized communications protocol.</a:t>
            </a:r>
            <a:endParaRPr lang="en-US" dirty="0"/>
          </a:p>
        </p:txBody>
      </p:sp>
      <p:sp>
        <p:nvSpPr>
          <p:cNvPr id="4" name="Slide Number Placeholder 3"/>
          <p:cNvSpPr>
            <a:spLocks noGrp="1"/>
          </p:cNvSpPr>
          <p:nvPr>
            <p:ph type="sldNum" sz="quarter" idx="10"/>
          </p:nvPr>
        </p:nvSpPr>
        <p:spPr/>
        <p:txBody>
          <a:bodyPr/>
          <a:lstStyle/>
          <a:p>
            <a:fld id="{26FA7C40-5584-4AF3-AC8C-E2B3DE796FC1}" type="slidenum">
              <a:rPr lang="en-US" smtClean="0"/>
              <a:t>2</a:t>
            </a:fld>
            <a:endParaRPr lang="en-US"/>
          </a:p>
        </p:txBody>
      </p:sp>
    </p:spTree>
    <p:extLst>
      <p:ext uri="{BB962C8B-B14F-4D97-AF65-F5344CB8AC3E}">
        <p14:creationId xmlns:p14="http://schemas.microsoft.com/office/powerpoint/2010/main" val="199131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Replication and reproducibility</a:t>
            </a:r>
          </a:p>
          <a:p>
            <a:r>
              <a:rPr lang="en-US" dirty="0"/>
              <a:t>if these can be reused quickly and easily. A number of simple measures will help improve usability of your data. These are: </a:t>
            </a:r>
          </a:p>
          <a:p>
            <a:r>
              <a:rPr lang="en-US" dirty="0"/>
              <a:t>make sure your data are ‘tidy’ – can be easily altered and processed</a:t>
            </a:r>
          </a:p>
          <a:p>
            <a:r>
              <a:rPr lang="en-US" dirty="0"/>
              <a:t>document your data</a:t>
            </a:r>
          </a:p>
          <a:p>
            <a:r>
              <a:rPr lang="en-US" dirty="0"/>
              <a:t>use open data formats as much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10"/>
          </p:nvPr>
        </p:nvSpPr>
        <p:spPr/>
        <p:txBody>
          <a:bodyPr/>
          <a:lstStyle/>
          <a:p>
            <a:fld id="{26FA7C40-5584-4AF3-AC8C-E2B3DE796FC1}" type="slidenum">
              <a:rPr lang="en-US" smtClean="0"/>
              <a:t>3</a:t>
            </a:fld>
            <a:endParaRPr lang="en-US"/>
          </a:p>
        </p:txBody>
      </p:sp>
    </p:spTree>
    <p:extLst>
      <p:ext uri="{BB962C8B-B14F-4D97-AF65-F5344CB8AC3E}">
        <p14:creationId xmlns:p14="http://schemas.microsoft.com/office/powerpoint/2010/main" val="277263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collection system (DCS) is a system that aggregates and evaluates sets of information in a consistent and efficient way. Modern data collection systems rely on advanced technology to take in huge amounts of data, and to parse it and analyze it correctly. This is part of what is behind the rush to "harness the power of big data" in today's sophisticated network systems.</a:t>
            </a:r>
          </a:p>
        </p:txBody>
      </p:sp>
      <p:sp>
        <p:nvSpPr>
          <p:cNvPr id="4" name="Slide Number Placeholder 3"/>
          <p:cNvSpPr>
            <a:spLocks noGrp="1"/>
          </p:cNvSpPr>
          <p:nvPr>
            <p:ph type="sldNum" sz="quarter" idx="10"/>
          </p:nvPr>
        </p:nvSpPr>
        <p:spPr/>
        <p:txBody>
          <a:bodyPr/>
          <a:lstStyle/>
          <a:p>
            <a:fld id="{26FA7C40-5584-4AF3-AC8C-E2B3DE796FC1}" type="slidenum">
              <a:rPr lang="en-US" smtClean="0"/>
              <a:t>5</a:t>
            </a:fld>
            <a:endParaRPr lang="en-US"/>
          </a:p>
        </p:txBody>
      </p:sp>
    </p:spTree>
    <p:extLst>
      <p:ext uri="{BB962C8B-B14F-4D97-AF65-F5344CB8AC3E}">
        <p14:creationId xmlns:p14="http://schemas.microsoft.com/office/powerpoint/2010/main" val="18876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A7C40-5584-4AF3-AC8C-E2B3DE796FC1}" type="slidenum">
              <a:rPr lang="en-US" smtClean="0"/>
              <a:t>7</a:t>
            </a:fld>
            <a:endParaRPr lang="en-US"/>
          </a:p>
        </p:txBody>
      </p:sp>
    </p:spTree>
    <p:extLst>
      <p:ext uri="{BB962C8B-B14F-4D97-AF65-F5344CB8AC3E}">
        <p14:creationId xmlns:p14="http://schemas.microsoft.com/office/powerpoint/2010/main" val="360594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current </a:t>
            </a:r>
            <a:r>
              <a:rPr lang="en-US" b="1" dirty="0"/>
              <a:t>research information system</a:t>
            </a:r>
            <a:r>
              <a:rPr lang="en-US" dirty="0"/>
              <a:t> (CRIS) is a database or other </a:t>
            </a:r>
            <a:r>
              <a:rPr lang="en-US" b="1" dirty="0"/>
              <a:t>information system</a:t>
            </a:r>
            <a:r>
              <a:rPr lang="en-US" dirty="0"/>
              <a:t> to store and manage data about </a:t>
            </a:r>
            <a:r>
              <a:rPr lang="en-US" b="1" dirty="0"/>
              <a:t>research</a:t>
            </a:r>
            <a:r>
              <a:rPr lang="en-US" dirty="0"/>
              <a:t> conducted at an institution</a:t>
            </a:r>
          </a:p>
        </p:txBody>
      </p:sp>
      <p:sp>
        <p:nvSpPr>
          <p:cNvPr id="4" name="Slide Number Placeholder 3"/>
          <p:cNvSpPr>
            <a:spLocks noGrp="1"/>
          </p:cNvSpPr>
          <p:nvPr>
            <p:ph type="sldNum" sz="quarter" idx="10"/>
          </p:nvPr>
        </p:nvSpPr>
        <p:spPr/>
        <p:txBody>
          <a:bodyPr/>
          <a:lstStyle/>
          <a:p>
            <a:fld id="{26FA7C40-5584-4AF3-AC8C-E2B3DE796FC1}" type="slidenum">
              <a:rPr lang="en-US" smtClean="0"/>
              <a:t>10</a:t>
            </a:fld>
            <a:endParaRPr lang="en-US"/>
          </a:p>
        </p:txBody>
      </p:sp>
    </p:spTree>
    <p:extLst>
      <p:ext uri="{BB962C8B-B14F-4D97-AF65-F5344CB8AC3E}">
        <p14:creationId xmlns:p14="http://schemas.microsoft.com/office/powerpoint/2010/main" val="143449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06/21/19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06/21/19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06/21/19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06/21/19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06/21/19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06/21/19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06/21/19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06/21/19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06/21/19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06/21/19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06/21/19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06/21/19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1.wdp"/><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gif"/><Relationship Id="rId11" Type="http://schemas.openxmlformats.org/officeDocument/2006/relationships/image" Target="../media/image28.png"/><Relationship Id="rId5" Type="http://schemas.openxmlformats.org/officeDocument/2006/relationships/image" Target="../media/image24.jpg"/><Relationship Id="rId10"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5006-72F0-4DD2-9B14-BD4C968A0D62}"/>
              </a:ext>
            </a:extLst>
          </p:cNvPr>
          <p:cNvSpPr>
            <a:spLocks noGrp="1"/>
          </p:cNvSpPr>
          <p:nvPr>
            <p:ph type="ctrTitle"/>
          </p:nvPr>
        </p:nvSpPr>
        <p:spPr/>
        <p:txBody>
          <a:bodyPr/>
          <a:lstStyle/>
          <a:p>
            <a:r>
              <a:rPr lang="en-US" dirty="0"/>
              <a:t>Research data systems</a:t>
            </a:r>
          </a:p>
        </p:txBody>
      </p:sp>
      <p:sp>
        <p:nvSpPr>
          <p:cNvPr id="3" name="Subtitle 2">
            <a:extLst>
              <a:ext uri="{FF2B5EF4-FFF2-40B4-BE49-F238E27FC236}">
                <a16:creationId xmlns:a16="http://schemas.microsoft.com/office/drawing/2014/main" id="{A65B2353-1387-40C7-AA23-6FA5FE550647}"/>
              </a:ext>
            </a:extLst>
          </p:cNvPr>
          <p:cNvSpPr>
            <a:spLocks noGrp="1"/>
          </p:cNvSpPr>
          <p:nvPr>
            <p:ph type="subTitle" idx="1"/>
          </p:nvPr>
        </p:nvSpPr>
        <p:spPr/>
        <p:txBody>
          <a:bodyPr/>
          <a:lstStyle/>
          <a:p>
            <a:r>
              <a:rPr lang="en-US" dirty="0"/>
              <a:t>Kihuha, Norbert and </a:t>
            </a:r>
            <a:r>
              <a:rPr lang="en-US"/>
              <a:t>Mshote, Lucian</a:t>
            </a:r>
            <a:endParaRPr lang="en-US" dirty="0"/>
          </a:p>
          <a:p>
            <a:r>
              <a:rPr lang="en-US" dirty="0"/>
              <a:t>KEMRI-Wellcome Trust</a:t>
            </a:r>
          </a:p>
        </p:txBody>
      </p:sp>
    </p:spTree>
    <p:extLst>
      <p:ext uri="{BB962C8B-B14F-4D97-AF65-F5344CB8AC3E}">
        <p14:creationId xmlns:p14="http://schemas.microsoft.com/office/powerpoint/2010/main" val="265226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1683-58AA-424B-BD68-BD2F73DE1EB4}"/>
              </a:ext>
            </a:extLst>
          </p:cNvPr>
          <p:cNvSpPr>
            <a:spLocks noGrp="1"/>
          </p:cNvSpPr>
          <p:nvPr>
            <p:ph type="title"/>
          </p:nvPr>
        </p:nvSpPr>
        <p:spPr/>
        <p:txBody>
          <a:bodyPr/>
          <a:lstStyle/>
          <a:p>
            <a:r>
              <a:rPr lang="en-US" dirty="0"/>
              <a:t>Research support</a:t>
            </a:r>
          </a:p>
        </p:txBody>
      </p:sp>
      <p:sp>
        <p:nvSpPr>
          <p:cNvPr id="3" name="Content Placeholder 2">
            <a:extLst>
              <a:ext uri="{FF2B5EF4-FFF2-40B4-BE49-F238E27FC236}">
                <a16:creationId xmlns:a16="http://schemas.microsoft.com/office/drawing/2014/main" id="{9F90D175-FCD9-406B-8ED1-CCAC5C8FD47B}"/>
              </a:ext>
            </a:extLst>
          </p:cNvPr>
          <p:cNvSpPr>
            <a:spLocks noGrp="1"/>
          </p:cNvSpPr>
          <p:nvPr>
            <p:ph idx="1"/>
          </p:nvPr>
        </p:nvSpPr>
        <p:spPr/>
        <p:txBody>
          <a:bodyPr/>
          <a:lstStyle/>
          <a:p>
            <a:r>
              <a:rPr lang="en-US" dirty="0"/>
              <a:t>Applications for supporting the research governance office</a:t>
            </a:r>
          </a:p>
          <a:p>
            <a:r>
              <a:rPr lang="en-US" dirty="0"/>
              <a:t>Assist with regulatory processes during development and conduct of a study</a:t>
            </a:r>
          </a:p>
          <a:p>
            <a:r>
              <a:rPr lang="en-US" dirty="0"/>
              <a:t>Tracking of scientific ideas from concept to approval</a:t>
            </a:r>
          </a:p>
          <a:p>
            <a:r>
              <a:rPr lang="en-US" dirty="0"/>
              <a:t>Management of data requests for data sharing</a:t>
            </a:r>
          </a:p>
          <a:p>
            <a:r>
              <a:rPr lang="en-US" b="1" dirty="0"/>
              <a:t>Future plans:</a:t>
            </a:r>
          </a:p>
          <a:p>
            <a:pPr lvl="1"/>
            <a:r>
              <a:rPr lang="en-US" b="1" dirty="0"/>
              <a:t>Manuscripts and publications</a:t>
            </a:r>
          </a:p>
          <a:p>
            <a:pPr lvl="1"/>
            <a:r>
              <a:rPr lang="en-US" b="1" dirty="0"/>
              <a:t>CRIS</a:t>
            </a:r>
          </a:p>
          <a:p>
            <a:pPr lvl="1"/>
            <a:endParaRPr lang="en-US" dirty="0"/>
          </a:p>
        </p:txBody>
      </p:sp>
      <p:sp>
        <p:nvSpPr>
          <p:cNvPr id="4" name="TextBox 3">
            <a:extLst>
              <a:ext uri="{FF2B5EF4-FFF2-40B4-BE49-F238E27FC236}">
                <a16:creationId xmlns:a16="http://schemas.microsoft.com/office/drawing/2014/main" id="{F137CD22-29E3-404E-848E-C4A4B37EA254}"/>
              </a:ext>
            </a:extLst>
          </p:cNvPr>
          <p:cNvSpPr txBox="1"/>
          <p:nvPr/>
        </p:nvSpPr>
        <p:spPr>
          <a:xfrm>
            <a:off x="1371600" y="6153402"/>
            <a:ext cx="1399593" cy="5232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800" dirty="0"/>
              <a:t>PTS</a:t>
            </a:r>
          </a:p>
        </p:txBody>
      </p:sp>
      <p:sp>
        <p:nvSpPr>
          <p:cNvPr id="5" name="TextBox 4">
            <a:extLst>
              <a:ext uri="{FF2B5EF4-FFF2-40B4-BE49-F238E27FC236}">
                <a16:creationId xmlns:a16="http://schemas.microsoft.com/office/drawing/2014/main" id="{1A70929B-1CA3-4174-8D16-2546373E2C0C}"/>
              </a:ext>
            </a:extLst>
          </p:cNvPr>
          <p:cNvSpPr txBox="1"/>
          <p:nvPr/>
        </p:nvSpPr>
        <p:spPr>
          <a:xfrm>
            <a:off x="4948335" y="6153402"/>
            <a:ext cx="1946988"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2800" dirty="0"/>
              <a:t>DGC App</a:t>
            </a:r>
          </a:p>
        </p:txBody>
      </p:sp>
      <p:pic>
        <p:nvPicPr>
          <p:cNvPr id="7" name="Picture 6">
            <a:extLst>
              <a:ext uri="{FF2B5EF4-FFF2-40B4-BE49-F238E27FC236}">
                <a16:creationId xmlns:a16="http://schemas.microsoft.com/office/drawing/2014/main" id="{9B044536-3421-41EE-951B-0574FD5A2E8E}"/>
              </a:ext>
            </a:extLst>
          </p:cNvPr>
          <p:cNvPicPr>
            <a:picLocks noChangeAspect="1"/>
          </p:cNvPicPr>
          <p:nvPr/>
        </p:nvPicPr>
        <p:blipFill>
          <a:blip r:embed="rId3"/>
          <a:stretch>
            <a:fillRect/>
          </a:stretch>
        </p:blipFill>
        <p:spPr>
          <a:xfrm>
            <a:off x="8789436" y="5955382"/>
            <a:ext cx="2416239" cy="902618"/>
          </a:xfrm>
          <a:prstGeom prst="rect">
            <a:avLst/>
          </a:prstGeom>
        </p:spPr>
      </p:pic>
    </p:spTree>
    <p:extLst>
      <p:ext uri="{BB962C8B-B14F-4D97-AF65-F5344CB8AC3E}">
        <p14:creationId xmlns:p14="http://schemas.microsoft.com/office/powerpoint/2010/main" val="153536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29510C-8F5D-461A-8792-B030D4A622FE}"/>
              </a:ext>
            </a:extLst>
          </p:cNvPr>
          <p:cNvSpPr txBox="1">
            <a:spLocks/>
          </p:cNvSpPr>
          <p:nvPr/>
        </p:nvSpPr>
        <p:spPr bwMode="black">
          <a:xfrm>
            <a:off x="0" y="8807"/>
            <a:ext cx="12192000" cy="1325563"/>
          </a:xfrm>
          <a:prstGeom prst="rect">
            <a:avLst/>
          </a:prstGeom>
          <a:solidFill>
            <a:srgbClr val="FFFFFF"/>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Kilifi Integrated Data Management System</a:t>
            </a:r>
            <a:endParaRPr lang="en-US" dirty="0"/>
          </a:p>
        </p:txBody>
      </p:sp>
      <p:pic>
        <p:nvPicPr>
          <p:cNvPr id="6" name="Graphic 5" descr="Database">
            <a:extLst>
              <a:ext uri="{FF2B5EF4-FFF2-40B4-BE49-F238E27FC236}">
                <a16:creationId xmlns:a16="http://schemas.microsoft.com/office/drawing/2014/main" id="{5A8EE887-F89B-4AA7-A7F9-BFBE7BBB5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9800" y="3495675"/>
            <a:ext cx="914400" cy="800100"/>
          </a:xfrm>
          <a:prstGeom prst="rect">
            <a:avLst/>
          </a:prstGeom>
        </p:spPr>
      </p:pic>
      <p:pic>
        <p:nvPicPr>
          <p:cNvPr id="7" name="Graphic 6" descr="Database">
            <a:extLst>
              <a:ext uri="{FF2B5EF4-FFF2-40B4-BE49-F238E27FC236}">
                <a16:creationId xmlns:a16="http://schemas.microsoft.com/office/drawing/2014/main" id="{6899DE89-DDAB-40A0-B14C-9FB8CE393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5095875"/>
            <a:ext cx="914400" cy="800100"/>
          </a:xfrm>
          <a:prstGeom prst="rect">
            <a:avLst/>
          </a:prstGeom>
        </p:spPr>
      </p:pic>
      <p:pic>
        <p:nvPicPr>
          <p:cNvPr id="8" name="Graphic 7" descr="Users">
            <a:extLst>
              <a:ext uri="{FF2B5EF4-FFF2-40B4-BE49-F238E27FC236}">
                <a16:creationId xmlns:a16="http://schemas.microsoft.com/office/drawing/2014/main" id="{D8FA1714-D180-4DE3-A0B9-5FFACD5E32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3000" y="4895850"/>
            <a:ext cx="914400" cy="800100"/>
          </a:xfrm>
          <a:prstGeom prst="rect">
            <a:avLst/>
          </a:prstGeom>
        </p:spPr>
      </p:pic>
      <p:sp>
        <p:nvSpPr>
          <p:cNvPr id="9" name="TextBox 8">
            <a:extLst>
              <a:ext uri="{FF2B5EF4-FFF2-40B4-BE49-F238E27FC236}">
                <a16:creationId xmlns:a16="http://schemas.microsoft.com/office/drawing/2014/main" id="{20BEB237-8188-4181-A110-65704EAC2E46}"/>
              </a:ext>
            </a:extLst>
          </p:cNvPr>
          <p:cNvSpPr txBox="1"/>
          <p:nvPr/>
        </p:nvSpPr>
        <p:spPr>
          <a:xfrm>
            <a:off x="4972738" y="5521143"/>
            <a:ext cx="838200" cy="32316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HDSS</a:t>
            </a:r>
          </a:p>
        </p:txBody>
      </p:sp>
      <p:grpSp>
        <p:nvGrpSpPr>
          <p:cNvPr id="10" name="Group 9">
            <a:extLst>
              <a:ext uri="{FF2B5EF4-FFF2-40B4-BE49-F238E27FC236}">
                <a16:creationId xmlns:a16="http://schemas.microsoft.com/office/drawing/2014/main" id="{16C41AB8-8973-4546-A1AB-33002DDEC2F7}"/>
              </a:ext>
            </a:extLst>
          </p:cNvPr>
          <p:cNvGrpSpPr/>
          <p:nvPr/>
        </p:nvGrpSpPr>
        <p:grpSpPr>
          <a:xfrm>
            <a:off x="6302323" y="3116445"/>
            <a:ext cx="1486278" cy="1189941"/>
            <a:chOff x="3911520" y="3048000"/>
            <a:chExt cx="1447800" cy="1359932"/>
          </a:xfrm>
        </p:grpSpPr>
        <p:pic>
          <p:nvPicPr>
            <p:cNvPr id="11" name="Picture 10" descr="A close up of a logo&#10;&#10;Description generated with very high confidence">
              <a:extLst>
                <a:ext uri="{FF2B5EF4-FFF2-40B4-BE49-F238E27FC236}">
                  <a16:creationId xmlns:a16="http://schemas.microsoft.com/office/drawing/2014/main" id="{86CF586A-67EB-4F83-92EF-DE42FD219A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3048000"/>
              <a:ext cx="1041241" cy="1041241"/>
            </a:xfrm>
            <a:prstGeom prst="rect">
              <a:avLst/>
            </a:prstGeom>
          </p:spPr>
        </p:pic>
        <p:sp>
          <p:nvSpPr>
            <p:cNvPr id="12" name="TextBox 11">
              <a:extLst>
                <a:ext uri="{FF2B5EF4-FFF2-40B4-BE49-F238E27FC236}">
                  <a16:creationId xmlns:a16="http://schemas.microsoft.com/office/drawing/2014/main" id="{76BB018C-9696-4A2E-B801-649F745C567B}"/>
                </a:ext>
              </a:extLst>
            </p:cNvPr>
            <p:cNvSpPr txBox="1"/>
            <p:nvPr/>
          </p:nvSpPr>
          <p:spPr>
            <a:xfrm>
              <a:off x="3911520" y="40386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Laboratories</a:t>
              </a:r>
            </a:p>
          </p:txBody>
        </p:sp>
      </p:grpSp>
      <p:grpSp>
        <p:nvGrpSpPr>
          <p:cNvPr id="13" name="Group 12">
            <a:extLst>
              <a:ext uri="{FF2B5EF4-FFF2-40B4-BE49-F238E27FC236}">
                <a16:creationId xmlns:a16="http://schemas.microsoft.com/office/drawing/2014/main" id="{365B301C-43D0-4119-8788-A468EE6CC9E2}"/>
              </a:ext>
            </a:extLst>
          </p:cNvPr>
          <p:cNvGrpSpPr/>
          <p:nvPr/>
        </p:nvGrpSpPr>
        <p:grpSpPr>
          <a:xfrm>
            <a:off x="8305800" y="4841168"/>
            <a:ext cx="1295400" cy="1003140"/>
            <a:chOff x="5486400" y="4709286"/>
            <a:chExt cx="1295400" cy="1146446"/>
          </a:xfrm>
        </p:grpSpPr>
        <p:sp>
          <p:nvSpPr>
            <p:cNvPr id="14" name="TextBox 13">
              <a:extLst>
                <a:ext uri="{FF2B5EF4-FFF2-40B4-BE49-F238E27FC236}">
                  <a16:creationId xmlns:a16="http://schemas.microsoft.com/office/drawing/2014/main" id="{D504C540-7850-473F-9E08-270C6798D414}"/>
                </a:ext>
              </a:extLst>
            </p:cNvPr>
            <p:cNvSpPr txBox="1"/>
            <p:nvPr/>
          </p:nvSpPr>
          <p:spPr>
            <a:xfrm>
              <a:off x="5486400" y="54864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Clinical</a:t>
              </a:r>
            </a:p>
          </p:txBody>
        </p:sp>
        <p:grpSp>
          <p:nvGrpSpPr>
            <p:cNvPr id="15" name="Content Placeholder 6" descr="Medical">
              <a:extLst>
                <a:ext uri="{FF2B5EF4-FFF2-40B4-BE49-F238E27FC236}">
                  <a16:creationId xmlns:a16="http://schemas.microsoft.com/office/drawing/2014/main" id="{33C98B87-AAE2-498A-AC0F-06B667F16D6C}"/>
                </a:ext>
              </a:extLst>
            </p:cNvPr>
            <p:cNvGrpSpPr/>
            <p:nvPr/>
          </p:nvGrpSpPr>
          <p:grpSpPr>
            <a:xfrm>
              <a:off x="5715000" y="4709286"/>
              <a:ext cx="914400" cy="914400"/>
              <a:chOff x="5715000" y="4709286"/>
              <a:chExt cx="914400" cy="914400"/>
            </a:xfrm>
          </p:grpSpPr>
          <p:sp>
            <p:nvSpPr>
              <p:cNvPr id="16" name="Freeform: Shape 15">
                <a:extLst>
                  <a:ext uri="{FF2B5EF4-FFF2-40B4-BE49-F238E27FC236}">
                    <a16:creationId xmlns:a16="http://schemas.microsoft.com/office/drawing/2014/main" id="{6486EE43-89FC-4A0B-B89B-94CFE85EB526}"/>
                  </a:ext>
                </a:extLst>
              </p:cNvPr>
              <p:cNvSpPr/>
              <p:nvPr/>
            </p:nvSpPr>
            <p:spPr>
              <a:xfrm>
                <a:off x="5803106" y="4797392"/>
                <a:ext cx="733425" cy="733425"/>
              </a:xfrm>
              <a:custGeom>
                <a:avLst/>
                <a:gdLst>
                  <a:gd name="connsiteX0" fmla="*/ 369094 w 733425"/>
                  <a:gd name="connsiteY0" fmla="*/ 64294 h 733425"/>
                  <a:gd name="connsiteX1" fmla="*/ 64294 w 733425"/>
                  <a:gd name="connsiteY1" fmla="*/ 369094 h 733425"/>
                  <a:gd name="connsiteX2" fmla="*/ 369094 w 733425"/>
                  <a:gd name="connsiteY2" fmla="*/ 673894 h 733425"/>
                  <a:gd name="connsiteX3" fmla="*/ 673894 w 733425"/>
                  <a:gd name="connsiteY3" fmla="*/ 369094 h 733425"/>
                  <a:gd name="connsiteX4" fmla="*/ 369094 w 733425"/>
                  <a:gd name="connsiteY4" fmla="*/ 64294 h 733425"/>
                  <a:gd name="connsiteX5" fmla="*/ 369094 w 733425"/>
                  <a:gd name="connsiteY5" fmla="*/ 731044 h 733425"/>
                  <a:gd name="connsiteX6" fmla="*/ 7144 w 733425"/>
                  <a:gd name="connsiteY6" fmla="*/ 369094 h 733425"/>
                  <a:gd name="connsiteX7" fmla="*/ 369094 w 733425"/>
                  <a:gd name="connsiteY7" fmla="*/ 7144 h 733425"/>
                  <a:gd name="connsiteX8" fmla="*/ 731044 w 733425"/>
                  <a:gd name="connsiteY8" fmla="*/ 369094 h 733425"/>
                  <a:gd name="connsiteX9" fmla="*/ 369094 w 733425"/>
                  <a:gd name="connsiteY9" fmla="*/ 73104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3425" h="733425">
                    <a:moveTo>
                      <a:pt x="369094" y="64294"/>
                    </a:moveTo>
                    <a:cubicBezTo>
                      <a:pt x="200501" y="64294"/>
                      <a:pt x="64294" y="200501"/>
                      <a:pt x="64294" y="369094"/>
                    </a:cubicBezTo>
                    <a:cubicBezTo>
                      <a:pt x="64294" y="537686"/>
                      <a:pt x="200501" y="673894"/>
                      <a:pt x="369094" y="673894"/>
                    </a:cubicBezTo>
                    <a:cubicBezTo>
                      <a:pt x="537686" y="673894"/>
                      <a:pt x="673894" y="537686"/>
                      <a:pt x="673894" y="369094"/>
                    </a:cubicBezTo>
                    <a:cubicBezTo>
                      <a:pt x="673894" y="200501"/>
                      <a:pt x="537686" y="64294"/>
                      <a:pt x="369094" y="64294"/>
                    </a:cubicBezTo>
                    <a:close/>
                    <a:moveTo>
                      <a:pt x="369094" y="731044"/>
                    </a:moveTo>
                    <a:cubicBezTo>
                      <a:pt x="169069" y="731044"/>
                      <a:pt x="7144" y="569119"/>
                      <a:pt x="7144" y="369094"/>
                    </a:cubicBezTo>
                    <a:cubicBezTo>
                      <a:pt x="7144" y="169069"/>
                      <a:pt x="169069" y="7144"/>
                      <a:pt x="369094" y="7144"/>
                    </a:cubicBezTo>
                    <a:cubicBezTo>
                      <a:pt x="569119" y="7144"/>
                      <a:pt x="731044" y="169069"/>
                      <a:pt x="731044" y="369094"/>
                    </a:cubicBezTo>
                    <a:cubicBezTo>
                      <a:pt x="731044" y="569119"/>
                      <a:pt x="569119" y="731044"/>
                      <a:pt x="369094" y="731044"/>
                    </a:cubicBezTo>
                    <a:close/>
                  </a:path>
                </a:pathLst>
              </a:custGeom>
              <a:solidFill>
                <a:srgbClr val="00000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B25479D-0B5E-4B76-8645-9038F15ED272}"/>
                  </a:ext>
                </a:extLst>
              </p:cNvPr>
              <p:cNvSpPr/>
              <p:nvPr/>
            </p:nvSpPr>
            <p:spPr>
              <a:xfrm>
                <a:off x="5936456" y="4930742"/>
                <a:ext cx="466725" cy="466725"/>
              </a:xfrm>
              <a:custGeom>
                <a:avLst/>
                <a:gdLst>
                  <a:gd name="connsiteX0" fmla="*/ 426244 w 466725"/>
                  <a:gd name="connsiteY0" fmla="*/ 159544 h 466725"/>
                  <a:gd name="connsiteX1" fmla="*/ 311944 w 466725"/>
                  <a:gd name="connsiteY1" fmla="*/ 159544 h 466725"/>
                  <a:gd name="connsiteX2" fmla="*/ 311944 w 466725"/>
                  <a:gd name="connsiteY2" fmla="*/ 45244 h 466725"/>
                  <a:gd name="connsiteX3" fmla="*/ 273844 w 466725"/>
                  <a:gd name="connsiteY3" fmla="*/ 7144 h 466725"/>
                  <a:gd name="connsiteX4" fmla="*/ 197644 w 466725"/>
                  <a:gd name="connsiteY4" fmla="*/ 7144 h 466725"/>
                  <a:gd name="connsiteX5" fmla="*/ 159544 w 466725"/>
                  <a:gd name="connsiteY5" fmla="*/ 45244 h 466725"/>
                  <a:gd name="connsiteX6" fmla="*/ 159544 w 466725"/>
                  <a:gd name="connsiteY6" fmla="*/ 159544 h 466725"/>
                  <a:gd name="connsiteX7" fmla="*/ 45244 w 466725"/>
                  <a:gd name="connsiteY7" fmla="*/ 159544 h 466725"/>
                  <a:gd name="connsiteX8" fmla="*/ 7144 w 466725"/>
                  <a:gd name="connsiteY8" fmla="*/ 197644 h 466725"/>
                  <a:gd name="connsiteX9" fmla="*/ 7144 w 466725"/>
                  <a:gd name="connsiteY9" fmla="*/ 273844 h 466725"/>
                  <a:gd name="connsiteX10" fmla="*/ 45244 w 466725"/>
                  <a:gd name="connsiteY10" fmla="*/ 311944 h 466725"/>
                  <a:gd name="connsiteX11" fmla="*/ 159544 w 466725"/>
                  <a:gd name="connsiteY11" fmla="*/ 311944 h 466725"/>
                  <a:gd name="connsiteX12" fmla="*/ 159544 w 466725"/>
                  <a:gd name="connsiteY12" fmla="*/ 426244 h 466725"/>
                  <a:gd name="connsiteX13" fmla="*/ 197644 w 466725"/>
                  <a:gd name="connsiteY13" fmla="*/ 464344 h 466725"/>
                  <a:gd name="connsiteX14" fmla="*/ 273844 w 466725"/>
                  <a:gd name="connsiteY14" fmla="*/ 464344 h 466725"/>
                  <a:gd name="connsiteX15" fmla="*/ 311944 w 466725"/>
                  <a:gd name="connsiteY15" fmla="*/ 426244 h 466725"/>
                  <a:gd name="connsiteX16" fmla="*/ 311944 w 466725"/>
                  <a:gd name="connsiteY16" fmla="*/ 311944 h 466725"/>
                  <a:gd name="connsiteX17" fmla="*/ 426244 w 466725"/>
                  <a:gd name="connsiteY17" fmla="*/ 311944 h 466725"/>
                  <a:gd name="connsiteX18" fmla="*/ 464344 w 466725"/>
                  <a:gd name="connsiteY18" fmla="*/ 273844 h 466725"/>
                  <a:gd name="connsiteX19" fmla="*/ 464344 w 466725"/>
                  <a:gd name="connsiteY19" fmla="*/ 197644 h 466725"/>
                  <a:gd name="connsiteX20" fmla="*/ 426244 w 466725"/>
                  <a:gd name="connsiteY20" fmla="*/ 1595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725" h="466725">
                    <a:moveTo>
                      <a:pt x="426244" y="159544"/>
                    </a:moveTo>
                    <a:lnTo>
                      <a:pt x="311944" y="159544"/>
                    </a:lnTo>
                    <a:lnTo>
                      <a:pt x="311944" y="45244"/>
                    </a:lnTo>
                    <a:cubicBezTo>
                      <a:pt x="311944" y="24289"/>
                      <a:pt x="294799" y="7144"/>
                      <a:pt x="273844" y="7144"/>
                    </a:cubicBezTo>
                    <a:lnTo>
                      <a:pt x="197644" y="7144"/>
                    </a:lnTo>
                    <a:cubicBezTo>
                      <a:pt x="176689" y="7144"/>
                      <a:pt x="159544" y="24289"/>
                      <a:pt x="159544" y="45244"/>
                    </a:cubicBezTo>
                    <a:lnTo>
                      <a:pt x="159544" y="159544"/>
                    </a:lnTo>
                    <a:lnTo>
                      <a:pt x="45244" y="159544"/>
                    </a:lnTo>
                    <a:cubicBezTo>
                      <a:pt x="24289" y="159544"/>
                      <a:pt x="7144" y="176689"/>
                      <a:pt x="7144" y="197644"/>
                    </a:cubicBezTo>
                    <a:lnTo>
                      <a:pt x="7144" y="273844"/>
                    </a:lnTo>
                    <a:cubicBezTo>
                      <a:pt x="7144" y="294799"/>
                      <a:pt x="24289" y="311944"/>
                      <a:pt x="45244" y="311944"/>
                    </a:cubicBezTo>
                    <a:lnTo>
                      <a:pt x="159544" y="311944"/>
                    </a:lnTo>
                    <a:lnTo>
                      <a:pt x="159544" y="426244"/>
                    </a:lnTo>
                    <a:cubicBezTo>
                      <a:pt x="159544" y="447199"/>
                      <a:pt x="176689" y="464344"/>
                      <a:pt x="197644" y="464344"/>
                    </a:cubicBezTo>
                    <a:lnTo>
                      <a:pt x="273844" y="464344"/>
                    </a:lnTo>
                    <a:cubicBezTo>
                      <a:pt x="294799" y="464344"/>
                      <a:pt x="311944" y="447199"/>
                      <a:pt x="311944" y="426244"/>
                    </a:cubicBezTo>
                    <a:lnTo>
                      <a:pt x="311944" y="311944"/>
                    </a:lnTo>
                    <a:lnTo>
                      <a:pt x="426244" y="311944"/>
                    </a:lnTo>
                    <a:cubicBezTo>
                      <a:pt x="447199" y="311944"/>
                      <a:pt x="464344" y="294799"/>
                      <a:pt x="464344" y="273844"/>
                    </a:cubicBezTo>
                    <a:lnTo>
                      <a:pt x="464344" y="197644"/>
                    </a:lnTo>
                    <a:cubicBezTo>
                      <a:pt x="464344" y="176689"/>
                      <a:pt x="447199" y="159544"/>
                      <a:pt x="426244" y="159544"/>
                    </a:cubicBezTo>
                    <a:close/>
                  </a:path>
                </a:pathLst>
              </a:custGeom>
              <a:solidFill>
                <a:srgbClr val="000000"/>
              </a:solidFill>
              <a:ln w="9525" cap="flat">
                <a:noFill/>
                <a:prstDash val="solid"/>
                <a:miter/>
              </a:ln>
            </p:spPr>
            <p:txBody>
              <a:bodyPr rtlCol="0" anchor="ctr"/>
              <a:lstStyle/>
              <a:p>
                <a:endParaRPr lang="en-US"/>
              </a:p>
            </p:txBody>
          </p:sp>
        </p:grpSp>
      </p:grpSp>
      <p:sp>
        <p:nvSpPr>
          <p:cNvPr id="18" name="TextBox 17">
            <a:extLst>
              <a:ext uri="{FF2B5EF4-FFF2-40B4-BE49-F238E27FC236}">
                <a16:creationId xmlns:a16="http://schemas.microsoft.com/office/drawing/2014/main" id="{0E072450-09BA-4F08-9E01-3C50C5B6B59C}"/>
              </a:ext>
            </a:extLst>
          </p:cNvPr>
          <p:cNvSpPr txBox="1"/>
          <p:nvPr/>
        </p:nvSpPr>
        <p:spPr>
          <a:xfrm>
            <a:off x="6302323" y="4862233"/>
            <a:ext cx="1447800" cy="323166"/>
          </a:xfrm>
          <a:prstGeom prst="rect">
            <a:avLst/>
          </a:prstGeom>
          <a:noFill/>
        </p:spPr>
        <p:txBody>
          <a:bodyPr wrap="square" rtlCol="0">
            <a:spAutoFit/>
          </a:bodyPr>
          <a:lstStyle/>
          <a:p>
            <a:pPr algn="ctr"/>
            <a:r>
              <a:rPr lang="en-US" dirty="0"/>
              <a:t>PID</a:t>
            </a:r>
          </a:p>
        </p:txBody>
      </p:sp>
      <p:cxnSp>
        <p:nvCxnSpPr>
          <p:cNvPr id="19" name="Straight Arrow Connector 18">
            <a:extLst>
              <a:ext uri="{FF2B5EF4-FFF2-40B4-BE49-F238E27FC236}">
                <a16:creationId xmlns:a16="http://schemas.microsoft.com/office/drawing/2014/main" id="{0794417F-F248-4DC2-959C-FBECE7C68531}"/>
              </a:ext>
            </a:extLst>
          </p:cNvPr>
          <p:cNvCxnSpPr>
            <a:cxnSpLocks/>
          </p:cNvCxnSpPr>
          <p:nvPr/>
        </p:nvCxnSpPr>
        <p:spPr>
          <a:xfrm flipH="1">
            <a:off x="5677134" y="4321549"/>
            <a:ext cx="663668" cy="7219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78178D-BBA5-45DF-8085-3040690AB710}"/>
              </a:ext>
            </a:extLst>
          </p:cNvPr>
          <p:cNvCxnSpPr>
            <a:cxnSpLocks/>
          </p:cNvCxnSpPr>
          <p:nvPr/>
        </p:nvCxnSpPr>
        <p:spPr>
          <a:xfrm flipH="1" flipV="1">
            <a:off x="7848600" y="4330877"/>
            <a:ext cx="838200" cy="6929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D6102CB-FE6D-4BA3-80D3-B5049EE7AB34}"/>
              </a:ext>
            </a:extLst>
          </p:cNvPr>
          <p:cNvCxnSpPr>
            <a:cxnSpLocks/>
          </p:cNvCxnSpPr>
          <p:nvPr/>
        </p:nvCxnSpPr>
        <p:spPr>
          <a:xfrm flipH="1">
            <a:off x="5893851" y="5715545"/>
            <a:ext cx="225954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2" name="Graphic 21" descr="Database">
            <a:extLst>
              <a:ext uri="{FF2B5EF4-FFF2-40B4-BE49-F238E27FC236}">
                <a16:creationId xmlns:a16="http://schemas.microsoft.com/office/drawing/2014/main" id="{761357A6-65C5-44E6-BAF5-F5B0E9AFCB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31751" y="5159957"/>
            <a:ext cx="914400" cy="800100"/>
          </a:xfrm>
          <a:prstGeom prst="rect">
            <a:avLst/>
          </a:prstGeom>
        </p:spPr>
      </p:pic>
      <p:sp>
        <p:nvSpPr>
          <p:cNvPr id="23" name="Rectangle 22">
            <a:extLst>
              <a:ext uri="{FF2B5EF4-FFF2-40B4-BE49-F238E27FC236}">
                <a16:creationId xmlns:a16="http://schemas.microsoft.com/office/drawing/2014/main" id="{436762AA-EC9F-4180-9699-8193117D14CE}"/>
              </a:ext>
            </a:extLst>
          </p:cNvPr>
          <p:cNvSpPr/>
          <p:nvPr/>
        </p:nvSpPr>
        <p:spPr>
          <a:xfrm>
            <a:off x="4515602" y="2895600"/>
            <a:ext cx="5618998" cy="3124200"/>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E83153B5-B283-4633-8C65-5541732DFBEE}"/>
              </a:ext>
            </a:extLst>
          </p:cNvPr>
          <p:cNvSpPr/>
          <p:nvPr/>
        </p:nvSpPr>
        <p:spPr>
          <a:xfrm>
            <a:off x="4503899" y="2049636"/>
            <a:ext cx="2277901" cy="830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KDHSS EDCS</a:t>
            </a:r>
          </a:p>
        </p:txBody>
      </p:sp>
      <p:sp>
        <p:nvSpPr>
          <p:cNvPr id="25" name="Rectangle 24">
            <a:extLst>
              <a:ext uri="{FF2B5EF4-FFF2-40B4-BE49-F238E27FC236}">
                <a16:creationId xmlns:a16="http://schemas.microsoft.com/office/drawing/2014/main" id="{29445B7D-8513-4D21-B8BD-57CE593C605E}"/>
              </a:ext>
            </a:extLst>
          </p:cNvPr>
          <p:cNvSpPr/>
          <p:nvPr/>
        </p:nvSpPr>
        <p:spPr>
          <a:xfrm>
            <a:off x="6781800" y="2049635"/>
            <a:ext cx="3352800" cy="830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Research Studies</a:t>
            </a:r>
          </a:p>
        </p:txBody>
      </p:sp>
      <p:pic>
        <p:nvPicPr>
          <p:cNvPr id="26" name="Graphic 25" descr="Smart Phone">
            <a:extLst>
              <a:ext uri="{FF2B5EF4-FFF2-40B4-BE49-F238E27FC236}">
                <a16:creationId xmlns:a16="http://schemas.microsoft.com/office/drawing/2014/main" id="{67E978DB-53B3-460B-93AE-25500EE271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5602" y="2192074"/>
            <a:ext cx="546698" cy="563853"/>
          </a:xfrm>
          <a:prstGeom prst="rect">
            <a:avLst/>
          </a:prstGeom>
        </p:spPr>
      </p:pic>
      <p:pic>
        <p:nvPicPr>
          <p:cNvPr id="27" name="Picture 26">
            <a:extLst>
              <a:ext uri="{FF2B5EF4-FFF2-40B4-BE49-F238E27FC236}">
                <a16:creationId xmlns:a16="http://schemas.microsoft.com/office/drawing/2014/main" id="{973BD1CC-181A-4E4F-BFCE-7922C0834422}"/>
              </a:ext>
            </a:extLst>
          </p:cNvPr>
          <p:cNvPicPr>
            <a:picLocks noChangeAspect="1"/>
          </p:cNvPicPr>
          <p:nvPr/>
        </p:nvPicPr>
        <p:blipFill rotWithShape="1">
          <a:blip r:embed="rId10"/>
          <a:srcRect l="22222" t="13979" r="16667" b="17429"/>
          <a:stretch/>
        </p:blipFill>
        <p:spPr>
          <a:xfrm>
            <a:off x="7060070" y="2113084"/>
            <a:ext cx="585785" cy="657497"/>
          </a:xfrm>
          <a:prstGeom prst="rect">
            <a:avLst/>
          </a:prstGeom>
        </p:spPr>
      </p:pic>
      <p:pic>
        <p:nvPicPr>
          <p:cNvPr id="28" name="Picture 27">
            <a:extLst>
              <a:ext uri="{FF2B5EF4-FFF2-40B4-BE49-F238E27FC236}">
                <a16:creationId xmlns:a16="http://schemas.microsoft.com/office/drawing/2014/main" id="{21B81F2F-A0E9-4687-A4A5-DDA830449F1B}"/>
              </a:ext>
            </a:extLst>
          </p:cNvPr>
          <p:cNvPicPr>
            <a:picLocks noChangeAspect="1"/>
          </p:cNvPicPr>
          <p:nvPr/>
        </p:nvPicPr>
        <p:blipFill>
          <a:blip r:embed="rId11"/>
          <a:stretch>
            <a:fillRect/>
          </a:stretch>
        </p:blipFill>
        <p:spPr>
          <a:xfrm>
            <a:off x="389988" y="2685931"/>
            <a:ext cx="1966654" cy="743069"/>
          </a:xfrm>
          <a:prstGeom prst="rect">
            <a:avLst/>
          </a:prstGeom>
        </p:spPr>
      </p:pic>
      <p:pic>
        <p:nvPicPr>
          <p:cNvPr id="29" name="Picture 28">
            <a:extLst>
              <a:ext uri="{FF2B5EF4-FFF2-40B4-BE49-F238E27FC236}">
                <a16:creationId xmlns:a16="http://schemas.microsoft.com/office/drawing/2014/main" id="{79F30054-670E-4CFF-A8F4-02D9A1AAA39F}"/>
              </a:ext>
            </a:extLst>
          </p:cNvPr>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Lst>
          </a:blip>
          <a:stretch>
            <a:fillRect/>
          </a:stretch>
        </p:blipFill>
        <p:spPr>
          <a:xfrm>
            <a:off x="123481" y="4880055"/>
            <a:ext cx="2438408" cy="365760"/>
          </a:xfrm>
          <a:prstGeom prst="rect">
            <a:avLst/>
          </a:prstGeom>
        </p:spPr>
      </p:pic>
      <p:pic>
        <p:nvPicPr>
          <p:cNvPr id="30" name="Picture 29">
            <a:extLst>
              <a:ext uri="{FF2B5EF4-FFF2-40B4-BE49-F238E27FC236}">
                <a16:creationId xmlns:a16="http://schemas.microsoft.com/office/drawing/2014/main" id="{F23D1998-F702-452D-9773-9F326B1BFB1B}"/>
              </a:ext>
            </a:extLst>
          </p:cNvPr>
          <p:cNvPicPr>
            <a:picLocks noChangeAspect="1"/>
          </p:cNvPicPr>
          <p:nvPr/>
        </p:nvPicPr>
        <p:blipFill>
          <a:blip r:embed="rId14"/>
          <a:stretch>
            <a:fillRect/>
          </a:stretch>
        </p:blipFill>
        <p:spPr>
          <a:xfrm>
            <a:off x="3038309" y="3759224"/>
            <a:ext cx="578257" cy="447991"/>
          </a:xfrm>
          <a:prstGeom prst="rect">
            <a:avLst/>
          </a:prstGeom>
        </p:spPr>
      </p:pic>
      <p:cxnSp>
        <p:nvCxnSpPr>
          <p:cNvPr id="31" name="Straight Arrow Connector 30">
            <a:extLst>
              <a:ext uri="{FF2B5EF4-FFF2-40B4-BE49-F238E27FC236}">
                <a16:creationId xmlns:a16="http://schemas.microsoft.com/office/drawing/2014/main" id="{2250F21A-71B0-4E52-ABAC-0D47E6963ECA}"/>
              </a:ext>
            </a:extLst>
          </p:cNvPr>
          <p:cNvCxnSpPr>
            <a:cxnSpLocks/>
          </p:cNvCxnSpPr>
          <p:nvPr/>
        </p:nvCxnSpPr>
        <p:spPr>
          <a:xfrm flipH="1" flipV="1">
            <a:off x="3530602" y="4028806"/>
            <a:ext cx="986692" cy="979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ED552AF-1958-4E53-9C77-72DBAFCF4F97}"/>
              </a:ext>
            </a:extLst>
          </p:cNvPr>
          <p:cNvCxnSpPr>
            <a:cxnSpLocks/>
          </p:cNvCxnSpPr>
          <p:nvPr/>
        </p:nvCxnSpPr>
        <p:spPr>
          <a:xfrm flipH="1" flipV="1">
            <a:off x="2057400" y="3276600"/>
            <a:ext cx="1114284"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44BF4AB2-59CB-4511-99E8-BEDC004EC659}"/>
              </a:ext>
            </a:extLst>
          </p:cNvPr>
          <p:cNvCxnSpPr>
            <a:cxnSpLocks/>
          </p:cNvCxnSpPr>
          <p:nvPr/>
        </p:nvCxnSpPr>
        <p:spPr>
          <a:xfrm flipH="1">
            <a:off x="2057400" y="4114800"/>
            <a:ext cx="1114284" cy="7474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241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9455AE39-B50F-4EE4-8713-5CC8F5EB9480}"/>
              </a:ext>
            </a:extLst>
          </p:cNvPr>
          <p:cNvPicPr>
            <a:picLocks noGrp="1" noChangeAspect="1"/>
          </p:cNvPicPr>
          <p:nvPr>
            <p:ph idx="1"/>
          </p:nvPr>
        </p:nvPicPr>
        <p:blipFill>
          <a:blip r:embed="rId2"/>
          <a:stretch>
            <a:fillRect/>
          </a:stretch>
        </p:blipFill>
        <p:spPr>
          <a:xfrm>
            <a:off x="613753" y="3163334"/>
            <a:ext cx="1615057" cy="1107849"/>
          </a:xfrm>
          <a:prstGeom prst="rect">
            <a:avLst/>
          </a:prstGeom>
        </p:spPr>
      </p:pic>
      <p:pic>
        <p:nvPicPr>
          <p:cNvPr id="5" name="Picture 4">
            <a:extLst>
              <a:ext uri="{FF2B5EF4-FFF2-40B4-BE49-F238E27FC236}">
                <a16:creationId xmlns:a16="http://schemas.microsoft.com/office/drawing/2014/main" id="{94C8E281-1C25-4358-ADC7-61DFE1499E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0035" y="304423"/>
            <a:ext cx="2531144" cy="1898358"/>
          </a:xfrm>
          <a:prstGeom prst="rect">
            <a:avLst/>
          </a:prstGeom>
        </p:spPr>
      </p:pic>
      <p:pic>
        <p:nvPicPr>
          <p:cNvPr id="10" name="Picture 9">
            <a:extLst>
              <a:ext uri="{FF2B5EF4-FFF2-40B4-BE49-F238E27FC236}">
                <a16:creationId xmlns:a16="http://schemas.microsoft.com/office/drawing/2014/main" id="{E66E921D-CD97-49A1-802B-A8A30BA761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418" y="4586804"/>
            <a:ext cx="2946098" cy="2082800"/>
          </a:xfrm>
          <a:prstGeom prst="rect">
            <a:avLst/>
          </a:prstGeom>
        </p:spPr>
      </p:pic>
      <p:pic>
        <p:nvPicPr>
          <p:cNvPr id="11" name="Picture 10">
            <a:extLst>
              <a:ext uri="{FF2B5EF4-FFF2-40B4-BE49-F238E27FC236}">
                <a16:creationId xmlns:a16="http://schemas.microsoft.com/office/drawing/2014/main" id="{4593B102-50CC-4082-9EF9-A431F20F1B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229" y="3406703"/>
            <a:ext cx="1981200" cy="607868"/>
          </a:xfrm>
          <a:prstGeom prst="rect">
            <a:avLst/>
          </a:prstGeom>
        </p:spPr>
      </p:pic>
      <p:pic>
        <p:nvPicPr>
          <p:cNvPr id="12" name="Picture 11">
            <a:extLst>
              <a:ext uri="{FF2B5EF4-FFF2-40B4-BE49-F238E27FC236}">
                <a16:creationId xmlns:a16="http://schemas.microsoft.com/office/drawing/2014/main" id="{6BDAA7A1-7CA6-4096-B8B5-B4E9E3CCE5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1620" y="5459443"/>
            <a:ext cx="3258457" cy="745372"/>
          </a:xfrm>
          <a:prstGeom prst="rect">
            <a:avLst/>
          </a:prstGeom>
        </p:spPr>
      </p:pic>
      <p:pic>
        <p:nvPicPr>
          <p:cNvPr id="15" name="Picture 14">
            <a:extLst>
              <a:ext uri="{FF2B5EF4-FFF2-40B4-BE49-F238E27FC236}">
                <a16:creationId xmlns:a16="http://schemas.microsoft.com/office/drawing/2014/main" id="{248EBF93-3179-4C79-87A4-AC88D84BE485}"/>
              </a:ext>
            </a:extLst>
          </p:cNvPr>
          <p:cNvPicPr>
            <a:picLocks noChangeAspect="1"/>
          </p:cNvPicPr>
          <p:nvPr/>
        </p:nvPicPr>
        <p:blipFill>
          <a:blip r:embed="rId7"/>
          <a:stretch>
            <a:fillRect/>
          </a:stretch>
        </p:blipFill>
        <p:spPr>
          <a:xfrm>
            <a:off x="10051010" y="2422132"/>
            <a:ext cx="1295400" cy="129540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86C4EACA-D73D-4E7B-9608-EBD7F5FA44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9096" y="572049"/>
            <a:ext cx="734959" cy="681553"/>
          </a:xfrm>
          <a:prstGeom prst="rect">
            <a:avLst/>
          </a:prstGeom>
        </p:spPr>
      </p:pic>
      <p:sp>
        <p:nvSpPr>
          <p:cNvPr id="19" name="TextBox 18">
            <a:extLst>
              <a:ext uri="{FF2B5EF4-FFF2-40B4-BE49-F238E27FC236}">
                <a16:creationId xmlns:a16="http://schemas.microsoft.com/office/drawing/2014/main" id="{7F69CC7C-C42D-46EA-A53D-D80961E5B8F5}"/>
              </a:ext>
            </a:extLst>
          </p:cNvPr>
          <p:cNvSpPr txBox="1"/>
          <p:nvPr/>
        </p:nvSpPr>
        <p:spPr>
          <a:xfrm>
            <a:off x="9726743" y="1253602"/>
            <a:ext cx="1619667" cy="400110"/>
          </a:xfrm>
          <a:prstGeom prst="rect">
            <a:avLst/>
          </a:prstGeom>
          <a:noFill/>
        </p:spPr>
        <p:txBody>
          <a:bodyPr wrap="square" rtlCol="0">
            <a:spAutoFit/>
          </a:bodyPr>
          <a:lstStyle/>
          <a:p>
            <a:r>
              <a:rPr lang="en-US" sz="2000" b="1" dirty="0"/>
              <a:t>PostgreSQL</a:t>
            </a:r>
          </a:p>
        </p:txBody>
      </p:sp>
      <p:pic>
        <p:nvPicPr>
          <p:cNvPr id="20" name="Picture 19">
            <a:extLst>
              <a:ext uri="{FF2B5EF4-FFF2-40B4-BE49-F238E27FC236}">
                <a16:creationId xmlns:a16="http://schemas.microsoft.com/office/drawing/2014/main" id="{347421BC-BBE7-41F9-BBA1-5338ADD2AB62}"/>
              </a:ext>
            </a:extLst>
          </p:cNvPr>
          <p:cNvPicPr>
            <a:picLocks noChangeAspect="1"/>
          </p:cNvPicPr>
          <p:nvPr/>
        </p:nvPicPr>
        <p:blipFill>
          <a:blip r:embed="rId9"/>
          <a:stretch>
            <a:fillRect/>
          </a:stretch>
        </p:blipFill>
        <p:spPr>
          <a:xfrm>
            <a:off x="7928681" y="3429000"/>
            <a:ext cx="1171142" cy="1171142"/>
          </a:xfrm>
          <a:prstGeom prst="rect">
            <a:avLst/>
          </a:prstGeom>
        </p:spPr>
      </p:pic>
      <p:pic>
        <p:nvPicPr>
          <p:cNvPr id="21" name="Picture 20">
            <a:extLst>
              <a:ext uri="{FF2B5EF4-FFF2-40B4-BE49-F238E27FC236}">
                <a16:creationId xmlns:a16="http://schemas.microsoft.com/office/drawing/2014/main" id="{9B780C21-6271-409E-90C8-26DEE34E46F4}"/>
              </a:ext>
            </a:extLst>
          </p:cNvPr>
          <p:cNvPicPr>
            <a:picLocks noChangeAspect="1"/>
          </p:cNvPicPr>
          <p:nvPr/>
        </p:nvPicPr>
        <p:blipFill rotWithShape="1">
          <a:blip r:embed="rId10">
            <a:grayscl/>
          </a:blip>
          <a:srcRect l="13869" t="24357" r="13690" b="24357"/>
          <a:stretch/>
        </p:blipFill>
        <p:spPr>
          <a:xfrm>
            <a:off x="9726744" y="5570331"/>
            <a:ext cx="1725134" cy="952065"/>
          </a:xfrm>
          <a:prstGeom prst="rect">
            <a:avLst/>
          </a:prstGeom>
        </p:spPr>
      </p:pic>
      <p:pic>
        <p:nvPicPr>
          <p:cNvPr id="24" name="Picture 23">
            <a:extLst>
              <a:ext uri="{FF2B5EF4-FFF2-40B4-BE49-F238E27FC236}">
                <a16:creationId xmlns:a16="http://schemas.microsoft.com/office/drawing/2014/main" id="{2637D922-CF53-48BC-8BA4-3E592703C625}"/>
              </a:ext>
            </a:extLst>
          </p:cNvPr>
          <p:cNvPicPr>
            <a:picLocks noChangeAspect="1"/>
          </p:cNvPicPr>
          <p:nvPr/>
        </p:nvPicPr>
        <p:blipFill>
          <a:blip r:embed="rId11"/>
          <a:stretch>
            <a:fillRect/>
          </a:stretch>
        </p:blipFill>
        <p:spPr>
          <a:xfrm>
            <a:off x="251001" y="145298"/>
            <a:ext cx="3105150" cy="1704975"/>
          </a:xfrm>
          <a:prstGeom prst="rect">
            <a:avLst/>
          </a:prstGeom>
        </p:spPr>
      </p:pic>
      <p:pic>
        <p:nvPicPr>
          <p:cNvPr id="25" name="Picture 24">
            <a:extLst>
              <a:ext uri="{FF2B5EF4-FFF2-40B4-BE49-F238E27FC236}">
                <a16:creationId xmlns:a16="http://schemas.microsoft.com/office/drawing/2014/main" id="{DC892CA8-F0D7-46BB-B2A1-FE2422957989}"/>
              </a:ext>
            </a:extLst>
          </p:cNvPr>
          <p:cNvPicPr>
            <a:picLocks noChangeAspect="1"/>
          </p:cNvPicPr>
          <p:nvPr/>
        </p:nvPicPr>
        <p:blipFill>
          <a:blip r:embed="rId12"/>
          <a:stretch>
            <a:fillRect/>
          </a:stretch>
        </p:blipFill>
        <p:spPr>
          <a:xfrm>
            <a:off x="3010507" y="3429000"/>
            <a:ext cx="962025" cy="1762125"/>
          </a:xfrm>
          <a:prstGeom prst="rect">
            <a:avLst/>
          </a:prstGeom>
        </p:spPr>
      </p:pic>
    </p:spTree>
    <p:extLst>
      <p:ext uri="{BB962C8B-B14F-4D97-AF65-F5344CB8AC3E}">
        <p14:creationId xmlns:p14="http://schemas.microsoft.com/office/powerpoint/2010/main" val="407065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163A-9B22-4477-8AE1-90D086ED0634}"/>
              </a:ext>
            </a:extLst>
          </p:cNvPr>
          <p:cNvSpPr>
            <a:spLocks noGrp="1"/>
          </p:cNvSpPr>
          <p:nvPr>
            <p:ph type="title"/>
          </p:nvPr>
        </p:nvSpPr>
        <p:spPr/>
        <p:txBody>
          <a:bodyPr/>
          <a:lstStyle/>
          <a:p>
            <a:r>
              <a:rPr lang="en-US" dirty="0"/>
              <a:t>How we do it</a:t>
            </a:r>
          </a:p>
        </p:txBody>
      </p:sp>
      <p:pic>
        <p:nvPicPr>
          <p:cNvPr id="6" name="Content Placeholder 5">
            <a:extLst>
              <a:ext uri="{FF2B5EF4-FFF2-40B4-BE49-F238E27FC236}">
                <a16:creationId xmlns:a16="http://schemas.microsoft.com/office/drawing/2014/main" id="{DF25052D-887A-4841-BBA8-03EF623A32E6}"/>
              </a:ext>
            </a:extLst>
          </p:cNvPr>
          <p:cNvPicPr>
            <a:picLocks noGrp="1" noChangeAspect="1"/>
          </p:cNvPicPr>
          <p:nvPr>
            <p:ph idx="1"/>
          </p:nvPr>
        </p:nvPicPr>
        <p:blipFill>
          <a:blip r:embed="rId2"/>
          <a:stretch>
            <a:fillRect/>
          </a:stretch>
        </p:blipFill>
        <p:spPr>
          <a:xfrm>
            <a:off x="2681555" y="2330515"/>
            <a:ext cx="6828889" cy="4208126"/>
          </a:xfrm>
          <a:prstGeom prst="rect">
            <a:avLst/>
          </a:prstGeom>
        </p:spPr>
      </p:pic>
    </p:spTree>
    <p:extLst>
      <p:ext uri="{BB962C8B-B14F-4D97-AF65-F5344CB8AC3E}">
        <p14:creationId xmlns:p14="http://schemas.microsoft.com/office/powerpoint/2010/main" val="272793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163A-9B22-4477-8AE1-90D086ED0634}"/>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EE9514A5-DB95-4CEB-AEFB-77C6FA55B929}"/>
              </a:ext>
            </a:extLst>
          </p:cNvPr>
          <p:cNvSpPr>
            <a:spLocks noGrp="1"/>
          </p:cNvSpPr>
          <p:nvPr>
            <p:ph idx="1"/>
          </p:nvPr>
        </p:nvSpPr>
        <p:spPr/>
        <p:txBody>
          <a:bodyPr/>
          <a:lstStyle/>
          <a:p>
            <a:r>
              <a:rPr lang="en-US" b="1" dirty="0"/>
              <a:t>High availability </a:t>
            </a:r>
            <a:r>
              <a:rPr lang="en-US" dirty="0"/>
              <a:t>– Apps and DB</a:t>
            </a:r>
          </a:p>
          <a:p>
            <a:r>
              <a:rPr lang="en-US" b="1" dirty="0"/>
              <a:t>Consolidation</a:t>
            </a:r>
            <a:r>
              <a:rPr lang="en-US" dirty="0"/>
              <a:t> – reducing the number of independent small applications</a:t>
            </a:r>
          </a:p>
          <a:p>
            <a:r>
              <a:rPr lang="en-US" dirty="0"/>
              <a:t>More involvement in the earlier stages of the research process</a:t>
            </a:r>
          </a:p>
          <a:p>
            <a:r>
              <a:rPr lang="en-US" dirty="0"/>
              <a:t>Self service features </a:t>
            </a:r>
          </a:p>
          <a:p>
            <a:r>
              <a:rPr lang="en-US" dirty="0"/>
              <a:t>Use of more modern UI frameworks in developing applications</a:t>
            </a:r>
          </a:p>
          <a:p>
            <a:r>
              <a:rPr lang="en-US" dirty="0"/>
              <a:t>More support of external sites</a:t>
            </a:r>
          </a:p>
          <a:p>
            <a:r>
              <a:rPr lang="en-US" dirty="0"/>
              <a:t>Improve on Agile/Scrum</a:t>
            </a:r>
          </a:p>
        </p:txBody>
      </p:sp>
    </p:spTree>
    <p:extLst>
      <p:ext uri="{BB962C8B-B14F-4D97-AF65-F5344CB8AC3E}">
        <p14:creationId xmlns:p14="http://schemas.microsoft.com/office/powerpoint/2010/main" val="413581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16D4-ABE4-4E01-9A54-5631B740192B}"/>
              </a:ext>
            </a:extLst>
          </p:cNvPr>
          <p:cNvSpPr>
            <a:spLocks noGrp="1"/>
          </p:cNvSpPr>
          <p:nvPr>
            <p:ph type="title"/>
          </p:nvPr>
        </p:nvSpPr>
        <p:spPr/>
        <p:txBody>
          <a:bodyPr/>
          <a:lstStyle/>
          <a:p>
            <a:r>
              <a:rPr lang="en-US" dirty="0" err="1"/>
              <a:t>Questions?null:Tea</a:t>
            </a:r>
            <a:endParaRPr lang="en-US" dirty="0"/>
          </a:p>
        </p:txBody>
      </p:sp>
      <p:pic>
        <p:nvPicPr>
          <p:cNvPr id="7" name="Content Placeholder 6">
            <a:extLst>
              <a:ext uri="{FF2B5EF4-FFF2-40B4-BE49-F238E27FC236}">
                <a16:creationId xmlns:a16="http://schemas.microsoft.com/office/drawing/2014/main" id="{4291BAAB-18BE-402F-A2D3-E8FA07F322D0}"/>
              </a:ext>
            </a:extLst>
          </p:cNvPr>
          <p:cNvPicPr>
            <a:picLocks noGrp="1" noChangeAspect="1"/>
          </p:cNvPicPr>
          <p:nvPr>
            <p:ph idx="1"/>
          </p:nvPr>
        </p:nvPicPr>
        <p:blipFill>
          <a:blip r:embed="rId2"/>
          <a:stretch>
            <a:fillRect/>
          </a:stretch>
        </p:blipFill>
        <p:spPr>
          <a:xfrm>
            <a:off x="3738563" y="2774950"/>
            <a:ext cx="4714875" cy="2828925"/>
          </a:xfrm>
          <a:prstGeom prst="rect">
            <a:avLst/>
          </a:prstGeom>
        </p:spPr>
      </p:pic>
    </p:spTree>
    <p:extLst>
      <p:ext uri="{BB962C8B-B14F-4D97-AF65-F5344CB8AC3E}">
        <p14:creationId xmlns:p14="http://schemas.microsoft.com/office/powerpoint/2010/main" val="401472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F898-D1E3-4C8B-ACA9-6B5AEB87A04A}"/>
              </a:ext>
            </a:extLst>
          </p:cNvPr>
          <p:cNvSpPr>
            <a:spLocks noGrp="1"/>
          </p:cNvSpPr>
          <p:nvPr>
            <p:ph type="title"/>
          </p:nvPr>
        </p:nvSpPr>
        <p:spPr/>
        <p:txBody>
          <a:bodyPr/>
          <a:lstStyle/>
          <a:p>
            <a:r>
              <a:rPr lang="en-US" dirty="0"/>
              <a:t>Research data management</a:t>
            </a:r>
          </a:p>
        </p:txBody>
      </p:sp>
      <p:sp>
        <p:nvSpPr>
          <p:cNvPr id="3" name="Content Placeholder 2">
            <a:extLst>
              <a:ext uri="{FF2B5EF4-FFF2-40B4-BE49-F238E27FC236}">
                <a16:creationId xmlns:a16="http://schemas.microsoft.com/office/drawing/2014/main" id="{71965098-9020-43DE-A931-9C367832200C}"/>
              </a:ext>
            </a:extLst>
          </p:cNvPr>
          <p:cNvSpPr>
            <a:spLocks noGrp="1"/>
          </p:cNvSpPr>
          <p:nvPr>
            <p:ph idx="1"/>
          </p:nvPr>
        </p:nvSpPr>
        <p:spPr/>
        <p:txBody>
          <a:bodyPr>
            <a:normAutofit fontScale="92500"/>
          </a:bodyPr>
          <a:lstStyle/>
          <a:p>
            <a:r>
              <a:rPr lang="en-US" sz="2400" b="1" dirty="0"/>
              <a:t>careful handling </a:t>
            </a:r>
            <a:r>
              <a:rPr lang="en-US" sz="2400" dirty="0"/>
              <a:t>and </a:t>
            </a:r>
            <a:r>
              <a:rPr lang="en-US" sz="2400" b="1" dirty="0"/>
              <a:t>organization </a:t>
            </a:r>
            <a:r>
              <a:rPr lang="en-US" sz="2400" dirty="0"/>
              <a:t>of research data throughout the </a:t>
            </a:r>
            <a:r>
              <a:rPr lang="en-US" sz="2400" b="1" dirty="0"/>
              <a:t>entire research lifecycle </a:t>
            </a:r>
            <a:r>
              <a:rPr lang="en-US" sz="2400" dirty="0"/>
              <a:t>with the aim to carry out research activities efficiently and allow collaboration with others.</a:t>
            </a:r>
            <a:br>
              <a:rPr lang="en-US" sz="2400" dirty="0"/>
            </a:br>
            <a:r>
              <a:rPr lang="en-US" sz="2400" dirty="0"/>
              <a:t>specifically:</a:t>
            </a:r>
          </a:p>
          <a:p>
            <a:pPr lvl="1"/>
            <a:r>
              <a:rPr lang="en-US" sz="2000" b="1" dirty="0"/>
              <a:t>to protect research data against loss;</a:t>
            </a:r>
          </a:p>
          <a:p>
            <a:pPr lvl="1"/>
            <a:r>
              <a:rPr lang="en-US" sz="2000" b="1" dirty="0"/>
              <a:t>to enable sharing of research data with others (FAIR)</a:t>
            </a:r>
          </a:p>
          <a:p>
            <a:pPr lvl="1"/>
            <a:r>
              <a:rPr lang="en-US" sz="2000" b="1" dirty="0"/>
              <a:t>to make research data discoverable, accessible and (re)usable</a:t>
            </a:r>
          </a:p>
          <a:p>
            <a:endParaRPr lang="en-US" dirty="0"/>
          </a:p>
        </p:txBody>
      </p:sp>
    </p:spTree>
    <p:extLst>
      <p:ext uri="{BB962C8B-B14F-4D97-AF65-F5344CB8AC3E}">
        <p14:creationId xmlns:p14="http://schemas.microsoft.com/office/powerpoint/2010/main" val="33228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B5A8-D49F-4D6C-918C-59A3A9C83097}"/>
              </a:ext>
            </a:extLst>
          </p:cNvPr>
          <p:cNvSpPr>
            <a:spLocks noGrp="1"/>
          </p:cNvSpPr>
          <p:nvPr>
            <p:ph type="title"/>
          </p:nvPr>
        </p:nvSpPr>
        <p:spPr/>
        <p:txBody>
          <a:bodyPr/>
          <a:lstStyle/>
          <a:p>
            <a:r>
              <a:rPr lang="en-US" dirty="0"/>
              <a:t>RDM- Sharing research data</a:t>
            </a:r>
          </a:p>
        </p:txBody>
      </p:sp>
      <p:pic>
        <p:nvPicPr>
          <p:cNvPr id="7" name="Picture 6">
            <a:extLst>
              <a:ext uri="{FF2B5EF4-FFF2-40B4-BE49-F238E27FC236}">
                <a16:creationId xmlns:a16="http://schemas.microsoft.com/office/drawing/2014/main" id="{6616B1D8-CA15-440E-92A3-6D678EA03EF5}"/>
              </a:ext>
            </a:extLst>
          </p:cNvPr>
          <p:cNvPicPr>
            <a:picLocks noChangeAspect="1"/>
          </p:cNvPicPr>
          <p:nvPr/>
        </p:nvPicPr>
        <p:blipFill>
          <a:blip r:embed="rId3"/>
          <a:stretch>
            <a:fillRect/>
          </a:stretch>
        </p:blipFill>
        <p:spPr>
          <a:xfrm>
            <a:off x="2231136" y="2255870"/>
            <a:ext cx="7729728" cy="4352925"/>
          </a:xfrm>
          <a:prstGeom prst="rect">
            <a:avLst/>
          </a:prstGeom>
        </p:spPr>
      </p:pic>
      <p:sp>
        <p:nvSpPr>
          <p:cNvPr id="9" name="Content Placeholder 8">
            <a:extLst>
              <a:ext uri="{FF2B5EF4-FFF2-40B4-BE49-F238E27FC236}">
                <a16:creationId xmlns:a16="http://schemas.microsoft.com/office/drawing/2014/main" id="{F6B9A58B-4DCD-4E23-B1A8-1C0502B2FA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3973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9FB8-B063-49E0-A6B1-BEA2F2663256}"/>
              </a:ext>
            </a:extLst>
          </p:cNvPr>
          <p:cNvSpPr>
            <a:spLocks noGrp="1"/>
          </p:cNvSpPr>
          <p:nvPr>
            <p:ph type="title"/>
          </p:nvPr>
        </p:nvSpPr>
        <p:spPr/>
        <p:txBody>
          <a:bodyPr/>
          <a:lstStyle/>
          <a:p>
            <a:r>
              <a:rPr lang="en-US" dirty="0"/>
              <a:t>Research data life cycle</a:t>
            </a:r>
          </a:p>
        </p:txBody>
      </p:sp>
      <p:pic>
        <p:nvPicPr>
          <p:cNvPr id="4" name="Content Placeholder 3">
            <a:extLst>
              <a:ext uri="{FF2B5EF4-FFF2-40B4-BE49-F238E27FC236}">
                <a16:creationId xmlns:a16="http://schemas.microsoft.com/office/drawing/2014/main" id="{AE38D390-60EA-4BE2-9C44-A5B9C9D6191A}"/>
              </a:ext>
            </a:extLst>
          </p:cNvPr>
          <p:cNvPicPr>
            <a:picLocks noGrp="1" noChangeAspect="1"/>
          </p:cNvPicPr>
          <p:nvPr>
            <p:ph idx="1"/>
          </p:nvPr>
        </p:nvPicPr>
        <p:blipFill>
          <a:blip r:embed="rId2"/>
          <a:stretch>
            <a:fillRect/>
          </a:stretch>
        </p:blipFill>
        <p:spPr>
          <a:xfrm>
            <a:off x="2176370" y="2476142"/>
            <a:ext cx="7664519" cy="3087687"/>
          </a:xfrm>
          <a:prstGeom prst="rect">
            <a:avLst/>
          </a:prstGeom>
        </p:spPr>
      </p:pic>
      <p:sp>
        <p:nvSpPr>
          <p:cNvPr id="7" name="Arrow: Down 6">
            <a:extLst>
              <a:ext uri="{FF2B5EF4-FFF2-40B4-BE49-F238E27FC236}">
                <a16:creationId xmlns:a16="http://schemas.microsoft.com/office/drawing/2014/main" id="{99022EAA-D3B9-4227-9908-3CE1F8278CB1}"/>
              </a:ext>
            </a:extLst>
          </p:cNvPr>
          <p:cNvSpPr/>
          <p:nvPr/>
        </p:nvSpPr>
        <p:spPr>
          <a:xfrm rot="10800000">
            <a:off x="2396156" y="4486402"/>
            <a:ext cx="229925" cy="472979"/>
          </a:xfrm>
          <a:prstGeom prst="downArrow">
            <a:avLst>
              <a:gd name="adj1" fmla="val 50000"/>
              <a:gd name="adj2" fmla="val 44657"/>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2FA02D7-F35A-42A7-B1ED-EB6EDD20BB81}"/>
              </a:ext>
            </a:extLst>
          </p:cNvPr>
          <p:cNvSpPr txBox="1"/>
          <p:nvPr/>
        </p:nvSpPr>
        <p:spPr>
          <a:xfrm>
            <a:off x="1864839" y="4959342"/>
            <a:ext cx="1360339"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a:t>Protocol </a:t>
            </a:r>
            <a:r>
              <a:rPr lang="en-US" sz="1200"/>
              <a:t>Tracking</a:t>
            </a:r>
            <a:r>
              <a:rPr lang="en-US" sz="1400"/>
              <a:t>  System (PTS)</a:t>
            </a:r>
            <a:endParaRPr lang="en-US" sz="1400" dirty="0"/>
          </a:p>
        </p:txBody>
      </p:sp>
      <p:sp>
        <p:nvSpPr>
          <p:cNvPr id="9" name="Arrow: Down 8">
            <a:extLst>
              <a:ext uri="{FF2B5EF4-FFF2-40B4-BE49-F238E27FC236}">
                <a16:creationId xmlns:a16="http://schemas.microsoft.com/office/drawing/2014/main" id="{50131D67-5C25-4923-A4C2-B9BFF8A9D307}"/>
              </a:ext>
            </a:extLst>
          </p:cNvPr>
          <p:cNvSpPr/>
          <p:nvPr/>
        </p:nvSpPr>
        <p:spPr>
          <a:xfrm rot="10800000">
            <a:off x="5134101" y="4440568"/>
            <a:ext cx="229925" cy="472979"/>
          </a:xfrm>
          <a:prstGeom prst="downArrow">
            <a:avLst>
              <a:gd name="adj1" fmla="val 50000"/>
              <a:gd name="adj2" fmla="val 44657"/>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C4F22874-9B33-4CF7-9D01-9F676AC18A53}"/>
              </a:ext>
            </a:extLst>
          </p:cNvPr>
          <p:cNvSpPr txBox="1"/>
          <p:nvPr/>
        </p:nvSpPr>
        <p:spPr>
          <a:xfrm>
            <a:off x="4257814" y="4913510"/>
            <a:ext cx="2194407" cy="1169551"/>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KIDMS</a:t>
            </a:r>
          </a:p>
          <a:p>
            <a:pPr algn="ctr"/>
            <a:r>
              <a:rPr lang="en-US" sz="1400" dirty="0" err="1"/>
              <a:t>REDCap</a:t>
            </a:r>
            <a:endParaRPr lang="en-US" sz="1400" dirty="0"/>
          </a:p>
          <a:p>
            <a:pPr algn="ctr"/>
            <a:r>
              <a:rPr lang="en-US" sz="1400" dirty="0"/>
              <a:t>LIMS</a:t>
            </a:r>
          </a:p>
          <a:p>
            <a:pPr algn="ctr"/>
            <a:r>
              <a:rPr lang="en-US" sz="1400" dirty="0"/>
              <a:t>KHDSS EDCS</a:t>
            </a:r>
          </a:p>
          <a:p>
            <a:pPr algn="ctr"/>
            <a:r>
              <a:rPr lang="en-US" sz="1400" dirty="0" err="1"/>
              <a:t>OpenClinica</a:t>
            </a:r>
            <a:endParaRPr lang="en-US" sz="1400" dirty="0"/>
          </a:p>
        </p:txBody>
      </p:sp>
      <p:sp>
        <p:nvSpPr>
          <p:cNvPr id="11" name="Arrow: Down 10">
            <a:extLst>
              <a:ext uri="{FF2B5EF4-FFF2-40B4-BE49-F238E27FC236}">
                <a16:creationId xmlns:a16="http://schemas.microsoft.com/office/drawing/2014/main" id="{B40B23CD-DC93-4CC0-AA03-72E451AF1852}"/>
              </a:ext>
            </a:extLst>
          </p:cNvPr>
          <p:cNvSpPr/>
          <p:nvPr/>
        </p:nvSpPr>
        <p:spPr>
          <a:xfrm rot="10800000">
            <a:off x="6953427" y="4486402"/>
            <a:ext cx="229925" cy="472979"/>
          </a:xfrm>
          <a:prstGeom prst="downArrow">
            <a:avLst>
              <a:gd name="adj1" fmla="val 50000"/>
              <a:gd name="adj2" fmla="val 44657"/>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44E2413-588E-44F8-9E09-8D758A3E921C}"/>
              </a:ext>
            </a:extLst>
          </p:cNvPr>
          <p:cNvSpPr txBox="1"/>
          <p:nvPr/>
        </p:nvSpPr>
        <p:spPr>
          <a:xfrm>
            <a:off x="6579073" y="4968467"/>
            <a:ext cx="1718097"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Stata, R, Python, endnote, Mendeley</a:t>
            </a:r>
          </a:p>
        </p:txBody>
      </p:sp>
      <p:sp>
        <p:nvSpPr>
          <p:cNvPr id="16" name="Arrow: Down 15">
            <a:extLst>
              <a:ext uri="{FF2B5EF4-FFF2-40B4-BE49-F238E27FC236}">
                <a16:creationId xmlns:a16="http://schemas.microsoft.com/office/drawing/2014/main" id="{14DB0A83-4D94-4D57-8034-B59ADBD13D22}"/>
              </a:ext>
            </a:extLst>
          </p:cNvPr>
          <p:cNvSpPr/>
          <p:nvPr/>
        </p:nvSpPr>
        <p:spPr>
          <a:xfrm rot="3164456">
            <a:off x="8905645" y="2737040"/>
            <a:ext cx="229925" cy="1263051"/>
          </a:xfrm>
          <a:prstGeom prst="downArrow">
            <a:avLst>
              <a:gd name="adj1" fmla="val 50000"/>
              <a:gd name="adj2" fmla="val 44657"/>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A090E5E7-335E-48F0-B7BC-90059E959E87}"/>
              </a:ext>
            </a:extLst>
          </p:cNvPr>
          <p:cNvSpPr txBox="1"/>
          <p:nvPr/>
        </p:nvSpPr>
        <p:spPr>
          <a:xfrm>
            <a:off x="9435547" y="2570531"/>
            <a:ext cx="1718097"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Harvard </a:t>
            </a:r>
            <a:r>
              <a:rPr lang="en-US" sz="1400" dirty="0" err="1"/>
              <a:t>DataVerse</a:t>
            </a:r>
            <a:endParaRPr lang="en-US" sz="1400" dirty="0"/>
          </a:p>
          <a:p>
            <a:pPr algn="ctr"/>
            <a:r>
              <a:rPr lang="en-US" sz="1400" dirty="0"/>
              <a:t>D Space</a:t>
            </a:r>
          </a:p>
        </p:txBody>
      </p:sp>
    </p:spTree>
    <p:extLst>
      <p:ext uri="{BB962C8B-B14F-4D97-AF65-F5344CB8AC3E}">
        <p14:creationId xmlns:p14="http://schemas.microsoft.com/office/powerpoint/2010/main" val="11080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P spid="16"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E4DB-106F-433B-86A9-37E97D4812DE}"/>
              </a:ext>
            </a:extLst>
          </p:cNvPr>
          <p:cNvSpPr>
            <a:spLocks noGrp="1"/>
          </p:cNvSpPr>
          <p:nvPr>
            <p:ph type="title"/>
          </p:nvPr>
        </p:nvSpPr>
        <p:spPr>
          <a:xfrm>
            <a:off x="2231136" y="964692"/>
            <a:ext cx="7729728" cy="1188720"/>
          </a:xfrm>
        </p:spPr>
        <p:txBody>
          <a:bodyPr>
            <a:normAutofit/>
          </a:bodyPr>
          <a:lstStyle/>
          <a:p>
            <a:r>
              <a:rPr lang="en-US" dirty="0"/>
              <a:t>DATA SYSTEMS AT KWTRP</a:t>
            </a:r>
          </a:p>
        </p:txBody>
      </p:sp>
      <p:graphicFrame>
        <p:nvGraphicFramePr>
          <p:cNvPr id="5" name="Content Placeholder 2">
            <a:extLst>
              <a:ext uri="{FF2B5EF4-FFF2-40B4-BE49-F238E27FC236}">
                <a16:creationId xmlns:a16="http://schemas.microsoft.com/office/drawing/2014/main" id="{E8466E11-2BAC-4000-B8E6-1778B07CC066}"/>
              </a:ext>
            </a:extLst>
          </p:cNvPr>
          <p:cNvGraphicFramePr>
            <a:graphicFrameLocks noGrp="1"/>
          </p:cNvGraphicFramePr>
          <p:nvPr>
            <p:ph idx="1"/>
            <p:extLst>
              <p:ext uri="{D42A27DB-BD31-4B8C-83A1-F6EECF244321}">
                <p14:modId xmlns:p14="http://schemas.microsoft.com/office/powerpoint/2010/main" val="27462713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86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5F1E-790F-4AC1-AF80-C79C5AB87063}"/>
              </a:ext>
            </a:extLst>
          </p:cNvPr>
          <p:cNvSpPr>
            <a:spLocks noGrp="1"/>
          </p:cNvSpPr>
          <p:nvPr>
            <p:ph type="title"/>
          </p:nvPr>
        </p:nvSpPr>
        <p:spPr/>
        <p:txBody>
          <a:bodyPr/>
          <a:lstStyle/>
          <a:p>
            <a:r>
              <a:rPr lang="en-US" dirty="0"/>
              <a:t>Surveillance systems</a:t>
            </a:r>
          </a:p>
        </p:txBody>
      </p:sp>
      <p:sp>
        <p:nvSpPr>
          <p:cNvPr id="3" name="Content Placeholder 2">
            <a:extLst>
              <a:ext uri="{FF2B5EF4-FFF2-40B4-BE49-F238E27FC236}">
                <a16:creationId xmlns:a16="http://schemas.microsoft.com/office/drawing/2014/main" id="{FB283EAA-4061-45D3-8477-A3D0C5C8686E}"/>
              </a:ext>
            </a:extLst>
          </p:cNvPr>
          <p:cNvSpPr>
            <a:spLocks noGrp="1"/>
          </p:cNvSpPr>
          <p:nvPr>
            <p:ph idx="1"/>
          </p:nvPr>
        </p:nvSpPr>
        <p:spPr>
          <a:xfrm>
            <a:off x="2231135" y="2638044"/>
            <a:ext cx="7845925" cy="2531115"/>
          </a:xfrm>
        </p:spPr>
        <p:txBody>
          <a:bodyPr vert="horz" lIns="91440" tIns="45720" rIns="91440" bIns="45720" rtlCol="0" anchor="t">
            <a:normAutofit fontScale="92500" lnSpcReduction="20000"/>
          </a:bodyPr>
          <a:lstStyle/>
          <a:p>
            <a:pPr marL="0" indent="0">
              <a:buNone/>
            </a:pPr>
            <a:r>
              <a:rPr lang="en-US" sz="2400" b="1" dirty="0"/>
              <a:t>These systems monitor long term surveillances</a:t>
            </a:r>
          </a:p>
          <a:p>
            <a:pPr lvl="1"/>
            <a:r>
              <a:rPr lang="en-US" sz="2000"/>
              <a:t>Hospital surveillance– </a:t>
            </a:r>
            <a:r>
              <a:rPr lang="en-US" sz="2000" err="1"/>
              <a:t>Paediatrics</a:t>
            </a:r>
            <a:r>
              <a:rPr lang="en-US" sz="2000" dirty="0"/>
              <a:t> , adult and maternity wards</a:t>
            </a:r>
          </a:p>
          <a:p>
            <a:pPr lvl="1"/>
            <a:r>
              <a:rPr lang="en-US" sz="2000" dirty="0"/>
              <a:t>KHDSS EDCS – HDSS data collection</a:t>
            </a:r>
          </a:p>
          <a:p>
            <a:pPr lvl="1"/>
            <a:r>
              <a:rPr lang="en-US" sz="2000"/>
              <a:t>HIV – key populations with high risks of HIV</a:t>
            </a:r>
          </a:p>
          <a:p>
            <a:pPr lvl="1"/>
            <a:r>
              <a:rPr lang="en-US" sz="2000" dirty="0"/>
              <a:t>Malaria Monitoring – </a:t>
            </a:r>
            <a:r>
              <a:rPr lang="en-US" sz="2000" i="1" dirty="0" err="1"/>
              <a:t>Pingilikani</a:t>
            </a:r>
            <a:r>
              <a:rPr lang="en-US" sz="2000" i="1" dirty="0"/>
              <a:t>, </a:t>
            </a:r>
            <a:r>
              <a:rPr lang="en-US" sz="2000" i="1" dirty="0" err="1"/>
              <a:t>Ngerenya</a:t>
            </a:r>
            <a:r>
              <a:rPr lang="en-US" sz="2000" i="1" dirty="0"/>
              <a:t> and </a:t>
            </a:r>
            <a:r>
              <a:rPr lang="en-US" sz="2000" i="1" dirty="0" err="1"/>
              <a:t>Junju</a:t>
            </a:r>
            <a:endParaRPr lang="en-US" sz="2000" i="1" dirty="0"/>
          </a:p>
          <a:p>
            <a:pPr marL="228600" lvl="1" indent="0">
              <a:buNone/>
            </a:pPr>
            <a:r>
              <a:rPr lang="en-US" sz="2000" b="1" dirty="0"/>
              <a:t>Future Plans:</a:t>
            </a:r>
          </a:p>
          <a:p>
            <a:pPr marL="228600" lvl="1" indent="0">
              <a:buNone/>
            </a:pPr>
            <a:r>
              <a:rPr lang="en-US" sz="2000" dirty="0"/>
              <a:t>	- Upgrade and extend KIDMS</a:t>
            </a:r>
          </a:p>
        </p:txBody>
      </p:sp>
      <p:pic>
        <p:nvPicPr>
          <p:cNvPr id="4" name="Picture 3">
            <a:extLst>
              <a:ext uri="{FF2B5EF4-FFF2-40B4-BE49-F238E27FC236}">
                <a16:creationId xmlns:a16="http://schemas.microsoft.com/office/drawing/2014/main" id="{E5BEA3C0-63F1-4537-944D-25D2D6C61760}"/>
              </a:ext>
            </a:extLst>
          </p:cNvPr>
          <p:cNvPicPr>
            <a:picLocks noChangeAspect="1"/>
          </p:cNvPicPr>
          <p:nvPr/>
        </p:nvPicPr>
        <p:blipFill>
          <a:blip r:embed="rId2"/>
          <a:stretch>
            <a:fillRect/>
          </a:stretch>
        </p:blipFill>
        <p:spPr>
          <a:xfrm>
            <a:off x="5586045" y="5653790"/>
            <a:ext cx="1325564" cy="1204209"/>
          </a:xfrm>
          <a:prstGeom prst="rect">
            <a:avLst/>
          </a:prstGeom>
        </p:spPr>
      </p:pic>
      <p:pic>
        <p:nvPicPr>
          <p:cNvPr id="5" name="Picture 4">
            <a:extLst>
              <a:ext uri="{FF2B5EF4-FFF2-40B4-BE49-F238E27FC236}">
                <a16:creationId xmlns:a16="http://schemas.microsoft.com/office/drawing/2014/main" id="{E5B70476-172E-4D63-B00F-BA7FA6C64A5E}"/>
              </a:ext>
            </a:extLst>
          </p:cNvPr>
          <p:cNvPicPr>
            <a:picLocks noChangeAspect="1"/>
          </p:cNvPicPr>
          <p:nvPr/>
        </p:nvPicPr>
        <p:blipFill>
          <a:blip r:embed="rId3"/>
          <a:stretch>
            <a:fillRect/>
          </a:stretch>
        </p:blipFill>
        <p:spPr>
          <a:xfrm>
            <a:off x="9566085" y="5893308"/>
            <a:ext cx="789557" cy="789557"/>
          </a:xfrm>
          <a:prstGeom prst="rect">
            <a:avLst/>
          </a:prstGeom>
        </p:spPr>
      </p:pic>
      <p:pic>
        <p:nvPicPr>
          <p:cNvPr id="6" name="Picture 5">
            <a:extLst>
              <a:ext uri="{FF2B5EF4-FFF2-40B4-BE49-F238E27FC236}">
                <a16:creationId xmlns:a16="http://schemas.microsoft.com/office/drawing/2014/main" id="{399937F5-9626-4915-A7E1-357AADD2D736}"/>
              </a:ext>
            </a:extLst>
          </p:cNvPr>
          <p:cNvPicPr>
            <a:picLocks noChangeAspect="1"/>
          </p:cNvPicPr>
          <p:nvPr/>
        </p:nvPicPr>
        <p:blipFill rotWithShape="1">
          <a:blip r:embed="rId4">
            <a:grayscl/>
          </a:blip>
          <a:srcRect l="13869" t="24357" r="13690" b="24357"/>
          <a:stretch/>
        </p:blipFill>
        <p:spPr>
          <a:xfrm>
            <a:off x="1409404" y="5893308"/>
            <a:ext cx="1400867" cy="773109"/>
          </a:xfrm>
          <a:prstGeom prst="rect">
            <a:avLst/>
          </a:prstGeom>
        </p:spPr>
      </p:pic>
    </p:spTree>
    <p:extLst>
      <p:ext uri="{BB962C8B-B14F-4D97-AF65-F5344CB8AC3E}">
        <p14:creationId xmlns:p14="http://schemas.microsoft.com/office/powerpoint/2010/main" val="418331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FCC7-2B08-46F2-BD54-8139EBD5905C}"/>
              </a:ext>
            </a:extLst>
          </p:cNvPr>
          <p:cNvSpPr>
            <a:spLocks noGrp="1"/>
          </p:cNvSpPr>
          <p:nvPr>
            <p:ph type="title"/>
          </p:nvPr>
        </p:nvSpPr>
        <p:spPr/>
        <p:txBody>
          <a:bodyPr/>
          <a:lstStyle/>
          <a:p>
            <a:r>
              <a:rPr lang="en-US" dirty="0"/>
              <a:t>CLINICAL TRIALS</a:t>
            </a:r>
          </a:p>
        </p:txBody>
      </p:sp>
      <p:sp>
        <p:nvSpPr>
          <p:cNvPr id="3" name="Content Placeholder 2">
            <a:extLst>
              <a:ext uri="{FF2B5EF4-FFF2-40B4-BE49-F238E27FC236}">
                <a16:creationId xmlns:a16="http://schemas.microsoft.com/office/drawing/2014/main" id="{1E5BAD1C-E903-4E85-A91A-BDB78109E775}"/>
              </a:ext>
            </a:extLst>
          </p:cNvPr>
          <p:cNvSpPr>
            <a:spLocks noGrp="1"/>
          </p:cNvSpPr>
          <p:nvPr>
            <p:ph idx="1"/>
          </p:nvPr>
        </p:nvSpPr>
        <p:spPr/>
        <p:txBody>
          <a:bodyPr/>
          <a:lstStyle/>
          <a:p>
            <a:r>
              <a:rPr lang="en-US" dirty="0"/>
              <a:t>Clinical trials are research studies performed in people that are aimed at evaluating a health(medical, surgical or behavioral) intervention </a:t>
            </a:r>
          </a:p>
          <a:p>
            <a:r>
              <a:rPr lang="en-US" dirty="0"/>
              <a:t>Methods and data is highly regulated</a:t>
            </a:r>
          </a:p>
          <a:p>
            <a:r>
              <a:rPr lang="en-US" dirty="0"/>
              <a:t>Systems should be:</a:t>
            </a:r>
          </a:p>
          <a:p>
            <a:pPr lvl="1"/>
            <a:r>
              <a:rPr lang="en-US" dirty="0"/>
              <a:t>Validated,  verifiable with an audit trail</a:t>
            </a:r>
          </a:p>
          <a:p>
            <a:pPr lvl="1"/>
            <a:r>
              <a:rPr lang="en-US" dirty="0"/>
              <a:t>Allow for monitoring and versioning</a:t>
            </a:r>
          </a:p>
          <a:p>
            <a:r>
              <a:rPr lang="en-US" b="1" dirty="0"/>
              <a:t>Future Plans:</a:t>
            </a:r>
          </a:p>
          <a:p>
            <a:pPr lvl="1"/>
            <a:r>
              <a:rPr lang="en-US" dirty="0"/>
              <a:t>New system to replace </a:t>
            </a:r>
            <a:r>
              <a:rPr lang="en-US" dirty="0" err="1"/>
              <a:t>OpenClinica</a:t>
            </a:r>
            <a:endParaRPr lang="en-US" dirty="0"/>
          </a:p>
          <a:p>
            <a:endParaRPr lang="en-US" dirty="0"/>
          </a:p>
        </p:txBody>
      </p:sp>
      <p:pic>
        <p:nvPicPr>
          <p:cNvPr id="4" name="Picture 3">
            <a:extLst>
              <a:ext uri="{FF2B5EF4-FFF2-40B4-BE49-F238E27FC236}">
                <a16:creationId xmlns:a16="http://schemas.microsoft.com/office/drawing/2014/main" id="{06DB29B9-97FC-4D96-957D-E4204E9BF87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418244" y="6163082"/>
            <a:ext cx="2438408" cy="365760"/>
          </a:xfrm>
          <a:prstGeom prst="rect">
            <a:avLst/>
          </a:prstGeom>
        </p:spPr>
      </p:pic>
      <p:pic>
        <p:nvPicPr>
          <p:cNvPr id="5" name="Picture 4">
            <a:extLst>
              <a:ext uri="{FF2B5EF4-FFF2-40B4-BE49-F238E27FC236}">
                <a16:creationId xmlns:a16="http://schemas.microsoft.com/office/drawing/2014/main" id="{4A80D672-D29C-40B8-AE81-040D3BA85CAB}"/>
              </a:ext>
            </a:extLst>
          </p:cNvPr>
          <p:cNvPicPr>
            <a:picLocks noChangeAspect="1"/>
          </p:cNvPicPr>
          <p:nvPr/>
        </p:nvPicPr>
        <p:blipFill>
          <a:blip r:embed="rId5"/>
          <a:stretch>
            <a:fillRect/>
          </a:stretch>
        </p:blipFill>
        <p:spPr>
          <a:xfrm>
            <a:off x="5312963" y="6163082"/>
            <a:ext cx="1520158" cy="512906"/>
          </a:xfrm>
          <a:prstGeom prst="rect">
            <a:avLst/>
          </a:prstGeom>
        </p:spPr>
      </p:pic>
      <p:sp>
        <p:nvSpPr>
          <p:cNvPr id="6" name="TextBox 5">
            <a:extLst>
              <a:ext uri="{FF2B5EF4-FFF2-40B4-BE49-F238E27FC236}">
                <a16:creationId xmlns:a16="http://schemas.microsoft.com/office/drawing/2014/main" id="{767D3483-E7FB-4303-A297-9D87FE155215}"/>
              </a:ext>
            </a:extLst>
          </p:cNvPr>
          <p:cNvSpPr txBox="1"/>
          <p:nvPr/>
        </p:nvSpPr>
        <p:spPr>
          <a:xfrm>
            <a:off x="7996333" y="6209737"/>
            <a:ext cx="231399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a:t>New system??</a:t>
            </a:r>
          </a:p>
        </p:txBody>
      </p:sp>
    </p:spTree>
    <p:extLst>
      <p:ext uri="{BB962C8B-B14F-4D97-AF65-F5344CB8AC3E}">
        <p14:creationId xmlns:p14="http://schemas.microsoft.com/office/powerpoint/2010/main" val="363405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9C99-B45B-4F3F-B7C8-B1C830EACBC4}"/>
              </a:ext>
            </a:extLst>
          </p:cNvPr>
          <p:cNvSpPr>
            <a:spLocks noGrp="1"/>
          </p:cNvSpPr>
          <p:nvPr>
            <p:ph type="title"/>
          </p:nvPr>
        </p:nvSpPr>
        <p:spPr/>
        <p:txBody>
          <a:bodyPr/>
          <a:lstStyle/>
          <a:p>
            <a:r>
              <a:rPr lang="en-US" dirty="0"/>
              <a:t>Laboratory</a:t>
            </a:r>
          </a:p>
        </p:txBody>
      </p:sp>
      <p:sp>
        <p:nvSpPr>
          <p:cNvPr id="3" name="Content Placeholder 2">
            <a:extLst>
              <a:ext uri="{FF2B5EF4-FFF2-40B4-BE49-F238E27FC236}">
                <a16:creationId xmlns:a16="http://schemas.microsoft.com/office/drawing/2014/main" id="{5CFC9EE5-56B8-4E2E-BF1E-104A0F3D6F06}"/>
              </a:ext>
            </a:extLst>
          </p:cNvPr>
          <p:cNvSpPr>
            <a:spLocks noGrp="1"/>
          </p:cNvSpPr>
          <p:nvPr>
            <p:ph idx="1"/>
          </p:nvPr>
        </p:nvSpPr>
        <p:spPr/>
        <p:txBody>
          <a:bodyPr/>
          <a:lstStyle/>
          <a:p>
            <a:r>
              <a:rPr lang="en-US" dirty="0"/>
              <a:t>processing of samples collected by various studies</a:t>
            </a:r>
          </a:p>
          <a:p>
            <a:r>
              <a:rPr lang="en-US" dirty="0"/>
              <a:t>Form a major part of the clinical research process</a:t>
            </a:r>
          </a:p>
          <a:p>
            <a:r>
              <a:rPr lang="en-US" dirty="0"/>
              <a:t>KWTRP biobank has close to 2million samples</a:t>
            </a:r>
          </a:p>
          <a:p>
            <a:r>
              <a:rPr lang="en-US" dirty="0"/>
              <a:t>Support for storage, retrieval and shipment of samples</a:t>
            </a:r>
          </a:p>
          <a:p>
            <a:r>
              <a:rPr lang="en-US" dirty="0"/>
              <a:t>Future plans:</a:t>
            </a:r>
          </a:p>
          <a:p>
            <a:pPr lvl="1"/>
            <a:r>
              <a:rPr lang="en-US" dirty="0"/>
              <a:t>Barcoding</a:t>
            </a:r>
          </a:p>
          <a:p>
            <a:pPr lvl="1"/>
            <a:r>
              <a:rPr lang="en-US" dirty="0"/>
              <a:t>Equipment integration</a:t>
            </a:r>
          </a:p>
          <a:p>
            <a:endParaRPr lang="en-US" dirty="0"/>
          </a:p>
        </p:txBody>
      </p:sp>
      <p:pic>
        <p:nvPicPr>
          <p:cNvPr id="4" name="Picture 3">
            <a:extLst>
              <a:ext uri="{FF2B5EF4-FFF2-40B4-BE49-F238E27FC236}">
                <a16:creationId xmlns:a16="http://schemas.microsoft.com/office/drawing/2014/main" id="{8E5BAEB8-8770-4747-82EF-DEB04C5E4239}"/>
              </a:ext>
            </a:extLst>
          </p:cNvPr>
          <p:cNvPicPr>
            <a:picLocks noChangeAspect="1"/>
          </p:cNvPicPr>
          <p:nvPr/>
        </p:nvPicPr>
        <p:blipFill rotWithShape="1">
          <a:blip r:embed="rId2">
            <a:grayscl/>
          </a:blip>
          <a:srcRect l="6000" t="35557" r="4667" b="33518"/>
          <a:stretch/>
        </p:blipFill>
        <p:spPr>
          <a:xfrm>
            <a:off x="5185643" y="6044406"/>
            <a:ext cx="1820713" cy="400110"/>
          </a:xfrm>
          <a:prstGeom prst="rect">
            <a:avLst/>
          </a:prstGeom>
        </p:spPr>
      </p:pic>
      <p:sp>
        <p:nvSpPr>
          <p:cNvPr id="5" name="TextBox 4">
            <a:extLst>
              <a:ext uri="{FF2B5EF4-FFF2-40B4-BE49-F238E27FC236}">
                <a16:creationId xmlns:a16="http://schemas.microsoft.com/office/drawing/2014/main" id="{53FF58D7-1776-4394-8D50-0530513E2988}"/>
              </a:ext>
            </a:extLst>
          </p:cNvPr>
          <p:cNvSpPr txBox="1"/>
          <p:nvPr/>
        </p:nvSpPr>
        <p:spPr>
          <a:xfrm>
            <a:off x="1278293" y="6024604"/>
            <a:ext cx="2155372"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800" dirty="0"/>
              <a:t>LIMS</a:t>
            </a:r>
          </a:p>
        </p:txBody>
      </p:sp>
      <p:pic>
        <p:nvPicPr>
          <p:cNvPr id="7" name="Picture 6">
            <a:extLst>
              <a:ext uri="{FF2B5EF4-FFF2-40B4-BE49-F238E27FC236}">
                <a16:creationId xmlns:a16="http://schemas.microsoft.com/office/drawing/2014/main" id="{FF13D017-1C62-4C8F-BFF7-6B7BA4AB22BD}"/>
              </a:ext>
            </a:extLst>
          </p:cNvPr>
          <p:cNvPicPr>
            <a:picLocks noChangeAspect="1"/>
          </p:cNvPicPr>
          <p:nvPr/>
        </p:nvPicPr>
        <p:blipFill>
          <a:blip r:embed="rId3"/>
          <a:stretch>
            <a:fillRect/>
          </a:stretch>
        </p:blipFill>
        <p:spPr>
          <a:xfrm>
            <a:off x="9503664" y="5465911"/>
            <a:ext cx="1341436" cy="1156989"/>
          </a:xfrm>
          <a:prstGeom prst="rect">
            <a:avLst/>
          </a:prstGeom>
        </p:spPr>
      </p:pic>
    </p:spTree>
    <p:extLst>
      <p:ext uri="{BB962C8B-B14F-4D97-AF65-F5344CB8AC3E}">
        <p14:creationId xmlns:p14="http://schemas.microsoft.com/office/powerpoint/2010/main" val="22568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ED6-109B-45B6-B590-33E3ACC3CB92}"/>
              </a:ext>
            </a:extLst>
          </p:cNvPr>
          <p:cNvSpPr>
            <a:spLocks noGrp="1"/>
          </p:cNvSpPr>
          <p:nvPr>
            <p:ph type="title"/>
          </p:nvPr>
        </p:nvSpPr>
        <p:spPr/>
        <p:txBody>
          <a:bodyPr/>
          <a:lstStyle/>
          <a:p>
            <a:r>
              <a:rPr lang="en-US" dirty="0"/>
              <a:t>Research studies</a:t>
            </a:r>
          </a:p>
        </p:txBody>
      </p:sp>
      <p:sp>
        <p:nvSpPr>
          <p:cNvPr id="3" name="Content Placeholder 2">
            <a:extLst>
              <a:ext uri="{FF2B5EF4-FFF2-40B4-BE49-F238E27FC236}">
                <a16:creationId xmlns:a16="http://schemas.microsoft.com/office/drawing/2014/main" id="{38FE1DF3-3E04-43D6-B468-318945800CEB}"/>
              </a:ext>
            </a:extLst>
          </p:cNvPr>
          <p:cNvSpPr>
            <a:spLocks noGrp="1"/>
          </p:cNvSpPr>
          <p:nvPr>
            <p:ph idx="1"/>
          </p:nvPr>
        </p:nvSpPr>
        <p:spPr/>
        <p:txBody>
          <a:bodyPr/>
          <a:lstStyle/>
          <a:p>
            <a:r>
              <a:rPr lang="en-US" dirty="0"/>
              <a:t>Short and long term longitudinal and cross sectional studies</a:t>
            </a:r>
          </a:p>
          <a:p>
            <a:r>
              <a:rPr lang="en-US" dirty="0"/>
              <a:t>Custom applications are developed for specific studies</a:t>
            </a:r>
          </a:p>
          <a:p>
            <a:r>
              <a:rPr lang="en-US" dirty="0"/>
              <a:t>Requirement differ from study to study</a:t>
            </a:r>
          </a:p>
          <a:p>
            <a:r>
              <a:rPr lang="en-US" dirty="0"/>
              <a:t>Conducted in hospitals and at homestead</a:t>
            </a:r>
          </a:p>
          <a:p>
            <a:r>
              <a:rPr lang="en-US" b="1" dirty="0"/>
              <a:t>Future Plans:</a:t>
            </a:r>
          </a:p>
          <a:p>
            <a:pPr lvl="1"/>
            <a:r>
              <a:rPr lang="en-US" b="1" dirty="0"/>
              <a:t>Centralize most functionalities of these studies - </a:t>
            </a:r>
          </a:p>
          <a:p>
            <a:pPr lvl="1"/>
            <a:r>
              <a:rPr lang="en-US" b="1" dirty="0"/>
              <a:t>Use ODK for electronic data collection</a:t>
            </a:r>
          </a:p>
          <a:p>
            <a:pPr lvl="1"/>
            <a:r>
              <a:rPr lang="en-US" b="1" dirty="0"/>
              <a:t>Push most studies to </a:t>
            </a:r>
            <a:r>
              <a:rPr lang="en-US" b="1" dirty="0" err="1"/>
              <a:t>REDCap</a:t>
            </a:r>
            <a:endParaRPr lang="en-US" b="1" dirty="0"/>
          </a:p>
        </p:txBody>
      </p:sp>
      <p:pic>
        <p:nvPicPr>
          <p:cNvPr id="4" name="Picture 3">
            <a:extLst>
              <a:ext uri="{FF2B5EF4-FFF2-40B4-BE49-F238E27FC236}">
                <a16:creationId xmlns:a16="http://schemas.microsoft.com/office/drawing/2014/main" id="{963A7924-CB3B-4106-AAF1-EC3D183A560E}"/>
              </a:ext>
            </a:extLst>
          </p:cNvPr>
          <p:cNvPicPr>
            <a:picLocks noChangeAspect="1"/>
          </p:cNvPicPr>
          <p:nvPr/>
        </p:nvPicPr>
        <p:blipFill>
          <a:blip r:embed="rId2"/>
          <a:stretch>
            <a:fillRect/>
          </a:stretch>
        </p:blipFill>
        <p:spPr>
          <a:xfrm>
            <a:off x="489034" y="6209730"/>
            <a:ext cx="1520158" cy="512906"/>
          </a:xfrm>
          <a:prstGeom prst="rect">
            <a:avLst/>
          </a:prstGeom>
        </p:spPr>
      </p:pic>
      <p:sp>
        <p:nvSpPr>
          <p:cNvPr id="5" name="TextBox 4">
            <a:extLst>
              <a:ext uri="{FF2B5EF4-FFF2-40B4-BE49-F238E27FC236}">
                <a16:creationId xmlns:a16="http://schemas.microsoft.com/office/drawing/2014/main" id="{11F89338-FE4B-48F0-8289-69D6135910CE}"/>
              </a:ext>
            </a:extLst>
          </p:cNvPr>
          <p:cNvSpPr txBox="1"/>
          <p:nvPr/>
        </p:nvSpPr>
        <p:spPr>
          <a:xfrm>
            <a:off x="3237722" y="6127241"/>
            <a:ext cx="312575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800" dirty="0"/>
              <a:t>Vaccines Monitoring</a:t>
            </a:r>
          </a:p>
        </p:txBody>
      </p:sp>
      <p:sp>
        <p:nvSpPr>
          <p:cNvPr id="6" name="TextBox 5">
            <a:extLst>
              <a:ext uri="{FF2B5EF4-FFF2-40B4-BE49-F238E27FC236}">
                <a16:creationId xmlns:a16="http://schemas.microsoft.com/office/drawing/2014/main" id="{BF4D1AC0-2AEB-4599-9485-6C1146B17A8D}"/>
              </a:ext>
            </a:extLst>
          </p:cNvPr>
          <p:cNvSpPr txBox="1"/>
          <p:nvPr/>
        </p:nvSpPr>
        <p:spPr>
          <a:xfrm>
            <a:off x="7439259" y="6127241"/>
            <a:ext cx="272036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Open Data Kit (ODK)*</a:t>
            </a:r>
            <a:endParaRPr lang="en-US" sz="2000" dirty="0"/>
          </a:p>
        </p:txBody>
      </p:sp>
    </p:spTree>
    <p:extLst>
      <p:ext uri="{BB962C8B-B14F-4D97-AF65-F5344CB8AC3E}">
        <p14:creationId xmlns:p14="http://schemas.microsoft.com/office/powerpoint/2010/main" val="17080094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3229</TotalTime>
  <Words>640</Words>
  <Application>Microsoft Office PowerPoint</Application>
  <PresentationFormat>Widescreen</PresentationFormat>
  <Paragraphs>108</Paragraphs>
  <Slides>15</Slides>
  <Notes>6</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Research data systems</vt:lpstr>
      <vt:lpstr>Research data management</vt:lpstr>
      <vt:lpstr>RDM- Sharing research data</vt:lpstr>
      <vt:lpstr>Research data life cycle</vt:lpstr>
      <vt:lpstr>DATA SYSTEMS AT KWTRP</vt:lpstr>
      <vt:lpstr>Surveillance systems</vt:lpstr>
      <vt:lpstr>CLINICAL TRIALS</vt:lpstr>
      <vt:lpstr>Laboratory</vt:lpstr>
      <vt:lpstr>Research studies</vt:lpstr>
      <vt:lpstr>Research support</vt:lpstr>
      <vt:lpstr>PowerPoint Presentation</vt:lpstr>
      <vt:lpstr>PowerPoint Presentation</vt:lpstr>
      <vt:lpstr>How we do it</vt:lpstr>
      <vt:lpstr>Future plans</vt:lpstr>
      <vt:lpstr>Questions?null:Tea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systems</dc:title>
  <dc:creator>Norbert Kihuha</dc:creator>
  <cp:lastModifiedBy>Lucian Mshote</cp:lastModifiedBy>
  <cp:revision>42</cp:revision>
  <dcterms:created xsi:type="dcterms:W3CDTF">2019-02-12T12:56:38Z</dcterms:created>
  <dcterms:modified xsi:type="dcterms:W3CDTF">2019-06-21T08:27:13Z</dcterms:modified>
</cp:coreProperties>
</file>