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9" r:id="rId1"/>
  </p:sldMasterIdLst>
  <p:notesMasterIdLst>
    <p:notesMasterId r:id="rId17"/>
  </p:notesMasterIdLst>
  <p:sldIdLst>
    <p:sldId id="256" r:id="rId2"/>
    <p:sldId id="257" r:id="rId3"/>
    <p:sldId id="264" r:id="rId4"/>
    <p:sldId id="271" r:id="rId5"/>
    <p:sldId id="261" r:id="rId6"/>
    <p:sldId id="266" r:id="rId7"/>
    <p:sldId id="265" r:id="rId8"/>
    <p:sldId id="263" r:id="rId9"/>
    <p:sldId id="259" r:id="rId10"/>
    <p:sldId id="267" r:id="rId11"/>
    <p:sldId id="268" r:id="rId12"/>
    <p:sldId id="262" r:id="rId13"/>
    <p:sldId id="270"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2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49410-C094-4777-B1EB-E1A5DA3CF7B4}" type="datetimeFigureOut">
              <a:rPr lang="en-US" smtClean="0"/>
              <a:t>06/25/19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2A3BE-79B0-4CED-B22C-DE47EFD9C082}" type="slidenum">
              <a:rPr lang="en-US" smtClean="0"/>
              <a:t>‹#›</a:t>
            </a:fld>
            <a:endParaRPr lang="en-US"/>
          </a:p>
        </p:txBody>
      </p:sp>
    </p:spTree>
    <p:extLst>
      <p:ext uri="{BB962C8B-B14F-4D97-AF65-F5344CB8AC3E}">
        <p14:creationId xmlns:p14="http://schemas.microsoft.com/office/powerpoint/2010/main" val="238810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NAS is a file-based architecture in which multiple file nodes are shared by users, typically across an Ethernet-based local area network (LAN) connection. </a:t>
            </a:r>
          </a:p>
          <a:p>
            <a:r>
              <a:rPr lang="en-GB" dirty="0"/>
              <a:t>The advantage of NAS is that filers do not require a full-featured enterprise storage operating system. NAS devices are managed with a browser-based utility, and each node on the network is assigned a unique IP address.</a:t>
            </a:r>
          </a:p>
          <a:p>
            <a:endParaRPr lang="en-GB" dirty="0"/>
          </a:p>
          <a:p>
            <a:r>
              <a:rPr lang="en-GB" dirty="0"/>
              <a:t>In a SAN environment, block devices appear to the host as locally attached storage. </a:t>
            </a:r>
          </a:p>
          <a:p>
            <a:r>
              <a:rPr lang="en-GB" dirty="0"/>
              <a:t>Each server on the network is able to access shared storage as though it were a direct-attached drive.</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2</a:t>
            </a:fld>
            <a:endParaRPr lang="en-US"/>
          </a:p>
        </p:txBody>
      </p:sp>
    </p:spTree>
    <p:extLst>
      <p:ext uri="{BB962C8B-B14F-4D97-AF65-F5344CB8AC3E}">
        <p14:creationId xmlns:p14="http://schemas.microsoft.com/office/powerpoint/2010/main" val="854227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sec 1. RBAC lets organizations quickly add and change roles, as well as implement them across platforms, operating systems (OSes) and applications.</a:t>
            </a:r>
          </a:p>
          <a:p>
            <a:r>
              <a:rPr lang="en-GB" dirty="0"/>
              <a:t>Sec 2. implement RBAC systems to meet the regulatory and statutory requirements for confidentiality and privacy because executives and IT departments can more effectively manage how the data is accessed and used.</a:t>
            </a:r>
          </a:p>
          <a:p>
            <a:r>
              <a:rPr lang="en-GB" dirty="0"/>
              <a:t>Sec3. </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14</a:t>
            </a:fld>
            <a:endParaRPr lang="en-US"/>
          </a:p>
        </p:txBody>
      </p:sp>
    </p:spTree>
    <p:extLst>
      <p:ext uri="{BB962C8B-B14F-4D97-AF65-F5344CB8AC3E}">
        <p14:creationId xmlns:p14="http://schemas.microsoft.com/office/powerpoint/2010/main" val="30162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Continuous connectivity is no longer a “nice to have” but is an essential requirement of modern businesses. </a:t>
            </a:r>
          </a:p>
          <a:p>
            <a:r>
              <a:rPr lang="en-GB" dirty="0"/>
              <a:t>What is also of utmost importance is the protection of the data that is stored, not only is important to retain data for the interest of the organisation, in many circumstances it is a legal requirement.</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3</a:t>
            </a:fld>
            <a:endParaRPr lang="en-US"/>
          </a:p>
        </p:txBody>
      </p:sp>
    </p:spTree>
    <p:extLst>
      <p:ext uri="{BB962C8B-B14F-4D97-AF65-F5344CB8AC3E}">
        <p14:creationId xmlns:p14="http://schemas.microsoft.com/office/powerpoint/2010/main" val="220661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Continuous connectivity is no longer a “nice to have” but is an essential requirement of modern businesses. </a:t>
            </a:r>
          </a:p>
          <a:p>
            <a:r>
              <a:rPr lang="en-GB" dirty="0"/>
              <a:t>What is also of utmost importance is the protection of the data that is stored, not only is important to retain data for the interest of the organisation, in many circumstances it is a legal requirement.</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4</a:t>
            </a:fld>
            <a:endParaRPr lang="en-US"/>
          </a:p>
        </p:txBody>
      </p:sp>
    </p:spTree>
    <p:extLst>
      <p:ext uri="{BB962C8B-B14F-4D97-AF65-F5344CB8AC3E}">
        <p14:creationId xmlns:p14="http://schemas.microsoft.com/office/powerpoint/2010/main" val="165266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TPd</a:t>
            </a:r>
            <a:r>
              <a:rPr lang="en-US" dirty="0"/>
              <a:t> affects how fast to pick on the logs from the master.</a:t>
            </a:r>
          </a:p>
        </p:txBody>
      </p:sp>
      <p:sp>
        <p:nvSpPr>
          <p:cNvPr id="4" name="Slide Number Placeholder 3"/>
          <p:cNvSpPr>
            <a:spLocks noGrp="1"/>
          </p:cNvSpPr>
          <p:nvPr>
            <p:ph type="sldNum" sz="quarter" idx="10"/>
          </p:nvPr>
        </p:nvSpPr>
        <p:spPr/>
        <p:txBody>
          <a:bodyPr/>
          <a:lstStyle/>
          <a:p>
            <a:fld id="{57B2A3BE-79B0-4CED-B22C-DE47EFD9C082}" type="slidenum">
              <a:rPr lang="en-US" smtClean="0"/>
              <a:t>6</a:t>
            </a:fld>
            <a:endParaRPr lang="en-US"/>
          </a:p>
        </p:txBody>
      </p:sp>
    </p:spTree>
    <p:extLst>
      <p:ext uri="{BB962C8B-B14F-4D97-AF65-F5344CB8AC3E}">
        <p14:creationId xmlns:p14="http://schemas.microsoft.com/office/powerpoint/2010/main" val="157668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process u can use mirror or replication for quick turnaround. </a:t>
            </a:r>
            <a:r>
              <a:rPr lang="en-GB" dirty="0"/>
              <a:t>however, it is generally not possible to recover all of the transactions up to the time of the disaster, i.e., some of the active log files may be lost.</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9</a:t>
            </a:fld>
            <a:endParaRPr lang="en-US"/>
          </a:p>
        </p:txBody>
      </p:sp>
    </p:spTree>
    <p:extLst>
      <p:ext uri="{BB962C8B-B14F-4D97-AF65-F5344CB8AC3E}">
        <p14:creationId xmlns:p14="http://schemas.microsoft.com/office/powerpoint/2010/main" val="1114518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 the amount of time that passes that’s “acceptable” to you during an emergency situation. You should define this amount of time in your business continuity plan. If you exceed this period of time, you could jeopardize your business.</a:t>
            </a:r>
          </a:p>
          <a:p>
            <a:r>
              <a:rPr lang="en-GB" dirty="0"/>
              <a:t>Database </a:t>
            </a:r>
            <a:r>
              <a:rPr lang="en-GB" i="1" dirty="0"/>
              <a:t>mirroring</a:t>
            </a:r>
            <a:r>
              <a:rPr lang="en-GB" dirty="0"/>
              <a:t> is the creation and maintenance of redundant copies of a database. The purpose is to ensure continuous data availability and minimize or avoid downtime that might otherwise result from data corruption or loss, or from a situation when the operation of a network is partially compromised.</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10</a:t>
            </a:fld>
            <a:endParaRPr lang="en-US"/>
          </a:p>
        </p:txBody>
      </p:sp>
    </p:spTree>
    <p:extLst>
      <p:ext uri="{BB962C8B-B14F-4D97-AF65-F5344CB8AC3E}">
        <p14:creationId xmlns:p14="http://schemas.microsoft.com/office/powerpoint/2010/main" val="275113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to avoid unacceptable consequences associated with a break in business continuity.</a:t>
            </a:r>
          </a:p>
          <a:p>
            <a:r>
              <a:rPr lang="en-GB" sz="1200" b="0" i="0" u="none" strike="noStrike" kern="1200" baseline="0" dirty="0">
                <a:solidFill>
                  <a:schemeClr val="tx1"/>
                </a:solidFill>
                <a:latin typeface="+mn-lt"/>
                <a:ea typeface="+mn-ea"/>
                <a:cs typeface="+mn-cs"/>
              </a:rPr>
              <a:t>The RTO and the results of the BIA in its entirety provide the basis for identifying and </a:t>
            </a:r>
            <a:r>
              <a:rPr lang="en-GB" sz="1200" b="0" i="0" u="none" strike="noStrike" kern="1200" baseline="0" dirty="0" err="1">
                <a:solidFill>
                  <a:schemeClr val="tx1"/>
                </a:solidFill>
                <a:latin typeface="+mn-lt"/>
                <a:ea typeface="+mn-ea"/>
                <a:cs typeface="+mn-cs"/>
              </a:rPr>
              <a:t>analyzing</a:t>
            </a:r>
            <a:r>
              <a:rPr lang="en-GB" sz="1200" b="0" i="0" u="none" strike="noStrike" kern="1200" baseline="0" dirty="0">
                <a:solidFill>
                  <a:schemeClr val="tx1"/>
                </a:solidFill>
                <a:latin typeface="+mn-lt"/>
                <a:ea typeface="+mn-ea"/>
                <a:cs typeface="+mn-cs"/>
              </a:rPr>
              <a:t> viable strategies for inclusion in the business continuity plan.</a:t>
            </a:r>
          </a:p>
          <a:p>
            <a:r>
              <a:rPr lang="en-GB" sz="1200" b="0" i="0" u="none" strike="noStrike" kern="1200" baseline="0" dirty="0">
                <a:solidFill>
                  <a:schemeClr val="tx1"/>
                </a:solidFill>
                <a:latin typeface="+mn-lt"/>
                <a:ea typeface="+mn-ea"/>
                <a:cs typeface="+mn-cs"/>
              </a:rPr>
              <a:t>This would include alternate or</a:t>
            </a:r>
          </a:p>
          <a:p>
            <a:r>
              <a:rPr lang="en-GB" sz="1200" b="0" i="0" u="none" strike="noStrike" kern="1200" baseline="0" dirty="0">
                <a:solidFill>
                  <a:schemeClr val="tx1"/>
                </a:solidFill>
                <a:latin typeface="+mn-lt"/>
                <a:ea typeface="+mn-ea"/>
                <a:cs typeface="+mn-cs"/>
              </a:rPr>
              <a:t>manual workaround procedures and would not necessarily require computer systems to meet the RTOs</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11</a:t>
            </a:fld>
            <a:endParaRPr lang="en-US"/>
          </a:p>
        </p:txBody>
      </p:sp>
    </p:spTree>
    <p:extLst>
      <p:ext uri="{BB962C8B-B14F-4D97-AF65-F5344CB8AC3E}">
        <p14:creationId xmlns:p14="http://schemas.microsoft.com/office/powerpoint/2010/main" val="363438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b="0" i="0" u="none" strike="noStrike" kern="1200" baseline="0" dirty="0">
                <a:solidFill>
                  <a:schemeClr val="tx1"/>
                </a:solidFill>
                <a:latin typeface="+mn-lt"/>
                <a:ea typeface="+mn-ea"/>
                <a:cs typeface="+mn-cs"/>
              </a:rPr>
              <a:t>generally managers and directors responsible for using information for running and controlling the business. Also authorizing access, ensuring that access rules are updated when personnel changes occur</a:t>
            </a:r>
          </a:p>
          <a:p>
            <a:r>
              <a:rPr lang="en-GB" sz="1200" b="0" i="0" u="none" strike="noStrike" kern="1200" baseline="0" dirty="0">
                <a:solidFill>
                  <a:schemeClr val="tx1"/>
                </a:solidFill>
                <a:latin typeface="+mn-lt"/>
                <a:ea typeface="+mn-ea"/>
                <a:cs typeface="+mn-cs"/>
              </a:rPr>
              <a:t>2. Data Custodian or Data Steward – These people are responsible for storing and safeguarding the data, and include IS personnel such as system analysis and </a:t>
            </a:r>
            <a:r>
              <a:rPr lang="en-US" sz="1200" b="0" i="0" u="none" strike="noStrike" kern="1200" baseline="0" dirty="0">
                <a:solidFill>
                  <a:schemeClr val="tx1"/>
                </a:solidFill>
                <a:latin typeface="+mn-lt"/>
                <a:ea typeface="+mn-ea"/>
                <a:cs typeface="+mn-cs"/>
              </a:rPr>
              <a:t>computer operators.</a:t>
            </a:r>
          </a:p>
          <a:p>
            <a:r>
              <a:rPr lang="en-GB" sz="1200" b="0" i="0" u="none" strike="noStrike" kern="1200" baseline="0">
                <a:solidFill>
                  <a:schemeClr val="tx1"/>
                </a:solidFill>
                <a:latin typeface="+mn-lt"/>
                <a:ea typeface="+mn-ea"/>
                <a:cs typeface="+mn-cs"/>
              </a:rPr>
              <a:t>3. Data Users – Data users, including internal and external user community, are the actual user of computerized data.</a:t>
            </a:r>
            <a:endParaRPr lang="en-US" dirty="0"/>
          </a:p>
          <a:p>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12</a:t>
            </a:fld>
            <a:endParaRPr lang="en-US"/>
          </a:p>
        </p:txBody>
      </p:sp>
    </p:spTree>
    <p:extLst>
      <p:ext uri="{BB962C8B-B14F-4D97-AF65-F5344CB8AC3E}">
        <p14:creationId xmlns:p14="http://schemas.microsoft.com/office/powerpoint/2010/main" val="113145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Establish roles that have the same access needs. However, don't create too many roles because that would defeat the purpose of role-based access control and create user-based access control rather than role-based access control</a:t>
            </a:r>
            <a:endParaRPr lang="en-US" dirty="0"/>
          </a:p>
        </p:txBody>
      </p:sp>
      <p:sp>
        <p:nvSpPr>
          <p:cNvPr id="4" name="Slide Number Placeholder 3"/>
          <p:cNvSpPr>
            <a:spLocks noGrp="1"/>
          </p:cNvSpPr>
          <p:nvPr>
            <p:ph type="sldNum" sz="quarter" idx="10"/>
          </p:nvPr>
        </p:nvSpPr>
        <p:spPr/>
        <p:txBody>
          <a:bodyPr/>
          <a:lstStyle/>
          <a:p>
            <a:fld id="{57B2A3BE-79B0-4CED-B22C-DE47EFD9C082}" type="slidenum">
              <a:rPr lang="en-US" smtClean="0"/>
              <a:t>13</a:t>
            </a:fld>
            <a:endParaRPr lang="en-US"/>
          </a:p>
        </p:txBody>
      </p:sp>
    </p:spTree>
    <p:extLst>
      <p:ext uri="{BB962C8B-B14F-4D97-AF65-F5344CB8AC3E}">
        <p14:creationId xmlns:p14="http://schemas.microsoft.com/office/powerpoint/2010/main" val="223750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grpSp>
        <p:nvGrpSpPr>
          <p:cNvPr id="7" name="Group 6">
            <a:extLst>
              <a:ext uri="{FF2B5EF4-FFF2-40B4-BE49-F238E27FC236}">
                <a16:creationId xmlns:a16="http://schemas.microsoft.com/office/drawing/2014/main" id="{7F5B19FB-DA50-4A8C-8851-F78A2A401247}"/>
              </a:ext>
            </a:extLst>
          </p:cNvPr>
          <p:cNvGrpSpPr/>
          <p:nvPr userDrawn="1"/>
        </p:nvGrpSpPr>
        <p:grpSpPr>
          <a:xfrm>
            <a:off x="559293" y="18707"/>
            <a:ext cx="11632707" cy="815792"/>
            <a:chOff x="559293" y="18707"/>
            <a:chExt cx="11632707" cy="815792"/>
          </a:xfrm>
        </p:grpSpPr>
        <p:cxnSp>
          <p:nvCxnSpPr>
            <p:cNvPr id="8" name="Straight Connector 7">
              <a:extLst>
                <a:ext uri="{FF2B5EF4-FFF2-40B4-BE49-F238E27FC236}">
                  <a16:creationId xmlns:a16="http://schemas.microsoft.com/office/drawing/2014/main" id="{294A3300-CA1C-4626-913A-C71C29DB5C7B}"/>
                </a:ext>
              </a:extLst>
            </p:cNvPr>
            <p:cNvCxnSpPr/>
            <p:nvPr/>
          </p:nvCxnSpPr>
          <p:spPr>
            <a:xfrm>
              <a:off x="559293" y="479394"/>
              <a:ext cx="9533287"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9" name="Content Placeholder 3">
              <a:extLst>
                <a:ext uri="{FF2B5EF4-FFF2-40B4-BE49-F238E27FC236}">
                  <a16:creationId xmlns:a16="http://schemas.microsoft.com/office/drawing/2014/main" id="{FD20E550-2DFF-4A62-9BF5-0431A50F9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1047" y="18707"/>
              <a:ext cx="1090953" cy="460687"/>
            </a:xfrm>
            <a:prstGeom prst="rect">
              <a:avLst/>
            </a:prstGeom>
          </p:spPr>
        </p:pic>
        <p:pic>
          <p:nvPicPr>
            <p:cNvPr id="10" name="Picture 9">
              <a:extLst>
                <a:ext uri="{FF2B5EF4-FFF2-40B4-BE49-F238E27FC236}">
                  <a16:creationId xmlns:a16="http://schemas.microsoft.com/office/drawing/2014/main" id="{9EF229C5-1634-4AF7-AF39-5D0F482E2C1F}"/>
                </a:ext>
              </a:extLst>
            </p:cNvPr>
            <p:cNvPicPr>
              <a:picLocks noChangeAspect="1"/>
            </p:cNvPicPr>
            <p:nvPr/>
          </p:nvPicPr>
          <p:blipFill>
            <a:blip r:embed="rId3"/>
            <a:stretch>
              <a:fillRect/>
            </a:stretch>
          </p:blipFill>
          <p:spPr>
            <a:xfrm>
              <a:off x="10164599" y="81295"/>
              <a:ext cx="976877" cy="458834"/>
            </a:xfrm>
            <a:prstGeom prst="rect">
              <a:avLst/>
            </a:prstGeom>
          </p:spPr>
        </p:pic>
        <p:pic>
          <p:nvPicPr>
            <p:cNvPr id="11" name="Picture 10">
              <a:extLst>
                <a:ext uri="{FF2B5EF4-FFF2-40B4-BE49-F238E27FC236}">
                  <a16:creationId xmlns:a16="http://schemas.microsoft.com/office/drawing/2014/main" id="{8EEC071A-EA22-4EE3-A7A4-EC9DCACD5E8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069393" y="527585"/>
              <a:ext cx="2099420" cy="306914"/>
            </a:xfrm>
            <a:prstGeom prst="rect">
              <a:avLst/>
            </a:prstGeom>
          </p:spPr>
        </p:pic>
      </p:grpSp>
    </p:spTree>
    <p:extLst>
      <p:ext uri="{BB962C8B-B14F-4D97-AF65-F5344CB8AC3E}">
        <p14:creationId xmlns:p14="http://schemas.microsoft.com/office/powerpoint/2010/main" val="252743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2212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38327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66602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3841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3894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06/25/19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09737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6706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224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23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06/25/19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335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06/25/19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766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06/25/19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249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00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390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251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06/25/19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991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06/25/19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0606268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6FD6-CB0B-4844-8933-27487084A80E}"/>
              </a:ext>
            </a:extLst>
          </p:cNvPr>
          <p:cNvSpPr>
            <a:spLocks noGrp="1"/>
          </p:cNvSpPr>
          <p:nvPr>
            <p:ph type="ctrTitle"/>
          </p:nvPr>
        </p:nvSpPr>
        <p:spPr>
          <a:xfrm>
            <a:off x="1154955" y="1447800"/>
            <a:ext cx="8825658" cy="1387679"/>
          </a:xfrm>
        </p:spPr>
        <p:txBody>
          <a:bodyPr/>
          <a:lstStyle/>
          <a:p>
            <a:pPr algn="ctr"/>
            <a:r>
              <a:rPr lang="en-US" sz="4400" b="1" dirty="0">
                <a:latin typeface="Calibri" panose="020F0502020204030204" pitchFamily="34" charset="0"/>
                <a:cs typeface="Calibri" panose="020F0502020204030204" pitchFamily="34" charset="0"/>
              </a:rPr>
              <a:t>Storage , Backup and Security - RDM</a:t>
            </a:r>
          </a:p>
        </p:txBody>
      </p:sp>
      <p:sp>
        <p:nvSpPr>
          <p:cNvPr id="3" name="Subtitle 2">
            <a:extLst>
              <a:ext uri="{FF2B5EF4-FFF2-40B4-BE49-F238E27FC236}">
                <a16:creationId xmlns:a16="http://schemas.microsoft.com/office/drawing/2014/main" id="{AE3F91F0-EA3D-4E2D-92C4-4A810B0D4B71}"/>
              </a:ext>
            </a:extLst>
          </p:cNvPr>
          <p:cNvSpPr>
            <a:spLocks noGrp="1"/>
          </p:cNvSpPr>
          <p:nvPr>
            <p:ph type="subTitle" idx="1"/>
          </p:nvPr>
        </p:nvSpPr>
        <p:spPr>
          <a:xfrm>
            <a:off x="1266922" y="3004564"/>
            <a:ext cx="8825658" cy="438432"/>
          </a:xfrm>
        </p:spPr>
        <p:txBody>
          <a:bodyPr/>
          <a:lstStyle/>
          <a:p>
            <a:r>
              <a:rPr lang="en-US" dirty="0">
                <a:latin typeface="Calibri" panose="020F0502020204030204" pitchFamily="34" charset="0"/>
                <a:cs typeface="Calibri" panose="020F0502020204030204" pitchFamily="34" charset="0"/>
              </a:rPr>
              <a:t>Prepared by Lucian Mshote</a:t>
            </a:r>
          </a:p>
        </p:txBody>
      </p:sp>
      <p:pic>
        <p:nvPicPr>
          <p:cNvPr id="4" name="Picture 3">
            <a:extLst>
              <a:ext uri="{FF2B5EF4-FFF2-40B4-BE49-F238E27FC236}">
                <a16:creationId xmlns:a16="http://schemas.microsoft.com/office/drawing/2014/main" id="{008FB3B7-87C2-4662-9A7C-510F1B13A50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156217" y="5812214"/>
            <a:ext cx="3621308" cy="497929"/>
          </a:xfrm>
          <a:prstGeom prst="rect">
            <a:avLst/>
          </a:prstGeom>
        </p:spPr>
      </p:pic>
      <p:sp>
        <p:nvSpPr>
          <p:cNvPr id="5" name="Rectangle 4">
            <a:extLst>
              <a:ext uri="{FF2B5EF4-FFF2-40B4-BE49-F238E27FC236}">
                <a16:creationId xmlns:a16="http://schemas.microsoft.com/office/drawing/2014/main" id="{297B71CD-D641-4A69-973D-B78858B4447D}"/>
              </a:ext>
            </a:extLst>
          </p:cNvPr>
          <p:cNvSpPr/>
          <p:nvPr/>
        </p:nvSpPr>
        <p:spPr>
          <a:xfrm>
            <a:off x="0" y="4766430"/>
            <a:ext cx="255639" cy="2091569"/>
          </a:xfrm>
          <a:prstGeom prst="rect">
            <a:avLst/>
          </a:prstGeom>
          <a:solidFill>
            <a:srgbClr val="00A6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0C7E24-7585-4ECD-97C9-1BF1FC01E853}"/>
              </a:ext>
            </a:extLst>
          </p:cNvPr>
          <p:cNvSpPr/>
          <p:nvPr/>
        </p:nvSpPr>
        <p:spPr>
          <a:xfrm rot="16200000">
            <a:off x="6200961" y="-1224611"/>
            <a:ext cx="45719" cy="11936361"/>
          </a:xfrm>
          <a:prstGeom prst="rect">
            <a:avLst/>
          </a:prstGeom>
          <a:solidFill>
            <a:srgbClr val="71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050D6EC-DEA4-4BFB-9161-B122D581E542}"/>
              </a:ext>
            </a:extLst>
          </p:cNvPr>
          <p:cNvPicPr>
            <a:picLocks noChangeAspect="1"/>
          </p:cNvPicPr>
          <p:nvPr/>
        </p:nvPicPr>
        <p:blipFill>
          <a:blip r:embed="rId3"/>
          <a:stretch>
            <a:fillRect/>
          </a:stretch>
        </p:blipFill>
        <p:spPr>
          <a:xfrm>
            <a:off x="255639" y="5150792"/>
            <a:ext cx="3024892" cy="1455012"/>
          </a:xfrm>
          <a:prstGeom prst="rect">
            <a:avLst/>
          </a:prstGeom>
        </p:spPr>
      </p:pic>
      <p:pic>
        <p:nvPicPr>
          <p:cNvPr id="8" name="Content Placeholder 3">
            <a:extLst>
              <a:ext uri="{FF2B5EF4-FFF2-40B4-BE49-F238E27FC236}">
                <a16:creationId xmlns:a16="http://schemas.microsoft.com/office/drawing/2014/main" id="{F3CF992A-CD91-4E79-A420-C049F3464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898" y="5215516"/>
            <a:ext cx="2476203" cy="1325563"/>
          </a:xfrm>
          <a:prstGeom prst="rect">
            <a:avLst/>
          </a:prstGeom>
        </p:spPr>
      </p:pic>
      <p:pic>
        <p:nvPicPr>
          <p:cNvPr id="11" name="Picture 10">
            <a:extLst>
              <a:ext uri="{FF2B5EF4-FFF2-40B4-BE49-F238E27FC236}">
                <a16:creationId xmlns:a16="http://schemas.microsoft.com/office/drawing/2014/main" id="{21DC29F8-90FC-4AC3-AD64-61E06DE3A506}"/>
              </a:ext>
            </a:extLst>
          </p:cNvPr>
          <p:cNvPicPr>
            <a:picLocks noChangeAspect="1"/>
          </p:cNvPicPr>
          <p:nvPr/>
        </p:nvPicPr>
        <p:blipFill>
          <a:blip r:embed="rId3"/>
          <a:stretch>
            <a:fillRect/>
          </a:stretch>
        </p:blipFill>
        <p:spPr>
          <a:xfrm>
            <a:off x="255639" y="5084708"/>
            <a:ext cx="3024892" cy="1455012"/>
          </a:xfrm>
          <a:prstGeom prst="rect">
            <a:avLst/>
          </a:prstGeom>
        </p:spPr>
      </p:pic>
      <p:grpSp>
        <p:nvGrpSpPr>
          <p:cNvPr id="15" name="Group 14">
            <a:extLst>
              <a:ext uri="{FF2B5EF4-FFF2-40B4-BE49-F238E27FC236}">
                <a16:creationId xmlns:a16="http://schemas.microsoft.com/office/drawing/2014/main" id="{D97F2236-CF71-4B8F-9334-03C1D4A67384}"/>
              </a:ext>
            </a:extLst>
          </p:cNvPr>
          <p:cNvGrpSpPr/>
          <p:nvPr/>
        </p:nvGrpSpPr>
        <p:grpSpPr>
          <a:xfrm>
            <a:off x="559293" y="18707"/>
            <a:ext cx="11632707" cy="815792"/>
            <a:chOff x="559293" y="18707"/>
            <a:chExt cx="11632707" cy="815792"/>
          </a:xfrm>
        </p:grpSpPr>
        <p:cxnSp>
          <p:nvCxnSpPr>
            <p:cNvPr id="10" name="Straight Connector 9">
              <a:extLst>
                <a:ext uri="{FF2B5EF4-FFF2-40B4-BE49-F238E27FC236}">
                  <a16:creationId xmlns:a16="http://schemas.microsoft.com/office/drawing/2014/main" id="{E66FD397-46F3-49D9-9B1E-6EA30250A15F}"/>
                </a:ext>
              </a:extLst>
            </p:cNvPr>
            <p:cNvCxnSpPr/>
            <p:nvPr/>
          </p:nvCxnSpPr>
          <p:spPr>
            <a:xfrm>
              <a:off x="559293" y="479394"/>
              <a:ext cx="9533287"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2" name="Content Placeholder 3">
              <a:extLst>
                <a:ext uri="{FF2B5EF4-FFF2-40B4-BE49-F238E27FC236}">
                  <a16:creationId xmlns:a16="http://schemas.microsoft.com/office/drawing/2014/main" id="{5C4F361D-DFAF-4E49-A2E6-DB6DA9D3E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1047" y="18707"/>
              <a:ext cx="1090953" cy="460687"/>
            </a:xfrm>
            <a:prstGeom prst="rect">
              <a:avLst/>
            </a:prstGeom>
          </p:spPr>
        </p:pic>
        <p:pic>
          <p:nvPicPr>
            <p:cNvPr id="13" name="Picture 12">
              <a:extLst>
                <a:ext uri="{FF2B5EF4-FFF2-40B4-BE49-F238E27FC236}">
                  <a16:creationId xmlns:a16="http://schemas.microsoft.com/office/drawing/2014/main" id="{20B5DC26-AEEA-4DF4-B928-9D54048FDD40}"/>
                </a:ext>
              </a:extLst>
            </p:cNvPr>
            <p:cNvPicPr>
              <a:picLocks noChangeAspect="1"/>
            </p:cNvPicPr>
            <p:nvPr/>
          </p:nvPicPr>
          <p:blipFill>
            <a:blip r:embed="rId3"/>
            <a:stretch>
              <a:fillRect/>
            </a:stretch>
          </p:blipFill>
          <p:spPr>
            <a:xfrm>
              <a:off x="10164599" y="81295"/>
              <a:ext cx="976877" cy="458834"/>
            </a:xfrm>
            <a:prstGeom prst="rect">
              <a:avLst/>
            </a:prstGeom>
          </p:spPr>
        </p:pic>
        <p:pic>
          <p:nvPicPr>
            <p:cNvPr id="14" name="Picture 13">
              <a:extLst>
                <a:ext uri="{FF2B5EF4-FFF2-40B4-BE49-F238E27FC236}">
                  <a16:creationId xmlns:a16="http://schemas.microsoft.com/office/drawing/2014/main" id="{AA97B7A0-7238-4704-B310-3864C6ECD86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069393" y="527585"/>
              <a:ext cx="2099420" cy="306914"/>
            </a:xfrm>
            <a:prstGeom prst="rect">
              <a:avLst/>
            </a:prstGeom>
          </p:spPr>
        </p:pic>
      </p:grpSp>
    </p:spTree>
    <p:extLst>
      <p:ext uri="{BB962C8B-B14F-4D97-AF65-F5344CB8AC3E}">
        <p14:creationId xmlns:p14="http://schemas.microsoft.com/office/powerpoint/2010/main" val="206493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5609-8F01-4DF5-A506-D78BDDC6FCC1}"/>
              </a:ext>
            </a:extLst>
          </p:cNvPr>
          <p:cNvSpPr>
            <a:spLocks noGrp="1"/>
          </p:cNvSpPr>
          <p:nvPr>
            <p:ph type="title"/>
          </p:nvPr>
        </p:nvSpPr>
        <p:spPr>
          <a:xfrm>
            <a:off x="646111" y="452718"/>
            <a:ext cx="9404723" cy="559336"/>
          </a:xfrm>
        </p:spPr>
        <p:txBody>
          <a:bodyPr/>
          <a:lstStyle/>
          <a:p>
            <a:r>
              <a:rPr lang="en-US" sz="2400" b="1" dirty="0"/>
              <a:t>DR - Recovery Point Objective(RPO) -  (2/3)</a:t>
            </a:r>
          </a:p>
        </p:txBody>
      </p:sp>
      <p:sp>
        <p:nvSpPr>
          <p:cNvPr id="3" name="Content Placeholder 2">
            <a:extLst>
              <a:ext uri="{FF2B5EF4-FFF2-40B4-BE49-F238E27FC236}">
                <a16:creationId xmlns:a16="http://schemas.microsoft.com/office/drawing/2014/main" id="{956BE522-4057-44D7-9224-4302C9A17029}"/>
              </a:ext>
            </a:extLst>
          </p:cNvPr>
          <p:cNvSpPr>
            <a:spLocks noGrp="1"/>
          </p:cNvSpPr>
          <p:nvPr>
            <p:ph sz="half" idx="1"/>
          </p:nvPr>
        </p:nvSpPr>
        <p:spPr>
          <a:xfrm>
            <a:off x="452762" y="1376039"/>
            <a:ext cx="5046890" cy="4880300"/>
          </a:xfrm>
        </p:spPr>
        <p:txBody>
          <a:bodyPr>
            <a:normAutofit/>
          </a:bodyPr>
          <a:lstStyle/>
          <a:p>
            <a:r>
              <a:rPr lang="en-US" sz="2000" dirty="0"/>
              <a:t>It defines the maximum tolerable period in which data might be lost from an IT service due to a major incident.</a:t>
            </a:r>
          </a:p>
          <a:p>
            <a:r>
              <a:rPr lang="en-US" sz="2000" dirty="0"/>
              <a:t>This model focuses on data loss acceptability by the programme.</a:t>
            </a:r>
          </a:p>
          <a:p>
            <a:r>
              <a:rPr lang="en-US" sz="2000" dirty="0"/>
              <a:t>It has also to be documented on the BCP plan</a:t>
            </a:r>
          </a:p>
          <a:p>
            <a:r>
              <a:rPr lang="en-US" sz="2000" dirty="0"/>
              <a:t>To reduce this risk there is need for:</a:t>
            </a:r>
          </a:p>
          <a:p>
            <a:pPr lvl="1"/>
            <a:r>
              <a:rPr lang="en-US" sz="2000" dirty="0"/>
              <a:t>Use mirroring of DB’s</a:t>
            </a:r>
          </a:p>
          <a:p>
            <a:pPr lvl="1"/>
            <a:r>
              <a:rPr lang="en-US" sz="2000" dirty="0"/>
              <a:t>Replication</a:t>
            </a:r>
          </a:p>
          <a:p>
            <a:pPr lvl="1"/>
            <a:r>
              <a:rPr lang="en-US" sz="2000" dirty="0"/>
              <a:t>Clustering</a:t>
            </a:r>
          </a:p>
          <a:p>
            <a:endParaRPr lang="en-US" sz="2000" dirty="0"/>
          </a:p>
          <a:p>
            <a:endParaRPr lang="en-US" sz="2000" dirty="0"/>
          </a:p>
        </p:txBody>
      </p:sp>
      <p:pic>
        <p:nvPicPr>
          <p:cNvPr id="6" name="Content Placeholder 5">
            <a:extLst>
              <a:ext uri="{FF2B5EF4-FFF2-40B4-BE49-F238E27FC236}">
                <a16:creationId xmlns:a16="http://schemas.microsoft.com/office/drawing/2014/main" id="{FBA70BB5-040D-4374-9051-CE5B9FA97D31}"/>
              </a:ext>
            </a:extLst>
          </p:cNvPr>
          <p:cNvPicPr>
            <a:picLocks noGrp="1" noChangeAspect="1"/>
          </p:cNvPicPr>
          <p:nvPr>
            <p:ph sz="half" idx="2"/>
          </p:nvPr>
        </p:nvPicPr>
        <p:blipFill>
          <a:blip r:embed="rId3"/>
          <a:stretch>
            <a:fillRect/>
          </a:stretch>
        </p:blipFill>
        <p:spPr>
          <a:xfrm>
            <a:off x="6120303" y="1854658"/>
            <a:ext cx="5429545" cy="1971618"/>
          </a:xfrm>
        </p:spPr>
      </p:pic>
    </p:spTree>
    <p:extLst>
      <p:ext uri="{BB962C8B-B14F-4D97-AF65-F5344CB8AC3E}">
        <p14:creationId xmlns:p14="http://schemas.microsoft.com/office/powerpoint/2010/main" val="142030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6F21-F55A-44D5-8B94-D7D3A9F787BB}"/>
              </a:ext>
            </a:extLst>
          </p:cNvPr>
          <p:cNvSpPr>
            <a:spLocks noGrp="1"/>
          </p:cNvSpPr>
          <p:nvPr>
            <p:ph type="title"/>
          </p:nvPr>
        </p:nvSpPr>
        <p:spPr>
          <a:xfrm>
            <a:off x="646111" y="452718"/>
            <a:ext cx="9404723" cy="621480"/>
          </a:xfrm>
        </p:spPr>
        <p:txBody>
          <a:bodyPr/>
          <a:lstStyle/>
          <a:p>
            <a:r>
              <a:rPr lang="en-US" sz="2400" b="1" dirty="0"/>
              <a:t>DR - Recovery Time Objective(RTO) -  (3/3)</a:t>
            </a:r>
            <a:endParaRPr lang="en-US" sz="2400" dirty="0"/>
          </a:p>
        </p:txBody>
      </p:sp>
      <p:sp>
        <p:nvSpPr>
          <p:cNvPr id="3" name="Content Placeholder 2">
            <a:extLst>
              <a:ext uri="{FF2B5EF4-FFF2-40B4-BE49-F238E27FC236}">
                <a16:creationId xmlns:a16="http://schemas.microsoft.com/office/drawing/2014/main" id="{47694155-A755-45B0-B8E3-BF2FD06C92E3}"/>
              </a:ext>
            </a:extLst>
          </p:cNvPr>
          <p:cNvSpPr>
            <a:spLocks noGrp="1"/>
          </p:cNvSpPr>
          <p:nvPr>
            <p:ph sz="half" idx="1"/>
          </p:nvPr>
        </p:nvSpPr>
        <p:spPr>
          <a:xfrm>
            <a:off x="646111" y="1268963"/>
            <a:ext cx="5301928" cy="4987375"/>
          </a:xfrm>
        </p:spPr>
        <p:txBody>
          <a:bodyPr>
            <a:normAutofit/>
          </a:bodyPr>
          <a:lstStyle/>
          <a:p>
            <a:r>
              <a:rPr lang="en-US" dirty="0"/>
              <a:t>It’s the duration of time and a service level within which ab business process must be restored after a disaster so as to prevent unacceptable losses.</a:t>
            </a:r>
          </a:p>
          <a:p>
            <a:r>
              <a:rPr lang="en-US" dirty="0"/>
              <a:t>This process is very time specific with respect to data restored. </a:t>
            </a:r>
          </a:p>
          <a:p>
            <a:r>
              <a:rPr lang="en-US" dirty="0"/>
              <a:t>Will define BCP this is established in business impact analysis(BIA) by study owner.</a:t>
            </a:r>
          </a:p>
          <a:p>
            <a:r>
              <a:rPr lang="en-US" dirty="0"/>
              <a:t>RTO notes the process affected not the resources.</a:t>
            </a:r>
          </a:p>
          <a:p>
            <a:endParaRPr lang="en-US" dirty="0"/>
          </a:p>
        </p:txBody>
      </p:sp>
      <p:pic>
        <p:nvPicPr>
          <p:cNvPr id="5" name="Content Placeholder 4">
            <a:extLst>
              <a:ext uri="{FF2B5EF4-FFF2-40B4-BE49-F238E27FC236}">
                <a16:creationId xmlns:a16="http://schemas.microsoft.com/office/drawing/2014/main" id="{902CDDEA-0CFC-409A-8DC6-0E8265DAE4DA}"/>
              </a:ext>
            </a:extLst>
          </p:cNvPr>
          <p:cNvPicPr>
            <a:picLocks noGrp="1" noChangeAspect="1"/>
          </p:cNvPicPr>
          <p:nvPr>
            <p:ph sz="half" idx="2"/>
          </p:nvPr>
        </p:nvPicPr>
        <p:blipFill>
          <a:blip r:embed="rId3"/>
          <a:stretch>
            <a:fillRect/>
          </a:stretch>
        </p:blipFill>
        <p:spPr>
          <a:xfrm>
            <a:off x="6597067" y="3485014"/>
            <a:ext cx="5050436" cy="2196695"/>
          </a:xfrm>
          <a:prstGeom prst="rect">
            <a:avLst/>
          </a:prstGeom>
        </p:spPr>
      </p:pic>
      <p:grpSp>
        <p:nvGrpSpPr>
          <p:cNvPr id="7" name="Group 4">
            <a:extLst>
              <a:ext uri="{FF2B5EF4-FFF2-40B4-BE49-F238E27FC236}">
                <a16:creationId xmlns:a16="http://schemas.microsoft.com/office/drawing/2014/main" id="{6A30CA4C-7AFD-4E4A-9C1C-12CC02FD7EE2}"/>
              </a:ext>
            </a:extLst>
          </p:cNvPr>
          <p:cNvGrpSpPr>
            <a:grpSpLocks noChangeAspect="1"/>
          </p:cNvGrpSpPr>
          <p:nvPr/>
        </p:nvGrpSpPr>
        <p:grpSpPr bwMode="auto">
          <a:xfrm>
            <a:off x="6730236" y="1606315"/>
            <a:ext cx="5461764" cy="1584462"/>
            <a:chOff x="1216" y="1348"/>
            <a:chExt cx="5816" cy="1630"/>
          </a:xfrm>
        </p:grpSpPr>
        <p:sp>
          <p:nvSpPr>
            <p:cNvPr id="8" name="AutoShape 3">
              <a:extLst>
                <a:ext uri="{FF2B5EF4-FFF2-40B4-BE49-F238E27FC236}">
                  <a16:creationId xmlns:a16="http://schemas.microsoft.com/office/drawing/2014/main" id="{414167D4-9DB3-4179-ADFB-A31C9EA61188}"/>
                </a:ext>
              </a:extLst>
            </p:cNvPr>
            <p:cNvSpPr>
              <a:spLocks noChangeAspect="1" noChangeArrowheads="1" noTextEdit="1"/>
            </p:cNvSpPr>
            <p:nvPr/>
          </p:nvSpPr>
          <p:spPr bwMode="auto">
            <a:xfrm>
              <a:off x="2777" y="1348"/>
              <a:ext cx="4255" cy="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38C70E9C-D7CE-499A-AEAF-08649457BA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16"/>
            <a:stretch/>
          </p:blipFill>
          <p:spPr bwMode="auto">
            <a:xfrm>
              <a:off x="1216" y="1348"/>
              <a:ext cx="4261"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857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8FF3-18B2-45EE-BB2B-9C4E9E20C3E0}"/>
              </a:ext>
            </a:extLst>
          </p:cNvPr>
          <p:cNvSpPr>
            <a:spLocks noGrp="1"/>
          </p:cNvSpPr>
          <p:nvPr>
            <p:ph type="title"/>
          </p:nvPr>
        </p:nvSpPr>
        <p:spPr>
          <a:xfrm>
            <a:off x="646111" y="452718"/>
            <a:ext cx="9979283" cy="683624"/>
          </a:xfrm>
        </p:spPr>
        <p:txBody>
          <a:bodyPr/>
          <a:lstStyle/>
          <a:p>
            <a:r>
              <a:rPr lang="en-US" sz="2800" b="1" dirty="0">
                <a:latin typeface="Calibri" panose="020F0502020204030204" pitchFamily="34" charset="0"/>
                <a:cs typeface="Calibri" panose="020F0502020204030204" pitchFamily="34" charset="0"/>
              </a:rPr>
              <a:t>Security in Data management  (1/3)</a:t>
            </a:r>
            <a:endParaRPr lang="en-US" sz="2800" b="1" dirty="0"/>
          </a:p>
        </p:txBody>
      </p:sp>
      <p:sp>
        <p:nvSpPr>
          <p:cNvPr id="7" name="Content Placeholder 6">
            <a:extLst>
              <a:ext uri="{FF2B5EF4-FFF2-40B4-BE49-F238E27FC236}">
                <a16:creationId xmlns:a16="http://schemas.microsoft.com/office/drawing/2014/main" id="{3ACA1EC7-03D0-45BE-88BF-996403F929F9}"/>
              </a:ext>
            </a:extLst>
          </p:cNvPr>
          <p:cNvSpPr>
            <a:spLocks noGrp="1"/>
          </p:cNvSpPr>
          <p:nvPr>
            <p:ph sz="half" idx="1"/>
          </p:nvPr>
        </p:nvSpPr>
        <p:spPr>
          <a:xfrm>
            <a:off x="523782" y="1464817"/>
            <a:ext cx="8149701" cy="4791522"/>
          </a:xfrm>
        </p:spPr>
        <p:txBody>
          <a:bodyPr>
            <a:normAutofit/>
          </a:bodyPr>
          <a:lstStyle/>
          <a:p>
            <a:r>
              <a:rPr lang="en-US" sz="2400" dirty="0"/>
              <a:t>This refers to collective measure to protect and secure a database or DMS from illegitimate use and malicious access or threat.</a:t>
            </a:r>
          </a:p>
          <a:p>
            <a:r>
              <a:rPr lang="en-US" sz="2400" dirty="0"/>
              <a:t>For the measures to be robust its key for below to be defined:</a:t>
            </a:r>
          </a:p>
          <a:p>
            <a:pPr lvl="1"/>
            <a:r>
              <a:rPr lang="en-US" sz="2400" dirty="0"/>
              <a:t>Data owners.</a:t>
            </a:r>
          </a:p>
          <a:p>
            <a:pPr lvl="1"/>
            <a:r>
              <a:rPr lang="en-US" sz="2400" dirty="0"/>
              <a:t>Data custodian/Steward</a:t>
            </a:r>
          </a:p>
          <a:p>
            <a:pPr lvl="1"/>
            <a:r>
              <a:rPr lang="en-US" sz="2400" dirty="0"/>
              <a:t>Data users</a:t>
            </a:r>
          </a:p>
          <a:p>
            <a:pPr lvl="1"/>
            <a:r>
              <a:rPr lang="en-US" sz="2400" dirty="0"/>
              <a:t>System Administrator</a:t>
            </a:r>
          </a:p>
          <a:p>
            <a:pPr marL="457200" lvl="1" indent="0">
              <a:buNone/>
            </a:pPr>
            <a:endParaRPr lang="en-US" sz="2400" dirty="0"/>
          </a:p>
        </p:txBody>
      </p:sp>
    </p:spTree>
    <p:extLst>
      <p:ext uri="{BB962C8B-B14F-4D97-AF65-F5344CB8AC3E}">
        <p14:creationId xmlns:p14="http://schemas.microsoft.com/office/powerpoint/2010/main" val="274996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8FF3-18B2-45EE-BB2B-9C4E9E20C3E0}"/>
              </a:ext>
            </a:extLst>
          </p:cNvPr>
          <p:cNvSpPr>
            <a:spLocks noGrp="1"/>
          </p:cNvSpPr>
          <p:nvPr>
            <p:ph type="title"/>
          </p:nvPr>
        </p:nvSpPr>
        <p:spPr>
          <a:xfrm>
            <a:off x="646111" y="452718"/>
            <a:ext cx="9404723" cy="683624"/>
          </a:xfrm>
        </p:spPr>
        <p:txBody>
          <a:bodyPr/>
          <a:lstStyle/>
          <a:p>
            <a:r>
              <a:rPr lang="en-US" sz="2800" b="1" dirty="0"/>
              <a:t>Data Security: Role based access</a:t>
            </a:r>
            <a:r>
              <a:rPr lang="en-US" sz="2800" b="1" dirty="0">
                <a:latin typeface="Calibri" panose="020F0502020204030204" pitchFamily="34" charset="0"/>
                <a:cs typeface="Calibri" panose="020F0502020204030204" pitchFamily="34" charset="0"/>
              </a:rPr>
              <a:t>(2/3)</a:t>
            </a:r>
            <a:endParaRPr lang="en-US" sz="2800" b="1" dirty="0"/>
          </a:p>
        </p:txBody>
      </p:sp>
      <p:sp>
        <p:nvSpPr>
          <p:cNvPr id="7" name="Content Placeholder 6">
            <a:extLst>
              <a:ext uri="{FF2B5EF4-FFF2-40B4-BE49-F238E27FC236}">
                <a16:creationId xmlns:a16="http://schemas.microsoft.com/office/drawing/2014/main" id="{3ACA1EC7-03D0-45BE-88BF-996403F929F9}"/>
              </a:ext>
            </a:extLst>
          </p:cNvPr>
          <p:cNvSpPr>
            <a:spLocks noGrp="1"/>
          </p:cNvSpPr>
          <p:nvPr>
            <p:ph sz="half" idx="1"/>
          </p:nvPr>
        </p:nvSpPr>
        <p:spPr>
          <a:xfrm>
            <a:off x="646110" y="1464817"/>
            <a:ext cx="7182274" cy="4791522"/>
          </a:xfrm>
        </p:spPr>
        <p:txBody>
          <a:bodyPr>
            <a:noAutofit/>
          </a:bodyPr>
          <a:lstStyle/>
          <a:p>
            <a:pPr lvl="1"/>
            <a:r>
              <a:rPr lang="en-US" sz="2400" dirty="0"/>
              <a:t> it’s the method of restricting access of to specific parts of data application and data rights.</a:t>
            </a:r>
          </a:p>
          <a:p>
            <a:pPr lvl="1"/>
            <a:r>
              <a:rPr lang="en-US" sz="2400" dirty="0"/>
              <a:t> rights to data is granted based on ones responsibilities and Job </a:t>
            </a:r>
            <a:r>
              <a:rPr lang="en-US" sz="2400" dirty="0" err="1"/>
              <a:t>desc</a:t>
            </a:r>
            <a:r>
              <a:rPr lang="en-US" sz="2400" dirty="0"/>
              <a:t>.</a:t>
            </a:r>
          </a:p>
          <a:p>
            <a:pPr lvl="1"/>
            <a:r>
              <a:rPr lang="en-US" sz="2400" dirty="0"/>
              <a:t>To implement this:</a:t>
            </a:r>
          </a:p>
          <a:p>
            <a:pPr lvl="2"/>
            <a:r>
              <a:rPr lang="en-US" sz="2400" dirty="0"/>
              <a:t>Determine the areas and resource that need control</a:t>
            </a:r>
          </a:p>
          <a:p>
            <a:pPr lvl="2"/>
            <a:r>
              <a:rPr lang="en-US" sz="2400" dirty="0"/>
              <a:t>Analyze the work force.</a:t>
            </a:r>
          </a:p>
          <a:p>
            <a:pPr lvl="2"/>
            <a:r>
              <a:rPr lang="en-US" sz="2400" dirty="0"/>
              <a:t>Define a policy and adapt with changing environment.</a:t>
            </a:r>
          </a:p>
          <a:p>
            <a:pPr marL="914400" lvl="2" indent="0">
              <a:buNone/>
            </a:pPr>
            <a:endParaRPr lang="en-US" sz="2400" dirty="0"/>
          </a:p>
        </p:txBody>
      </p:sp>
      <p:pic>
        <p:nvPicPr>
          <p:cNvPr id="3" name="Content Placeholder 2">
            <a:extLst>
              <a:ext uri="{FF2B5EF4-FFF2-40B4-BE49-F238E27FC236}">
                <a16:creationId xmlns:a16="http://schemas.microsoft.com/office/drawing/2014/main" id="{75A624E1-1241-402E-BBE6-A947B7DAD908}"/>
              </a:ext>
            </a:extLst>
          </p:cNvPr>
          <p:cNvPicPr>
            <a:picLocks noGrp="1" noChangeAspect="1"/>
          </p:cNvPicPr>
          <p:nvPr>
            <p:ph sz="half" idx="2"/>
          </p:nvPr>
        </p:nvPicPr>
        <p:blipFill>
          <a:blip r:embed="rId3"/>
          <a:stretch>
            <a:fillRect/>
          </a:stretch>
        </p:blipFill>
        <p:spPr>
          <a:xfrm>
            <a:off x="7925594" y="1978090"/>
            <a:ext cx="3905162" cy="2435290"/>
          </a:xfrm>
          <a:prstGeom prst="rect">
            <a:avLst/>
          </a:prstGeom>
        </p:spPr>
      </p:pic>
    </p:spTree>
    <p:extLst>
      <p:ext uri="{BB962C8B-B14F-4D97-AF65-F5344CB8AC3E}">
        <p14:creationId xmlns:p14="http://schemas.microsoft.com/office/powerpoint/2010/main" val="53091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C4DB-0646-49FC-992D-F8B44386E373}"/>
              </a:ext>
            </a:extLst>
          </p:cNvPr>
          <p:cNvSpPr>
            <a:spLocks noGrp="1"/>
          </p:cNvSpPr>
          <p:nvPr>
            <p:ph type="title"/>
          </p:nvPr>
        </p:nvSpPr>
        <p:spPr>
          <a:xfrm>
            <a:off x="646111" y="452718"/>
            <a:ext cx="9404723" cy="692501"/>
          </a:xfrm>
        </p:spPr>
        <p:txBody>
          <a:bodyPr/>
          <a:lstStyle/>
          <a:p>
            <a:r>
              <a:rPr lang="en-US" sz="2400" b="1" dirty="0"/>
              <a:t>Data Security: Role based access (3/3)</a:t>
            </a:r>
          </a:p>
        </p:txBody>
      </p:sp>
      <p:sp>
        <p:nvSpPr>
          <p:cNvPr id="4" name="Content Placeholder 3">
            <a:extLst>
              <a:ext uri="{FF2B5EF4-FFF2-40B4-BE49-F238E27FC236}">
                <a16:creationId xmlns:a16="http://schemas.microsoft.com/office/drawing/2014/main" id="{13A47433-CDBE-4749-8905-6C7CCA3801CD}"/>
              </a:ext>
            </a:extLst>
          </p:cNvPr>
          <p:cNvSpPr>
            <a:spLocks noGrp="1"/>
          </p:cNvSpPr>
          <p:nvPr>
            <p:ph sz="half" idx="2"/>
          </p:nvPr>
        </p:nvSpPr>
        <p:spPr>
          <a:xfrm>
            <a:off x="447869" y="1511560"/>
            <a:ext cx="9507894" cy="4142792"/>
          </a:xfrm>
        </p:spPr>
        <p:txBody>
          <a:bodyPr>
            <a:normAutofit/>
          </a:bodyPr>
          <a:lstStyle/>
          <a:p>
            <a:r>
              <a:rPr lang="en-US" sz="2800" dirty="0"/>
              <a:t>Benefits of role based </a:t>
            </a:r>
          </a:p>
          <a:p>
            <a:pPr lvl="1"/>
            <a:r>
              <a:rPr lang="en-US" sz="2800" dirty="0"/>
              <a:t>Improved operational efficiencies</a:t>
            </a:r>
          </a:p>
          <a:p>
            <a:pPr lvl="1"/>
            <a:r>
              <a:rPr lang="en-US" sz="2800" dirty="0"/>
              <a:t>Enhance compliance</a:t>
            </a:r>
          </a:p>
          <a:p>
            <a:pPr lvl="1"/>
            <a:r>
              <a:rPr lang="en-US" sz="2800" dirty="0"/>
              <a:t>Improved Visibility</a:t>
            </a:r>
          </a:p>
          <a:p>
            <a:pPr lvl="1"/>
            <a:r>
              <a:rPr lang="en-US" sz="2800" dirty="0"/>
              <a:t>Decreasing the risk of  data breaches and leakage.</a:t>
            </a:r>
          </a:p>
          <a:p>
            <a:pPr lvl="1"/>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3370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B79E2F-E6C8-4F37-8EAB-F90C374BD1ED}"/>
              </a:ext>
            </a:extLst>
          </p:cNvPr>
          <p:cNvSpPr>
            <a:spLocks noGrp="1"/>
          </p:cNvSpPr>
          <p:nvPr>
            <p:ph type="title"/>
          </p:nvPr>
        </p:nvSpPr>
        <p:spPr>
          <a:xfrm>
            <a:off x="838200" y="365125"/>
            <a:ext cx="10515600" cy="1325563"/>
          </a:xfrm>
        </p:spPr>
        <p:txBody>
          <a:bodyPr/>
          <a:lstStyle/>
          <a:p>
            <a:pPr algn="ctr"/>
            <a:r>
              <a:rPr lang="en-US" b="1" dirty="0"/>
              <a:t>Acknowledgements</a:t>
            </a:r>
          </a:p>
        </p:txBody>
      </p:sp>
      <p:pic>
        <p:nvPicPr>
          <p:cNvPr id="8" name="Content Placeholder 3">
            <a:extLst>
              <a:ext uri="{FF2B5EF4-FFF2-40B4-BE49-F238E27FC236}">
                <a16:creationId xmlns:a16="http://schemas.microsoft.com/office/drawing/2014/main" id="{33A7FEC7-6859-434C-87F8-84EA20168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976" y="3429000"/>
            <a:ext cx="2476203" cy="1325563"/>
          </a:xfrm>
          <a:prstGeom prst="rect">
            <a:avLst/>
          </a:prstGeom>
        </p:spPr>
      </p:pic>
      <p:pic>
        <p:nvPicPr>
          <p:cNvPr id="9" name="Picture 8">
            <a:extLst>
              <a:ext uri="{FF2B5EF4-FFF2-40B4-BE49-F238E27FC236}">
                <a16:creationId xmlns:a16="http://schemas.microsoft.com/office/drawing/2014/main" id="{F7FA3050-BE45-4DD4-89E6-C1586CA59BAA}"/>
              </a:ext>
            </a:extLst>
          </p:cNvPr>
          <p:cNvPicPr>
            <a:picLocks noChangeAspect="1"/>
          </p:cNvPicPr>
          <p:nvPr/>
        </p:nvPicPr>
        <p:blipFill rotWithShape="1">
          <a:blip r:embed="rId3">
            <a:extLst>
              <a:ext uri="{28A0092B-C50C-407E-A947-70E740481C1C}">
                <a14:useLocalDpi xmlns:a14="http://schemas.microsoft.com/office/drawing/2010/main" val="0"/>
              </a:ext>
            </a:extLst>
          </a:blip>
          <a:srcRect b="16406"/>
          <a:stretch/>
        </p:blipFill>
        <p:spPr>
          <a:xfrm>
            <a:off x="8579877" y="2343750"/>
            <a:ext cx="3434069" cy="394998"/>
          </a:xfrm>
          <a:prstGeom prst="rect">
            <a:avLst/>
          </a:prstGeom>
        </p:spPr>
      </p:pic>
      <p:pic>
        <p:nvPicPr>
          <p:cNvPr id="10" name="Picture 9">
            <a:extLst>
              <a:ext uri="{FF2B5EF4-FFF2-40B4-BE49-F238E27FC236}">
                <a16:creationId xmlns:a16="http://schemas.microsoft.com/office/drawing/2014/main" id="{CDCA0586-0665-414F-A0F8-8B4D694105F9}"/>
              </a:ext>
            </a:extLst>
          </p:cNvPr>
          <p:cNvPicPr>
            <a:picLocks noChangeAspect="1"/>
          </p:cNvPicPr>
          <p:nvPr/>
        </p:nvPicPr>
        <p:blipFill>
          <a:blip r:embed="rId4"/>
          <a:stretch>
            <a:fillRect/>
          </a:stretch>
        </p:blipFill>
        <p:spPr>
          <a:xfrm>
            <a:off x="390284" y="2011242"/>
            <a:ext cx="3548669" cy="1455012"/>
          </a:xfrm>
          <a:prstGeom prst="rect">
            <a:avLst/>
          </a:prstGeom>
        </p:spPr>
      </p:pic>
    </p:spTree>
    <p:extLst>
      <p:ext uri="{BB962C8B-B14F-4D97-AF65-F5344CB8AC3E}">
        <p14:creationId xmlns:p14="http://schemas.microsoft.com/office/powerpoint/2010/main" val="38259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3C71-9D6C-4BD3-ABD8-C51185BB3FD3}"/>
              </a:ext>
            </a:extLst>
          </p:cNvPr>
          <p:cNvSpPr>
            <a:spLocks noGrp="1"/>
          </p:cNvSpPr>
          <p:nvPr>
            <p:ph type="title"/>
          </p:nvPr>
        </p:nvSpPr>
        <p:spPr>
          <a:xfrm>
            <a:off x="646111" y="452718"/>
            <a:ext cx="10112085" cy="1090856"/>
          </a:xfrm>
        </p:spPr>
        <p:txBody>
          <a:bodyPr/>
          <a:lstStyle/>
          <a:p>
            <a:r>
              <a:rPr lang="en-US" dirty="0"/>
              <a:t>Database storage</a:t>
            </a:r>
          </a:p>
        </p:txBody>
      </p:sp>
      <p:sp>
        <p:nvSpPr>
          <p:cNvPr id="3" name="Content Placeholder 2">
            <a:extLst>
              <a:ext uri="{FF2B5EF4-FFF2-40B4-BE49-F238E27FC236}">
                <a16:creationId xmlns:a16="http://schemas.microsoft.com/office/drawing/2014/main" id="{C646177F-3561-4016-B042-B95129FDCAD7}"/>
              </a:ext>
            </a:extLst>
          </p:cNvPr>
          <p:cNvSpPr>
            <a:spLocks noGrp="1"/>
          </p:cNvSpPr>
          <p:nvPr>
            <p:ph idx="1"/>
          </p:nvPr>
        </p:nvSpPr>
        <p:spPr>
          <a:xfrm>
            <a:off x="1103313" y="1543574"/>
            <a:ext cx="6370508" cy="4704825"/>
          </a:xfrm>
        </p:spPr>
        <p:txBody>
          <a:bodyPr>
            <a:normAutofit fontScale="92500" lnSpcReduction="10000"/>
          </a:bodyPr>
          <a:lstStyle/>
          <a:p>
            <a:r>
              <a:rPr lang="en-GB" dirty="0"/>
              <a:t>Data storage is the collective methods and technologies that capture and retain digital information on electromagnetic, optical or silicon-based storage media.</a:t>
            </a:r>
          </a:p>
          <a:p>
            <a:r>
              <a:rPr lang="en-GB" dirty="0"/>
              <a:t> Evaluating storage hierarchy depends on data used and the type of media it requires.</a:t>
            </a:r>
          </a:p>
          <a:p>
            <a:pPr lvl="1"/>
            <a:r>
              <a:rPr lang="en-GB" dirty="0"/>
              <a:t>Primary storage – main app workload</a:t>
            </a:r>
          </a:p>
          <a:p>
            <a:pPr lvl="1"/>
            <a:r>
              <a:rPr lang="en-GB" dirty="0"/>
              <a:t>Secondary storage – often used for backup and cloud storage</a:t>
            </a:r>
            <a:endParaRPr lang="en-US" dirty="0"/>
          </a:p>
          <a:p>
            <a:r>
              <a:rPr lang="en-US" dirty="0"/>
              <a:t>Storage models used DAS , NAS  and SAN</a:t>
            </a:r>
          </a:p>
          <a:p>
            <a:r>
              <a:rPr lang="en-GB" dirty="0"/>
              <a:t>A storage area network (SAN) can be designed to span multiple data centre locations that need high-performance block storage.</a:t>
            </a:r>
            <a:endParaRPr lang="en-US" dirty="0"/>
          </a:p>
          <a:p>
            <a:r>
              <a:rPr lang="en-US" dirty="0"/>
              <a:t>Relate this to SOP’s defined.</a:t>
            </a:r>
          </a:p>
        </p:txBody>
      </p:sp>
      <p:pic>
        <p:nvPicPr>
          <p:cNvPr id="4" name="Picture 3">
            <a:extLst>
              <a:ext uri="{FF2B5EF4-FFF2-40B4-BE49-F238E27FC236}">
                <a16:creationId xmlns:a16="http://schemas.microsoft.com/office/drawing/2014/main" id="{4733F6F8-8350-41D4-9965-BB2611205755}"/>
              </a:ext>
            </a:extLst>
          </p:cNvPr>
          <p:cNvPicPr>
            <a:picLocks noChangeAspect="1"/>
          </p:cNvPicPr>
          <p:nvPr/>
        </p:nvPicPr>
        <p:blipFill>
          <a:blip r:embed="rId3"/>
          <a:stretch>
            <a:fillRect/>
          </a:stretch>
        </p:blipFill>
        <p:spPr>
          <a:xfrm>
            <a:off x="7716416" y="1543574"/>
            <a:ext cx="4105469" cy="4400026"/>
          </a:xfrm>
          <a:prstGeom prst="rect">
            <a:avLst/>
          </a:prstGeom>
        </p:spPr>
      </p:pic>
      <p:grpSp>
        <p:nvGrpSpPr>
          <p:cNvPr id="5" name="Group 4">
            <a:extLst>
              <a:ext uri="{FF2B5EF4-FFF2-40B4-BE49-F238E27FC236}">
                <a16:creationId xmlns:a16="http://schemas.microsoft.com/office/drawing/2014/main" id="{28370C94-0D82-4DBD-9A51-6F43A0873C65}"/>
              </a:ext>
            </a:extLst>
          </p:cNvPr>
          <p:cNvGrpSpPr/>
          <p:nvPr/>
        </p:nvGrpSpPr>
        <p:grpSpPr>
          <a:xfrm>
            <a:off x="559293" y="18707"/>
            <a:ext cx="11632707" cy="815792"/>
            <a:chOff x="559293" y="18707"/>
            <a:chExt cx="11632707" cy="815792"/>
          </a:xfrm>
        </p:grpSpPr>
        <p:cxnSp>
          <p:nvCxnSpPr>
            <p:cNvPr id="6" name="Straight Connector 5">
              <a:extLst>
                <a:ext uri="{FF2B5EF4-FFF2-40B4-BE49-F238E27FC236}">
                  <a16:creationId xmlns:a16="http://schemas.microsoft.com/office/drawing/2014/main" id="{3B30C49F-68C4-4FDA-B58B-4BBA9E54070D}"/>
                </a:ext>
              </a:extLst>
            </p:cNvPr>
            <p:cNvCxnSpPr/>
            <p:nvPr/>
          </p:nvCxnSpPr>
          <p:spPr>
            <a:xfrm>
              <a:off x="559293" y="479394"/>
              <a:ext cx="9533287"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7" name="Content Placeholder 3">
              <a:extLst>
                <a:ext uri="{FF2B5EF4-FFF2-40B4-BE49-F238E27FC236}">
                  <a16:creationId xmlns:a16="http://schemas.microsoft.com/office/drawing/2014/main" id="{410137C5-AAF3-4ADF-87D9-43D25E066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1047" y="18707"/>
              <a:ext cx="1090953" cy="460687"/>
            </a:xfrm>
            <a:prstGeom prst="rect">
              <a:avLst/>
            </a:prstGeom>
          </p:spPr>
        </p:pic>
        <p:pic>
          <p:nvPicPr>
            <p:cNvPr id="8" name="Picture 7">
              <a:extLst>
                <a:ext uri="{FF2B5EF4-FFF2-40B4-BE49-F238E27FC236}">
                  <a16:creationId xmlns:a16="http://schemas.microsoft.com/office/drawing/2014/main" id="{0557F0F0-CF38-4E7E-B385-89841BD3B8A6}"/>
                </a:ext>
              </a:extLst>
            </p:cNvPr>
            <p:cNvPicPr>
              <a:picLocks noChangeAspect="1"/>
            </p:cNvPicPr>
            <p:nvPr/>
          </p:nvPicPr>
          <p:blipFill>
            <a:blip r:embed="rId5"/>
            <a:stretch>
              <a:fillRect/>
            </a:stretch>
          </p:blipFill>
          <p:spPr>
            <a:xfrm>
              <a:off x="10164599" y="81295"/>
              <a:ext cx="976877" cy="458834"/>
            </a:xfrm>
            <a:prstGeom prst="rect">
              <a:avLst/>
            </a:prstGeom>
          </p:spPr>
        </p:pic>
        <p:pic>
          <p:nvPicPr>
            <p:cNvPr id="9" name="Picture 8">
              <a:extLst>
                <a:ext uri="{FF2B5EF4-FFF2-40B4-BE49-F238E27FC236}">
                  <a16:creationId xmlns:a16="http://schemas.microsoft.com/office/drawing/2014/main" id="{617C7764-FD04-46EB-AC9E-5114304117BE}"/>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10069393" y="527585"/>
              <a:ext cx="2099420" cy="306914"/>
            </a:xfrm>
            <a:prstGeom prst="rect">
              <a:avLst/>
            </a:prstGeom>
          </p:spPr>
        </p:pic>
      </p:grpSp>
    </p:spTree>
    <p:extLst>
      <p:ext uri="{BB962C8B-B14F-4D97-AF65-F5344CB8AC3E}">
        <p14:creationId xmlns:p14="http://schemas.microsoft.com/office/powerpoint/2010/main" val="49494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1CA2-1A3E-45FD-B5E3-B7407854C2F5}"/>
              </a:ext>
            </a:extLst>
          </p:cNvPr>
          <p:cNvSpPr>
            <a:spLocks noGrp="1"/>
          </p:cNvSpPr>
          <p:nvPr>
            <p:ph type="title"/>
          </p:nvPr>
        </p:nvSpPr>
        <p:spPr/>
        <p:txBody>
          <a:bodyPr/>
          <a:lstStyle/>
          <a:p>
            <a:r>
              <a:rPr lang="en-GB" dirty="0"/>
              <a:t>Storage area network (SAN)</a:t>
            </a:r>
            <a:endParaRPr lang="en-US" dirty="0"/>
          </a:p>
        </p:txBody>
      </p:sp>
      <p:sp>
        <p:nvSpPr>
          <p:cNvPr id="3" name="Content Placeholder 2">
            <a:extLst>
              <a:ext uri="{FF2B5EF4-FFF2-40B4-BE49-F238E27FC236}">
                <a16:creationId xmlns:a16="http://schemas.microsoft.com/office/drawing/2014/main" id="{AC33D7F2-9F8B-4EB9-AAEB-EE9414346732}"/>
              </a:ext>
            </a:extLst>
          </p:cNvPr>
          <p:cNvSpPr>
            <a:spLocks noGrp="1"/>
          </p:cNvSpPr>
          <p:nvPr>
            <p:ph sz="half" idx="1"/>
          </p:nvPr>
        </p:nvSpPr>
        <p:spPr>
          <a:xfrm>
            <a:off x="718458" y="2060575"/>
            <a:ext cx="4781194" cy="4195763"/>
          </a:xfrm>
        </p:spPr>
        <p:txBody>
          <a:bodyPr>
            <a:normAutofit/>
          </a:bodyPr>
          <a:lstStyle/>
          <a:p>
            <a:r>
              <a:rPr lang="en-US" sz="2000" dirty="0"/>
              <a:t>This solution offers total redundancy in event of a failure.</a:t>
            </a:r>
          </a:p>
          <a:p>
            <a:r>
              <a:rPr lang="en-US" sz="2000" dirty="0"/>
              <a:t>Ease maintenance without need for downtime of hosts.</a:t>
            </a:r>
          </a:p>
          <a:p>
            <a:r>
              <a:rPr lang="en-GB" sz="2000" dirty="0"/>
              <a:t>With Virtual Server Hard Disks on the SAN in the event of Host failure VMs can be moved to other hosts while issues are resolved</a:t>
            </a:r>
            <a:endParaRPr lang="en-US" sz="2000" dirty="0"/>
          </a:p>
        </p:txBody>
      </p:sp>
      <p:pic>
        <p:nvPicPr>
          <p:cNvPr id="6" name="Content Placeholder 5">
            <a:extLst>
              <a:ext uri="{FF2B5EF4-FFF2-40B4-BE49-F238E27FC236}">
                <a16:creationId xmlns:a16="http://schemas.microsoft.com/office/drawing/2014/main" id="{278A627D-B1B0-4031-8F63-251E5226C78C}"/>
              </a:ext>
            </a:extLst>
          </p:cNvPr>
          <p:cNvPicPr>
            <a:picLocks noGrp="1" noChangeAspect="1"/>
          </p:cNvPicPr>
          <p:nvPr>
            <p:ph sz="half" idx="2"/>
          </p:nvPr>
        </p:nvPicPr>
        <p:blipFill>
          <a:blip r:embed="rId3"/>
          <a:stretch>
            <a:fillRect/>
          </a:stretch>
        </p:blipFill>
        <p:spPr>
          <a:xfrm>
            <a:off x="6167859" y="2060575"/>
            <a:ext cx="4395788" cy="2438630"/>
          </a:xfrm>
        </p:spPr>
      </p:pic>
      <p:grpSp>
        <p:nvGrpSpPr>
          <p:cNvPr id="5" name="Group 4">
            <a:extLst>
              <a:ext uri="{FF2B5EF4-FFF2-40B4-BE49-F238E27FC236}">
                <a16:creationId xmlns:a16="http://schemas.microsoft.com/office/drawing/2014/main" id="{3B9B4DC3-264D-4767-99CF-3213593F1BC4}"/>
              </a:ext>
            </a:extLst>
          </p:cNvPr>
          <p:cNvGrpSpPr/>
          <p:nvPr/>
        </p:nvGrpSpPr>
        <p:grpSpPr>
          <a:xfrm>
            <a:off x="559293" y="18707"/>
            <a:ext cx="11632707" cy="815792"/>
            <a:chOff x="559293" y="18707"/>
            <a:chExt cx="11632707" cy="815792"/>
          </a:xfrm>
        </p:grpSpPr>
        <p:cxnSp>
          <p:nvCxnSpPr>
            <p:cNvPr id="7" name="Straight Connector 6">
              <a:extLst>
                <a:ext uri="{FF2B5EF4-FFF2-40B4-BE49-F238E27FC236}">
                  <a16:creationId xmlns:a16="http://schemas.microsoft.com/office/drawing/2014/main" id="{A7FD602C-8F65-4636-A5D6-0DE72AE09DF7}"/>
                </a:ext>
              </a:extLst>
            </p:cNvPr>
            <p:cNvCxnSpPr/>
            <p:nvPr/>
          </p:nvCxnSpPr>
          <p:spPr>
            <a:xfrm>
              <a:off x="559293" y="479394"/>
              <a:ext cx="9533287"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8" name="Content Placeholder 3">
              <a:extLst>
                <a:ext uri="{FF2B5EF4-FFF2-40B4-BE49-F238E27FC236}">
                  <a16:creationId xmlns:a16="http://schemas.microsoft.com/office/drawing/2014/main" id="{59545DA7-75FE-4CBE-A17F-43DB2AB8C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1047" y="18707"/>
              <a:ext cx="1090953" cy="460687"/>
            </a:xfrm>
            <a:prstGeom prst="rect">
              <a:avLst/>
            </a:prstGeom>
          </p:spPr>
        </p:pic>
        <p:pic>
          <p:nvPicPr>
            <p:cNvPr id="9" name="Picture 8">
              <a:extLst>
                <a:ext uri="{FF2B5EF4-FFF2-40B4-BE49-F238E27FC236}">
                  <a16:creationId xmlns:a16="http://schemas.microsoft.com/office/drawing/2014/main" id="{E37378DD-30FA-4930-9F16-C7E5161BE93E}"/>
                </a:ext>
              </a:extLst>
            </p:cNvPr>
            <p:cNvPicPr>
              <a:picLocks noChangeAspect="1"/>
            </p:cNvPicPr>
            <p:nvPr/>
          </p:nvPicPr>
          <p:blipFill>
            <a:blip r:embed="rId5"/>
            <a:stretch>
              <a:fillRect/>
            </a:stretch>
          </p:blipFill>
          <p:spPr>
            <a:xfrm>
              <a:off x="10164599" y="81295"/>
              <a:ext cx="976877" cy="458834"/>
            </a:xfrm>
            <a:prstGeom prst="rect">
              <a:avLst/>
            </a:prstGeom>
          </p:spPr>
        </p:pic>
        <p:pic>
          <p:nvPicPr>
            <p:cNvPr id="10" name="Picture 9">
              <a:extLst>
                <a:ext uri="{FF2B5EF4-FFF2-40B4-BE49-F238E27FC236}">
                  <a16:creationId xmlns:a16="http://schemas.microsoft.com/office/drawing/2014/main" id="{CFC6D153-B45B-4A72-8BC1-14BB3F15DA38}"/>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10069393" y="527585"/>
              <a:ext cx="2099420" cy="306914"/>
            </a:xfrm>
            <a:prstGeom prst="rect">
              <a:avLst/>
            </a:prstGeom>
          </p:spPr>
        </p:pic>
      </p:grpSp>
    </p:spTree>
    <p:extLst>
      <p:ext uri="{BB962C8B-B14F-4D97-AF65-F5344CB8AC3E}">
        <p14:creationId xmlns:p14="http://schemas.microsoft.com/office/powerpoint/2010/main" val="238426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E71C24-035A-4769-87DE-64FBB2F32CBB}"/>
              </a:ext>
            </a:extLst>
          </p:cNvPr>
          <p:cNvSpPr txBox="1">
            <a:spLocks/>
          </p:cNvSpPr>
          <p:nvPr/>
        </p:nvSpPr>
        <p:spPr>
          <a:xfrm>
            <a:off x="643854" y="242600"/>
            <a:ext cx="8182905" cy="662472"/>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200" dirty="0">
                <a:solidFill>
                  <a:srgbClr val="EBEBEB"/>
                </a:solidFill>
              </a:rPr>
              <a:t>Backup plan and strategies (1/4)</a:t>
            </a:r>
          </a:p>
        </p:txBody>
      </p:sp>
      <p:sp>
        <p:nvSpPr>
          <p:cNvPr id="12" name="Content Placeholder 2">
            <a:extLst>
              <a:ext uri="{FF2B5EF4-FFF2-40B4-BE49-F238E27FC236}">
                <a16:creationId xmlns:a16="http://schemas.microsoft.com/office/drawing/2014/main" id="{9019A315-DFC5-4C76-8485-ECAF6516256D}"/>
              </a:ext>
            </a:extLst>
          </p:cNvPr>
          <p:cNvSpPr txBox="1">
            <a:spLocks/>
          </p:cNvSpPr>
          <p:nvPr/>
        </p:nvSpPr>
        <p:spPr>
          <a:xfrm>
            <a:off x="643854" y="1194318"/>
            <a:ext cx="6130169" cy="50198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a:lnSpc>
                <a:spcPct val="90000"/>
              </a:lnSpc>
            </a:pPr>
            <a:r>
              <a:rPr lang="en-US" dirty="0">
                <a:solidFill>
                  <a:srgbClr val="FFFFFF"/>
                </a:solidFill>
              </a:rPr>
              <a:t>Defining a backup plan is dependent to </a:t>
            </a:r>
          </a:p>
          <a:p>
            <a:pPr lvl="1">
              <a:lnSpc>
                <a:spcPct val="90000"/>
              </a:lnSpc>
            </a:pPr>
            <a:r>
              <a:rPr lang="en-US" sz="1800" dirty="0">
                <a:solidFill>
                  <a:srgbClr val="FFFFFF"/>
                </a:solidFill>
              </a:rPr>
              <a:t>Data size </a:t>
            </a:r>
          </a:p>
          <a:p>
            <a:pPr lvl="1">
              <a:lnSpc>
                <a:spcPct val="90000"/>
              </a:lnSpc>
            </a:pPr>
            <a:r>
              <a:rPr lang="en-US" sz="1800" dirty="0">
                <a:solidFill>
                  <a:srgbClr val="FFFFFF"/>
                </a:solidFill>
              </a:rPr>
              <a:t>Return to normalcy policy</a:t>
            </a:r>
          </a:p>
          <a:p>
            <a:pPr lvl="1">
              <a:lnSpc>
                <a:spcPct val="90000"/>
              </a:lnSpc>
            </a:pPr>
            <a:r>
              <a:rPr lang="en-US" sz="1800" dirty="0">
                <a:solidFill>
                  <a:srgbClr val="FFFFFF"/>
                </a:solidFill>
              </a:rPr>
              <a:t>Location of storage</a:t>
            </a:r>
          </a:p>
          <a:p>
            <a:pPr lvl="1">
              <a:lnSpc>
                <a:spcPct val="90000"/>
              </a:lnSpc>
            </a:pPr>
            <a:r>
              <a:rPr lang="en-US" sz="1800" dirty="0">
                <a:solidFill>
                  <a:srgbClr val="FFFFFF"/>
                </a:solidFill>
              </a:rPr>
              <a:t>Retention policy</a:t>
            </a:r>
          </a:p>
          <a:p>
            <a:pPr>
              <a:lnSpc>
                <a:spcPct val="90000"/>
              </a:lnSpc>
            </a:pPr>
            <a:r>
              <a:rPr lang="en-US" dirty="0">
                <a:solidFill>
                  <a:srgbClr val="FFFFFF"/>
                </a:solidFill>
              </a:rPr>
              <a:t>Determine the acceptable Loss. </a:t>
            </a:r>
          </a:p>
          <a:p>
            <a:pPr lvl="1">
              <a:lnSpc>
                <a:spcPct val="90000"/>
              </a:lnSpc>
            </a:pPr>
            <a:r>
              <a:rPr lang="en-US" sz="1800" dirty="0">
                <a:solidFill>
                  <a:srgbClr val="FFFFFF"/>
                </a:solidFill>
              </a:rPr>
              <a:t>How much data can we lag behind upon recovery and how long is the downtime period </a:t>
            </a:r>
            <a:r>
              <a:rPr lang="en-US" sz="1800" dirty="0" err="1">
                <a:solidFill>
                  <a:srgbClr val="FFFFFF"/>
                </a:solidFill>
              </a:rPr>
              <a:t>i.e</a:t>
            </a:r>
            <a:r>
              <a:rPr lang="en-US" sz="1800" dirty="0">
                <a:solidFill>
                  <a:srgbClr val="FFFFFF"/>
                </a:solidFill>
              </a:rPr>
              <a:t> RPO(recovery point objective) and RTO (</a:t>
            </a:r>
            <a:r>
              <a:rPr lang="en-US" sz="1800" dirty="0" err="1">
                <a:solidFill>
                  <a:srgbClr val="FFFFFF"/>
                </a:solidFill>
              </a:rPr>
              <a:t>Reovery</a:t>
            </a:r>
            <a:r>
              <a:rPr lang="en-US" sz="1800" dirty="0">
                <a:solidFill>
                  <a:srgbClr val="FFFFFF"/>
                </a:solidFill>
              </a:rPr>
              <a:t> time objective)</a:t>
            </a:r>
          </a:p>
          <a:p>
            <a:pPr>
              <a:lnSpc>
                <a:spcPct val="90000"/>
              </a:lnSpc>
            </a:pPr>
            <a:r>
              <a:rPr lang="en-US" dirty="0">
                <a:solidFill>
                  <a:srgbClr val="FFFFFF"/>
                </a:solidFill>
              </a:rPr>
              <a:t>Types of database backup</a:t>
            </a:r>
          </a:p>
          <a:p>
            <a:pPr lvl="1">
              <a:lnSpc>
                <a:spcPct val="90000"/>
              </a:lnSpc>
            </a:pPr>
            <a:r>
              <a:rPr lang="en-US" sz="1800" dirty="0">
                <a:solidFill>
                  <a:srgbClr val="FFFFFF"/>
                </a:solidFill>
              </a:rPr>
              <a:t>Full backups</a:t>
            </a:r>
          </a:p>
          <a:p>
            <a:pPr lvl="1">
              <a:lnSpc>
                <a:spcPct val="90000"/>
              </a:lnSpc>
            </a:pPr>
            <a:r>
              <a:rPr lang="en-US" sz="1800" dirty="0">
                <a:solidFill>
                  <a:srgbClr val="FFFFFF"/>
                </a:solidFill>
              </a:rPr>
              <a:t>Differential backups</a:t>
            </a:r>
          </a:p>
          <a:p>
            <a:pPr lvl="1">
              <a:lnSpc>
                <a:spcPct val="90000"/>
              </a:lnSpc>
            </a:pPr>
            <a:r>
              <a:rPr lang="en-US" sz="1800" dirty="0">
                <a:solidFill>
                  <a:srgbClr val="FFFFFF"/>
                </a:solidFill>
              </a:rPr>
              <a:t>Incremental backups.</a:t>
            </a:r>
          </a:p>
          <a:p>
            <a:pPr lvl="1">
              <a:lnSpc>
                <a:spcPct val="90000"/>
              </a:lnSpc>
            </a:pPr>
            <a:r>
              <a:rPr lang="en-US" sz="1800" dirty="0">
                <a:solidFill>
                  <a:srgbClr val="FFFFFF"/>
                </a:solidFill>
              </a:rPr>
              <a:t>Partial backups</a:t>
            </a:r>
          </a:p>
          <a:p>
            <a:pPr lvl="1">
              <a:lnSpc>
                <a:spcPct val="90000"/>
              </a:lnSpc>
            </a:pPr>
            <a:endParaRPr lang="en-US" sz="1800" dirty="0">
              <a:solidFill>
                <a:srgbClr val="FFFFFF"/>
              </a:solidFill>
            </a:endParaRPr>
          </a:p>
        </p:txBody>
      </p:sp>
      <p:pic>
        <p:nvPicPr>
          <p:cNvPr id="13" name="Content Placeholder 11">
            <a:extLst>
              <a:ext uri="{FF2B5EF4-FFF2-40B4-BE49-F238E27FC236}">
                <a16:creationId xmlns:a16="http://schemas.microsoft.com/office/drawing/2014/main" id="{D646F678-501A-4AEB-BF33-0F8FA163C751}"/>
              </a:ext>
            </a:extLst>
          </p:cNvPr>
          <p:cNvPicPr>
            <a:picLocks noChangeAspect="1"/>
          </p:cNvPicPr>
          <p:nvPr/>
        </p:nvPicPr>
        <p:blipFill>
          <a:blip r:embed="rId3"/>
          <a:stretch>
            <a:fillRect/>
          </a:stretch>
        </p:blipFill>
        <p:spPr>
          <a:xfrm>
            <a:off x="7044616" y="1447799"/>
            <a:ext cx="4745196" cy="4572001"/>
          </a:xfrm>
          <a:prstGeom prst="rect">
            <a:avLst/>
          </a:prstGeom>
          <a:effectLst/>
        </p:spPr>
      </p:pic>
    </p:spTree>
    <p:extLst>
      <p:ext uri="{BB962C8B-B14F-4D97-AF65-F5344CB8AC3E}">
        <p14:creationId xmlns:p14="http://schemas.microsoft.com/office/powerpoint/2010/main" val="420926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A5B3-7DD2-4930-9210-F956EC9A351E}"/>
              </a:ext>
            </a:extLst>
          </p:cNvPr>
          <p:cNvSpPr>
            <a:spLocks noGrp="1"/>
          </p:cNvSpPr>
          <p:nvPr>
            <p:ph type="title"/>
          </p:nvPr>
        </p:nvSpPr>
        <p:spPr>
          <a:xfrm>
            <a:off x="646111" y="452718"/>
            <a:ext cx="9404723" cy="669912"/>
          </a:xfrm>
        </p:spPr>
        <p:txBody>
          <a:bodyPr>
            <a:normAutofit fontScale="90000"/>
          </a:bodyPr>
          <a:lstStyle/>
          <a:p>
            <a:r>
              <a:rPr lang="en-US" sz="2400" b="1" dirty="0"/>
              <a:t>Case 1: MySQL databases – Full backup (2/4)</a:t>
            </a:r>
            <a:br>
              <a:rPr lang="en-US" sz="2400" b="1" dirty="0"/>
            </a:br>
            <a:endParaRPr lang="en-US" sz="2400" b="1" dirty="0"/>
          </a:p>
        </p:txBody>
      </p:sp>
      <p:sp>
        <p:nvSpPr>
          <p:cNvPr id="3" name="Content Placeholder 2">
            <a:extLst>
              <a:ext uri="{FF2B5EF4-FFF2-40B4-BE49-F238E27FC236}">
                <a16:creationId xmlns:a16="http://schemas.microsoft.com/office/drawing/2014/main" id="{28B6D099-11B6-44D5-856E-6D4BA8F6B86A}"/>
              </a:ext>
            </a:extLst>
          </p:cNvPr>
          <p:cNvSpPr>
            <a:spLocks noGrp="1"/>
          </p:cNvSpPr>
          <p:nvPr>
            <p:ph sz="half" idx="1"/>
          </p:nvPr>
        </p:nvSpPr>
        <p:spPr>
          <a:xfrm>
            <a:off x="1103312" y="1917577"/>
            <a:ext cx="4396339" cy="4338761"/>
          </a:xfrm>
        </p:spPr>
        <p:txBody>
          <a:bodyPr>
            <a:normAutofit/>
          </a:bodyPr>
          <a:lstStyle/>
          <a:p>
            <a:r>
              <a:rPr lang="en-GB" dirty="0"/>
              <a:t>Back up both system and user databases.</a:t>
            </a:r>
          </a:p>
          <a:p>
            <a:r>
              <a:rPr lang="en-US" dirty="0"/>
              <a:t>This entail doing complete dump on the data files with inclusion of Log files.</a:t>
            </a:r>
          </a:p>
          <a:p>
            <a:r>
              <a:rPr lang="en-US" dirty="0"/>
              <a:t>Then over the periodic day do incremental backups thro’ </a:t>
            </a:r>
            <a:r>
              <a:rPr lang="en-US" i="1" dirty="0"/>
              <a:t>flush log.</a:t>
            </a:r>
          </a:p>
          <a:p>
            <a:endParaRPr lang="en-US" i="1" dirty="0"/>
          </a:p>
        </p:txBody>
      </p:sp>
      <p:sp>
        <p:nvSpPr>
          <p:cNvPr id="8" name="Content Placeholder 7">
            <a:extLst>
              <a:ext uri="{FF2B5EF4-FFF2-40B4-BE49-F238E27FC236}">
                <a16:creationId xmlns:a16="http://schemas.microsoft.com/office/drawing/2014/main" id="{7DC76A24-AABD-467A-8DD7-CFB66D0AB41A}"/>
              </a:ext>
            </a:extLst>
          </p:cNvPr>
          <p:cNvSpPr>
            <a:spLocks noGrp="1"/>
          </p:cNvSpPr>
          <p:nvPr>
            <p:ph sz="half" idx="2"/>
          </p:nvPr>
        </p:nvSpPr>
        <p:spPr>
          <a:xfrm>
            <a:off x="8317794" y="2410286"/>
            <a:ext cx="1408755" cy="74128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lgn="ctr">
              <a:buNone/>
            </a:pPr>
            <a:r>
              <a:rPr lang="en-US" sz="1200" dirty="0"/>
              <a:t>App server 2</a:t>
            </a:r>
          </a:p>
        </p:txBody>
      </p:sp>
      <p:sp>
        <p:nvSpPr>
          <p:cNvPr id="7" name="Flowchart: Alternate Process 6">
            <a:extLst>
              <a:ext uri="{FF2B5EF4-FFF2-40B4-BE49-F238E27FC236}">
                <a16:creationId xmlns:a16="http://schemas.microsoft.com/office/drawing/2014/main" id="{05A8657E-2073-4C58-8207-49A00D31C271}"/>
              </a:ext>
            </a:extLst>
          </p:cNvPr>
          <p:cNvSpPr/>
          <p:nvPr/>
        </p:nvSpPr>
        <p:spPr>
          <a:xfrm>
            <a:off x="6782536" y="2396970"/>
            <a:ext cx="1431081" cy="746775"/>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 server 1</a:t>
            </a:r>
          </a:p>
        </p:txBody>
      </p:sp>
      <p:sp>
        <p:nvSpPr>
          <p:cNvPr id="9" name="Flowchart: Magnetic Disk 8">
            <a:extLst>
              <a:ext uri="{FF2B5EF4-FFF2-40B4-BE49-F238E27FC236}">
                <a16:creationId xmlns:a16="http://schemas.microsoft.com/office/drawing/2014/main" id="{F3FE16DF-0D33-409D-A718-1F681986EAA1}"/>
              </a:ext>
            </a:extLst>
          </p:cNvPr>
          <p:cNvSpPr/>
          <p:nvPr/>
        </p:nvSpPr>
        <p:spPr>
          <a:xfrm>
            <a:off x="7350712" y="3577701"/>
            <a:ext cx="1846554" cy="1145219"/>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MySQL DB</a:t>
            </a:r>
          </a:p>
        </p:txBody>
      </p:sp>
      <p:cxnSp>
        <p:nvCxnSpPr>
          <p:cNvPr id="11" name="Straight Arrow Connector 10">
            <a:extLst>
              <a:ext uri="{FF2B5EF4-FFF2-40B4-BE49-F238E27FC236}">
                <a16:creationId xmlns:a16="http://schemas.microsoft.com/office/drawing/2014/main" id="{697BDB92-BFE6-4068-91FC-DF4B022BE248}"/>
              </a:ext>
            </a:extLst>
          </p:cNvPr>
          <p:cNvCxnSpPr>
            <a:cxnSpLocks/>
            <a:stCxn id="7" idx="2"/>
          </p:cNvCxnSpPr>
          <p:nvPr/>
        </p:nvCxnSpPr>
        <p:spPr>
          <a:xfrm>
            <a:off x="7498077" y="3143745"/>
            <a:ext cx="349783" cy="4961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BDFF962-C688-4BDD-9895-BF01FBD4DBE7}"/>
              </a:ext>
            </a:extLst>
          </p:cNvPr>
          <p:cNvCxnSpPr>
            <a:cxnSpLocks/>
          </p:cNvCxnSpPr>
          <p:nvPr/>
        </p:nvCxnSpPr>
        <p:spPr>
          <a:xfrm flipH="1">
            <a:off x="8478177" y="3143745"/>
            <a:ext cx="337349" cy="4961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Flowchart: Direct Access Storage 17">
            <a:extLst>
              <a:ext uri="{FF2B5EF4-FFF2-40B4-BE49-F238E27FC236}">
                <a16:creationId xmlns:a16="http://schemas.microsoft.com/office/drawing/2014/main" id="{3AD3913E-2587-4DD1-873A-EBB022FCE26A}"/>
              </a:ext>
            </a:extLst>
          </p:cNvPr>
          <p:cNvSpPr/>
          <p:nvPr/>
        </p:nvSpPr>
        <p:spPr>
          <a:xfrm>
            <a:off x="7918882" y="5433134"/>
            <a:ext cx="1191916"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Backup</a:t>
            </a:r>
          </a:p>
        </p:txBody>
      </p:sp>
      <p:sp>
        <p:nvSpPr>
          <p:cNvPr id="19" name="TextBox 18">
            <a:extLst>
              <a:ext uri="{FF2B5EF4-FFF2-40B4-BE49-F238E27FC236}">
                <a16:creationId xmlns:a16="http://schemas.microsoft.com/office/drawing/2014/main" id="{CDA98167-8168-4E6E-B443-49EA16C07B45}"/>
              </a:ext>
            </a:extLst>
          </p:cNvPr>
          <p:cNvSpPr txBox="1"/>
          <p:nvPr/>
        </p:nvSpPr>
        <p:spPr>
          <a:xfrm>
            <a:off x="7286260" y="3241393"/>
            <a:ext cx="1824538" cy="230832"/>
          </a:xfrm>
          <a:prstGeom prst="rect">
            <a:avLst/>
          </a:prstGeom>
          <a:noFill/>
        </p:spPr>
        <p:txBody>
          <a:bodyPr wrap="none" rtlCol="0">
            <a:spAutoFit/>
          </a:bodyPr>
          <a:lstStyle/>
          <a:p>
            <a:r>
              <a:rPr lang="en-US" sz="900" dirty="0"/>
              <a:t>Data flow to and from the DB</a:t>
            </a:r>
          </a:p>
        </p:txBody>
      </p:sp>
      <p:cxnSp>
        <p:nvCxnSpPr>
          <p:cNvPr id="21" name="Straight Arrow Connector 20">
            <a:extLst>
              <a:ext uri="{FF2B5EF4-FFF2-40B4-BE49-F238E27FC236}">
                <a16:creationId xmlns:a16="http://schemas.microsoft.com/office/drawing/2014/main" id="{FE7676E8-7F61-4AD3-849B-4939660B5123}"/>
              </a:ext>
            </a:extLst>
          </p:cNvPr>
          <p:cNvCxnSpPr>
            <a:cxnSpLocks/>
            <a:endCxn id="18" idx="0"/>
          </p:cNvCxnSpPr>
          <p:nvPr/>
        </p:nvCxnSpPr>
        <p:spPr>
          <a:xfrm>
            <a:off x="8317794" y="4616388"/>
            <a:ext cx="197046" cy="816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86F0476A-6D38-492A-8BFB-B07083D72544}"/>
              </a:ext>
            </a:extLst>
          </p:cNvPr>
          <p:cNvSpPr txBox="1"/>
          <p:nvPr/>
        </p:nvSpPr>
        <p:spPr>
          <a:xfrm>
            <a:off x="6781713" y="4909345"/>
            <a:ext cx="3389069" cy="230832"/>
          </a:xfrm>
          <a:prstGeom prst="rect">
            <a:avLst/>
          </a:prstGeom>
          <a:noFill/>
        </p:spPr>
        <p:txBody>
          <a:bodyPr wrap="none" rtlCol="0">
            <a:spAutoFit/>
          </a:bodyPr>
          <a:lstStyle/>
          <a:p>
            <a:r>
              <a:rPr lang="en-US" sz="900" dirty="0"/>
              <a:t>Run a backup process for </a:t>
            </a:r>
            <a:r>
              <a:rPr lang="en-US" sz="900" dirty="0" err="1"/>
              <a:t>mysql</a:t>
            </a:r>
            <a:r>
              <a:rPr lang="en-US" sz="900" dirty="0"/>
              <a:t> instance, i.e. </a:t>
            </a:r>
            <a:r>
              <a:rPr lang="en-US" sz="900" dirty="0" err="1"/>
              <a:t>mysqldump</a:t>
            </a:r>
            <a:endParaRPr lang="en-US" sz="900" dirty="0"/>
          </a:p>
        </p:txBody>
      </p:sp>
      <p:grpSp>
        <p:nvGrpSpPr>
          <p:cNvPr id="13" name="Group 12">
            <a:extLst>
              <a:ext uri="{FF2B5EF4-FFF2-40B4-BE49-F238E27FC236}">
                <a16:creationId xmlns:a16="http://schemas.microsoft.com/office/drawing/2014/main" id="{DC71EA63-11AC-4A2C-B44A-ADB5F5DFF0C8}"/>
              </a:ext>
            </a:extLst>
          </p:cNvPr>
          <p:cNvGrpSpPr/>
          <p:nvPr/>
        </p:nvGrpSpPr>
        <p:grpSpPr>
          <a:xfrm>
            <a:off x="559293" y="18707"/>
            <a:ext cx="11632707" cy="815792"/>
            <a:chOff x="559293" y="18707"/>
            <a:chExt cx="11632707" cy="815792"/>
          </a:xfrm>
        </p:grpSpPr>
        <p:cxnSp>
          <p:nvCxnSpPr>
            <p:cNvPr id="15" name="Straight Connector 14">
              <a:extLst>
                <a:ext uri="{FF2B5EF4-FFF2-40B4-BE49-F238E27FC236}">
                  <a16:creationId xmlns:a16="http://schemas.microsoft.com/office/drawing/2014/main" id="{EDBE6BB5-117C-455C-9E0E-C16E8F08CFAB}"/>
                </a:ext>
              </a:extLst>
            </p:cNvPr>
            <p:cNvCxnSpPr/>
            <p:nvPr/>
          </p:nvCxnSpPr>
          <p:spPr>
            <a:xfrm>
              <a:off x="559293" y="479394"/>
              <a:ext cx="9533287" cy="0"/>
            </a:xfrm>
            <a:prstGeom prst="line">
              <a:avLst/>
            </a:prstGeom>
            <a:ln/>
          </p:spPr>
          <p:style>
            <a:lnRef idx="3">
              <a:schemeClr val="accent5"/>
            </a:lnRef>
            <a:fillRef idx="0">
              <a:schemeClr val="accent5"/>
            </a:fillRef>
            <a:effectRef idx="2">
              <a:schemeClr val="accent5"/>
            </a:effectRef>
            <a:fontRef idx="minor">
              <a:schemeClr val="tx1"/>
            </a:fontRef>
          </p:style>
        </p:cxnSp>
        <p:pic>
          <p:nvPicPr>
            <p:cNvPr id="16" name="Content Placeholder 3">
              <a:extLst>
                <a:ext uri="{FF2B5EF4-FFF2-40B4-BE49-F238E27FC236}">
                  <a16:creationId xmlns:a16="http://schemas.microsoft.com/office/drawing/2014/main" id="{BE0A312B-AD8D-4EE2-BD08-FF18E40B0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1047" y="18707"/>
              <a:ext cx="1090953" cy="460687"/>
            </a:xfrm>
            <a:prstGeom prst="rect">
              <a:avLst/>
            </a:prstGeom>
          </p:spPr>
        </p:pic>
        <p:pic>
          <p:nvPicPr>
            <p:cNvPr id="17" name="Picture 16">
              <a:extLst>
                <a:ext uri="{FF2B5EF4-FFF2-40B4-BE49-F238E27FC236}">
                  <a16:creationId xmlns:a16="http://schemas.microsoft.com/office/drawing/2014/main" id="{90F7EE71-9BAB-4558-B70E-244D2773578E}"/>
                </a:ext>
              </a:extLst>
            </p:cNvPr>
            <p:cNvPicPr>
              <a:picLocks noChangeAspect="1"/>
            </p:cNvPicPr>
            <p:nvPr/>
          </p:nvPicPr>
          <p:blipFill>
            <a:blip r:embed="rId3"/>
            <a:stretch>
              <a:fillRect/>
            </a:stretch>
          </p:blipFill>
          <p:spPr>
            <a:xfrm>
              <a:off x="10164599" y="81295"/>
              <a:ext cx="976877" cy="458834"/>
            </a:xfrm>
            <a:prstGeom prst="rect">
              <a:avLst/>
            </a:prstGeom>
          </p:spPr>
        </p:pic>
        <p:pic>
          <p:nvPicPr>
            <p:cNvPr id="20" name="Picture 19">
              <a:extLst>
                <a:ext uri="{FF2B5EF4-FFF2-40B4-BE49-F238E27FC236}">
                  <a16:creationId xmlns:a16="http://schemas.microsoft.com/office/drawing/2014/main" id="{AB6D89E6-65F2-47BC-8FC3-A322B92693B4}"/>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069393" y="527585"/>
              <a:ext cx="2099420" cy="306914"/>
            </a:xfrm>
            <a:prstGeom prst="rect">
              <a:avLst/>
            </a:prstGeom>
          </p:spPr>
        </p:pic>
      </p:grpSp>
    </p:spTree>
    <p:extLst>
      <p:ext uri="{BB962C8B-B14F-4D97-AF65-F5344CB8AC3E}">
        <p14:creationId xmlns:p14="http://schemas.microsoft.com/office/powerpoint/2010/main" val="241291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504E-3578-4B82-B4CA-23DA8BF5752F}"/>
              </a:ext>
            </a:extLst>
          </p:cNvPr>
          <p:cNvSpPr>
            <a:spLocks noGrp="1"/>
          </p:cNvSpPr>
          <p:nvPr>
            <p:ph type="title"/>
          </p:nvPr>
        </p:nvSpPr>
        <p:spPr>
          <a:xfrm>
            <a:off x="646111" y="452718"/>
            <a:ext cx="9404723" cy="541581"/>
          </a:xfrm>
        </p:spPr>
        <p:txBody>
          <a:bodyPr/>
          <a:lstStyle/>
          <a:p>
            <a:r>
              <a:rPr lang="en-US" sz="2400" dirty="0"/>
              <a:t>Case 2: MySQL database replication (3/4)</a:t>
            </a:r>
          </a:p>
        </p:txBody>
      </p:sp>
      <p:sp>
        <p:nvSpPr>
          <p:cNvPr id="3" name="Content Placeholder 2">
            <a:extLst>
              <a:ext uri="{FF2B5EF4-FFF2-40B4-BE49-F238E27FC236}">
                <a16:creationId xmlns:a16="http://schemas.microsoft.com/office/drawing/2014/main" id="{8884A320-A837-4B53-B714-5C27409B178C}"/>
              </a:ext>
            </a:extLst>
          </p:cNvPr>
          <p:cNvSpPr>
            <a:spLocks noGrp="1"/>
          </p:cNvSpPr>
          <p:nvPr>
            <p:ph sz="half" idx="1"/>
          </p:nvPr>
        </p:nvSpPr>
        <p:spPr>
          <a:xfrm>
            <a:off x="541176" y="1371601"/>
            <a:ext cx="4958475" cy="4884738"/>
          </a:xfrm>
        </p:spPr>
        <p:txBody>
          <a:bodyPr>
            <a:normAutofit/>
          </a:bodyPr>
          <a:lstStyle/>
          <a:p>
            <a:r>
              <a:rPr lang="en-US" dirty="0"/>
              <a:t>In this model the primary  database is replicated to the secondary database.</a:t>
            </a:r>
          </a:p>
          <a:p>
            <a:r>
              <a:rPr lang="en-US" dirty="0"/>
              <a:t>It highly recommended where reliability and availability is high.</a:t>
            </a:r>
          </a:p>
          <a:p>
            <a:r>
              <a:rPr lang="en-US" dirty="0"/>
              <a:t>This process involves setting master database server which will be the source DB and creating a slave database which will receive committed transactions from master.</a:t>
            </a:r>
          </a:p>
          <a:p>
            <a:r>
              <a:rPr lang="en-US" dirty="0"/>
              <a:t>During setup it important to note the delay time for logs.</a:t>
            </a:r>
          </a:p>
        </p:txBody>
      </p:sp>
      <p:pic>
        <p:nvPicPr>
          <p:cNvPr id="6" name="Content Placeholder 5">
            <a:extLst>
              <a:ext uri="{FF2B5EF4-FFF2-40B4-BE49-F238E27FC236}">
                <a16:creationId xmlns:a16="http://schemas.microsoft.com/office/drawing/2014/main" id="{5C4FE9C9-C1B3-4232-9811-1BDE38852EC9}"/>
              </a:ext>
            </a:extLst>
          </p:cNvPr>
          <p:cNvPicPr>
            <a:picLocks noGrp="1" noChangeAspect="1"/>
          </p:cNvPicPr>
          <p:nvPr>
            <p:ph sz="half" idx="2"/>
          </p:nvPr>
        </p:nvPicPr>
        <p:blipFill>
          <a:blip r:embed="rId3"/>
          <a:stretch>
            <a:fillRect/>
          </a:stretch>
        </p:blipFill>
        <p:spPr>
          <a:xfrm>
            <a:off x="5896948" y="1371600"/>
            <a:ext cx="6083558" cy="4805265"/>
          </a:xfrm>
          <a:prstGeom prst="rect">
            <a:avLst/>
          </a:prstGeom>
        </p:spPr>
      </p:pic>
    </p:spTree>
    <p:extLst>
      <p:ext uri="{BB962C8B-B14F-4D97-AF65-F5344CB8AC3E}">
        <p14:creationId xmlns:p14="http://schemas.microsoft.com/office/powerpoint/2010/main" val="362225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FE4B-4A6F-4CFA-8F8B-254EEACCD5F6}"/>
              </a:ext>
            </a:extLst>
          </p:cNvPr>
          <p:cNvSpPr>
            <a:spLocks noGrp="1"/>
          </p:cNvSpPr>
          <p:nvPr>
            <p:ph type="title"/>
          </p:nvPr>
        </p:nvSpPr>
        <p:spPr>
          <a:xfrm>
            <a:off x="646111" y="452718"/>
            <a:ext cx="9404723" cy="692501"/>
          </a:xfrm>
        </p:spPr>
        <p:txBody>
          <a:bodyPr/>
          <a:lstStyle/>
          <a:p>
            <a:r>
              <a:rPr lang="en-US" sz="2400" dirty="0"/>
              <a:t>Database Backup plans (4/4)</a:t>
            </a:r>
          </a:p>
        </p:txBody>
      </p:sp>
      <p:sp>
        <p:nvSpPr>
          <p:cNvPr id="3" name="Content Placeholder 2">
            <a:extLst>
              <a:ext uri="{FF2B5EF4-FFF2-40B4-BE49-F238E27FC236}">
                <a16:creationId xmlns:a16="http://schemas.microsoft.com/office/drawing/2014/main" id="{19446C16-7F82-4B22-AAD7-357861DF4E01}"/>
              </a:ext>
            </a:extLst>
          </p:cNvPr>
          <p:cNvSpPr>
            <a:spLocks noGrp="1"/>
          </p:cNvSpPr>
          <p:nvPr>
            <p:ph sz="half" idx="1"/>
          </p:nvPr>
        </p:nvSpPr>
        <p:spPr>
          <a:xfrm>
            <a:off x="646112" y="1651247"/>
            <a:ext cx="4853540" cy="4605091"/>
          </a:xfrm>
        </p:spPr>
        <p:txBody>
          <a:bodyPr/>
          <a:lstStyle/>
          <a:p>
            <a:r>
              <a:rPr lang="en-US" dirty="0"/>
              <a:t>Define plan for data backup</a:t>
            </a:r>
          </a:p>
          <a:p>
            <a:pPr lvl="1"/>
            <a:r>
              <a:rPr lang="en-GB" dirty="0"/>
              <a:t>Establish a strategy for handling VLDB backups</a:t>
            </a:r>
          </a:p>
          <a:p>
            <a:pPr lvl="1"/>
            <a:r>
              <a:rPr lang="en-GB" dirty="0"/>
              <a:t>Establish an appropriate backup schedule and window</a:t>
            </a:r>
          </a:p>
          <a:p>
            <a:pPr lvl="1"/>
            <a:r>
              <a:rPr lang="en-GB" dirty="0"/>
              <a:t>Decide where to store backups</a:t>
            </a:r>
          </a:p>
          <a:p>
            <a:pPr lvl="1"/>
            <a:r>
              <a:rPr lang="en-GB" dirty="0"/>
              <a:t>Develop a backup retention policy</a:t>
            </a:r>
          </a:p>
          <a:p>
            <a:endParaRPr lang="en-US" dirty="0"/>
          </a:p>
        </p:txBody>
      </p:sp>
      <p:sp>
        <p:nvSpPr>
          <p:cNvPr id="6" name="Content Placeholder 5">
            <a:extLst>
              <a:ext uri="{FF2B5EF4-FFF2-40B4-BE49-F238E27FC236}">
                <a16:creationId xmlns:a16="http://schemas.microsoft.com/office/drawing/2014/main" id="{A3806D37-88D9-42E0-925A-EA4689BC70A9}"/>
              </a:ext>
            </a:extLst>
          </p:cNvPr>
          <p:cNvSpPr>
            <a:spLocks noGrp="1"/>
          </p:cNvSpPr>
          <p:nvPr>
            <p:ph sz="half" idx="2"/>
          </p:nvPr>
        </p:nvSpPr>
        <p:spPr>
          <a:xfrm>
            <a:off x="7936638" y="2981722"/>
            <a:ext cx="541537" cy="3302494"/>
          </a:xfrm>
          <a:prstGeom prst="rect">
            <a:avLst/>
          </a:prstGeom>
        </p:spPr>
        <p:style>
          <a:lnRef idx="1">
            <a:schemeClr val="accent5"/>
          </a:lnRef>
          <a:fillRef idx="2">
            <a:schemeClr val="accent5"/>
          </a:fillRef>
          <a:effectRef idx="1">
            <a:schemeClr val="accent5"/>
          </a:effectRef>
          <a:fontRef idx="minor">
            <a:schemeClr val="dk1"/>
          </a:fontRef>
        </p:style>
        <p:txBody>
          <a:bodyPr vert="vert270" rtlCol="0" anchor="ctr"/>
          <a:lstStyle/>
          <a:p>
            <a:pPr marL="0" indent="0" algn="ctr">
              <a:buNone/>
            </a:pPr>
            <a:r>
              <a:rPr lang="en-US" sz="1600" dirty="0"/>
              <a:t>Backup process</a:t>
            </a:r>
          </a:p>
        </p:txBody>
      </p:sp>
      <p:sp>
        <p:nvSpPr>
          <p:cNvPr id="5" name="Rectangle 4">
            <a:extLst>
              <a:ext uri="{FF2B5EF4-FFF2-40B4-BE49-F238E27FC236}">
                <a16:creationId xmlns:a16="http://schemas.microsoft.com/office/drawing/2014/main" id="{BC05C811-1E97-401C-B513-C163FB814B2B}"/>
              </a:ext>
            </a:extLst>
          </p:cNvPr>
          <p:cNvSpPr/>
          <p:nvPr/>
        </p:nvSpPr>
        <p:spPr>
          <a:xfrm>
            <a:off x="5737163" y="4416461"/>
            <a:ext cx="1649060"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Scheduler</a:t>
            </a:r>
          </a:p>
        </p:txBody>
      </p:sp>
      <p:sp>
        <p:nvSpPr>
          <p:cNvPr id="7" name="Rectangle 6">
            <a:extLst>
              <a:ext uri="{FF2B5EF4-FFF2-40B4-BE49-F238E27FC236}">
                <a16:creationId xmlns:a16="http://schemas.microsoft.com/office/drawing/2014/main" id="{D3127E54-6E4C-458C-BAD9-5073015B50D6}"/>
              </a:ext>
            </a:extLst>
          </p:cNvPr>
          <p:cNvSpPr/>
          <p:nvPr/>
        </p:nvSpPr>
        <p:spPr>
          <a:xfrm>
            <a:off x="9266100" y="5804337"/>
            <a:ext cx="2001119"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Report</a:t>
            </a:r>
          </a:p>
        </p:txBody>
      </p:sp>
      <p:sp>
        <p:nvSpPr>
          <p:cNvPr id="8" name="Rectangle 7">
            <a:extLst>
              <a:ext uri="{FF2B5EF4-FFF2-40B4-BE49-F238E27FC236}">
                <a16:creationId xmlns:a16="http://schemas.microsoft.com/office/drawing/2014/main" id="{D198CC29-91F0-4343-9978-9685D4227A0A}"/>
              </a:ext>
            </a:extLst>
          </p:cNvPr>
          <p:cNvSpPr/>
          <p:nvPr/>
        </p:nvSpPr>
        <p:spPr>
          <a:xfrm>
            <a:off x="9251598" y="4994989"/>
            <a:ext cx="2001119"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Purge Backup</a:t>
            </a:r>
          </a:p>
        </p:txBody>
      </p:sp>
      <p:sp>
        <p:nvSpPr>
          <p:cNvPr id="9" name="Rectangle 8">
            <a:extLst>
              <a:ext uri="{FF2B5EF4-FFF2-40B4-BE49-F238E27FC236}">
                <a16:creationId xmlns:a16="http://schemas.microsoft.com/office/drawing/2014/main" id="{6102870B-C095-497A-A63A-0D5A885EDFEC}"/>
              </a:ext>
            </a:extLst>
          </p:cNvPr>
          <p:cNvSpPr/>
          <p:nvPr/>
        </p:nvSpPr>
        <p:spPr>
          <a:xfrm>
            <a:off x="9226303" y="4176764"/>
            <a:ext cx="2001119"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Verify Backup</a:t>
            </a:r>
          </a:p>
        </p:txBody>
      </p:sp>
      <p:sp>
        <p:nvSpPr>
          <p:cNvPr id="10" name="Rectangle 9">
            <a:extLst>
              <a:ext uri="{FF2B5EF4-FFF2-40B4-BE49-F238E27FC236}">
                <a16:creationId xmlns:a16="http://schemas.microsoft.com/office/drawing/2014/main" id="{446E5D5C-5887-4A10-8B5D-418F7A64B7E1}"/>
              </a:ext>
            </a:extLst>
          </p:cNvPr>
          <p:cNvSpPr/>
          <p:nvPr/>
        </p:nvSpPr>
        <p:spPr>
          <a:xfrm>
            <a:off x="9226304" y="3385911"/>
            <a:ext cx="2026414"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Restore backup</a:t>
            </a:r>
          </a:p>
        </p:txBody>
      </p:sp>
      <p:cxnSp>
        <p:nvCxnSpPr>
          <p:cNvPr id="12" name="Straight Arrow Connector 11">
            <a:extLst>
              <a:ext uri="{FF2B5EF4-FFF2-40B4-BE49-F238E27FC236}">
                <a16:creationId xmlns:a16="http://schemas.microsoft.com/office/drawing/2014/main" id="{AE0BA75F-BC01-41E8-BA7A-F1F6BBABAD84}"/>
              </a:ext>
            </a:extLst>
          </p:cNvPr>
          <p:cNvCxnSpPr>
            <a:stCxn id="5" idx="3"/>
            <a:endCxn id="6" idx="1"/>
          </p:cNvCxnSpPr>
          <p:nvPr/>
        </p:nvCxnSpPr>
        <p:spPr>
          <a:xfrm flipV="1">
            <a:off x="7386223" y="4632969"/>
            <a:ext cx="550415" cy="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00AAABA-1214-478E-B27C-7DCC5C44B1EB}"/>
              </a:ext>
            </a:extLst>
          </p:cNvPr>
          <p:cNvCxnSpPr>
            <a:cxnSpLocks/>
          </p:cNvCxnSpPr>
          <p:nvPr/>
        </p:nvCxnSpPr>
        <p:spPr>
          <a:xfrm>
            <a:off x="8478175" y="3603414"/>
            <a:ext cx="74812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C3E3578-09EE-44E1-94C1-BF91426A3E78}"/>
              </a:ext>
            </a:extLst>
          </p:cNvPr>
          <p:cNvCxnSpPr>
            <a:cxnSpLocks/>
          </p:cNvCxnSpPr>
          <p:nvPr/>
        </p:nvCxnSpPr>
        <p:spPr>
          <a:xfrm>
            <a:off x="8478175" y="4364853"/>
            <a:ext cx="74812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61C54AA-F6A3-48EA-B0F4-4F1FE46B6397}"/>
              </a:ext>
            </a:extLst>
          </p:cNvPr>
          <p:cNvCxnSpPr>
            <a:cxnSpLocks/>
            <a:endCxn id="8" idx="1"/>
          </p:cNvCxnSpPr>
          <p:nvPr/>
        </p:nvCxnSpPr>
        <p:spPr>
          <a:xfrm>
            <a:off x="8485426" y="5203109"/>
            <a:ext cx="766172" cy="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FAC66C6-88F6-421F-8F01-BAC01B3499BE}"/>
              </a:ext>
            </a:extLst>
          </p:cNvPr>
          <p:cNvCxnSpPr>
            <a:cxnSpLocks/>
            <a:endCxn id="7" idx="1"/>
          </p:cNvCxnSpPr>
          <p:nvPr/>
        </p:nvCxnSpPr>
        <p:spPr>
          <a:xfrm>
            <a:off x="8485426" y="6021334"/>
            <a:ext cx="780674" cy="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EC14FC6-8E80-4FCB-818E-D8DB589A08D1}"/>
              </a:ext>
            </a:extLst>
          </p:cNvPr>
          <p:cNvSpPr/>
          <p:nvPr/>
        </p:nvSpPr>
        <p:spPr>
          <a:xfrm>
            <a:off x="8027709" y="2050362"/>
            <a:ext cx="3448944" cy="435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MySQL Server Database</a:t>
            </a:r>
          </a:p>
        </p:txBody>
      </p:sp>
      <p:cxnSp>
        <p:nvCxnSpPr>
          <p:cNvPr id="22" name="Straight Arrow Connector 21">
            <a:extLst>
              <a:ext uri="{FF2B5EF4-FFF2-40B4-BE49-F238E27FC236}">
                <a16:creationId xmlns:a16="http://schemas.microsoft.com/office/drawing/2014/main" id="{30C0B1D4-0076-4C50-B038-CD9D15946B18}"/>
              </a:ext>
            </a:extLst>
          </p:cNvPr>
          <p:cNvCxnSpPr>
            <a:cxnSpLocks/>
            <a:stCxn id="10" idx="0"/>
          </p:cNvCxnSpPr>
          <p:nvPr/>
        </p:nvCxnSpPr>
        <p:spPr>
          <a:xfrm flipH="1" flipV="1">
            <a:off x="10226862" y="2485368"/>
            <a:ext cx="12649" cy="900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80C0846-1640-4387-911B-69959CE85491}"/>
              </a:ext>
            </a:extLst>
          </p:cNvPr>
          <p:cNvCxnSpPr>
            <a:cxnSpLocks/>
            <a:endCxn id="6" idx="0"/>
          </p:cNvCxnSpPr>
          <p:nvPr/>
        </p:nvCxnSpPr>
        <p:spPr>
          <a:xfrm>
            <a:off x="8207407" y="2485368"/>
            <a:ext cx="0" cy="496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44E61DA4-E6CF-42F3-B50A-8A00F33FB130}"/>
              </a:ext>
            </a:extLst>
          </p:cNvPr>
          <p:cNvSpPr txBox="1"/>
          <p:nvPr/>
        </p:nvSpPr>
        <p:spPr>
          <a:xfrm>
            <a:off x="7595119" y="6354143"/>
            <a:ext cx="3887603" cy="307777"/>
          </a:xfrm>
          <a:prstGeom prst="rect">
            <a:avLst/>
          </a:prstGeom>
          <a:noFill/>
        </p:spPr>
        <p:txBody>
          <a:bodyPr wrap="none" rtlCol="0">
            <a:spAutoFit/>
          </a:bodyPr>
          <a:lstStyle/>
          <a:p>
            <a:r>
              <a:rPr lang="en-US" sz="1400" dirty="0">
                <a:solidFill>
                  <a:srgbClr val="FFC000"/>
                </a:solidFill>
              </a:rPr>
              <a:t>MySQL backup and restore process review</a:t>
            </a:r>
          </a:p>
        </p:txBody>
      </p:sp>
    </p:spTree>
    <p:extLst>
      <p:ext uri="{BB962C8B-B14F-4D97-AF65-F5344CB8AC3E}">
        <p14:creationId xmlns:p14="http://schemas.microsoft.com/office/powerpoint/2010/main" val="418433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5EE8-1956-41BB-87DA-5B94F35318B2}"/>
              </a:ext>
            </a:extLst>
          </p:cNvPr>
          <p:cNvSpPr>
            <a:spLocks noGrp="1"/>
          </p:cNvSpPr>
          <p:nvPr>
            <p:ph type="title"/>
          </p:nvPr>
        </p:nvSpPr>
        <p:spPr>
          <a:xfrm>
            <a:off x="646111" y="452718"/>
            <a:ext cx="9404723" cy="797584"/>
          </a:xfrm>
        </p:spPr>
        <p:txBody>
          <a:bodyPr/>
          <a:lstStyle/>
          <a:p>
            <a:r>
              <a:rPr lang="en-US" sz="2800" b="1" dirty="0"/>
              <a:t>Effective Backup Management</a:t>
            </a:r>
            <a:endParaRPr lang="en-US" sz="2800" dirty="0"/>
          </a:p>
        </p:txBody>
      </p:sp>
      <p:sp>
        <p:nvSpPr>
          <p:cNvPr id="3" name="Content Placeholder 2">
            <a:extLst>
              <a:ext uri="{FF2B5EF4-FFF2-40B4-BE49-F238E27FC236}">
                <a16:creationId xmlns:a16="http://schemas.microsoft.com/office/drawing/2014/main" id="{08F3F64D-F536-4C7D-9A07-FAE91C16231F}"/>
              </a:ext>
            </a:extLst>
          </p:cNvPr>
          <p:cNvSpPr>
            <a:spLocks noGrp="1"/>
          </p:cNvSpPr>
          <p:nvPr>
            <p:ph sz="half" idx="1"/>
          </p:nvPr>
        </p:nvSpPr>
        <p:spPr>
          <a:xfrm>
            <a:off x="646111" y="1810140"/>
            <a:ext cx="4853540" cy="4520844"/>
          </a:xfrm>
        </p:spPr>
        <p:txBody>
          <a:bodyPr>
            <a:normAutofit/>
          </a:bodyPr>
          <a:lstStyle/>
          <a:p>
            <a:r>
              <a:rPr lang="en-US" sz="1600" dirty="0"/>
              <a:t>Key point to note are :</a:t>
            </a:r>
          </a:p>
          <a:p>
            <a:pPr>
              <a:buFont typeface="+mj-lt"/>
              <a:buAutoNum type="arabicPeriod"/>
            </a:pPr>
            <a:r>
              <a:rPr lang="en-US" sz="1600" dirty="0"/>
              <a:t>Automating backups: use OS scheduling tool or third party tools for this </a:t>
            </a:r>
            <a:r>
              <a:rPr lang="en-US" sz="1600" dirty="0" err="1"/>
              <a:t>eg</a:t>
            </a:r>
            <a:r>
              <a:rPr lang="en-US" sz="1600" dirty="0"/>
              <a:t> workbench.</a:t>
            </a:r>
          </a:p>
          <a:p>
            <a:pPr>
              <a:buFont typeface="+mj-lt"/>
              <a:buAutoNum type="arabicPeriod"/>
            </a:pPr>
            <a:r>
              <a:rPr lang="en-US" sz="1600" dirty="0"/>
              <a:t>Monitoring backups: monitor backup process with alerts in event of backup failures</a:t>
            </a:r>
          </a:p>
          <a:p>
            <a:pPr>
              <a:buFont typeface="+mj-lt"/>
              <a:buAutoNum type="arabicPeriod"/>
            </a:pPr>
            <a:r>
              <a:rPr lang="en-US" sz="1600" dirty="0"/>
              <a:t>Validate backups: have routine validation and verification process without actual restore</a:t>
            </a:r>
          </a:p>
          <a:p>
            <a:pPr>
              <a:buFont typeface="+mj-lt"/>
              <a:buAutoNum type="arabicPeriod"/>
            </a:pPr>
            <a:r>
              <a:rPr lang="en-US" sz="1600" dirty="0"/>
              <a:t>Database backup catalog: this making review of backups which are outside the retention policy of the organization.</a:t>
            </a:r>
          </a:p>
          <a:p>
            <a:pPr>
              <a:buFont typeface="+mj-lt"/>
              <a:buAutoNum type="arabicPeriod"/>
            </a:pPr>
            <a:endParaRPr lang="en-US" sz="1600" dirty="0"/>
          </a:p>
          <a:p>
            <a:pPr>
              <a:buFont typeface="+mj-lt"/>
              <a:buAutoNum type="arabicPeriod"/>
            </a:pPr>
            <a:endParaRPr lang="en-US" sz="1600" dirty="0"/>
          </a:p>
        </p:txBody>
      </p:sp>
      <p:pic>
        <p:nvPicPr>
          <p:cNvPr id="5" name="Content Placeholder 4">
            <a:extLst>
              <a:ext uri="{FF2B5EF4-FFF2-40B4-BE49-F238E27FC236}">
                <a16:creationId xmlns:a16="http://schemas.microsoft.com/office/drawing/2014/main" id="{A5A68C31-BF13-4F7D-AF02-CCD6EB01DA22}"/>
              </a:ext>
            </a:extLst>
          </p:cNvPr>
          <p:cNvPicPr>
            <a:picLocks noGrp="1" noChangeAspect="1"/>
          </p:cNvPicPr>
          <p:nvPr>
            <p:ph sz="half" idx="2"/>
          </p:nvPr>
        </p:nvPicPr>
        <p:blipFill>
          <a:blip r:embed="rId2"/>
          <a:stretch>
            <a:fillRect/>
          </a:stretch>
        </p:blipFill>
        <p:spPr>
          <a:xfrm>
            <a:off x="6185693" y="1456267"/>
            <a:ext cx="5586425" cy="4097866"/>
          </a:xfrm>
          <a:prstGeom prst="rect">
            <a:avLst/>
          </a:prstGeom>
        </p:spPr>
      </p:pic>
    </p:spTree>
    <p:extLst>
      <p:ext uri="{BB962C8B-B14F-4D97-AF65-F5344CB8AC3E}">
        <p14:creationId xmlns:p14="http://schemas.microsoft.com/office/powerpoint/2010/main" val="363711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0C5E-5C30-4505-B8A7-1BC62EB5DAFD}"/>
              </a:ext>
            </a:extLst>
          </p:cNvPr>
          <p:cNvSpPr>
            <a:spLocks noGrp="1"/>
          </p:cNvSpPr>
          <p:nvPr>
            <p:ph type="title"/>
          </p:nvPr>
        </p:nvSpPr>
        <p:spPr>
          <a:xfrm>
            <a:off x="646112" y="452718"/>
            <a:ext cx="8178292" cy="878932"/>
          </a:xfrm>
        </p:spPr>
        <p:txBody>
          <a:bodyPr vert="horz" lIns="91440" tIns="45720" rIns="91440" bIns="45720" rtlCol="0" anchor="t">
            <a:normAutofit/>
          </a:bodyPr>
          <a:lstStyle/>
          <a:p>
            <a:r>
              <a:rPr lang="en-US" sz="2800" b="1" dirty="0"/>
              <a:t>Disaster Recovery strategies (DR) - (1/3)</a:t>
            </a:r>
          </a:p>
        </p:txBody>
      </p:sp>
      <p:sp>
        <p:nvSpPr>
          <p:cNvPr id="3" name="Content Placeholder 2">
            <a:extLst>
              <a:ext uri="{FF2B5EF4-FFF2-40B4-BE49-F238E27FC236}">
                <a16:creationId xmlns:a16="http://schemas.microsoft.com/office/drawing/2014/main" id="{3AC9419C-DDB0-4415-83C1-34FB4E64407F}"/>
              </a:ext>
            </a:extLst>
          </p:cNvPr>
          <p:cNvSpPr>
            <a:spLocks noGrp="1"/>
          </p:cNvSpPr>
          <p:nvPr>
            <p:ph sz="half" idx="1"/>
          </p:nvPr>
        </p:nvSpPr>
        <p:spPr>
          <a:xfrm>
            <a:off x="646112" y="2052918"/>
            <a:ext cx="6642455" cy="4195481"/>
          </a:xfrm>
        </p:spPr>
        <p:txBody>
          <a:bodyPr vert="horz" lIns="91440" tIns="45720" rIns="91440" bIns="45720" rtlCol="0">
            <a:noAutofit/>
          </a:bodyPr>
          <a:lstStyle/>
          <a:p>
            <a:r>
              <a:rPr lang="en-US" sz="2000" dirty="0"/>
              <a:t>Term describes the activities done to restore a database in event of crush, or catastrophic events.</a:t>
            </a:r>
          </a:p>
          <a:p>
            <a:r>
              <a:rPr lang="en-US" sz="2000" dirty="0"/>
              <a:t>The plan should include</a:t>
            </a:r>
          </a:p>
          <a:p>
            <a:pPr lvl="1"/>
            <a:r>
              <a:rPr lang="en-US" sz="2000" dirty="0"/>
              <a:t>The remote site for emergency.</a:t>
            </a:r>
          </a:p>
          <a:p>
            <a:pPr lvl="1"/>
            <a:r>
              <a:rPr lang="en-US" sz="2000" dirty="0"/>
              <a:t>Different server to be used.</a:t>
            </a:r>
          </a:p>
          <a:p>
            <a:pPr lvl="1"/>
            <a:r>
              <a:rPr lang="en-US" sz="2000" dirty="0"/>
              <a:t>Off-site storage of the backups and archive logs.</a:t>
            </a:r>
          </a:p>
          <a:p>
            <a:r>
              <a:rPr lang="en-US" sz="2000" dirty="0"/>
              <a:t>The plans defined all revolve within </a:t>
            </a:r>
          </a:p>
          <a:p>
            <a:pPr lvl="1"/>
            <a:r>
              <a:rPr lang="en-US" sz="2000" dirty="0"/>
              <a:t>Recovery point objective</a:t>
            </a:r>
          </a:p>
          <a:p>
            <a:pPr lvl="1"/>
            <a:r>
              <a:rPr lang="en-US" sz="2000" dirty="0"/>
              <a:t>Recovery time objective</a:t>
            </a:r>
          </a:p>
          <a:p>
            <a:pPr marL="457200" lvl="1" indent="0"/>
            <a:endParaRPr lang="en-US" sz="2000" dirty="0"/>
          </a:p>
        </p:txBody>
      </p:sp>
      <p:pic>
        <p:nvPicPr>
          <p:cNvPr id="5" name="Content Placeholder 4">
            <a:extLst>
              <a:ext uri="{FF2B5EF4-FFF2-40B4-BE49-F238E27FC236}">
                <a16:creationId xmlns:a16="http://schemas.microsoft.com/office/drawing/2014/main" id="{6D45E106-403E-4249-A9E5-51DE0B056458}"/>
              </a:ext>
            </a:extLst>
          </p:cNvPr>
          <p:cNvPicPr>
            <a:picLocks noGrp="1" noChangeAspect="1"/>
          </p:cNvPicPr>
          <p:nvPr>
            <p:ph sz="half" idx="2"/>
          </p:nvPr>
        </p:nvPicPr>
        <p:blipFill>
          <a:blip r:embed="rId4"/>
          <a:stretch>
            <a:fillRect/>
          </a:stretch>
        </p:blipFill>
        <p:spPr>
          <a:xfrm>
            <a:off x="7563742" y="1515404"/>
            <a:ext cx="4492134" cy="1542303"/>
          </a:xfrm>
          <a:prstGeom prst="rect">
            <a:avLst/>
          </a:prstGeom>
          <a:effectLst/>
        </p:spPr>
      </p:pic>
      <p:pic>
        <p:nvPicPr>
          <p:cNvPr id="6" name="Picture 5">
            <a:extLst>
              <a:ext uri="{FF2B5EF4-FFF2-40B4-BE49-F238E27FC236}">
                <a16:creationId xmlns:a16="http://schemas.microsoft.com/office/drawing/2014/main" id="{D1EFBB09-A2C4-480E-8940-2252E1ABCDF4}"/>
              </a:ext>
            </a:extLst>
          </p:cNvPr>
          <p:cNvPicPr>
            <a:picLocks noChangeAspect="1"/>
          </p:cNvPicPr>
          <p:nvPr/>
        </p:nvPicPr>
        <p:blipFill>
          <a:blip r:embed="rId5"/>
          <a:stretch>
            <a:fillRect/>
          </a:stretch>
        </p:blipFill>
        <p:spPr>
          <a:xfrm>
            <a:off x="6951216" y="4012707"/>
            <a:ext cx="5104659" cy="1659891"/>
          </a:xfrm>
          <a:prstGeom prst="rect">
            <a:avLst/>
          </a:prstGeom>
          <a:effectLst/>
        </p:spPr>
      </p:pic>
    </p:spTree>
    <p:extLst>
      <p:ext uri="{BB962C8B-B14F-4D97-AF65-F5344CB8AC3E}">
        <p14:creationId xmlns:p14="http://schemas.microsoft.com/office/powerpoint/2010/main" val="342657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1278</TotalTime>
  <Words>1491</Words>
  <Application>Microsoft Office PowerPoint</Application>
  <PresentationFormat>Widescreen</PresentationFormat>
  <Paragraphs>141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Storage , Backup and Security - RDM</vt:lpstr>
      <vt:lpstr>Database storage</vt:lpstr>
      <vt:lpstr>Storage area network (SAN)</vt:lpstr>
      <vt:lpstr>PowerPoint Presentation</vt:lpstr>
      <vt:lpstr>Case 1: MySQL databases – Full backup (2/4) </vt:lpstr>
      <vt:lpstr>Case 2: MySQL database replication (3/4)</vt:lpstr>
      <vt:lpstr>Database Backup plans (4/4)</vt:lpstr>
      <vt:lpstr>Effective Backup Management</vt:lpstr>
      <vt:lpstr>Disaster Recovery strategies (DR) - (1/3)</vt:lpstr>
      <vt:lpstr>DR - Recovery Point Objective(RPO) -  (2/3)</vt:lpstr>
      <vt:lpstr>DR - Recovery Time Objective(RTO) -  (3/3)</vt:lpstr>
      <vt:lpstr>Security in Data management  (1/3)</vt:lpstr>
      <vt:lpstr>Data Security: Role based access(2/3)</vt:lpstr>
      <vt:lpstr>Data Security: Role based access (3/3)</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 backup and security</dc:title>
  <dc:creator>Lucian Mshote</dc:creator>
  <cp:lastModifiedBy>Lucian Mshote</cp:lastModifiedBy>
  <cp:revision>59</cp:revision>
  <dcterms:created xsi:type="dcterms:W3CDTF">2019-06-11T07:41:52Z</dcterms:created>
  <dcterms:modified xsi:type="dcterms:W3CDTF">2019-06-25T13:59:19Z</dcterms:modified>
</cp:coreProperties>
</file>