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990B-26BB-4035-B9A7-3886FC21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43AC-7E77-47FB-A60D-E5E2CC6C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59E4-5183-4400-B73F-EF9B2223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EA83-5112-45D0-8F19-36645393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4773-73ED-41ED-8994-559C0CE6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2739-391B-45A6-8DD4-796F53E9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52FE-637E-48FE-A430-C1F88B2F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82D0-D248-49B2-B46F-B5A97C8D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D06D-2AAE-408A-936A-2C8DD14B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2660-D1CF-4266-87BC-1A44AFCE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317AA-AF54-40A6-869E-18C8244FB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C5078-25CE-4928-96AF-2469D77C4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16F5-D67F-4427-8133-7E582F1B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C464-CEA3-45B2-81A5-684F2ECA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6025-06E6-4111-B60B-9558839D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2E8E-2D0B-4214-A85D-8163970F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82EA-C3EE-4AF4-95AD-D89DA902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3D77-BCD1-4172-AFA5-177AD70C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6B3E-D42F-4BC1-8E48-EE3E9BFB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8024-CF70-4BDF-AF1B-8A1F6D6C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A851-5879-4948-973B-F20722A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A510-D9FF-4A7C-B52A-A2A7D1622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93DF-BBD3-41D3-B190-2BB625E8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2223-E1C3-4684-9531-74DA31E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546E-A6A5-4966-9DF8-BBA672FB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83B0-9A62-4F8F-BC7E-1D020E86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92AE-2230-458C-8B62-62C68A8E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4F23A-8745-498B-AAF0-1148AAFB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F3DA4-2643-476F-9A2D-5627560C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02583-119F-494E-ABE0-956EF2B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4C73-4B6F-48B6-BA80-AA35FCCF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CD38-AB86-41EE-8C09-2710A683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A8D6-C91A-4812-97DA-C2C9C53B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8835-CCF4-41B0-B5F3-4B2F1B19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EA9B3-097C-4C43-995A-49AE15047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E19B4-0ADD-498C-8D33-E6AF99DDF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23230-6287-4E71-80C2-73A66050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BFD8C-544B-471B-B813-AFC4993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BC575-C89B-486E-B7A9-8DE164E0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C9B4-11BB-4ECE-A240-1EC3B9B8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87144-0495-4E5A-8D5F-73D1354A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54617-7161-4D33-AB04-4740780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85FB-D4E0-42F5-B212-3075804A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5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04248-F01A-4C51-9742-F80317AF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BA7F2-D528-463C-9C4C-A42F3E55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5266E-78A7-478C-A5CE-3DA63F1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9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9607-0EF0-4F2A-ADA4-56D76506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72D2-5FA2-4C46-B488-EA6C111B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76F2-22A7-4FC1-B62E-B53615D5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A845-BC9C-455C-BED8-36FF844B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223F-6F3C-4016-AD46-D38F80FC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7C14-8C9B-4B18-A311-4312A0CC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0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C7A0-D9BB-4571-8BC7-24075CE8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0F69C-A1A0-450C-8F93-5CFB5D1C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DFBA-991C-44C0-8635-796E5C3F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FA5C-C647-4F02-9794-979BF09F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2B777-8E0D-4CB2-A573-DA310EB7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4CAA-1B88-4F81-8A71-90FE6F1E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8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41053-AC70-4950-AE11-3D15BF2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A458-AFCE-4C1F-BD64-09AD20C3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00F3-85D6-4975-B10E-5161825BD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C0D8-7A2D-46C5-9C07-C2FACF4452E4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54BA-2E70-4754-89A4-A874E1C17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925D-5B52-4BE7-B6A9-F8C776013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3BD-4223-4457-8056-7ABD9D87A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524-9987-4FC3-8586-95882C708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7" y="1903760"/>
            <a:ext cx="9756371" cy="2387600"/>
          </a:xfrm>
        </p:spPr>
        <p:txBody>
          <a:bodyPr/>
          <a:lstStyle/>
          <a:p>
            <a:r>
              <a:rPr lang="en-US" dirty="0"/>
              <a:t>Research Data Management tools and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4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0138-8996-477B-9F3B-73DE31E0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1" y="1093695"/>
            <a:ext cx="11994777" cy="5342964"/>
          </a:xfrm>
        </p:spPr>
        <p:txBody>
          <a:bodyPr/>
          <a:lstStyle/>
          <a:p>
            <a:r>
              <a:rPr lang="en-US" dirty="0"/>
              <a:t>Computer systems can be used in many ways to facilitate clinical research</a:t>
            </a:r>
          </a:p>
          <a:p>
            <a:pPr lvl="1"/>
            <a:r>
              <a:rPr lang="en-US" sz="2000" dirty="0"/>
              <a:t>Data entry, database storage &amp; management</a:t>
            </a:r>
          </a:p>
          <a:p>
            <a:pPr lvl="1"/>
            <a:r>
              <a:rPr lang="en-US" sz="2000" dirty="0"/>
              <a:t>Statistical analysis</a:t>
            </a:r>
          </a:p>
          <a:p>
            <a:pPr lvl="1"/>
            <a:endParaRPr lang="en-US" dirty="0"/>
          </a:p>
          <a:p>
            <a:r>
              <a:rPr lang="en-US" dirty="0"/>
              <a:t>Software tools have been have been developed to assist in conducting clinical research and ensure requirements are met</a:t>
            </a:r>
          </a:p>
          <a:p>
            <a:endParaRPr lang="en-US" dirty="0"/>
          </a:p>
          <a:p>
            <a:r>
              <a:rPr lang="en-US" dirty="0"/>
              <a:t>Decision on hardware, software and operating system should be researched together since the three are interrelated.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98C99-B59B-4A28-A1A8-FC97693FA795}"/>
              </a:ext>
            </a:extLst>
          </p:cNvPr>
          <p:cNvSpPr txBox="1"/>
          <p:nvPr/>
        </p:nvSpPr>
        <p:spPr>
          <a:xfrm>
            <a:off x="80682" y="125506"/>
            <a:ext cx="4805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5329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0138-8996-477B-9F3B-73DE31E0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1" y="905436"/>
            <a:ext cx="11994777" cy="5871882"/>
          </a:xfrm>
        </p:spPr>
        <p:txBody>
          <a:bodyPr/>
          <a:lstStyle/>
          <a:p>
            <a:r>
              <a:rPr lang="en-US" dirty="0"/>
              <a:t>Choice of RDM tool depend on the database size and required functionality</a:t>
            </a:r>
          </a:p>
          <a:p>
            <a:pPr lvl="1"/>
            <a:r>
              <a:rPr lang="en-US" sz="2000" dirty="0"/>
              <a:t>Large multicenter studies require use of a tool with powerful data handling features</a:t>
            </a:r>
          </a:p>
          <a:p>
            <a:pPr lvl="1"/>
            <a:r>
              <a:rPr lang="en-US" sz="2000" dirty="0"/>
              <a:t>Smaller studies could do with smaller tools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A careful review of features and functionality should be done</a:t>
            </a:r>
          </a:p>
          <a:p>
            <a:pPr lvl="1"/>
            <a:r>
              <a:rPr lang="en-US" sz="2000" dirty="0"/>
              <a:t>Data entry screens user friendly and easy to set up ( for technical and non-technical staff)</a:t>
            </a:r>
          </a:p>
          <a:p>
            <a:pPr lvl="1"/>
            <a:r>
              <a:rPr lang="en-US" sz="2000" dirty="0"/>
              <a:t>Ability to extract/query data without need for programming skills</a:t>
            </a:r>
          </a:p>
          <a:p>
            <a:pPr lvl="1"/>
            <a:r>
              <a:rPr lang="en-US" sz="2000" dirty="0"/>
              <a:t>Simultaneous write access for multi-users with maintained data integrity</a:t>
            </a:r>
          </a:p>
          <a:p>
            <a:pPr lvl="1"/>
            <a:r>
              <a:rPr lang="en-US" sz="2000" dirty="0"/>
              <a:t>Audit trail capability</a:t>
            </a:r>
          </a:p>
          <a:p>
            <a:pPr lvl="1"/>
            <a:r>
              <a:rPr lang="en-US" sz="2000" dirty="0"/>
              <a:t>Interface with statistical analysis software</a:t>
            </a:r>
          </a:p>
          <a:p>
            <a:pPr lvl="1"/>
            <a:r>
              <a:rPr lang="en-US" sz="2000" dirty="0"/>
              <a:t>Appropriate security features</a:t>
            </a:r>
          </a:p>
          <a:p>
            <a:pPr lvl="1"/>
            <a:r>
              <a:rPr lang="en-US" sz="2000" dirty="0"/>
              <a:t>Cost effective</a:t>
            </a:r>
          </a:p>
          <a:p>
            <a:pPr lvl="1"/>
            <a:r>
              <a:rPr lang="en-US" sz="2000" dirty="0"/>
              <a:t>e.tc.</a:t>
            </a:r>
          </a:p>
          <a:p>
            <a:pPr lvl="1"/>
            <a:endParaRPr lang="en-US" sz="2000" dirty="0"/>
          </a:p>
          <a:p>
            <a:r>
              <a:rPr lang="en-US" dirty="0"/>
              <a:t>Select a tool that closely matches your research project requirements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98C99-B59B-4A28-A1A8-FC97693FA795}"/>
              </a:ext>
            </a:extLst>
          </p:cNvPr>
          <p:cNvSpPr txBox="1"/>
          <p:nvPr/>
        </p:nvSpPr>
        <p:spPr>
          <a:xfrm>
            <a:off x="80682" y="125506"/>
            <a:ext cx="972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Consideration in choosing RDM tool (1/2)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7843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0138-8996-477B-9F3B-73DE31E0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1" y="905436"/>
            <a:ext cx="11994777" cy="5871882"/>
          </a:xfrm>
        </p:spPr>
        <p:txBody>
          <a:bodyPr/>
          <a:lstStyle/>
          <a:p>
            <a:pPr lvl="1"/>
            <a:r>
              <a:rPr lang="en-US" sz="2600" dirty="0"/>
              <a:t>Choosing RDM tool (project type and size)</a:t>
            </a:r>
          </a:p>
          <a:p>
            <a:pPr lvl="2"/>
            <a:r>
              <a:rPr lang="en-US" dirty="0"/>
              <a:t>One site and single investigator (&lt;300 variables on &lt;300 participants)</a:t>
            </a:r>
          </a:p>
          <a:p>
            <a:pPr marL="1371600" lvl="3" indent="0">
              <a:buNone/>
            </a:pPr>
            <a:r>
              <a:rPr lang="en-US" sz="1600" dirty="0"/>
              <a:t>- Spreadsheet such as Microsoft Excel – organize different data on separate worksheets</a:t>
            </a:r>
          </a:p>
          <a:p>
            <a:pPr marL="1371600" lvl="3" indent="0">
              <a:buNone/>
            </a:pPr>
            <a:r>
              <a:rPr lang="en-US" sz="1600" dirty="0"/>
              <a:t>- Take note of confidentiality and security – limit access, encrypt if possible</a:t>
            </a:r>
          </a:p>
          <a:p>
            <a:pPr marL="1371600" lvl="3" indent="0">
              <a:buNone/>
            </a:pPr>
            <a:r>
              <a:rPr lang="en-US" sz="1600" dirty="0"/>
              <a:t>- Avoid use of identifiable information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Single site and multiple investigators (350 – 1000 variables and participants).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Database management software (DMS)</a:t>
            </a:r>
          </a:p>
          <a:p>
            <a:pPr marL="2286000" lvl="5" indent="0">
              <a:buNone/>
            </a:pPr>
            <a:r>
              <a:rPr lang="en-US" sz="1600" dirty="0"/>
              <a:t>- RDBMS e.g. MySQL, </a:t>
            </a:r>
            <a:r>
              <a:rPr lang="en-US" sz="1600" dirty="0" err="1"/>
              <a:t>Ms</a:t>
            </a:r>
            <a:r>
              <a:rPr lang="en-US" sz="1600" dirty="0"/>
              <a:t> Access</a:t>
            </a:r>
          </a:p>
          <a:p>
            <a:pPr marL="2286000" lvl="5" indent="0">
              <a:buNone/>
            </a:pPr>
            <a:r>
              <a:rPr lang="en-US" sz="1600" dirty="0"/>
              <a:t>- Other choices include REDCap, OpenClinica and Open Data Kit</a:t>
            </a:r>
          </a:p>
          <a:p>
            <a:pPr marL="2286000" lvl="5" indent="0">
              <a:buNone/>
            </a:pPr>
            <a:r>
              <a:rPr lang="en-US" sz="1600" dirty="0"/>
              <a:t>- Internet connection required as well as personnel for programming support</a:t>
            </a:r>
          </a:p>
          <a:p>
            <a:pPr lvl="5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r>
              <a:rPr lang="en-US" dirty="0"/>
              <a:t>Multiple sites and multiple investigators ( more than 1000 variables and participants)</a:t>
            </a:r>
          </a:p>
          <a:p>
            <a:pPr marL="1371600" lvl="3" indent="0">
              <a:buNone/>
            </a:pPr>
            <a:r>
              <a:rPr lang="en-US" sz="1600" dirty="0"/>
              <a:t>- Enterprise level DMS e.g. MS SQL server, Oracle etc.</a:t>
            </a:r>
          </a:p>
          <a:p>
            <a:pPr marL="1371600" lvl="3" indent="0">
              <a:buNone/>
            </a:pPr>
            <a:r>
              <a:rPr lang="en-US" sz="1600" dirty="0"/>
              <a:t>- REDCap, OpenClinica and ODK</a:t>
            </a:r>
          </a:p>
          <a:p>
            <a:pPr marL="1371600" lvl="3" indent="0">
              <a:buNone/>
            </a:pPr>
            <a:r>
              <a:rPr lang="en-US" sz="1600" dirty="0"/>
              <a:t>- Multiple persons in data management environment</a:t>
            </a:r>
          </a:p>
          <a:p>
            <a:pPr lvl="3">
              <a:buFontTx/>
              <a:buChar char="-"/>
            </a:pPr>
            <a:endParaRPr lang="en-US" sz="1600" dirty="0"/>
          </a:p>
          <a:p>
            <a:pPr lvl="1"/>
            <a:r>
              <a:rPr lang="en-US" dirty="0"/>
              <a:t>Several tools are available, choose wisely</a:t>
            </a:r>
          </a:p>
          <a:p>
            <a:pPr marL="457200" lvl="1" indent="0">
              <a:buNone/>
            </a:pPr>
            <a:endParaRPr lang="en-US" sz="2200" dirty="0"/>
          </a:p>
          <a:p>
            <a:pPr marL="1371600" lvl="3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98C99-B59B-4A28-A1A8-FC97693FA795}"/>
              </a:ext>
            </a:extLst>
          </p:cNvPr>
          <p:cNvSpPr txBox="1"/>
          <p:nvPr/>
        </p:nvSpPr>
        <p:spPr>
          <a:xfrm>
            <a:off x="80682" y="125506"/>
            <a:ext cx="972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Consideration in choosing RDM tool (2/2)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9629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0138-8996-477B-9F3B-73DE31E0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1" y="1093695"/>
            <a:ext cx="11994777" cy="5342964"/>
          </a:xfrm>
        </p:spPr>
        <p:txBody>
          <a:bodyPr/>
          <a:lstStyle/>
          <a:p>
            <a:r>
              <a:rPr lang="en-US" dirty="0"/>
              <a:t>We explain the use of REDCap and RDMS (MySQL)</a:t>
            </a:r>
          </a:p>
          <a:p>
            <a:endParaRPr lang="en-US" dirty="0"/>
          </a:p>
          <a:p>
            <a:r>
              <a:rPr lang="en-US" dirty="0"/>
              <a:t>We will demonstrate how the tools interface with R statistical software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REDCap – Secure web based application for building and managing online surveys 	       and databases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RDMS – computer software </a:t>
            </a:r>
            <a:r>
              <a:rPr lang="en-US" dirty="0" err="1"/>
              <a:t>programme</a:t>
            </a:r>
            <a:r>
              <a:rPr lang="en-US" dirty="0"/>
              <a:t> that stores data as a set of related tables.</a:t>
            </a:r>
          </a:p>
          <a:p>
            <a:pPr lvl="2"/>
            <a:r>
              <a:rPr lang="en-US" dirty="0"/>
              <a:t>purpose is to manage and retrieve data as quickly and reliable as possible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98C99-B59B-4A28-A1A8-FC97693FA795}"/>
              </a:ext>
            </a:extLst>
          </p:cNvPr>
          <p:cNvSpPr txBox="1"/>
          <p:nvPr/>
        </p:nvSpPr>
        <p:spPr>
          <a:xfrm>
            <a:off x="80682" y="125506"/>
            <a:ext cx="4805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Tools on focus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53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Research Data Management tools and 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Maronga</dc:creator>
  <cp:lastModifiedBy>Christopher Maronga</cp:lastModifiedBy>
  <cp:revision>8</cp:revision>
  <dcterms:created xsi:type="dcterms:W3CDTF">2019-06-03T10:34:20Z</dcterms:created>
  <dcterms:modified xsi:type="dcterms:W3CDTF">2019-06-04T10:54:44Z</dcterms:modified>
</cp:coreProperties>
</file>