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F01BF"/>
    <a:srgbClr val="020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AA9-71B8-4629-BF24-ACAF993A5A0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FC55-4BF9-4BFC-AD58-673F14CD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E37B581-A09A-1675-4D53-4ACAD95A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51143"/>
              </p:ext>
            </p:extLst>
          </p:nvPr>
        </p:nvGraphicFramePr>
        <p:xfrm>
          <a:off x="3916324" y="4946656"/>
          <a:ext cx="2232839" cy="62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93">
                  <a:extLst>
                    <a:ext uri="{9D8B030D-6E8A-4147-A177-3AD203B41FA5}">
                      <a16:colId xmlns:a16="http://schemas.microsoft.com/office/drawing/2014/main" val="2430891747"/>
                    </a:ext>
                  </a:extLst>
                </a:gridCol>
                <a:gridCol w="1179546">
                  <a:extLst>
                    <a:ext uri="{9D8B030D-6E8A-4147-A177-3AD203B41FA5}">
                      <a16:colId xmlns:a16="http://schemas.microsoft.com/office/drawing/2014/main" val="2107302222"/>
                    </a:ext>
                  </a:extLst>
                </a:gridCol>
              </a:tblGrid>
              <a:tr h="86238">
                <a:tc>
                  <a:txBody>
                    <a:bodyPr/>
                    <a:lstStyle/>
                    <a:p>
                      <a:pPr marL="233363" indent="-117475" algn="l" defTabSz="457200" rtl="0" eaLnBrk="1" latinLnBrk="0" hangingPunct="1">
                        <a:buFont typeface="Constantia" panose="02030602050306030303" pitchFamily="18" charset="0"/>
                        <a:buChar char="+"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__()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33363" indent="-117475" algn="l" defTabSz="457200" rtl="0" eaLnBrk="1" latinLnBrk="0" hangingPunct="1">
                        <a:buFont typeface="Constantia" panose="02030602050306030303" pitchFamily="18" charset="0"/>
                        <a:buChar char="+"/>
                      </a:pP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OFXListStart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15508"/>
                  </a:ext>
                </a:extLst>
              </a:tr>
              <a:tr h="86238">
                <a:tc>
                  <a:txBody>
                    <a:bodyPr/>
                    <a:lstStyle/>
                    <a:p>
                      <a:pPr marL="233363" indent="-117475" algn="l" defTabSz="457200" rtl="0" eaLnBrk="1" latinLnBrk="0" hangingPunct="1">
                        <a:buFont typeface="Constantia" panose="02030602050306030303" pitchFamily="18" charset="0"/>
                        <a:buChar char="+"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iter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__()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11747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tantia" panose="02030602050306030303" pitchFamily="18" charset="0"/>
                        <a:buChar char="+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OFXListEnd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62123"/>
                  </a:ext>
                </a:extLst>
              </a:tr>
              <a:tr h="86238">
                <a:tc>
                  <a:txBody>
                    <a:bodyPr/>
                    <a:lstStyle/>
                    <a:p>
                      <a:pPr marL="233363" indent="-117475" algn="l" defTabSz="457200" rtl="0" eaLnBrk="1" latinLnBrk="0" hangingPunct="1">
                        <a:buFont typeface="Constantia" panose="02030602050306030303" pitchFamily="18" charset="0"/>
                        <a:buChar char="+"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__next()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11747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tantia" panose="02030602050306030303" pitchFamily="18" charset="0"/>
                        <a:buChar char="+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OFXRecStart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12844"/>
                  </a:ext>
                </a:extLst>
              </a:tr>
              <a:tr h="172476">
                <a:tc>
                  <a:txBody>
                    <a:bodyPr/>
                    <a:lstStyle/>
                    <a:p>
                      <a:pPr marL="233363" indent="-117475" algn="l" defTabSz="457200" rtl="0" eaLnBrk="1" latinLnBrk="0" hangingPunct="1">
                        <a:buFont typeface="Constantia" panose="02030602050306030303" pitchFamily="18" charset="0"/>
                        <a:buChar char="+"/>
                      </a:pP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OFXPutData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11747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tantia" panose="02030602050306030303" pitchFamily="18" charset="0"/>
                        <a:buChar char="+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OFXRecEnd</a:t>
                      </a: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95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02CDB2-91BC-C53C-CCC6-43004676F406}"/>
              </a:ext>
            </a:extLst>
          </p:cNvPr>
          <p:cNvSpPr txBox="1"/>
          <p:nvPr/>
        </p:nvSpPr>
        <p:spPr>
          <a:xfrm>
            <a:off x="0" y="1488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OFXtoDB Program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B61CF-9B90-7F20-4E73-59E0AE0AAEE2}"/>
              </a:ext>
            </a:extLst>
          </p:cNvPr>
          <p:cNvSpPr txBox="1"/>
          <p:nvPr/>
        </p:nvSpPr>
        <p:spPr>
          <a:xfrm>
            <a:off x="3838353" y="803040"/>
            <a:ext cx="1467294" cy="553998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OFXtoDB.py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AddData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ProcessListEntry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544E1-33AA-2C28-BD0E-393249373B1F}"/>
              </a:ext>
            </a:extLst>
          </p:cNvPr>
          <p:cNvSpPr txBox="1"/>
          <p:nvPr/>
        </p:nvSpPr>
        <p:spPr>
          <a:xfrm>
            <a:off x="2243469" y="1713338"/>
            <a:ext cx="1389322" cy="246221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OFXtoDataParams.py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BA4E0-3FE2-7CF1-A26C-BA8E787006F8}"/>
              </a:ext>
            </a:extLst>
          </p:cNvPr>
          <p:cNvSpPr txBox="1"/>
          <p:nvPr/>
        </p:nvSpPr>
        <p:spPr>
          <a:xfrm>
            <a:off x="3916325" y="1713337"/>
            <a:ext cx="1389322" cy="246221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ChooseWriter.py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DA238-316E-3E87-ED11-425E4145B492}"/>
              </a:ext>
            </a:extLst>
          </p:cNvPr>
          <p:cNvSpPr txBox="1"/>
          <p:nvPr/>
        </p:nvSpPr>
        <p:spPr>
          <a:xfrm>
            <a:off x="1144771" y="803040"/>
            <a:ext cx="1389322" cy="246221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OFXGlobals.py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D9623-88D7-BDC5-555A-DE46FE2DDB19}"/>
              </a:ext>
            </a:extLst>
          </p:cNvPr>
          <p:cNvSpPr txBox="1"/>
          <p:nvPr/>
        </p:nvSpPr>
        <p:spPr>
          <a:xfrm>
            <a:off x="5589181" y="1713337"/>
            <a:ext cx="1467294" cy="861774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WalkElementTree.py</a:t>
            </a: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ElandParent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init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__next__()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08CCA-DD65-80B1-91E3-5853866878DD}"/>
              </a:ext>
            </a:extLst>
          </p:cNvPr>
          <p:cNvSpPr txBox="1"/>
          <p:nvPr/>
        </p:nvSpPr>
        <p:spPr>
          <a:xfrm>
            <a:off x="1873103" y="2970041"/>
            <a:ext cx="1697665" cy="1477328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PostgresWriter.py</a:t>
            </a: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PostgresDBWriter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init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OFXListEnd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OFXAllDone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MappingFromDB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init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__next__()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A4A83-444D-0874-7524-C8E6057996CD}"/>
              </a:ext>
            </a:extLst>
          </p:cNvPr>
          <p:cNvSpPr txBox="1"/>
          <p:nvPr/>
        </p:nvSpPr>
        <p:spPr>
          <a:xfrm>
            <a:off x="3838353" y="2970041"/>
            <a:ext cx="1573619" cy="861774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ExcelWriter.py</a:t>
            </a: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ExcelWBWriter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init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OFXListEnd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OFXAllDone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655B8-7590-F9D5-D882-71505F29B920}"/>
              </a:ext>
            </a:extLst>
          </p:cNvPr>
          <p:cNvSpPr txBox="1"/>
          <p:nvPr/>
        </p:nvSpPr>
        <p:spPr>
          <a:xfrm>
            <a:off x="5679557" y="2970041"/>
            <a:ext cx="1467294" cy="707886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CSVWriter.py</a:t>
            </a:r>
          </a:p>
          <a:p>
            <a:pPr marL="52388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CSVWriter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init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OFXListEnd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74981D-24CD-8B8B-3823-B17B25C8249F}"/>
              </a:ext>
            </a:extLst>
          </p:cNvPr>
          <p:cNvCxnSpPr>
            <a:endCxn id="13" idx="0"/>
          </p:cNvCxnSpPr>
          <p:nvPr/>
        </p:nvCxnSpPr>
        <p:spPr>
          <a:xfrm flipH="1">
            <a:off x="2721936" y="1959558"/>
            <a:ext cx="1318436" cy="1010483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0CDE2F-EB81-6D86-EDE2-204EE62CBA4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610986" y="1959558"/>
            <a:ext cx="14177" cy="1010483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6B2DD7-8724-8D01-5524-284B98EE83B4}"/>
              </a:ext>
            </a:extLst>
          </p:cNvPr>
          <p:cNvCxnSpPr>
            <a:cxnSpLocks/>
          </p:cNvCxnSpPr>
          <p:nvPr/>
        </p:nvCxnSpPr>
        <p:spPr>
          <a:xfrm>
            <a:off x="5145271" y="1959558"/>
            <a:ext cx="628208" cy="1010483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798729-D47B-7563-14B5-9CC857635C66}"/>
              </a:ext>
            </a:extLst>
          </p:cNvPr>
          <p:cNvSpPr txBox="1"/>
          <p:nvPr/>
        </p:nvSpPr>
        <p:spPr>
          <a:xfrm>
            <a:off x="3877338" y="4565849"/>
            <a:ext cx="2232839" cy="1625486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OFXWriter.py</a:t>
            </a: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Writer</a:t>
            </a:r>
          </a:p>
          <a:p>
            <a:pPr marL="169863"/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169863"/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169863"/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169863"/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169863"/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169863"/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Class </a:t>
            </a:r>
            <a:r>
              <a:rPr lang="en-US" sz="1000" dirty="0" err="1">
                <a:solidFill>
                  <a:srgbClr val="C00000"/>
                </a:solidFill>
                <a:latin typeface="Constantia" panose="02030602050306030303" pitchFamily="18" charset="0"/>
              </a:rPr>
              <a:t>MappingFromIniFile</a:t>
            </a:r>
            <a:endParaRPr lang="en-US" sz="10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__next__()</a:t>
            </a:r>
          </a:p>
          <a:p>
            <a:pPr marL="233363" indent="-117475">
              <a:buFont typeface="Constantia" panose="02030602050306030303" pitchFamily="18" charset="0"/>
              <a:buChar char="+"/>
            </a:pP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AADB98-27F5-E2AD-5A8C-FA0120096BA5}"/>
              </a:ext>
            </a:extLst>
          </p:cNvPr>
          <p:cNvCxnSpPr/>
          <p:nvPr/>
        </p:nvCxnSpPr>
        <p:spPr>
          <a:xfrm flipH="1" flipV="1">
            <a:off x="3285460" y="3364971"/>
            <a:ext cx="871870" cy="1477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9AF6EF-7D7D-7BFD-1B2A-57C1C6C45DFC}"/>
              </a:ext>
            </a:extLst>
          </p:cNvPr>
          <p:cNvCxnSpPr>
            <a:cxnSpLocks/>
          </p:cNvCxnSpPr>
          <p:nvPr/>
        </p:nvCxnSpPr>
        <p:spPr>
          <a:xfrm flipV="1">
            <a:off x="4774019" y="3327930"/>
            <a:ext cx="503274" cy="1477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FD6A1E-B612-F1C4-2F5D-E83146A1AFD5}"/>
              </a:ext>
            </a:extLst>
          </p:cNvPr>
          <p:cNvCxnSpPr>
            <a:cxnSpLocks/>
          </p:cNvCxnSpPr>
          <p:nvPr/>
        </p:nvCxnSpPr>
        <p:spPr>
          <a:xfrm flipV="1">
            <a:off x="4848447" y="3323984"/>
            <a:ext cx="990600" cy="1471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05B5D9-5544-1CB1-70B1-D1CACAC6BB90}"/>
              </a:ext>
            </a:extLst>
          </p:cNvPr>
          <p:cNvCxnSpPr>
            <a:cxnSpLocks/>
          </p:cNvCxnSpPr>
          <p:nvPr/>
        </p:nvCxnSpPr>
        <p:spPr>
          <a:xfrm flipH="1" flipV="1">
            <a:off x="3253563" y="3944679"/>
            <a:ext cx="914400" cy="17650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CE6AFA-1ADD-D765-65D8-7E764F5B7C2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938130" y="1357038"/>
            <a:ext cx="1633870" cy="356300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7B2C78-C575-64A1-5FF3-B57EB9A2C1F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2000" y="1357038"/>
            <a:ext cx="38986" cy="356299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A74946-5238-7362-A83E-627CFE61181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572000" y="1357038"/>
            <a:ext cx="1750828" cy="356299"/>
          </a:xfrm>
          <a:prstGeom prst="straightConnector1">
            <a:avLst/>
          </a:prstGeom>
          <a:ln>
            <a:solidFill>
              <a:srgbClr val="0F01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D1CCC72-5F37-F85B-9BCA-43F40649E30B}"/>
              </a:ext>
            </a:extLst>
          </p:cNvPr>
          <p:cNvSpPr/>
          <p:nvPr/>
        </p:nvSpPr>
        <p:spPr>
          <a:xfrm>
            <a:off x="3558988" y="645459"/>
            <a:ext cx="5459506" cy="2015629"/>
          </a:xfrm>
          <a:custGeom>
            <a:avLst/>
            <a:gdLst>
              <a:gd name="connsiteX0" fmla="*/ 0 w 5477436"/>
              <a:gd name="connsiteY0" fmla="*/ 80683 h 2124635"/>
              <a:gd name="connsiteX1" fmla="*/ 0 w 5477436"/>
              <a:gd name="connsiteY1" fmla="*/ 923365 h 2124635"/>
              <a:gd name="connsiteX2" fmla="*/ 1891553 w 5477436"/>
              <a:gd name="connsiteY2" fmla="*/ 923365 h 2124635"/>
              <a:gd name="connsiteX3" fmla="*/ 1891553 w 5477436"/>
              <a:gd name="connsiteY3" fmla="*/ 2124635 h 2124635"/>
              <a:gd name="connsiteX4" fmla="*/ 5459506 w 5477436"/>
              <a:gd name="connsiteY4" fmla="*/ 2124635 h 2124635"/>
              <a:gd name="connsiteX5" fmla="*/ 5459506 w 5477436"/>
              <a:gd name="connsiteY5" fmla="*/ 0 h 2124635"/>
              <a:gd name="connsiteX6" fmla="*/ 5477436 w 5477436"/>
              <a:gd name="connsiteY6" fmla="*/ 206188 h 2124635"/>
              <a:gd name="connsiteX7" fmla="*/ 0 w 5477436"/>
              <a:gd name="connsiteY7" fmla="*/ 206188 h 2124635"/>
              <a:gd name="connsiteX8" fmla="*/ 0 w 5477436"/>
              <a:gd name="connsiteY8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206188 h 2124635"/>
              <a:gd name="connsiteX7" fmla="*/ 0 w 5459506"/>
              <a:gd name="connsiteY7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80683 h 2124635"/>
              <a:gd name="connsiteX0" fmla="*/ 0 w 5459506"/>
              <a:gd name="connsiteY0" fmla="*/ 0 h 2043952"/>
              <a:gd name="connsiteX1" fmla="*/ 0 w 5459506"/>
              <a:gd name="connsiteY1" fmla="*/ 842682 h 2043952"/>
              <a:gd name="connsiteX2" fmla="*/ 1891553 w 5459506"/>
              <a:gd name="connsiteY2" fmla="*/ 842682 h 2043952"/>
              <a:gd name="connsiteX3" fmla="*/ 1891553 w 5459506"/>
              <a:gd name="connsiteY3" fmla="*/ 2043952 h 2043952"/>
              <a:gd name="connsiteX4" fmla="*/ 5459506 w 5459506"/>
              <a:gd name="connsiteY4" fmla="*/ 2043952 h 2043952"/>
              <a:gd name="connsiteX5" fmla="*/ 5441576 w 5459506"/>
              <a:gd name="connsiteY5" fmla="*/ 8964 h 2043952"/>
              <a:gd name="connsiteX6" fmla="*/ 0 w 5459506"/>
              <a:gd name="connsiteY6" fmla="*/ 0 h 2043952"/>
              <a:gd name="connsiteX0" fmla="*/ 0 w 5459506"/>
              <a:gd name="connsiteY0" fmla="*/ 8966 h 2052918"/>
              <a:gd name="connsiteX1" fmla="*/ 0 w 5459506"/>
              <a:gd name="connsiteY1" fmla="*/ 851648 h 2052918"/>
              <a:gd name="connsiteX2" fmla="*/ 1891553 w 5459506"/>
              <a:gd name="connsiteY2" fmla="*/ 851648 h 2052918"/>
              <a:gd name="connsiteX3" fmla="*/ 1891553 w 5459506"/>
              <a:gd name="connsiteY3" fmla="*/ 2052918 h 2052918"/>
              <a:gd name="connsiteX4" fmla="*/ 5459506 w 5459506"/>
              <a:gd name="connsiteY4" fmla="*/ 2052918 h 2052918"/>
              <a:gd name="connsiteX5" fmla="*/ 5441576 w 5459506"/>
              <a:gd name="connsiteY5" fmla="*/ 0 h 2052918"/>
              <a:gd name="connsiteX6" fmla="*/ 0 w 5459506"/>
              <a:gd name="connsiteY6" fmla="*/ 8966 h 205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9506" h="2052918">
                <a:moveTo>
                  <a:pt x="0" y="8966"/>
                </a:moveTo>
                <a:lnTo>
                  <a:pt x="0" y="851648"/>
                </a:lnTo>
                <a:lnTo>
                  <a:pt x="1891553" y="851648"/>
                </a:lnTo>
                <a:lnTo>
                  <a:pt x="1891553" y="2052918"/>
                </a:lnTo>
                <a:lnTo>
                  <a:pt x="5459506" y="2052918"/>
                </a:lnTo>
                <a:lnTo>
                  <a:pt x="5441576" y="0"/>
                </a:lnTo>
                <a:lnTo>
                  <a:pt x="0" y="8966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F4ADE7-6C88-7E98-C9F0-A8A9327D43C4}"/>
              </a:ext>
            </a:extLst>
          </p:cNvPr>
          <p:cNvSpPr txBox="1"/>
          <p:nvPr/>
        </p:nvSpPr>
        <p:spPr>
          <a:xfrm>
            <a:off x="6288741" y="754427"/>
            <a:ext cx="2246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>
                <a:latin typeface="Garamond" panose="02020404030301010803" pitchFamily="18" charset="0"/>
              </a:rPr>
              <a:t>Logical Layer 1 – OFX Interpretation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Identify and traverse OFX lists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Identify OFX elements and values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C19E0DB-6542-368E-B17C-977ACE03E301}"/>
              </a:ext>
            </a:extLst>
          </p:cNvPr>
          <p:cNvSpPr/>
          <p:nvPr/>
        </p:nvSpPr>
        <p:spPr>
          <a:xfrm>
            <a:off x="3648634" y="4447369"/>
            <a:ext cx="5459506" cy="2052919"/>
          </a:xfrm>
          <a:custGeom>
            <a:avLst/>
            <a:gdLst>
              <a:gd name="connsiteX0" fmla="*/ 0 w 5477436"/>
              <a:gd name="connsiteY0" fmla="*/ 80683 h 2124635"/>
              <a:gd name="connsiteX1" fmla="*/ 0 w 5477436"/>
              <a:gd name="connsiteY1" fmla="*/ 923365 h 2124635"/>
              <a:gd name="connsiteX2" fmla="*/ 1891553 w 5477436"/>
              <a:gd name="connsiteY2" fmla="*/ 923365 h 2124635"/>
              <a:gd name="connsiteX3" fmla="*/ 1891553 w 5477436"/>
              <a:gd name="connsiteY3" fmla="*/ 2124635 h 2124635"/>
              <a:gd name="connsiteX4" fmla="*/ 5459506 w 5477436"/>
              <a:gd name="connsiteY4" fmla="*/ 2124635 h 2124635"/>
              <a:gd name="connsiteX5" fmla="*/ 5459506 w 5477436"/>
              <a:gd name="connsiteY5" fmla="*/ 0 h 2124635"/>
              <a:gd name="connsiteX6" fmla="*/ 5477436 w 5477436"/>
              <a:gd name="connsiteY6" fmla="*/ 206188 h 2124635"/>
              <a:gd name="connsiteX7" fmla="*/ 0 w 5477436"/>
              <a:gd name="connsiteY7" fmla="*/ 206188 h 2124635"/>
              <a:gd name="connsiteX8" fmla="*/ 0 w 5477436"/>
              <a:gd name="connsiteY8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206188 h 2124635"/>
              <a:gd name="connsiteX7" fmla="*/ 0 w 5459506"/>
              <a:gd name="connsiteY7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80683 h 2124635"/>
              <a:gd name="connsiteX0" fmla="*/ 0 w 5459506"/>
              <a:gd name="connsiteY0" fmla="*/ 0 h 2043952"/>
              <a:gd name="connsiteX1" fmla="*/ 0 w 5459506"/>
              <a:gd name="connsiteY1" fmla="*/ 842682 h 2043952"/>
              <a:gd name="connsiteX2" fmla="*/ 1891553 w 5459506"/>
              <a:gd name="connsiteY2" fmla="*/ 842682 h 2043952"/>
              <a:gd name="connsiteX3" fmla="*/ 1891553 w 5459506"/>
              <a:gd name="connsiteY3" fmla="*/ 2043952 h 2043952"/>
              <a:gd name="connsiteX4" fmla="*/ 5459506 w 5459506"/>
              <a:gd name="connsiteY4" fmla="*/ 2043952 h 2043952"/>
              <a:gd name="connsiteX5" fmla="*/ 5441576 w 5459506"/>
              <a:gd name="connsiteY5" fmla="*/ 8964 h 2043952"/>
              <a:gd name="connsiteX6" fmla="*/ 0 w 5459506"/>
              <a:gd name="connsiteY6" fmla="*/ 0 h 2043952"/>
              <a:gd name="connsiteX0" fmla="*/ 0 w 5459506"/>
              <a:gd name="connsiteY0" fmla="*/ 8966 h 2052918"/>
              <a:gd name="connsiteX1" fmla="*/ 0 w 5459506"/>
              <a:gd name="connsiteY1" fmla="*/ 851648 h 2052918"/>
              <a:gd name="connsiteX2" fmla="*/ 1891553 w 5459506"/>
              <a:gd name="connsiteY2" fmla="*/ 851648 h 2052918"/>
              <a:gd name="connsiteX3" fmla="*/ 1891553 w 5459506"/>
              <a:gd name="connsiteY3" fmla="*/ 2052918 h 2052918"/>
              <a:gd name="connsiteX4" fmla="*/ 5459506 w 5459506"/>
              <a:gd name="connsiteY4" fmla="*/ 2052918 h 2052918"/>
              <a:gd name="connsiteX5" fmla="*/ 5441576 w 5459506"/>
              <a:gd name="connsiteY5" fmla="*/ 0 h 2052918"/>
              <a:gd name="connsiteX6" fmla="*/ 0 w 5459506"/>
              <a:gd name="connsiteY6" fmla="*/ 8966 h 2052918"/>
              <a:gd name="connsiteX0" fmla="*/ 0 w 5459506"/>
              <a:gd name="connsiteY0" fmla="*/ 8966 h 2052918"/>
              <a:gd name="connsiteX1" fmla="*/ 0 w 5459506"/>
              <a:gd name="connsiteY1" fmla="*/ 851648 h 2052918"/>
              <a:gd name="connsiteX2" fmla="*/ 1891553 w 5459506"/>
              <a:gd name="connsiteY2" fmla="*/ 2052918 h 2052918"/>
              <a:gd name="connsiteX3" fmla="*/ 5459506 w 5459506"/>
              <a:gd name="connsiteY3" fmla="*/ 2052918 h 2052918"/>
              <a:gd name="connsiteX4" fmla="*/ 5441576 w 5459506"/>
              <a:gd name="connsiteY4" fmla="*/ 0 h 2052918"/>
              <a:gd name="connsiteX5" fmla="*/ 0 w 5459506"/>
              <a:gd name="connsiteY5" fmla="*/ 8966 h 2052918"/>
              <a:gd name="connsiteX0" fmla="*/ 0 w 5459506"/>
              <a:gd name="connsiteY0" fmla="*/ 8966 h 2052918"/>
              <a:gd name="connsiteX1" fmla="*/ 8965 w 5459506"/>
              <a:gd name="connsiteY1" fmla="*/ 2034989 h 2052918"/>
              <a:gd name="connsiteX2" fmla="*/ 1891553 w 5459506"/>
              <a:gd name="connsiteY2" fmla="*/ 2052918 h 2052918"/>
              <a:gd name="connsiteX3" fmla="*/ 5459506 w 5459506"/>
              <a:gd name="connsiteY3" fmla="*/ 2052918 h 2052918"/>
              <a:gd name="connsiteX4" fmla="*/ 5441576 w 5459506"/>
              <a:gd name="connsiteY4" fmla="*/ 0 h 2052918"/>
              <a:gd name="connsiteX5" fmla="*/ 0 w 5459506"/>
              <a:gd name="connsiteY5" fmla="*/ 8966 h 2052918"/>
              <a:gd name="connsiteX0" fmla="*/ 0 w 5459506"/>
              <a:gd name="connsiteY0" fmla="*/ 8966 h 2052918"/>
              <a:gd name="connsiteX1" fmla="*/ 8965 w 5459506"/>
              <a:gd name="connsiteY1" fmla="*/ 2034989 h 2052918"/>
              <a:gd name="connsiteX2" fmla="*/ 5459506 w 5459506"/>
              <a:gd name="connsiteY2" fmla="*/ 2052918 h 2052918"/>
              <a:gd name="connsiteX3" fmla="*/ 5441576 w 5459506"/>
              <a:gd name="connsiteY3" fmla="*/ 0 h 2052918"/>
              <a:gd name="connsiteX4" fmla="*/ 0 w 5459506"/>
              <a:gd name="connsiteY4" fmla="*/ 8966 h 2052918"/>
              <a:gd name="connsiteX0" fmla="*/ 0 w 5459506"/>
              <a:gd name="connsiteY0" fmla="*/ 8966 h 2052919"/>
              <a:gd name="connsiteX1" fmla="*/ 8965 w 5459506"/>
              <a:gd name="connsiteY1" fmla="*/ 2052919 h 2052919"/>
              <a:gd name="connsiteX2" fmla="*/ 5459506 w 5459506"/>
              <a:gd name="connsiteY2" fmla="*/ 2052918 h 2052919"/>
              <a:gd name="connsiteX3" fmla="*/ 5441576 w 5459506"/>
              <a:gd name="connsiteY3" fmla="*/ 0 h 2052919"/>
              <a:gd name="connsiteX4" fmla="*/ 0 w 5459506"/>
              <a:gd name="connsiteY4" fmla="*/ 8966 h 20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506" h="2052919">
                <a:moveTo>
                  <a:pt x="0" y="8966"/>
                </a:moveTo>
                <a:cubicBezTo>
                  <a:pt x="2988" y="684307"/>
                  <a:pt x="5977" y="1377578"/>
                  <a:pt x="8965" y="2052919"/>
                </a:cubicBezTo>
                <a:lnTo>
                  <a:pt x="5459506" y="2052918"/>
                </a:lnTo>
                <a:lnTo>
                  <a:pt x="5441576" y="0"/>
                </a:lnTo>
                <a:lnTo>
                  <a:pt x="0" y="8966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234981-CC80-089F-CF37-374A2658DBAD}"/>
              </a:ext>
            </a:extLst>
          </p:cNvPr>
          <p:cNvSpPr txBox="1"/>
          <p:nvPr/>
        </p:nvSpPr>
        <p:spPr>
          <a:xfrm>
            <a:off x="6580094" y="4549910"/>
            <a:ext cx="2143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>
                <a:latin typeface="Garamond" panose="02020404030301010803" pitchFamily="18" charset="0"/>
              </a:rPr>
              <a:t>Logical Layer 2 – Data Aggregation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Map OFX elements to records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Accumulate in-memory records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De-dup duplicate primary keys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B8F1DCB-2943-566B-4368-B171DF8815F9}"/>
              </a:ext>
            </a:extLst>
          </p:cNvPr>
          <p:cNvSpPr/>
          <p:nvPr/>
        </p:nvSpPr>
        <p:spPr>
          <a:xfrm>
            <a:off x="35860" y="2729000"/>
            <a:ext cx="7422776" cy="1842999"/>
          </a:xfrm>
          <a:custGeom>
            <a:avLst/>
            <a:gdLst>
              <a:gd name="connsiteX0" fmla="*/ 0 w 5477436"/>
              <a:gd name="connsiteY0" fmla="*/ 80683 h 2124635"/>
              <a:gd name="connsiteX1" fmla="*/ 0 w 5477436"/>
              <a:gd name="connsiteY1" fmla="*/ 923365 h 2124635"/>
              <a:gd name="connsiteX2" fmla="*/ 1891553 w 5477436"/>
              <a:gd name="connsiteY2" fmla="*/ 923365 h 2124635"/>
              <a:gd name="connsiteX3" fmla="*/ 1891553 w 5477436"/>
              <a:gd name="connsiteY3" fmla="*/ 2124635 h 2124635"/>
              <a:gd name="connsiteX4" fmla="*/ 5459506 w 5477436"/>
              <a:gd name="connsiteY4" fmla="*/ 2124635 h 2124635"/>
              <a:gd name="connsiteX5" fmla="*/ 5459506 w 5477436"/>
              <a:gd name="connsiteY5" fmla="*/ 0 h 2124635"/>
              <a:gd name="connsiteX6" fmla="*/ 5477436 w 5477436"/>
              <a:gd name="connsiteY6" fmla="*/ 206188 h 2124635"/>
              <a:gd name="connsiteX7" fmla="*/ 0 w 5477436"/>
              <a:gd name="connsiteY7" fmla="*/ 206188 h 2124635"/>
              <a:gd name="connsiteX8" fmla="*/ 0 w 5477436"/>
              <a:gd name="connsiteY8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206188 h 2124635"/>
              <a:gd name="connsiteX7" fmla="*/ 0 w 5459506"/>
              <a:gd name="connsiteY7" fmla="*/ 80683 h 2124635"/>
              <a:gd name="connsiteX0" fmla="*/ 0 w 5459506"/>
              <a:gd name="connsiteY0" fmla="*/ 80683 h 2124635"/>
              <a:gd name="connsiteX1" fmla="*/ 0 w 5459506"/>
              <a:gd name="connsiteY1" fmla="*/ 923365 h 2124635"/>
              <a:gd name="connsiteX2" fmla="*/ 1891553 w 5459506"/>
              <a:gd name="connsiteY2" fmla="*/ 923365 h 2124635"/>
              <a:gd name="connsiteX3" fmla="*/ 1891553 w 5459506"/>
              <a:gd name="connsiteY3" fmla="*/ 2124635 h 2124635"/>
              <a:gd name="connsiteX4" fmla="*/ 5459506 w 5459506"/>
              <a:gd name="connsiteY4" fmla="*/ 2124635 h 2124635"/>
              <a:gd name="connsiteX5" fmla="*/ 5459506 w 5459506"/>
              <a:gd name="connsiteY5" fmla="*/ 0 h 2124635"/>
              <a:gd name="connsiteX6" fmla="*/ 0 w 5459506"/>
              <a:gd name="connsiteY6" fmla="*/ 80683 h 2124635"/>
              <a:gd name="connsiteX0" fmla="*/ 0 w 5459506"/>
              <a:gd name="connsiteY0" fmla="*/ 0 h 2043952"/>
              <a:gd name="connsiteX1" fmla="*/ 0 w 5459506"/>
              <a:gd name="connsiteY1" fmla="*/ 842682 h 2043952"/>
              <a:gd name="connsiteX2" fmla="*/ 1891553 w 5459506"/>
              <a:gd name="connsiteY2" fmla="*/ 842682 h 2043952"/>
              <a:gd name="connsiteX3" fmla="*/ 1891553 w 5459506"/>
              <a:gd name="connsiteY3" fmla="*/ 2043952 h 2043952"/>
              <a:gd name="connsiteX4" fmla="*/ 5459506 w 5459506"/>
              <a:gd name="connsiteY4" fmla="*/ 2043952 h 2043952"/>
              <a:gd name="connsiteX5" fmla="*/ 5441576 w 5459506"/>
              <a:gd name="connsiteY5" fmla="*/ 8964 h 2043952"/>
              <a:gd name="connsiteX6" fmla="*/ 0 w 5459506"/>
              <a:gd name="connsiteY6" fmla="*/ 0 h 2043952"/>
              <a:gd name="connsiteX0" fmla="*/ 0 w 5459506"/>
              <a:gd name="connsiteY0" fmla="*/ 8966 h 2052918"/>
              <a:gd name="connsiteX1" fmla="*/ 0 w 5459506"/>
              <a:gd name="connsiteY1" fmla="*/ 851648 h 2052918"/>
              <a:gd name="connsiteX2" fmla="*/ 1891553 w 5459506"/>
              <a:gd name="connsiteY2" fmla="*/ 851648 h 2052918"/>
              <a:gd name="connsiteX3" fmla="*/ 1891553 w 5459506"/>
              <a:gd name="connsiteY3" fmla="*/ 2052918 h 2052918"/>
              <a:gd name="connsiteX4" fmla="*/ 5459506 w 5459506"/>
              <a:gd name="connsiteY4" fmla="*/ 2052918 h 2052918"/>
              <a:gd name="connsiteX5" fmla="*/ 5441576 w 5459506"/>
              <a:gd name="connsiteY5" fmla="*/ 0 h 2052918"/>
              <a:gd name="connsiteX6" fmla="*/ 0 w 5459506"/>
              <a:gd name="connsiteY6" fmla="*/ 8966 h 2052918"/>
              <a:gd name="connsiteX0" fmla="*/ 0 w 5459506"/>
              <a:gd name="connsiteY0" fmla="*/ 8966 h 2052918"/>
              <a:gd name="connsiteX1" fmla="*/ 0 w 5459506"/>
              <a:gd name="connsiteY1" fmla="*/ 851648 h 2052918"/>
              <a:gd name="connsiteX2" fmla="*/ 1891553 w 5459506"/>
              <a:gd name="connsiteY2" fmla="*/ 2052918 h 2052918"/>
              <a:gd name="connsiteX3" fmla="*/ 5459506 w 5459506"/>
              <a:gd name="connsiteY3" fmla="*/ 2052918 h 2052918"/>
              <a:gd name="connsiteX4" fmla="*/ 5441576 w 5459506"/>
              <a:gd name="connsiteY4" fmla="*/ 0 h 2052918"/>
              <a:gd name="connsiteX5" fmla="*/ 0 w 5459506"/>
              <a:gd name="connsiteY5" fmla="*/ 8966 h 2052918"/>
              <a:gd name="connsiteX0" fmla="*/ 0 w 5459506"/>
              <a:gd name="connsiteY0" fmla="*/ 8966 h 2052918"/>
              <a:gd name="connsiteX1" fmla="*/ 8965 w 5459506"/>
              <a:gd name="connsiteY1" fmla="*/ 2034989 h 2052918"/>
              <a:gd name="connsiteX2" fmla="*/ 1891553 w 5459506"/>
              <a:gd name="connsiteY2" fmla="*/ 2052918 h 2052918"/>
              <a:gd name="connsiteX3" fmla="*/ 5459506 w 5459506"/>
              <a:gd name="connsiteY3" fmla="*/ 2052918 h 2052918"/>
              <a:gd name="connsiteX4" fmla="*/ 5441576 w 5459506"/>
              <a:gd name="connsiteY4" fmla="*/ 0 h 2052918"/>
              <a:gd name="connsiteX5" fmla="*/ 0 w 5459506"/>
              <a:gd name="connsiteY5" fmla="*/ 8966 h 2052918"/>
              <a:gd name="connsiteX0" fmla="*/ 0 w 5459506"/>
              <a:gd name="connsiteY0" fmla="*/ 8966 h 2052918"/>
              <a:gd name="connsiteX1" fmla="*/ 8965 w 5459506"/>
              <a:gd name="connsiteY1" fmla="*/ 2034989 h 2052918"/>
              <a:gd name="connsiteX2" fmla="*/ 5459506 w 5459506"/>
              <a:gd name="connsiteY2" fmla="*/ 2052918 h 2052918"/>
              <a:gd name="connsiteX3" fmla="*/ 5441576 w 5459506"/>
              <a:gd name="connsiteY3" fmla="*/ 0 h 2052918"/>
              <a:gd name="connsiteX4" fmla="*/ 0 w 5459506"/>
              <a:gd name="connsiteY4" fmla="*/ 8966 h 2052918"/>
              <a:gd name="connsiteX0" fmla="*/ 0 w 5459506"/>
              <a:gd name="connsiteY0" fmla="*/ 8966 h 2052919"/>
              <a:gd name="connsiteX1" fmla="*/ 8965 w 5459506"/>
              <a:gd name="connsiteY1" fmla="*/ 2052919 h 2052919"/>
              <a:gd name="connsiteX2" fmla="*/ 5459506 w 5459506"/>
              <a:gd name="connsiteY2" fmla="*/ 2052918 h 2052919"/>
              <a:gd name="connsiteX3" fmla="*/ 5441576 w 5459506"/>
              <a:gd name="connsiteY3" fmla="*/ 0 h 2052919"/>
              <a:gd name="connsiteX4" fmla="*/ 0 w 5459506"/>
              <a:gd name="connsiteY4" fmla="*/ 8966 h 2052919"/>
              <a:gd name="connsiteX0" fmla="*/ 0 w 5459506"/>
              <a:gd name="connsiteY0" fmla="*/ 8966 h 2052919"/>
              <a:gd name="connsiteX1" fmla="*/ 8965 w 5459506"/>
              <a:gd name="connsiteY1" fmla="*/ 2052919 h 2052919"/>
              <a:gd name="connsiteX2" fmla="*/ 2614504 w 5459506"/>
              <a:gd name="connsiteY2" fmla="*/ 2049774 h 2052919"/>
              <a:gd name="connsiteX3" fmla="*/ 5459506 w 5459506"/>
              <a:gd name="connsiteY3" fmla="*/ 2052918 h 2052919"/>
              <a:gd name="connsiteX4" fmla="*/ 5441576 w 5459506"/>
              <a:gd name="connsiteY4" fmla="*/ 0 h 2052919"/>
              <a:gd name="connsiteX5" fmla="*/ 0 w 5459506"/>
              <a:gd name="connsiteY5" fmla="*/ 8966 h 2052919"/>
              <a:gd name="connsiteX0" fmla="*/ 0 w 5459506"/>
              <a:gd name="connsiteY0" fmla="*/ 8966 h 2052919"/>
              <a:gd name="connsiteX1" fmla="*/ 8965 w 5459506"/>
              <a:gd name="connsiteY1" fmla="*/ 2052919 h 2052919"/>
              <a:gd name="connsiteX2" fmla="*/ 2614504 w 5459506"/>
              <a:gd name="connsiteY2" fmla="*/ 2049774 h 2052919"/>
              <a:gd name="connsiteX3" fmla="*/ 3806507 w 5459506"/>
              <a:gd name="connsiteY3" fmla="*/ 2049774 h 2052919"/>
              <a:gd name="connsiteX4" fmla="*/ 5459506 w 5459506"/>
              <a:gd name="connsiteY4" fmla="*/ 2052918 h 2052919"/>
              <a:gd name="connsiteX5" fmla="*/ 5441576 w 5459506"/>
              <a:gd name="connsiteY5" fmla="*/ 0 h 2052919"/>
              <a:gd name="connsiteX6" fmla="*/ 0 w 5459506"/>
              <a:gd name="connsiteY6" fmla="*/ 8966 h 2052919"/>
              <a:gd name="connsiteX0" fmla="*/ 0 w 5459506"/>
              <a:gd name="connsiteY0" fmla="*/ 8966 h 2052919"/>
              <a:gd name="connsiteX1" fmla="*/ 8965 w 5459506"/>
              <a:gd name="connsiteY1" fmla="*/ 2052919 h 2052919"/>
              <a:gd name="connsiteX2" fmla="*/ 2614504 w 5459506"/>
              <a:gd name="connsiteY2" fmla="*/ 2049774 h 2052919"/>
              <a:gd name="connsiteX3" fmla="*/ 2627675 w 5459506"/>
              <a:gd name="connsiteY3" fmla="*/ 1789274 h 2052919"/>
              <a:gd name="connsiteX4" fmla="*/ 5459506 w 5459506"/>
              <a:gd name="connsiteY4" fmla="*/ 2052918 h 2052919"/>
              <a:gd name="connsiteX5" fmla="*/ 5441576 w 5459506"/>
              <a:gd name="connsiteY5" fmla="*/ 0 h 2052919"/>
              <a:gd name="connsiteX6" fmla="*/ 0 w 5459506"/>
              <a:gd name="connsiteY6" fmla="*/ 8966 h 2052919"/>
              <a:gd name="connsiteX0" fmla="*/ 0 w 5466092"/>
              <a:gd name="connsiteY0" fmla="*/ 8966 h 2052919"/>
              <a:gd name="connsiteX1" fmla="*/ 8965 w 5466092"/>
              <a:gd name="connsiteY1" fmla="*/ 2052919 h 2052919"/>
              <a:gd name="connsiteX2" fmla="*/ 2614504 w 5466092"/>
              <a:gd name="connsiteY2" fmla="*/ 2049774 h 2052919"/>
              <a:gd name="connsiteX3" fmla="*/ 2627675 w 5466092"/>
              <a:gd name="connsiteY3" fmla="*/ 1789274 h 2052919"/>
              <a:gd name="connsiteX4" fmla="*/ 5466092 w 5466092"/>
              <a:gd name="connsiteY4" fmla="*/ 1762361 h 2052919"/>
              <a:gd name="connsiteX5" fmla="*/ 5441576 w 5466092"/>
              <a:gd name="connsiteY5" fmla="*/ 0 h 2052919"/>
              <a:gd name="connsiteX6" fmla="*/ 0 w 5466092"/>
              <a:gd name="connsiteY6" fmla="*/ 8966 h 2052919"/>
              <a:gd name="connsiteX0" fmla="*/ 0 w 5466092"/>
              <a:gd name="connsiteY0" fmla="*/ 8966 h 2052919"/>
              <a:gd name="connsiteX1" fmla="*/ 8965 w 5466092"/>
              <a:gd name="connsiteY1" fmla="*/ 2052919 h 2052919"/>
              <a:gd name="connsiteX2" fmla="*/ 2614504 w 5466092"/>
              <a:gd name="connsiteY2" fmla="*/ 2049774 h 2052919"/>
              <a:gd name="connsiteX3" fmla="*/ 2627675 w 5466092"/>
              <a:gd name="connsiteY3" fmla="*/ 1789274 h 2052919"/>
              <a:gd name="connsiteX4" fmla="*/ 5466092 w 5466092"/>
              <a:gd name="connsiteY4" fmla="*/ 1772379 h 2052919"/>
              <a:gd name="connsiteX5" fmla="*/ 5441576 w 5466092"/>
              <a:gd name="connsiteY5" fmla="*/ 0 h 2052919"/>
              <a:gd name="connsiteX6" fmla="*/ 0 w 5466092"/>
              <a:gd name="connsiteY6" fmla="*/ 8966 h 2052919"/>
              <a:gd name="connsiteX0" fmla="*/ 0 w 5452921"/>
              <a:gd name="connsiteY0" fmla="*/ 8966 h 2052919"/>
              <a:gd name="connsiteX1" fmla="*/ 8965 w 5452921"/>
              <a:gd name="connsiteY1" fmla="*/ 2052919 h 2052919"/>
              <a:gd name="connsiteX2" fmla="*/ 2614504 w 5452921"/>
              <a:gd name="connsiteY2" fmla="*/ 2049774 h 2052919"/>
              <a:gd name="connsiteX3" fmla="*/ 2627675 w 5452921"/>
              <a:gd name="connsiteY3" fmla="*/ 1789274 h 2052919"/>
              <a:gd name="connsiteX4" fmla="*/ 5452921 w 5452921"/>
              <a:gd name="connsiteY4" fmla="*/ 1782399 h 2052919"/>
              <a:gd name="connsiteX5" fmla="*/ 5441576 w 5452921"/>
              <a:gd name="connsiteY5" fmla="*/ 0 h 2052919"/>
              <a:gd name="connsiteX6" fmla="*/ 0 w 5452921"/>
              <a:gd name="connsiteY6" fmla="*/ 8966 h 2052919"/>
              <a:gd name="connsiteX0" fmla="*/ 0 w 5452921"/>
              <a:gd name="connsiteY0" fmla="*/ 8966 h 2052919"/>
              <a:gd name="connsiteX1" fmla="*/ 8965 w 5452921"/>
              <a:gd name="connsiteY1" fmla="*/ 2052919 h 2052919"/>
              <a:gd name="connsiteX2" fmla="*/ 2614504 w 5452921"/>
              <a:gd name="connsiteY2" fmla="*/ 2049774 h 2052919"/>
              <a:gd name="connsiteX3" fmla="*/ 2627675 w 5452921"/>
              <a:gd name="connsiteY3" fmla="*/ 1789274 h 2052919"/>
              <a:gd name="connsiteX4" fmla="*/ 5452921 w 5452921"/>
              <a:gd name="connsiteY4" fmla="*/ 1752341 h 2052919"/>
              <a:gd name="connsiteX5" fmla="*/ 5441576 w 5452921"/>
              <a:gd name="connsiteY5" fmla="*/ 0 h 2052919"/>
              <a:gd name="connsiteX6" fmla="*/ 0 w 5452921"/>
              <a:gd name="connsiteY6" fmla="*/ 8966 h 2052919"/>
              <a:gd name="connsiteX0" fmla="*/ 0 w 5452921"/>
              <a:gd name="connsiteY0" fmla="*/ 8966 h 2052919"/>
              <a:gd name="connsiteX1" fmla="*/ 8965 w 5452921"/>
              <a:gd name="connsiteY1" fmla="*/ 2052919 h 2052919"/>
              <a:gd name="connsiteX2" fmla="*/ 2614504 w 5452921"/>
              <a:gd name="connsiteY2" fmla="*/ 2049774 h 2052919"/>
              <a:gd name="connsiteX3" fmla="*/ 2627675 w 5452921"/>
              <a:gd name="connsiteY3" fmla="*/ 1789274 h 2052919"/>
              <a:gd name="connsiteX4" fmla="*/ 5452921 w 5452921"/>
              <a:gd name="connsiteY4" fmla="*/ 1782400 h 2052919"/>
              <a:gd name="connsiteX5" fmla="*/ 5441576 w 5452921"/>
              <a:gd name="connsiteY5" fmla="*/ 0 h 2052919"/>
              <a:gd name="connsiteX6" fmla="*/ 0 w 5452921"/>
              <a:gd name="connsiteY6" fmla="*/ 8966 h 2052919"/>
              <a:gd name="connsiteX0" fmla="*/ 0 w 5452921"/>
              <a:gd name="connsiteY0" fmla="*/ 8966 h 2059792"/>
              <a:gd name="connsiteX1" fmla="*/ 8965 w 5452921"/>
              <a:gd name="connsiteY1" fmla="*/ 2052919 h 2059792"/>
              <a:gd name="connsiteX2" fmla="*/ 2621090 w 5452921"/>
              <a:gd name="connsiteY2" fmla="*/ 2059792 h 2059792"/>
              <a:gd name="connsiteX3" fmla="*/ 2627675 w 5452921"/>
              <a:gd name="connsiteY3" fmla="*/ 1789274 h 2059792"/>
              <a:gd name="connsiteX4" fmla="*/ 5452921 w 5452921"/>
              <a:gd name="connsiteY4" fmla="*/ 1782400 h 2059792"/>
              <a:gd name="connsiteX5" fmla="*/ 5441576 w 5452921"/>
              <a:gd name="connsiteY5" fmla="*/ 0 h 2059792"/>
              <a:gd name="connsiteX6" fmla="*/ 0 w 5452921"/>
              <a:gd name="connsiteY6" fmla="*/ 8966 h 205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2921" h="2059792">
                <a:moveTo>
                  <a:pt x="0" y="8966"/>
                </a:moveTo>
                <a:cubicBezTo>
                  <a:pt x="2988" y="684307"/>
                  <a:pt x="5977" y="1377578"/>
                  <a:pt x="8965" y="2052919"/>
                </a:cubicBezTo>
                <a:lnTo>
                  <a:pt x="2621090" y="2059792"/>
                </a:lnTo>
                <a:lnTo>
                  <a:pt x="2627675" y="1789274"/>
                </a:lnTo>
                <a:lnTo>
                  <a:pt x="5452921" y="1782400"/>
                </a:lnTo>
                <a:cubicBezTo>
                  <a:pt x="5449139" y="1188267"/>
                  <a:pt x="5445358" y="594133"/>
                  <a:pt x="5441576" y="0"/>
                </a:cubicBezTo>
                <a:lnTo>
                  <a:pt x="0" y="8966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752F6A-2C5E-C189-0CFC-7F96A8FB2342}"/>
              </a:ext>
            </a:extLst>
          </p:cNvPr>
          <p:cNvSpPr txBox="1"/>
          <p:nvPr/>
        </p:nvSpPr>
        <p:spPr>
          <a:xfrm>
            <a:off x="6574" y="2806009"/>
            <a:ext cx="1971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>
                <a:latin typeface="Garamond" panose="02020404030301010803" pitchFamily="18" charset="0"/>
              </a:rPr>
              <a:t>Logical Layer 3 – Data Storage</a:t>
            </a:r>
          </a:p>
          <a:p>
            <a:pPr marL="233363" indent="-117475">
              <a:buFont typeface="Arial" panose="020B0604020202020204" pitchFamily="34" charset="0"/>
              <a:buChar char="•"/>
            </a:pPr>
            <a:r>
              <a:rPr lang="en-US" sz="1000" i="1" dirty="0">
                <a:latin typeface="Constantia" panose="02030602050306030303" pitchFamily="18" charset="0"/>
              </a:rPr>
              <a:t>Details of data destination</a:t>
            </a:r>
          </a:p>
        </p:txBody>
      </p:sp>
    </p:spTree>
    <p:extLst>
      <p:ext uri="{BB962C8B-B14F-4D97-AF65-F5344CB8AC3E}">
        <p14:creationId xmlns:p14="http://schemas.microsoft.com/office/powerpoint/2010/main" val="90982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021FD-5678-0F2F-493E-58C4FE0E85EC}"/>
              </a:ext>
            </a:extLst>
          </p:cNvPr>
          <p:cNvSpPr txBox="1"/>
          <p:nvPr/>
        </p:nvSpPr>
        <p:spPr>
          <a:xfrm>
            <a:off x="0" y="1488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aramond" panose="02020404030301010803" pitchFamily="18" charset="0"/>
              </a:rPr>
              <a:t>OFXListDict</a:t>
            </a:r>
            <a:r>
              <a:rPr lang="en-US" sz="1400" dirty="0">
                <a:latin typeface="Garamond" panose="02020404030301010803" pitchFamily="18" charset="0"/>
              </a:rPr>
              <a:t> – The Main Data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CF170-6174-1A24-B36B-48DE8D115955}"/>
              </a:ext>
            </a:extLst>
          </p:cNvPr>
          <p:cNvSpPr txBox="1"/>
          <p:nvPr/>
        </p:nvSpPr>
        <p:spPr>
          <a:xfrm>
            <a:off x="271130" y="531628"/>
            <a:ext cx="860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tantia" panose="02030602050306030303" pitchFamily="18" charset="0"/>
              </a:rPr>
              <a:t>OFXListDict</a:t>
            </a:r>
            <a:r>
              <a:rPr lang="en-US" sz="1200" dirty="0">
                <a:latin typeface="Constantia" panose="02030602050306030303" pitchFamily="18" charset="0"/>
              </a:rPr>
              <a:t> is a single structure inside the </a:t>
            </a:r>
            <a:r>
              <a:rPr lang="en-US" sz="1200" dirty="0" err="1">
                <a:latin typeface="Constantia" panose="02030602050306030303" pitchFamily="18" charset="0"/>
              </a:rPr>
              <a:t>OFXWriter</a:t>
            </a:r>
            <a:r>
              <a:rPr lang="en-US" sz="1200" dirty="0">
                <a:latin typeface="Constantia" panose="02030602050306030303" pitchFamily="18" charset="0"/>
              </a:rPr>
              <a:t> object containing both mapping specifications and accumulators for the data records as they are processed.  It is a dictionary of </a:t>
            </a:r>
            <a:r>
              <a:rPr lang="en-US" sz="1200" dirty="0" err="1">
                <a:latin typeface="Constantia" panose="02030602050306030303" pitchFamily="18" charset="0"/>
              </a:rPr>
              <a:t>OFXLists</a:t>
            </a:r>
            <a:r>
              <a:rPr lang="en-US" sz="1200" dirty="0">
                <a:latin typeface="Constantia" panose="02030602050306030303" pitchFamily="18" charset="0"/>
              </a:rPr>
              <a:t> to process, whose value is a dictionary of tables to process within the list, whose value is a 4-element list whose values are: 1) a static specification 4-tuple, 2) a ‘current record’ accumulator (list of element values) 3) an accumulated list of records each as an n-tuple and 4) a parallel list of primary key-value tuples to enable record de-duping.  The specification 4-tuple consists of 1) a list of table column names in the same order as elements appear in the record accumulator 2) a list of primary key column names  3) a dictionary of OFX tags whose value is a 2-tuple of a) the index to use to lay the value into the accumulator and b) the internal format the OFX element should be converted into before storing  4) a blank data record to make re-initializing each record as simple as a copy() command.</a:t>
            </a:r>
          </a:p>
          <a:p>
            <a:endParaRPr lang="en-US" sz="1200" dirty="0">
              <a:latin typeface="Constantia" panose="02030602050306030303" pitchFamily="18" charset="0"/>
            </a:endParaRPr>
          </a:p>
          <a:p>
            <a:r>
              <a:rPr lang="en-US" sz="1200" dirty="0">
                <a:latin typeface="Constantia" panose="02030602050306030303" pitchFamily="18" charset="0"/>
              </a:rPr>
              <a:t>Pictorially: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D2AB-CA66-F3D9-4776-066EF38758B3}"/>
              </a:ext>
            </a:extLst>
          </p:cNvPr>
          <p:cNvSpPr txBox="1"/>
          <p:nvPr/>
        </p:nvSpPr>
        <p:spPr>
          <a:xfrm>
            <a:off x="382771" y="2470622"/>
            <a:ext cx="1967024" cy="246221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{OFX List Entry : {Table Entries}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65A1-79AA-4172-2EE3-A7A9238B1D9B}"/>
              </a:ext>
            </a:extLst>
          </p:cNvPr>
          <p:cNvSpPr txBox="1"/>
          <p:nvPr/>
        </p:nvSpPr>
        <p:spPr>
          <a:xfrm>
            <a:off x="1366282" y="2835673"/>
            <a:ext cx="4120118" cy="24622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{Table Entry : [(specs),[</a:t>
            </a:r>
            <a:r>
              <a:rPr lang="en-US" sz="1000" dirty="0">
                <a:solidFill>
                  <a:srgbClr val="00863D"/>
                </a:solidFill>
                <a:latin typeface="Constantia" panose="02030602050306030303" pitchFamily="18" charset="0"/>
              </a:rPr>
              <a:t>record accumulator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],[</a:t>
            </a:r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record tuples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],[</a:t>
            </a:r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PK tuples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1AFC82-47BB-F53F-28FE-72E1E314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96204"/>
              </p:ext>
            </p:extLst>
          </p:nvPr>
        </p:nvGraphicFramePr>
        <p:xfrm>
          <a:off x="2651051" y="3200724"/>
          <a:ext cx="484490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235">
                  <a:extLst>
                    <a:ext uri="{9D8B030D-6E8A-4147-A177-3AD203B41FA5}">
                      <a16:colId xmlns:a16="http://schemas.microsoft.com/office/drawing/2014/main" val="2497878923"/>
                    </a:ext>
                  </a:extLst>
                </a:gridCol>
                <a:gridCol w="1272324">
                  <a:extLst>
                    <a:ext uri="{9D8B030D-6E8A-4147-A177-3AD203B41FA5}">
                      <a16:colId xmlns:a16="http://schemas.microsoft.com/office/drawing/2014/main" val="3850392713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2012067618"/>
                    </a:ext>
                  </a:extLst>
                </a:gridCol>
                <a:gridCol w="733645">
                  <a:extLst>
                    <a:ext uri="{9D8B030D-6E8A-4147-A177-3AD203B41FA5}">
                      <a16:colId xmlns:a16="http://schemas.microsoft.com/office/drawing/2014/main" val="301086515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tantia" panose="02030602050306030303" pitchFamily="18" charset="0"/>
                        </a:rPr>
                        <a:t>Specs – Static, named tuple</a:t>
                      </a:r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327475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Cols</a:t>
                      </a: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tantia" panose="02030602050306030303" pitchFamily="18" charset="0"/>
                        </a:rPr>
                        <a:t>PKCols</a:t>
                      </a:r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tantia" panose="02030602050306030303" pitchFamily="18" charset="0"/>
                        </a:rPr>
                        <a:t>OFXDict</a:t>
                      </a:r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tantia" panose="02030602050306030303" pitchFamily="18" charset="0"/>
                        </a:rPr>
                        <a:t>BlankRec</a:t>
                      </a:r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{Table Column Names (string)}</a:t>
                      </a:r>
                    </a:p>
                  </a:txBody>
                  <a:tcPr marL="45720" marR="457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tantia" panose="02030602050306030303" pitchFamily="18" charset="0"/>
                        </a:rPr>
                        <a:t>{Primary Key Column Names (string)}</a:t>
                      </a:r>
                    </a:p>
                  </a:txBody>
                  <a:tcPr marL="9144" marR="914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{</a:t>
                      </a:r>
                      <a:r>
                        <a:rPr lang="en-US" sz="1000" dirty="0">
                          <a:solidFill>
                            <a:srgbClr val="00B0F0"/>
                          </a:solidFill>
                          <a:latin typeface="Constantia" panose="02030602050306030303" pitchFamily="18" charset="0"/>
                        </a:rPr>
                        <a:t>OFX Tag </a:t>
                      </a:r>
                      <a:r>
                        <a:rPr lang="en-US" sz="1000" dirty="0">
                          <a:latin typeface="Constantia" panose="02030602050306030303" pitchFamily="18" charset="0"/>
                        </a:rPr>
                        <a:t>: (</a:t>
                      </a:r>
                      <a:r>
                        <a:rPr lang="en-US" sz="1000" dirty="0">
                          <a:solidFill>
                            <a:srgbClr val="00B0F0"/>
                          </a:solidFill>
                          <a:latin typeface="Constantia" panose="02030602050306030303" pitchFamily="18" charset="0"/>
                        </a:rPr>
                        <a:t>pos, </a:t>
                      </a:r>
                      <a:r>
                        <a:rPr lang="en-US" sz="1000" dirty="0" err="1">
                          <a:solidFill>
                            <a:srgbClr val="00B0F0"/>
                          </a:solidFill>
                          <a:latin typeface="Constantia" panose="02030602050306030303" pitchFamily="18" charset="0"/>
                        </a:rPr>
                        <a:t>fmt</a:t>
                      </a:r>
                      <a:r>
                        <a:rPr lang="en-US" sz="1000" dirty="0">
                          <a:latin typeface="Constantia" panose="02030602050306030303" pitchFamily="18" charset="0"/>
                        </a:rPr>
                        <a:t>) }</a:t>
                      </a:r>
                    </a:p>
                  </a:txBody>
                  <a:tcPr marL="9144" marR="914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[n*None]</a:t>
                      </a:r>
                    </a:p>
                  </a:txBody>
                  <a:tcPr marL="9144" marR="914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5757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EFE838-EA55-EBAC-98E8-BA094FAE44D7}"/>
              </a:ext>
            </a:extLst>
          </p:cNvPr>
          <p:cNvSpPr/>
          <p:nvPr/>
        </p:nvSpPr>
        <p:spPr>
          <a:xfrm>
            <a:off x="2381693" y="3019647"/>
            <a:ext cx="308344" cy="489157"/>
          </a:xfrm>
          <a:custGeom>
            <a:avLst/>
            <a:gdLst>
              <a:gd name="connsiteX0" fmla="*/ 0 w 311523"/>
              <a:gd name="connsiteY0" fmla="*/ 0 h 680483"/>
              <a:gd name="connsiteX1" fmla="*/ 63795 w 311523"/>
              <a:gd name="connsiteY1" fmla="*/ 372139 h 680483"/>
              <a:gd name="connsiteX2" fmla="*/ 308344 w 311523"/>
              <a:gd name="connsiteY2" fmla="*/ 489097 h 680483"/>
              <a:gd name="connsiteX3" fmla="*/ 180754 w 311523"/>
              <a:gd name="connsiteY3" fmla="*/ 680483 h 680483"/>
              <a:gd name="connsiteX0" fmla="*/ 0 w 308344"/>
              <a:gd name="connsiteY0" fmla="*/ 0 h 489097"/>
              <a:gd name="connsiteX1" fmla="*/ 63795 w 308344"/>
              <a:gd name="connsiteY1" fmla="*/ 372139 h 489097"/>
              <a:gd name="connsiteX2" fmla="*/ 308344 w 308344"/>
              <a:gd name="connsiteY2" fmla="*/ 489097 h 489097"/>
              <a:gd name="connsiteX0" fmla="*/ 0 w 308344"/>
              <a:gd name="connsiteY0" fmla="*/ 0 h 489157"/>
              <a:gd name="connsiteX1" fmla="*/ 63795 w 308344"/>
              <a:gd name="connsiteY1" fmla="*/ 372139 h 489157"/>
              <a:gd name="connsiteX2" fmla="*/ 308344 w 308344"/>
              <a:gd name="connsiteY2" fmla="*/ 489097 h 4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44" h="489157">
                <a:moveTo>
                  <a:pt x="0" y="0"/>
                </a:moveTo>
                <a:cubicBezTo>
                  <a:pt x="6202" y="145311"/>
                  <a:pt x="12404" y="290623"/>
                  <a:pt x="63795" y="372139"/>
                </a:cubicBezTo>
                <a:cubicBezTo>
                  <a:pt x="115186" y="453655"/>
                  <a:pt x="129362" y="490869"/>
                  <a:pt x="308344" y="489097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8B3ECA-9A0B-6DF8-EFA5-C4BDDD0FD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1190"/>
              </p:ext>
            </p:extLst>
          </p:nvPr>
        </p:nvGraphicFramePr>
        <p:xfrm>
          <a:off x="5245394" y="4207088"/>
          <a:ext cx="2250559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235">
                  <a:extLst>
                    <a:ext uri="{9D8B030D-6E8A-4147-A177-3AD203B41FA5}">
                      <a16:colId xmlns:a16="http://schemas.microsoft.com/office/drawing/2014/main" val="2497878923"/>
                    </a:ext>
                  </a:extLst>
                </a:gridCol>
                <a:gridCol w="1272324">
                  <a:extLst>
                    <a:ext uri="{9D8B030D-6E8A-4147-A177-3AD203B41FA5}">
                      <a16:colId xmlns:a16="http://schemas.microsoft.com/office/drawing/2014/main" val="38503927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Constantia" panose="02030602050306030303" pitchFamily="18" charset="0"/>
                        </a:rPr>
                        <a:t>OFXEntry</a:t>
                      </a:r>
                      <a:r>
                        <a:rPr lang="en-US" sz="1000" dirty="0">
                          <a:latin typeface="Constantia" panose="02030602050306030303" pitchFamily="18" charset="0"/>
                        </a:rPr>
                        <a:t> – Static, named tuple</a:t>
                      </a:r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327475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pos</a:t>
                      </a:r>
                    </a:p>
                  </a:txBody>
                  <a:tcPr marL="45720" marR="4572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tantia" panose="02030602050306030303" pitchFamily="18" charset="0"/>
                        </a:rPr>
                        <a:t>fmt</a:t>
                      </a:r>
                      <a:endParaRPr lang="en-US" sz="1000" dirty="0">
                        <a:latin typeface="Constantia" panose="02030602050306030303" pitchFamily="18" charset="0"/>
                      </a:endParaRPr>
                    </a:p>
                  </a:txBody>
                  <a:tcPr marL="9144" marR="914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tantia" panose="02030602050306030303" pitchFamily="18" charset="0"/>
                        </a:rPr>
                        <a:t>Integer position in accumulator</a:t>
                      </a:r>
                    </a:p>
                  </a:txBody>
                  <a:tcPr marL="45720" marR="457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tantia" panose="02030602050306030303" pitchFamily="18" charset="0"/>
                        </a:rPr>
                        <a:t>String format designator for in-memory conversion</a:t>
                      </a:r>
                    </a:p>
                  </a:txBody>
                  <a:tcPr marL="9144" marR="914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57576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E54BD0-B02D-C1ED-E9BF-E092D236D757}"/>
              </a:ext>
            </a:extLst>
          </p:cNvPr>
          <p:cNvSpPr/>
          <p:nvPr/>
        </p:nvSpPr>
        <p:spPr>
          <a:xfrm>
            <a:off x="5292655" y="3870260"/>
            <a:ext cx="367409" cy="467843"/>
          </a:xfrm>
          <a:custGeom>
            <a:avLst/>
            <a:gdLst>
              <a:gd name="connsiteX0" fmla="*/ 0 w 311523"/>
              <a:gd name="connsiteY0" fmla="*/ 0 h 680483"/>
              <a:gd name="connsiteX1" fmla="*/ 63795 w 311523"/>
              <a:gd name="connsiteY1" fmla="*/ 372139 h 680483"/>
              <a:gd name="connsiteX2" fmla="*/ 308344 w 311523"/>
              <a:gd name="connsiteY2" fmla="*/ 489097 h 680483"/>
              <a:gd name="connsiteX3" fmla="*/ 180754 w 311523"/>
              <a:gd name="connsiteY3" fmla="*/ 680483 h 680483"/>
              <a:gd name="connsiteX0" fmla="*/ 0 w 308344"/>
              <a:gd name="connsiteY0" fmla="*/ 0 h 489097"/>
              <a:gd name="connsiteX1" fmla="*/ 63795 w 308344"/>
              <a:gd name="connsiteY1" fmla="*/ 372139 h 489097"/>
              <a:gd name="connsiteX2" fmla="*/ 308344 w 308344"/>
              <a:gd name="connsiteY2" fmla="*/ 489097 h 489097"/>
              <a:gd name="connsiteX0" fmla="*/ 0 w 308344"/>
              <a:gd name="connsiteY0" fmla="*/ 0 h 489157"/>
              <a:gd name="connsiteX1" fmla="*/ 63795 w 308344"/>
              <a:gd name="connsiteY1" fmla="*/ 372139 h 489157"/>
              <a:gd name="connsiteX2" fmla="*/ 308344 w 308344"/>
              <a:gd name="connsiteY2" fmla="*/ 489097 h 489157"/>
              <a:gd name="connsiteX0" fmla="*/ 246961 w 318189"/>
              <a:gd name="connsiteY0" fmla="*/ 0 h 467940"/>
              <a:gd name="connsiteX1" fmla="*/ 310756 w 318189"/>
              <a:gd name="connsiteY1" fmla="*/ 372139 h 467940"/>
              <a:gd name="connsiteX2" fmla="*/ 44942 w 318189"/>
              <a:gd name="connsiteY2" fmla="*/ 467832 h 467940"/>
              <a:gd name="connsiteX0" fmla="*/ 367409 w 367497"/>
              <a:gd name="connsiteY0" fmla="*/ 0 h 467843"/>
              <a:gd name="connsiteX1" fmla="*/ 16534 w 367497"/>
              <a:gd name="connsiteY1" fmla="*/ 191385 h 467843"/>
              <a:gd name="connsiteX2" fmla="*/ 165390 w 367497"/>
              <a:gd name="connsiteY2" fmla="*/ 467832 h 467843"/>
              <a:gd name="connsiteX0" fmla="*/ 367409 w 367409"/>
              <a:gd name="connsiteY0" fmla="*/ 0 h 467843"/>
              <a:gd name="connsiteX1" fmla="*/ 16534 w 367409"/>
              <a:gd name="connsiteY1" fmla="*/ 191385 h 467843"/>
              <a:gd name="connsiteX2" fmla="*/ 165390 w 367409"/>
              <a:gd name="connsiteY2" fmla="*/ 467832 h 46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409" h="467843">
                <a:moveTo>
                  <a:pt x="367409" y="0"/>
                </a:moveTo>
                <a:cubicBezTo>
                  <a:pt x="320448" y="145311"/>
                  <a:pt x="50204" y="113413"/>
                  <a:pt x="16534" y="191385"/>
                </a:cubicBezTo>
                <a:cubicBezTo>
                  <a:pt x="-17136" y="269357"/>
                  <a:pt x="-13592" y="469604"/>
                  <a:pt x="165390" y="467832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64DA4-63A4-28AC-2E1F-E99CF7C74E0C}"/>
              </a:ext>
            </a:extLst>
          </p:cNvPr>
          <p:cNvSpPr txBox="1"/>
          <p:nvPr/>
        </p:nvSpPr>
        <p:spPr>
          <a:xfrm>
            <a:off x="2175980" y="5298082"/>
            <a:ext cx="518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tantia" panose="02030602050306030303" pitchFamily="18" charset="0"/>
              </a:rPr>
              <a:t>[</a:t>
            </a:r>
            <a:r>
              <a:rPr lang="en-US" sz="1200" dirty="0">
                <a:solidFill>
                  <a:srgbClr val="00863D"/>
                </a:solidFill>
                <a:latin typeface="Constantia" panose="02030602050306030303" pitchFamily="18" charset="0"/>
              </a:rPr>
              <a:t>record accumulator</a:t>
            </a:r>
            <a:r>
              <a:rPr lang="en-US" sz="1200" dirty="0">
                <a:latin typeface="Constantia" panose="02030602050306030303" pitchFamily="18" charset="0"/>
              </a:rPr>
              <a:t>] starts out as a list of None and as </a:t>
            </a:r>
            <a:r>
              <a:rPr lang="en-US" sz="1200" dirty="0">
                <a:solidFill>
                  <a:srgbClr val="00B0F0"/>
                </a:solidFill>
                <a:latin typeface="Constantia" panose="02030602050306030303" pitchFamily="18" charset="0"/>
              </a:rPr>
              <a:t>OFX tag</a:t>
            </a:r>
            <a:r>
              <a:rPr lang="en-US" sz="1200" dirty="0">
                <a:latin typeface="Constantia" panose="02030602050306030303" pitchFamily="18" charset="0"/>
              </a:rPr>
              <a:t>s are recognized in </a:t>
            </a:r>
            <a:r>
              <a:rPr lang="en-US" sz="1200" dirty="0" err="1">
                <a:latin typeface="Constantia" panose="02030602050306030303" pitchFamily="18" charset="0"/>
              </a:rPr>
              <a:t>OFXPutData</a:t>
            </a:r>
            <a:r>
              <a:rPr lang="en-US" sz="1200" dirty="0">
                <a:latin typeface="Constantia" panose="02030602050306030303" pitchFamily="18" charset="0"/>
              </a:rPr>
              <a:t>() the value is converted to </a:t>
            </a:r>
            <a:r>
              <a:rPr lang="en-US" sz="1200" dirty="0" err="1">
                <a:solidFill>
                  <a:srgbClr val="00B0F0"/>
                </a:solidFill>
                <a:latin typeface="Constantia" panose="02030602050306030303" pitchFamily="18" charset="0"/>
              </a:rPr>
              <a:t>fmt</a:t>
            </a:r>
            <a:r>
              <a:rPr lang="en-US" sz="1200" dirty="0">
                <a:latin typeface="Constantia" panose="02030602050306030303" pitchFamily="18" charset="0"/>
              </a:rPr>
              <a:t> and laid in at position </a:t>
            </a:r>
            <a:r>
              <a:rPr lang="en-US" sz="1200" dirty="0">
                <a:solidFill>
                  <a:srgbClr val="00B0F0"/>
                </a:solidFill>
                <a:latin typeface="Constantia" panose="02030602050306030303" pitchFamily="18" charset="0"/>
              </a:rPr>
              <a:t>pos</a:t>
            </a:r>
            <a:r>
              <a:rPr lang="en-US" sz="1200" dirty="0">
                <a:latin typeface="Constantia" panose="02030602050306030303" pitchFamily="18" charset="0"/>
              </a:rPr>
              <a:t>.  </a:t>
            </a:r>
            <a:r>
              <a:rPr lang="en-US" sz="1200" dirty="0" err="1">
                <a:latin typeface="Constantia" panose="02030602050306030303" pitchFamily="18" charset="0"/>
              </a:rPr>
              <a:t>OFXEndRec</a:t>
            </a:r>
            <a:r>
              <a:rPr lang="en-US" sz="1200" dirty="0">
                <a:latin typeface="Constantia" panose="02030602050306030303" pitchFamily="18" charset="0"/>
              </a:rPr>
              <a:t>() converts the accumulator to an n-tuple and appends it to [</a:t>
            </a:r>
            <a:r>
              <a:rPr lang="en-US" sz="1200" dirty="0">
                <a:solidFill>
                  <a:srgbClr val="C00000"/>
                </a:solidFill>
                <a:latin typeface="Constantia" panose="02030602050306030303" pitchFamily="18" charset="0"/>
              </a:rPr>
              <a:t>record tuples</a:t>
            </a:r>
            <a:r>
              <a:rPr lang="en-US" sz="1200" dirty="0">
                <a:latin typeface="Constantia" panose="02030602050306030303" pitchFamily="18" charset="0"/>
              </a:rPr>
              <a:t>] if the primary key is not already in [</a:t>
            </a:r>
            <a:r>
              <a:rPr lang="en-US" sz="1200" dirty="0">
                <a:solidFill>
                  <a:srgbClr val="C00000"/>
                </a:solidFill>
                <a:latin typeface="Constantia" panose="02030602050306030303" pitchFamily="18" charset="0"/>
              </a:rPr>
              <a:t>PK tuples</a:t>
            </a:r>
            <a:r>
              <a:rPr lang="en-US" sz="1200" dirty="0">
                <a:latin typeface="Constantia" panose="02030602050306030303" pitchFamily="18" charset="0"/>
              </a:rPr>
              <a:t>].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A9B07-2F7A-C9DC-25E9-962A4C12D74D}"/>
              </a:ext>
            </a:extLst>
          </p:cNvPr>
          <p:cNvSpPr txBox="1"/>
          <p:nvPr/>
        </p:nvSpPr>
        <p:spPr>
          <a:xfrm>
            <a:off x="1356240" y="6127381"/>
            <a:ext cx="4303823" cy="24622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{Table Entry : [(specs),[</a:t>
            </a:r>
            <a:r>
              <a:rPr lang="en-US" sz="1000" dirty="0">
                <a:solidFill>
                  <a:srgbClr val="00863D"/>
                </a:solidFill>
                <a:latin typeface="Constantia" panose="02030602050306030303" pitchFamily="18" charset="0"/>
              </a:rPr>
              <a:t>record accumulator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],[</a:t>
            </a:r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record tuples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],[</a:t>
            </a:r>
            <a:r>
              <a:rPr lang="en-US" sz="1000" dirty="0">
                <a:solidFill>
                  <a:srgbClr val="C00000"/>
                </a:solidFill>
                <a:latin typeface="Constantia" panose="02030602050306030303" pitchFamily="18" charset="0"/>
              </a:rPr>
              <a:t>PK tuples</a:t>
            </a:r>
            <a:r>
              <a:rPr lang="en-US" sz="1000" dirty="0">
                <a:solidFill>
                  <a:srgbClr val="7030A0"/>
                </a:solidFill>
                <a:latin typeface="Constantia" panose="02030602050306030303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91E83-1A01-CB81-81B0-0DAF68E3C284}"/>
              </a:ext>
            </a:extLst>
          </p:cNvPr>
          <p:cNvSpPr txBox="1"/>
          <p:nvPr/>
        </p:nvSpPr>
        <p:spPr>
          <a:xfrm>
            <a:off x="382770" y="6475256"/>
            <a:ext cx="2129076" cy="246221"/>
          </a:xfrm>
          <a:prstGeom prst="rect">
            <a:avLst/>
          </a:prstGeom>
          <a:noFill/>
          <a:ln w="19050">
            <a:solidFill>
              <a:srgbClr val="0206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F01BF"/>
                </a:solidFill>
                <a:latin typeface="Constantia" panose="02030602050306030303" pitchFamily="18" charset="0"/>
              </a:rPr>
              <a:t>{OFX List Entry… : {Table Entries}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7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21677</TotalTime>
  <Words>528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Maurer</dc:creator>
  <cp:lastModifiedBy>Christopher Maurer</cp:lastModifiedBy>
  <cp:revision>6</cp:revision>
  <dcterms:created xsi:type="dcterms:W3CDTF">2023-10-31T00:53:50Z</dcterms:created>
  <dcterms:modified xsi:type="dcterms:W3CDTF">2023-11-15T02:11:37Z</dcterms:modified>
</cp:coreProperties>
</file>