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33832800"/>
  <p:notesSz cx="7010400" cy="9296400"/>
  <p:defaultTextStyle>
    <a:defPPr>
      <a:defRPr lang="en-US"/>
    </a:defPPr>
    <a:lvl1pPr marL="0" algn="l" defTabSz="3814328" rtl="0" eaLnBrk="1" latinLnBrk="0" hangingPunct="1">
      <a:defRPr sz="7500" kern="1200">
        <a:solidFill>
          <a:schemeClr val="tx1"/>
        </a:solidFill>
        <a:latin typeface="+mn-lt"/>
        <a:ea typeface="+mn-ea"/>
        <a:cs typeface="+mn-cs"/>
      </a:defRPr>
    </a:lvl1pPr>
    <a:lvl2pPr marL="1907164" algn="l" defTabSz="3814328" rtl="0" eaLnBrk="1" latinLnBrk="0" hangingPunct="1">
      <a:defRPr sz="7500" kern="1200">
        <a:solidFill>
          <a:schemeClr val="tx1"/>
        </a:solidFill>
        <a:latin typeface="+mn-lt"/>
        <a:ea typeface="+mn-ea"/>
        <a:cs typeface="+mn-cs"/>
      </a:defRPr>
    </a:lvl2pPr>
    <a:lvl3pPr marL="3814328" algn="l" defTabSz="3814328" rtl="0" eaLnBrk="1" latinLnBrk="0" hangingPunct="1">
      <a:defRPr sz="7500" kern="1200">
        <a:solidFill>
          <a:schemeClr val="tx1"/>
        </a:solidFill>
        <a:latin typeface="+mn-lt"/>
        <a:ea typeface="+mn-ea"/>
        <a:cs typeface="+mn-cs"/>
      </a:defRPr>
    </a:lvl3pPr>
    <a:lvl4pPr marL="5721492" algn="l" defTabSz="3814328" rtl="0" eaLnBrk="1" latinLnBrk="0" hangingPunct="1">
      <a:defRPr sz="7500" kern="1200">
        <a:solidFill>
          <a:schemeClr val="tx1"/>
        </a:solidFill>
        <a:latin typeface="+mn-lt"/>
        <a:ea typeface="+mn-ea"/>
        <a:cs typeface="+mn-cs"/>
      </a:defRPr>
    </a:lvl4pPr>
    <a:lvl5pPr marL="7628656" algn="l" defTabSz="3814328" rtl="0" eaLnBrk="1" latinLnBrk="0" hangingPunct="1">
      <a:defRPr sz="7500" kern="1200">
        <a:solidFill>
          <a:schemeClr val="tx1"/>
        </a:solidFill>
        <a:latin typeface="+mn-lt"/>
        <a:ea typeface="+mn-ea"/>
        <a:cs typeface="+mn-cs"/>
      </a:defRPr>
    </a:lvl5pPr>
    <a:lvl6pPr marL="9535820" algn="l" defTabSz="3814328" rtl="0" eaLnBrk="1" latinLnBrk="0" hangingPunct="1">
      <a:defRPr sz="7500" kern="1200">
        <a:solidFill>
          <a:schemeClr val="tx1"/>
        </a:solidFill>
        <a:latin typeface="+mn-lt"/>
        <a:ea typeface="+mn-ea"/>
        <a:cs typeface="+mn-cs"/>
      </a:defRPr>
    </a:lvl6pPr>
    <a:lvl7pPr marL="11442984" algn="l" defTabSz="3814328" rtl="0" eaLnBrk="1" latinLnBrk="0" hangingPunct="1">
      <a:defRPr sz="7500" kern="1200">
        <a:solidFill>
          <a:schemeClr val="tx1"/>
        </a:solidFill>
        <a:latin typeface="+mn-lt"/>
        <a:ea typeface="+mn-ea"/>
        <a:cs typeface="+mn-cs"/>
      </a:defRPr>
    </a:lvl7pPr>
    <a:lvl8pPr marL="13350149" algn="l" defTabSz="3814328" rtl="0" eaLnBrk="1" latinLnBrk="0" hangingPunct="1">
      <a:defRPr sz="7500" kern="1200">
        <a:solidFill>
          <a:schemeClr val="tx1"/>
        </a:solidFill>
        <a:latin typeface="+mn-lt"/>
        <a:ea typeface="+mn-ea"/>
        <a:cs typeface="+mn-cs"/>
      </a:defRPr>
    </a:lvl8pPr>
    <a:lvl9pPr marL="15257313" algn="l" defTabSz="3814328" rtl="0" eaLnBrk="1" latinLnBrk="0" hangingPunct="1">
      <a:defRPr sz="7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656">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84" autoAdjust="0"/>
  </p:normalViewPr>
  <p:slideViewPr>
    <p:cSldViewPr>
      <p:cViewPr>
        <p:scale>
          <a:sx n="66" d="100"/>
          <a:sy n="66" d="100"/>
        </p:scale>
        <p:origin x="-4572" y="-10272"/>
      </p:cViewPr>
      <p:guideLst>
        <p:guide orient="horz" pos="10656"/>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FE0AD4F-3EF6-4E0E-BF4C-B6E44555D8D0}" type="datetimeFigureOut">
              <a:rPr lang="en-US" smtClean="0"/>
              <a:pPr/>
              <a:t>4/21/2020</a:t>
            </a:fld>
            <a:endParaRPr lang="en-US"/>
          </a:p>
        </p:txBody>
      </p:sp>
      <p:sp>
        <p:nvSpPr>
          <p:cNvPr id="4" name="Slide Image Placeholder 3"/>
          <p:cNvSpPr>
            <a:spLocks noGrp="1" noRot="1" noChangeAspect="1"/>
          </p:cNvSpPr>
          <p:nvPr>
            <p:ph type="sldImg" idx="2"/>
          </p:nvPr>
        </p:nvSpPr>
        <p:spPr>
          <a:xfrm>
            <a:off x="1809750" y="696913"/>
            <a:ext cx="33909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FC55DFA-B762-4BAB-AF21-943DD32AA445}" type="slidenum">
              <a:rPr lang="en-US" smtClean="0"/>
              <a:pPr/>
              <a:t>‹#›</a:t>
            </a:fld>
            <a:endParaRPr lang="en-US"/>
          </a:p>
        </p:txBody>
      </p:sp>
    </p:spTree>
    <p:extLst>
      <p:ext uri="{BB962C8B-B14F-4D97-AF65-F5344CB8AC3E}">
        <p14:creationId xmlns:p14="http://schemas.microsoft.com/office/powerpoint/2010/main" val="585069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C55DFA-B762-4BAB-AF21-943DD32AA445}" type="slidenum">
              <a:rPr lang="en-US" smtClean="0"/>
              <a:pPr/>
              <a:t>1</a:t>
            </a:fld>
            <a:endParaRPr lang="en-US"/>
          </a:p>
        </p:txBody>
      </p:sp>
    </p:spTree>
    <p:extLst>
      <p:ext uri="{BB962C8B-B14F-4D97-AF65-F5344CB8AC3E}">
        <p14:creationId xmlns:p14="http://schemas.microsoft.com/office/powerpoint/2010/main" val="311508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0510099"/>
            <a:ext cx="27980640" cy="7252123"/>
          </a:xfrm>
        </p:spPr>
        <p:txBody>
          <a:bodyPr/>
          <a:lstStyle/>
          <a:p>
            <a:r>
              <a:rPr lang="en-US"/>
              <a:t>Click to edit Master title style</a:t>
            </a:r>
          </a:p>
        </p:txBody>
      </p:sp>
      <p:sp>
        <p:nvSpPr>
          <p:cNvPr id="3" name="Subtitle 2"/>
          <p:cNvSpPr>
            <a:spLocks noGrp="1"/>
          </p:cNvSpPr>
          <p:nvPr>
            <p:ph type="subTitle" idx="1"/>
          </p:nvPr>
        </p:nvSpPr>
        <p:spPr>
          <a:xfrm>
            <a:off x="4937760" y="19171920"/>
            <a:ext cx="23042880" cy="8646160"/>
          </a:xfrm>
        </p:spPr>
        <p:txBody>
          <a:bodyPr/>
          <a:lstStyle>
            <a:lvl1pPr marL="0" indent="0" algn="ctr">
              <a:buNone/>
              <a:defRPr>
                <a:solidFill>
                  <a:schemeClr val="tx1">
                    <a:tint val="75000"/>
                  </a:schemeClr>
                </a:solidFill>
              </a:defRPr>
            </a:lvl1pPr>
            <a:lvl2pPr marL="1907164" indent="0" algn="ctr">
              <a:buNone/>
              <a:defRPr>
                <a:solidFill>
                  <a:schemeClr val="tx1">
                    <a:tint val="75000"/>
                  </a:schemeClr>
                </a:solidFill>
              </a:defRPr>
            </a:lvl2pPr>
            <a:lvl3pPr marL="3814328" indent="0" algn="ctr">
              <a:buNone/>
              <a:defRPr>
                <a:solidFill>
                  <a:schemeClr val="tx1">
                    <a:tint val="75000"/>
                  </a:schemeClr>
                </a:solidFill>
              </a:defRPr>
            </a:lvl3pPr>
            <a:lvl4pPr marL="5721492" indent="0" algn="ctr">
              <a:buNone/>
              <a:defRPr>
                <a:solidFill>
                  <a:schemeClr val="tx1">
                    <a:tint val="75000"/>
                  </a:schemeClr>
                </a:solidFill>
              </a:defRPr>
            </a:lvl4pPr>
            <a:lvl5pPr marL="7628656" indent="0" algn="ctr">
              <a:buNone/>
              <a:defRPr>
                <a:solidFill>
                  <a:schemeClr val="tx1">
                    <a:tint val="75000"/>
                  </a:schemeClr>
                </a:solidFill>
              </a:defRPr>
            </a:lvl5pPr>
            <a:lvl6pPr marL="9535820" indent="0" algn="ctr">
              <a:buNone/>
              <a:defRPr>
                <a:solidFill>
                  <a:schemeClr val="tx1">
                    <a:tint val="75000"/>
                  </a:schemeClr>
                </a:solidFill>
              </a:defRPr>
            </a:lvl6pPr>
            <a:lvl7pPr marL="11442984" indent="0" algn="ctr">
              <a:buNone/>
              <a:defRPr>
                <a:solidFill>
                  <a:schemeClr val="tx1">
                    <a:tint val="75000"/>
                  </a:schemeClr>
                </a:solidFill>
              </a:defRPr>
            </a:lvl7pPr>
            <a:lvl8pPr marL="13350149" indent="0" algn="ctr">
              <a:buNone/>
              <a:defRPr>
                <a:solidFill>
                  <a:schemeClr val="tx1">
                    <a:tint val="75000"/>
                  </a:schemeClr>
                </a:solidFill>
              </a:defRPr>
            </a:lvl8pPr>
            <a:lvl9pPr marL="1525731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4BA5C7-48B4-4860-868E-B8864048A3D1}"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21D4C-1B4C-4970-AEC8-7E6984CE12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BA5C7-48B4-4860-868E-B8864048A3D1}"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21D4C-1B4C-4970-AEC8-7E6984CE12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6680417"/>
            <a:ext cx="26660477" cy="1424188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26459" y="6680417"/>
            <a:ext cx="79444213" cy="1424188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BA5C7-48B4-4860-868E-B8864048A3D1}"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21D4C-1B4C-4970-AEC8-7E6984CE12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BA5C7-48B4-4860-868E-B8864048A3D1}"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21D4C-1B4C-4970-AEC8-7E6984CE12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1740709"/>
            <a:ext cx="27980640" cy="6719570"/>
          </a:xfrm>
        </p:spPr>
        <p:txBody>
          <a:bodyPr anchor="t"/>
          <a:lstStyle>
            <a:lvl1pPr algn="l">
              <a:defRPr sz="16700" b="1" cap="all"/>
            </a:lvl1pPr>
          </a:lstStyle>
          <a:p>
            <a:r>
              <a:rPr lang="en-US"/>
              <a:t>Click to edit Master title style</a:t>
            </a:r>
          </a:p>
        </p:txBody>
      </p:sp>
      <p:sp>
        <p:nvSpPr>
          <p:cNvPr id="3" name="Text Placeholder 2"/>
          <p:cNvSpPr>
            <a:spLocks noGrp="1"/>
          </p:cNvSpPr>
          <p:nvPr>
            <p:ph type="body" idx="1"/>
          </p:nvPr>
        </p:nvSpPr>
        <p:spPr>
          <a:xfrm>
            <a:off x="2600327" y="14339786"/>
            <a:ext cx="27980640" cy="7400923"/>
          </a:xfrm>
        </p:spPr>
        <p:txBody>
          <a:bodyPr anchor="b"/>
          <a:lstStyle>
            <a:lvl1pPr marL="0" indent="0">
              <a:buNone/>
              <a:defRPr sz="8300">
                <a:solidFill>
                  <a:schemeClr val="tx1">
                    <a:tint val="75000"/>
                  </a:schemeClr>
                </a:solidFill>
              </a:defRPr>
            </a:lvl1pPr>
            <a:lvl2pPr marL="1907164" indent="0">
              <a:buNone/>
              <a:defRPr sz="7500">
                <a:solidFill>
                  <a:schemeClr val="tx1">
                    <a:tint val="75000"/>
                  </a:schemeClr>
                </a:solidFill>
              </a:defRPr>
            </a:lvl2pPr>
            <a:lvl3pPr marL="3814328" indent="0">
              <a:buNone/>
              <a:defRPr sz="6700">
                <a:solidFill>
                  <a:schemeClr val="tx1">
                    <a:tint val="75000"/>
                  </a:schemeClr>
                </a:solidFill>
              </a:defRPr>
            </a:lvl3pPr>
            <a:lvl4pPr marL="5721492" indent="0">
              <a:buNone/>
              <a:defRPr sz="5800">
                <a:solidFill>
                  <a:schemeClr val="tx1">
                    <a:tint val="75000"/>
                  </a:schemeClr>
                </a:solidFill>
              </a:defRPr>
            </a:lvl4pPr>
            <a:lvl5pPr marL="7628656" indent="0">
              <a:buNone/>
              <a:defRPr sz="5800">
                <a:solidFill>
                  <a:schemeClr val="tx1">
                    <a:tint val="75000"/>
                  </a:schemeClr>
                </a:solidFill>
              </a:defRPr>
            </a:lvl5pPr>
            <a:lvl6pPr marL="9535820" indent="0">
              <a:buNone/>
              <a:defRPr sz="5800">
                <a:solidFill>
                  <a:schemeClr val="tx1">
                    <a:tint val="75000"/>
                  </a:schemeClr>
                </a:solidFill>
              </a:defRPr>
            </a:lvl6pPr>
            <a:lvl7pPr marL="11442984" indent="0">
              <a:buNone/>
              <a:defRPr sz="5800">
                <a:solidFill>
                  <a:schemeClr val="tx1">
                    <a:tint val="75000"/>
                  </a:schemeClr>
                </a:solidFill>
              </a:defRPr>
            </a:lvl7pPr>
            <a:lvl8pPr marL="13350149" indent="0">
              <a:buNone/>
              <a:defRPr sz="5800">
                <a:solidFill>
                  <a:schemeClr val="tx1">
                    <a:tint val="75000"/>
                  </a:schemeClr>
                </a:solidFill>
              </a:defRPr>
            </a:lvl8pPr>
            <a:lvl9pPr marL="15257313"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BA5C7-48B4-4860-868E-B8864048A3D1}"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21D4C-1B4C-4970-AEC8-7E6984CE12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26457" y="38946883"/>
            <a:ext cx="53052343" cy="110152389"/>
          </a:xfrm>
        </p:spPr>
        <p:txBody>
          <a:bodyPr/>
          <a:lstStyle>
            <a:lvl1pPr>
              <a:defRPr sz="11700"/>
            </a:lvl1pPr>
            <a:lvl2pPr>
              <a:defRPr sz="100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527442" y="38946883"/>
            <a:ext cx="53052347" cy="110152389"/>
          </a:xfrm>
        </p:spPr>
        <p:txBody>
          <a:bodyPr/>
          <a:lstStyle>
            <a:lvl1pPr>
              <a:defRPr sz="11700"/>
            </a:lvl1pPr>
            <a:lvl2pPr>
              <a:defRPr sz="100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4BA5C7-48B4-4860-868E-B8864048A3D1}"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21D4C-1B4C-4970-AEC8-7E6984CE12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354881"/>
            <a:ext cx="29626560" cy="5638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7573224"/>
            <a:ext cx="14544677" cy="3156159"/>
          </a:xfrm>
        </p:spPr>
        <p:txBody>
          <a:bodyPr anchor="b"/>
          <a:lstStyle>
            <a:lvl1pPr marL="0" indent="0">
              <a:buNone/>
              <a:defRPr sz="10000" b="1"/>
            </a:lvl1pPr>
            <a:lvl2pPr marL="1907164" indent="0">
              <a:buNone/>
              <a:defRPr sz="8300" b="1"/>
            </a:lvl2pPr>
            <a:lvl3pPr marL="3814328" indent="0">
              <a:buNone/>
              <a:defRPr sz="7500" b="1"/>
            </a:lvl3pPr>
            <a:lvl4pPr marL="5721492" indent="0">
              <a:buNone/>
              <a:defRPr sz="6700" b="1"/>
            </a:lvl4pPr>
            <a:lvl5pPr marL="7628656" indent="0">
              <a:buNone/>
              <a:defRPr sz="6700" b="1"/>
            </a:lvl5pPr>
            <a:lvl6pPr marL="9535820" indent="0">
              <a:buNone/>
              <a:defRPr sz="6700" b="1"/>
            </a:lvl6pPr>
            <a:lvl7pPr marL="11442984" indent="0">
              <a:buNone/>
              <a:defRPr sz="6700" b="1"/>
            </a:lvl7pPr>
            <a:lvl8pPr marL="13350149" indent="0">
              <a:buNone/>
              <a:defRPr sz="6700" b="1"/>
            </a:lvl8pPr>
            <a:lvl9pPr marL="15257313" indent="0">
              <a:buNone/>
              <a:defRPr sz="6700" b="1"/>
            </a:lvl9pPr>
          </a:lstStyle>
          <a:p>
            <a:pPr lvl="0"/>
            <a:r>
              <a:rPr lang="en-US"/>
              <a:t>Click to edit Master text styles</a:t>
            </a:r>
          </a:p>
        </p:txBody>
      </p:sp>
      <p:sp>
        <p:nvSpPr>
          <p:cNvPr id="4" name="Content Placeholder 3"/>
          <p:cNvSpPr>
            <a:spLocks noGrp="1"/>
          </p:cNvSpPr>
          <p:nvPr>
            <p:ph sz="half" idx="2"/>
          </p:nvPr>
        </p:nvSpPr>
        <p:spPr>
          <a:xfrm>
            <a:off x="1645920" y="10729383"/>
            <a:ext cx="14544677" cy="19493021"/>
          </a:xfrm>
        </p:spPr>
        <p:txBody>
          <a:bodyPr/>
          <a:lstStyle>
            <a:lvl1pPr>
              <a:defRPr sz="10000"/>
            </a:lvl1pPr>
            <a:lvl2pPr>
              <a:defRPr sz="8300"/>
            </a:lvl2pPr>
            <a:lvl3pPr>
              <a:defRPr sz="7500"/>
            </a:lvl3pPr>
            <a:lvl4pPr>
              <a:defRPr sz="6700"/>
            </a:lvl4pPr>
            <a:lvl5pPr>
              <a:defRPr sz="6700"/>
            </a:lvl5pPr>
            <a:lvl6pPr>
              <a:defRPr sz="6700"/>
            </a:lvl6pPr>
            <a:lvl7pPr>
              <a:defRPr sz="6700"/>
            </a:lvl7pPr>
            <a:lvl8pPr>
              <a:defRPr sz="6700"/>
            </a:lvl8pPr>
            <a:lvl9pPr>
              <a:defRPr sz="6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7573224"/>
            <a:ext cx="14550390" cy="3156159"/>
          </a:xfrm>
        </p:spPr>
        <p:txBody>
          <a:bodyPr anchor="b"/>
          <a:lstStyle>
            <a:lvl1pPr marL="0" indent="0">
              <a:buNone/>
              <a:defRPr sz="10000" b="1"/>
            </a:lvl1pPr>
            <a:lvl2pPr marL="1907164" indent="0">
              <a:buNone/>
              <a:defRPr sz="8300" b="1"/>
            </a:lvl2pPr>
            <a:lvl3pPr marL="3814328" indent="0">
              <a:buNone/>
              <a:defRPr sz="7500" b="1"/>
            </a:lvl3pPr>
            <a:lvl4pPr marL="5721492" indent="0">
              <a:buNone/>
              <a:defRPr sz="6700" b="1"/>
            </a:lvl4pPr>
            <a:lvl5pPr marL="7628656" indent="0">
              <a:buNone/>
              <a:defRPr sz="6700" b="1"/>
            </a:lvl5pPr>
            <a:lvl6pPr marL="9535820" indent="0">
              <a:buNone/>
              <a:defRPr sz="6700" b="1"/>
            </a:lvl6pPr>
            <a:lvl7pPr marL="11442984" indent="0">
              <a:buNone/>
              <a:defRPr sz="6700" b="1"/>
            </a:lvl7pPr>
            <a:lvl8pPr marL="13350149" indent="0">
              <a:buNone/>
              <a:defRPr sz="6700" b="1"/>
            </a:lvl8pPr>
            <a:lvl9pPr marL="15257313" indent="0">
              <a:buNone/>
              <a:defRPr sz="6700" b="1"/>
            </a:lvl9pPr>
          </a:lstStyle>
          <a:p>
            <a:pPr lvl="0"/>
            <a:r>
              <a:rPr lang="en-US"/>
              <a:t>Click to edit Master text styles</a:t>
            </a:r>
          </a:p>
        </p:txBody>
      </p:sp>
      <p:sp>
        <p:nvSpPr>
          <p:cNvPr id="6" name="Content Placeholder 5"/>
          <p:cNvSpPr>
            <a:spLocks noGrp="1"/>
          </p:cNvSpPr>
          <p:nvPr>
            <p:ph sz="quarter" idx="4"/>
          </p:nvPr>
        </p:nvSpPr>
        <p:spPr>
          <a:xfrm>
            <a:off x="16722092" y="10729383"/>
            <a:ext cx="14550390" cy="19493021"/>
          </a:xfrm>
        </p:spPr>
        <p:txBody>
          <a:bodyPr/>
          <a:lstStyle>
            <a:lvl1pPr>
              <a:defRPr sz="10000"/>
            </a:lvl1pPr>
            <a:lvl2pPr>
              <a:defRPr sz="8300"/>
            </a:lvl2pPr>
            <a:lvl3pPr>
              <a:defRPr sz="7500"/>
            </a:lvl3pPr>
            <a:lvl4pPr>
              <a:defRPr sz="6700"/>
            </a:lvl4pPr>
            <a:lvl5pPr>
              <a:defRPr sz="6700"/>
            </a:lvl5pPr>
            <a:lvl6pPr>
              <a:defRPr sz="6700"/>
            </a:lvl6pPr>
            <a:lvl7pPr>
              <a:defRPr sz="6700"/>
            </a:lvl7pPr>
            <a:lvl8pPr>
              <a:defRPr sz="6700"/>
            </a:lvl8pPr>
            <a:lvl9pPr>
              <a:defRPr sz="6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4BA5C7-48B4-4860-868E-B8864048A3D1}" type="datetimeFigureOut">
              <a:rPr lang="en-US" smtClean="0"/>
              <a:pPr/>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921D4C-1B4C-4970-AEC8-7E6984CE12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4BA5C7-48B4-4860-868E-B8864048A3D1}" type="datetimeFigureOut">
              <a:rPr lang="en-US" smtClean="0"/>
              <a:pPr/>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21D4C-1B4C-4970-AEC8-7E6984CE12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BA5C7-48B4-4860-868E-B8864048A3D1}" type="datetimeFigureOut">
              <a:rPr lang="en-US" smtClean="0"/>
              <a:pPr/>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921D4C-1B4C-4970-AEC8-7E6984CE12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347047"/>
            <a:ext cx="10829927" cy="5732780"/>
          </a:xfrm>
        </p:spPr>
        <p:txBody>
          <a:bodyPr anchor="b"/>
          <a:lstStyle>
            <a:lvl1pPr algn="l">
              <a:defRPr sz="8300" b="1"/>
            </a:lvl1pPr>
          </a:lstStyle>
          <a:p>
            <a:r>
              <a:rPr lang="en-US"/>
              <a:t>Click to edit Master title style</a:t>
            </a:r>
          </a:p>
        </p:txBody>
      </p:sp>
      <p:sp>
        <p:nvSpPr>
          <p:cNvPr id="3" name="Content Placeholder 2"/>
          <p:cNvSpPr>
            <a:spLocks noGrp="1"/>
          </p:cNvSpPr>
          <p:nvPr>
            <p:ph idx="1"/>
          </p:nvPr>
        </p:nvSpPr>
        <p:spPr>
          <a:xfrm>
            <a:off x="12870180" y="1347049"/>
            <a:ext cx="18402300" cy="28875357"/>
          </a:xfrm>
        </p:spPr>
        <p:txBody>
          <a:bodyPr/>
          <a:lstStyle>
            <a:lvl1pPr>
              <a:defRPr sz="13300"/>
            </a:lvl1pPr>
            <a:lvl2pPr>
              <a:defRPr sz="11700"/>
            </a:lvl2pPr>
            <a:lvl3pPr>
              <a:defRPr sz="100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7079829"/>
            <a:ext cx="10829927" cy="23142577"/>
          </a:xfrm>
        </p:spPr>
        <p:txBody>
          <a:bodyPr/>
          <a:lstStyle>
            <a:lvl1pPr marL="0" indent="0">
              <a:buNone/>
              <a:defRPr sz="5800"/>
            </a:lvl1pPr>
            <a:lvl2pPr marL="1907164" indent="0">
              <a:buNone/>
              <a:defRPr sz="5000"/>
            </a:lvl2pPr>
            <a:lvl3pPr marL="3814328" indent="0">
              <a:buNone/>
              <a:defRPr sz="4200"/>
            </a:lvl3pPr>
            <a:lvl4pPr marL="5721492" indent="0">
              <a:buNone/>
              <a:defRPr sz="3800"/>
            </a:lvl4pPr>
            <a:lvl5pPr marL="7628656" indent="0">
              <a:buNone/>
              <a:defRPr sz="3800"/>
            </a:lvl5pPr>
            <a:lvl6pPr marL="9535820" indent="0">
              <a:buNone/>
              <a:defRPr sz="3800"/>
            </a:lvl6pPr>
            <a:lvl7pPr marL="11442984" indent="0">
              <a:buNone/>
              <a:defRPr sz="3800"/>
            </a:lvl7pPr>
            <a:lvl8pPr marL="13350149" indent="0">
              <a:buNone/>
              <a:defRPr sz="3800"/>
            </a:lvl8pPr>
            <a:lvl9pPr marL="15257313" indent="0">
              <a:buNone/>
              <a:defRPr sz="3800"/>
            </a:lvl9pPr>
          </a:lstStyle>
          <a:p>
            <a:pPr lvl="0"/>
            <a:r>
              <a:rPr lang="en-US"/>
              <a:t>Click to edit Master text styles</a:t>
            </a:r>
          </a:p>
        </p:txBody>
      </p:sp>
      <p:sp>
        <p:nvSpPr>
          <p:cNvPr id="5" name="Date Placeholder 4"/>
          <p:cNvSpPr>
            <a:spLocks noGrp="1"/>
          </p:cNvSpPr>
          <p:nvPr>
            <p:ph type="dt" sz="half" idx="10"/>
          </p:nvPr>
        </p:nvSpPr>
        <p:spPr/>
        <p:txBody>
          <a:bodyPr/>
          <a:lstStyle/>
          <a:p>
            <a:fld id="{CD4BA5C7-48B4-4860-868E-B8864048A3D1}"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21D4C-1B4C-4970-AEC8-7E6984CE12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23682960"/>
            <a:ext cx="19751040" cy="2795907"/>
          </a:xfrm>
        </p:spPr>
        <p:txBody>
          <a:bodyPr anchor="b"/>
          <a:lstStyle>
            <a:lvl1pPr algn="l">
              <a:defRPr sz="8300" b="1"/>
            </a:lvl1pPr>
          </a:lstStyle>
          <a:p>
            <a:r>
              <a:rPr lang="en-US"/>
              <a:t>Click to edit Master title style</a:t>
            </a:r>
          </a:p>
        </p:txBody>
      </p:sp>
      <p:sp>
        <p:nvSpPr>
          <p:cNvPr id="3" name="Picture Placeholder 2"/>
          <p:cNvSpPr>
            <a:spLocks noGrp="1"/>
          </p:cNvSpPr>
          <p:nvPr>
            <p:ph type="pic" idx="1"/>
          </p:nvPr>
        </p:nvSpPr>
        <p:spPr>
          <a:xfrm>
            <a:off x="6452237" y="3023023"/>
            <a:ext cx="19751040" cy="20299680"/>
          </a:xfrm>
        </p:spPr>
        <p:txBody>
          <a:bodyPr/>
          <a:lstStyle>
            <a:lvl1pPr marL="0" indent="0">
              <a:buNone/>
              <a:defRPr sz="13300"/>
            </a:lvl1pPr>
            <a:lvl2pPr marL="1907164" indent="0">
              <a:buNone/>
              <a:defRPr sz="11700"/>
            </a:lvl2pPr>
            <a:lvl3pPr marL="3814328" indent="0">
              <a:buNone/>
              <a:defRPr sz="10000"/>
            </a:lvl3pPr>
            <a:lvl4pPr marL="5721492" indent="0">
              <a:buNone/>
              <a:defRPr sz="8300"/>
            </a:lvl4pPr>
            <a:lvl5pPr marL="7628656" indent="0">
              <a:buNone/>
              <a:defRPr sz="8300"/>
            </a:lvl5pPr>
            <a:lvl6pPr marL="9535820" indent="0">
              <a:buNone/>
              <a:defRPr sz="8300"/>
            </a:lvl6pPr>
            <a:lvl7pPr marL="11442984" indent="0">
              <a:buNone/>
              <a:defRPr sz="8300"/>
            </a:lvl7pPr>
            <a:lvl8pPr marL="13350149" indent="0">
              <a:buNone/>
              <a:defRPr sz="8300"/>
            </a:lvl8pPr>
            <a:lvl9pPr marL="15257313" indent="0">
              <a:buNone/>
              <a:defRPr sz="8300"/>
            </a:lvl9pPr>
          </a:lstStyle>
          <a:p>
            <a:endParaRPr lang="en-US"/>
          </a:p>
        </p:txBody>
      </p:sp>
      <p:sp>
        <p:nvSpPr>
          <p:cNvPr id="4" name="Text Placeholder 3"/>
          <p:cNvSpPr>
            <a:spLocks noGrp="1"/>
          </p:cNvSpPr>
          <p:nvPr>
            <p:ph type="body" sz="half" idx="2"/>
          </p:nvPr>
        </p:nvSpPr>
        <p:spPr>
          <a:xfrm>
            <a:off x="6452237" y="26478867"/>
            <a:ext cx="19751040" cy="3970653"/>
          </a:xfrm>
        </p:spPr>
        <p:txBody>
          <a:bodyPr/>
          <a:lstStyle>
            <a:lvl1pPr marL="0" indent="0">
              <a:buNone/>
              <a:defRPr sz="5800"/>
            </a:lvl1pPr>
            <a:lvl2pPr marL="1907164" indent="0">
              <a:buNone/>
              <a:defRPr sz="5000"/>
            </a:lvl2pPr>
            <a:lvl3pPr marL="3814328" indent="0">
              <a:buNone/>
              <a:defRPr sz="4200"/>
            </a:lvl3pPr>
            <a:lvl4pPr marL="5721492" indent="0">
              <a:buNone/>
              <a:defRPr sz="3800"/>
            </a:lvl4pPr>
            <a:lvl5pPr marL="7628656" indent="0">
              <a:buNone/>
              <a:defRPr sz="3800"/>
            </a:lvl5pPr>
            <a:lvl6pPr marL="9535820" indent="0">
              <a:buNone/>
              <a:defRPr sz="3800"/>
            </a:lvl6pPr>
            <a:lvl7pPr marL="11442984" indent="0">
              <a:buNone/>
              <a:defRPr sz="3800"/>
            </a:lvl7pPr>
            <a:lvl8pPr marL="13350149" indent="0">
              <a:buNone/>
              <a:defRPr sz="3800"/>
            </a:lvl8pPr>
            <a:lvl9pPr marL="15257313" indent="0">
              <a:buNone/>
              <a:defRPr sz="3800"/>
            </a:lvl9pPr>
          </a:lstStyle>
          <a:p>
            <a:pPr lvl="0"/>
            <a:r>
              <a:rPr lang="en-US"/>
              <a:t>Click to edit Master text styles</a:t>
            </a:r>
          </a:p>
        </p:txBody>
      </p:sp>
      <p:sp>
        <p:nvSpPr>
          <p:cNvPr id="5" name="Date Placeholder 4"/>
          <p:cNvSpPr>
            <a:spLocks noGrp="1"/>
          </p:cNvSpPr>
          <p:nvPr>
            <p:ph type="dt" sz="half" idx="10"/>
          </p:nvPr>
        </p:nvSpPr>
        <p:spPr/>
        <p:txBody>
          <a:bodyPr/>
          <a:lstStyle/>
          <a:p>
            <a:fld id="{CD4BA5C7-48B4-4860-868E-B8864048A3D1}"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21D4C-1B4C-4970-AEC8-7E6984CE12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54881"/>
            <a:ext cx="29626560" cy="5638800"/>
          </a:xfrm>
          <a:prstGeom prst="rect">
            <a:avLst/>
          </a:prstGeom>
        </p:spPr>
        <p:txBody>
          <a:bodyPr vert="horz" lIns="381433" tIns="190716" rIns="381433" bIns="190716" rtlCol="0" anchor="ctr">
            <a:normAutofit/>
          </a:bodyPr>
          <a:lstStyle/>
          <a:p>
            <a:r>
              <a:rPr lang="en-US"/>
              <a:t>Click to edit Master title style</a:t>
            </a:r>
          </a:p>
        </p:txBody>
      </p:sp>
      <p:sp>
        <p:nvSpPr>
          <p:cNvPr id="3" name="Text Placeholder 2"/>
          <p:cNvSpPr>
            <a:spLocks noGrp="1"/>
          </p:cNvSpPr>
          <p:nvPr>
            <p:ph type="body" idx="1"/>
          </p:nvPr>
        </p:nvSpPr>
        <p:spPr>
          <a:xfrm>
            <a:off x="1645920" y="7894323"/>
            <a:ext cx="29626560" cy="22328084"/>
          </a:xfrm>
          <a:prstGeom prst="rect">
            <a:avLst/>
          </a:prstGeom>
        </p:spPr>
        <p:txBody>
          <a:bodyPr vert="horz" lIns="381433" tIns="190716" rIns="381433" bIns="1907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31357996"/>
            <a:ext cx="7680960" cy="1801283"/>
          </a:xfrm>
          <a:prstGeom prst="rect">
            <a:avLst/>
          </a:prstGeom>
        </p:spPr>
        <p:txBody>
          <a:bodyPr vert="horz" lIns="381433" tIns="190716" rIns="381433" bIns="190716" rtlCol="0" anchor="ctr"/>
          <a:lstStyle>
            <a:lvl1pPr algn="l">
              <a:defRPr sz="5000">
                <a:solidFill>
                  <a:schemeClr val="tx1">
                    <a:tint val="75000"/>
                  </a:schemeClr>
                </a:solidFill>
              </a:defRPr>
            </a:lvl1pPr>
          </a:lstStyle>
          <a:p>
            <a:fld id="{CD4BA5C7-48B4-4860-868E-B8864048A3D1}" type="datetimeFigureOut">
              <a:rPr lang="en-US" smtClean="0"/>
              <a:pPr/>
              <a:t>4/21/2020</a:t>
            </a:fld>
            <a:endParaRPr lang="en-US"/>
          </a:p>
        </p:txBody>
      </p:sp>
      <p:sp>
        <p:nvSpPr>
          <p:cNvPr id="5" name="Footer Placeholder 4"/>
          <p:cNvSpPr>
            <a:spLocks noGrp="1"/>
          </p:cNvSpPr>
          <p:nvPr>
            <p:ph type="ftr" sz="quarter" idx="3"/>
          </p:nvPr>
        </p:nvSpPr>
        <p:spPr>
          <a:xfrm>
            <a:off x="11247120" y="31357996"/>
            <a:ext cx="10424160" cy="1801283"/>
          </a:xfrm>
          <a:prstGeom prst="rect">
            <a:avLst/>
          </a:prstGeom>
        </p:spPr>
        <p:txBody>
          <a:bodyPr vert="horz" lIns="381433" tIns="190716" rIns="381433" bIns="190716" rtlCol="0" anchor="ctr"/>
          <a:lstStyle>
            <a:lvl1pPr algn="ctr">
              <a:defRPr sz="5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31357996"/>
            <a:ext cx="7680960" cy="1801283"/>
          </a:xfrm>
          <a:prstGeom prst="rect">
            <a:avLst/>
          </a:prstGeom>
        </p:spPr>
        <p:txBody>
          <a:bodyPr vert="horz" lIns="381433" tIns="190716" rIns="381433" bIns="190716" rtlCol="0" anchor="ctr"/>
          <a:lstStyle>
            <a:lvl1pPr algn="r">
              <a:defRPr sz="5000">
                <a:solidFill>
                  <a:schemeClr val="tx1">
                    <a:tint val="75000"/>
                  </a:schemeClr>
                </a:solidFill>
              </a:defRPr>
            </a:lvl1pPr>
          </a:lstStyle>
          <a:p>
            <a:fld id="{EF921D4C-1B4C-4970-AEC8-7E6984CE12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14328" rtl="0" eaLnBrk="1" latinLnBrk="0" hangingPunct="1">
        <a:spcBef>
          <a:spcPct val="0"/>
        </a:spcBef>
        <a:buNone/>
        <a:defRPr sz="18400" kern="1200">
          <a:solidFill>
            <a:schemeClr val="tx1"/>
          </a:solidFill>
          <a:latin typeface="+mj-lt"/>
          <a:ea typeface="+mj-ea"/>
          <a:cs typeface="+mj-cs"/>
        </a:defRPr>
      </a:lvl1pPr>
    </p:titleStyle>
    <p:bodyStyle>
      <a:lvl1pPr marL="1430373" indent="-1430373" algn="l" defTabSz="3814328" rtl="0" eaLnBrk="1" latinLnBrk="0" hangingPunct="1">
        <a:spcBef>
          <a:spcPct val="20000"/>
        </a:spcBef>
        <a:buFont typeface="Arial" pitchFamily="34" charset="0"/>
        <a:buChar char="•"/>
        <a:defRPr sz="13300" kern="1200">
          <a:solidFill>
            <a:schemeClr val="tx1"/>
          </a:solidFill>
          <a:latin typeface="+mn-lt"/>
          <a:ea typeface="+mn-ea"/>
          <a:cs typeface="+mn-cs"/>
        </a:defRPr>
      </a:lvl1pPr>
      <a:lvl2pPr marL="3099142" indent="-1191978" algn="l" defTabSz="3814328" rtl="0" eaLnBrk="1" latinLnBrk="0" hangingPunct="1">
        <a:spcBef>
          <a:spcPct val="20000"/>
        </a:spcBef>
        <a:buFont typeface="Arial" pitchFamily="34" charset="0"/>
        <a:buChar char="–"/>
        <a:defRPr sz="11700" kern="1200">
          <a:solidFill>
            <a:schemeClr val="tx1"/>
          </a:solidFill>
          <a:latin typeface="+mn-lt"/>
          <a:ea typeface="+mn-ea"/>
          <a:cs typeface="+mn-cs"/>
        </a:defRPr>
      </a:lvl2pPr>
      <a:lvl3pPr marL="4767910" indent="-953582" algn="l" defTabSz="3814328" rtl="0" eaLnBrk="1" latinLnBrk="0" hangingPunct="1">
        <a:spcBef>
          <a:spcPct val="20000"/>
        </a:spcBef>
        <a:buFont typeface="Arial" pitchFamily="34" charset="0"/>
        <a:buChar char="•"/>
        <a:defRPr sz="10000" kern="1200">
          <a:solidFill>
            <a:schemeClr val="tx1"/>
          </a:solidFill>
          <a:latin typeface="+mn-lt"/>
          <a:ea typeface="+mn-ea"/>
          <a:cs typeface="+mn-cs"/>
        </a:defRPr>
      </a:lvl3pPr>
      <a:lvl4pPr marL="6675074" indent="-953582" algn="l" defTabSz="3814328"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582238" indent="-953582" algn="l" defTabSz="3814328"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489402" indent="-953582" algn="l" defTabSz="3814328"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396567" indent="-953582" algn="l" defTabSz="3814328"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303731" indent="-953582" algn="l" defTabSz="3814328"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210895" indent="-953582" algn="l" defTabSz="3814328"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814328" rtl="0" eaLnBrk="1" latinLnBrk="0" hangingPunct="1">
        <a:defRPr sz="7500" kern="1200">
          <a:solidFill>
            <a:schemeClr val="tx1"/>
          </a:solidFill>
          <a:latin typeface="+mn-lt"/>
          <a:ea typeface="+mn-ea"/>
          <a:cs typeface="+mn-cs"/>
        </a:defRPr>
      </a:lvl1pPr>
      <a:lvl2pPr marL="1907164" algn="l" defTabSz="3814328" rtl="0" eaLnBrk="1" latinLnBrk="0" hangingPunct="1">
        <a:defRPr sz="7500" kern="1200">
          <a:solidFill>
            <a:schemeClr val="tx1"/>
          </a:solidFill>
          <a:latin typeface="+mn-lt"/>
          <a:ea typeface="+mn-ea"/>
          <a:cs typeface="+mn-cs"/>
        </a:defRPr>
      </a:lvl2pPr>
      <a:lvl3pPr marL="3814328" algn="l" defTabSz="3814328" rtl="0" eaLnBrk="1" latinLnBrk="0" hangingPunct="1">
        <a:defRPr sz="7500" kern="1200">
          <a:solidFill>
            <a:schemeClr val="tx1"/>
          </a:solidFill>
          <a:latin typeface="+mn-lt"/>
          <a:ea typeface="+mn-ea"/>
          <a:cs typeface="+mn-cs"/>
        </a:defRPr>
      </a:lvl3pPr>
      <a:lvl4pPr marL="5721492" algn="l" defTabSz="3814328" rtl="0" eaLnBrk="1" latinLnBrk="0" hangingPunct="1">
        <a:defRPr sz="7500" kern="1200">
          <a:solidFill>
            <a:schemeClr val="tx1"/>
          </a:solidFill>
          <a:latin typeface="+mn-lt"/>
          <a:ea typeface="+mn-ea"/>
          <a:cs typeface="+mn-cs"/>
        </a:defRPr>
      </a:lvl4pPr>
      <a:lvl5pPr marL="7628656" algn="l" defTabSz="3814328" rtl="0" eaLnBrk="1" latinLnBrk="0" hangingPunct="1">
        <a:defRPr sz="7500" kern="1200">
          <a:solidFill>
            <a:schemeClr val="tx1"/>
          </a:solidFill>
          <a:latin typeface="+mn-lt"/>
          <a:ea typeface="+mn-ea"/>
          <a:cs typeface="+mn-cs"/>
        </a:defRPr>
      </a:lvl5pPr>
      <a:lvl6pPr marL="9535820" algn="l" defTabSz="3814328" rtl="0" eaLnBrk="1" latinLnBrk="0" hangingPunct="1">
        <a:defRPr sz="7500" kern="1200">
          <a:solidFill>
            <a:schemeClr val="tx1"/>
          </a:solidFill>
          <a:latin typeface="+mn-lt"/>
          <a:ea typeface="+mn-ea"/>
          <a:cs typeface="+mn-cs"/>
        </a:defRPr>
      </a:lvl6pPr>
      <a:lvl7pPr marL="11442984" algn="l" defTabSz="3814328" rtl="0" eaLnBrk="1" latinLnBrk="0" hangingPunct="1">
        <a:defRPr sz="7500" kern="1200">
          <a:solidFill>
            <a:schemeClr val="tx1"/>
          </a:solidFill>
          <a:latin typeface="+mn-lt"/>
          <a:ea typeface="+mn-ea"/>
          <a:cs typeface="+mn-cs"/>
        </a:defRPr>
      </a:lvl7pPr>
      <a:lvl8pPr marL="13350149" algn="l" defTabSz="3814328" rtl="0" eaLnBrk="1" latinLnBrk="0" hangingPunct="1">
        <a:defRPr sz="7500" kern="1200">
          <a:solidFill>
            <a:schemeClr val="tx1"/>
          </a:solidFill>
          <a:latin typeface="+mn-lt"/>
          <a:ea typeface="+mn-ea"/>
          <a:cs typeface="+mn-cs"/>
        </a:defRPr>
      </a:lvl8pPr>
      <a:lvl9pPr marL="15257313" algn="l" defTabSz="3814328"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21" Type="http://schemas.openxmlformats.org/officeDocument/2006/relationships/image" Target="../media/image18.jpeg"/><Relationship Id="rId7" Type="http://schemas.openxmlformats.org/officeDocument/2006/relationships/image" Target="../media/image4.png"/><Relationship Id="rId12" Type="http://schemas.openxmlformats.org/officeDocument/2006/relationships/image" Target="../media/image9.jpe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0.jpg"/><Relationship Id="rId10" Type="http://schemas.openxmlformats.org/officeDocument/2006/relationships/image" Target="../media/image7.png"/><Relationship Id="rId19"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6.jpe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Box 156"/>
          <p:cNvSpPr txBox="1"/>
          <p:nvPr/>
        </p:nvSpPr>
        <p:spPr>
          <a:xfrm>
            <a:off x="11125200" y="9842423"/>
            <a:ext cx="10591800" cy="18128040"/>
          </a:xfrm>
          <a:prstGeom prst="rect">
            <a:avLst/>
          </a:prstGeom>
          <a:noFill/>
          <a:ln>
            <a:solidFill>
              <a:srgbClr val="00B050"/>
            </a:solidFill>
          </a:ln>
        </p:spPr>
        <p:txBody>
          <a:bodyPr wrap="square" rtlCol="0">
            <a:spAutoFit/>
          </a:bodyPr>
          <a:lstStyle/>
          <a:p>
            <a:r>
              <a:rPr lang="en-US" sz="5400" dirty="0"/>
              <a:t>Filtering and Edge Detection</a:t>
            </a:r>
            <a:endParaRPr lang="en-US" sz="2800" dirty="0">
              <a:solidFill>
                <a:srgbClr val="FF0000"/>
              </a:solidFill>
            </a:endParaRPr>
          </a:p>
          <a:p>
            <a:pPr algn="just"/>
            <a:endParaRPr lang="en-US" sz="600" dirty="0"/>
          </a:p>
          <a:p>
            <a:endParaRPr lang="en-US" sz="1200" dirty="0"/>
          </a:p>
          <a:p>
            <a:endParaRPr lang="en-US" sz="2800" dirty="0"/>
          </a:p>
          <a:p>
            <a:pPr algn="ctr"/>
            <a:endParaRPr lang="en-US" sz="1200" dirty="0">
              <a:solidFill>
                <a:srgbClr val="FF0000"/>
              </a:solidFill>
            </a:endParaRPr>
          </a:p>
          <a:p>
            <a:pPr algn="ctr"/>
            <a:endParaRPr lang="en-US" sz="1200" dirty="0">
              <a:solidFill>
                <a:srgbClr val="FF0000"/>
              </a:solidFill>
            </a:endParaRPr>
          </a:p>
          <a:p>
            <a:pPr algn="ctr"/>
            <a:endParaRPr lang="en-US" sz="1200" dirty="0">
              <a:solidFill>
                <a:srgbClr val="FF0000"/>
              </a:solidFill>
            </a:endParaRPr>
          </a:p>
          <a:p>
            <a:pPr algn="ctr"/>
            <a:endParaRPr lang="en-US" sz="1200" dirty="0">
              <a:solidFill>
                <a:srgbClr val="FF0000"/>
              </a:solidFill>
            </a:endParaRPr>
          </a:p>
          <a:p>
            <a:endParaRPr lang="en-US" sz="12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2800" dirty="0"/>
          </a:p>
          <a:p>
            <a:endParaRPr lang="en-US" sz="1200" dirty="0"/>
          </a:p>
        </p:txBody>
      </p:sp>
      <p:pic>
        <p:nvPicPr>
          <p:cNvPr id="1026"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1000" contrast="31000"/>
                    </a14:imgEffect>
                  </a14:imgLayer>
                </a14:imgProps>
              </a:ext>
            </a:extLst>
          </a:blip>
          <a:srcRect/>
          <a:stretch>
            <a:fillRect/>
          </a:stretch>
        </p:blipFill>
        <p:spPr bwMode="auto">
          <a:xfrm>
            <a:off x="31448925" y="32276677"/>
            <a:ext cx="1032621" cy="1066800"/>
          </a:xfrm>
          <a:prstGeom prst="rect">
            <a:avLst/>
          </a:prstGeom>
          <a:noFill/>
          <a:ln w="9525">
            <a:noFill/>
            <a:miter lim="800000"/>
            <a:headEnd/>
            <a:tailEnd/>
          </a:ln>
        </p:spPr>
      </p:pic>
      <p:sp>
        <p:nvSpPr>
          <p:cNvPr id="7" name="Subtitle 2"/>
          <p:cNvSpPr>
            <a:spLocks noGrp="1"/>
          </p:cNvSpPr>
          <p:nvPr>
            <p:ph type="subTitle" idx="1"/>
          </p:nvPr>
        </p:nvSpPr>
        <p:spPr>
          <a:xfrm>
            <a:off x="3657600" y="0"/>
            <a:ext cx="25755600" cy="4038600"/>
          </a:xfrm>
        </p:spPr>
        <p:txBody>
          <a:bodyPr>
            <a:normAutofit/>
          </a:bodyPr>
          <a:lstStyle/>
          <a:p>
            <a:r>
              <a:rPr lang="en-US" sz="7100" dirty="0">
                <a:solidFill>
                  <a:schemeClr val="tx1"/>
                </a:solidFill>
              </a:rPr>
              <a:t>An Automated Process for the Cropping, Processing, and Analysis of Images of Root Systems</a:t>
            </a:r>
          </a:p>
          <a:p>
            <a:r>
              <a:rPr lang="en-US" sz="4000" dirty="0">
                <a:solidFill>
                  <a:schemeClr val="tx1"/>
                </a:solidFill>
              </a:rPr>
              <a:t>Christopher McNeil, Dalton </a:t>
            </a:r>
            <a:r>
              <a:rPr lang="en-US" sz="4000" dirty="0" err="1">
                <a:solidFill>
                  <a:schemeClr val="tx1"/>
                </a:solidFill>
              </a:rPr>
              <a:t>Overmyer</a:t>
            </a:r>
            <a:r>
              <a:rPr lang="en-US" sz="4000" dirty="0">
                <a:solidFill>
                  <a:schemeClr val="tx1"/>
                </a:solidFill>
              </a:rPr>
              <a:t>, Thomas Abebe</a:t>
            </a:r>
          </a:p>
          <a:p>
            <a:r>
              <a:rPr lang="en-US" sz="2600" baseline="30000" dirty="0">
                <a:solidFill>
                  <a:schemeClr val="tx1"/>
                </a:solidFill>
              </a:rPr>
              <a:t>Department of Computer Science</a:t>
            </a:r>
            <a:endParaRPr lang="en-US" sz="2600" dirty="0">
              <a:solidFill>
                <a:schemeClr val="tx1"/>
              </a:solidFill>
            </a:endParaRPr>
          </a:p>
        </p:txBody>
      </p:sp>
      <p:sp>
        <p:nvSpPr>
          <p:cNvPr id="153" name="TextBox 152"/>
          <p:cNvSpPr txBox="1"/>
          <p:nvPr/>
        </p:nvSpPr>
        <p:spPr>
          <a:xfrm>
            <a:off x="177800" y="3810000"/>
            <a:ext cx="10490200" cy="3939540"/>
          </a:xfrm>
          <a:prstGeom prst="rect">
            <a:avLst/>
          </a:prstGeom>
          <a:noFill/>
          <a:ln>
            <a:solidFill>
              <a:srgbClr val="00B050"/>
            </a:solidFill>
          </a:ln>
        </p:spPr>
        <p:txBody>
          <a:bodyPr wrap="square" rtlCol="0">
            <a:spAutoFit/>
          </a:bodyPr>
          <a:lstStyle/>
          <a:p>
            <a:r>
              <a:rPr lang="en-US" sz="5400" dirty="0"/>
              <a:t>Introduction</a:t>
            </a:r>
          </a:p>
          <a:p>
            <a:r>
              <a:rPr lang="en-US" sz="2800" dirty="0"/>
              <a:t>      The goal of this project is to create a more time efficient methodology to analyze root systems through the usage of automation in MATLAB.  To perform analysis we need to take an unedited input images, and automatically crop it down to size, find the edge of the root, and finally perform several types of analysis.  The final product will be a single streamlined process that can achieve all our objectives while performing them faster than a human can.</a:t>
            </a:r>
          </a:p>
        </p:txBody>
      </p:sp>
      <p:sp>
        <p:nvSpPr>
          <p:cNvPr id="158" name="TextBox 157"/>
          <p:cNvSpPr txBox="1"/>
          <p:nvPr/>
        </p:nvSpPr>
        <p:spPr>
          <a:xfrm>
            <a:off x="11176000" y="3810001"/>
            <a:ext cx="10541000" cy="5663089"/>
          </a:xfrm>
          <a:prstGeom prst="rect">
            <a:avLst/>
          </a:prstGeom>
          <a:noFill/>
          <a:ln>
            <a:solidFill>
              <a:srgbClr val="00B050"/>
            </a:solidFill>
          </a:ln>
        </p:spPr>
        <p:txBody>
          <a:bodyPr wrap="square" rtlCol="0">
            <a:spAutoFit/>
          </a:bodyPr>
          <a:lstStyle/>
          <a:p>
            <a:r>
              <a:rPr lang="en-US" sz="5400" dirty="0"/>
              <a:t>Objectives</a:t>
            </a:r>
          </a:p>
          <a:p>
            <a:r>
              <a:rPr lang="en-US" sz="2800" dirty="0"/>
              <a:t>     </a:t>
            </a:r>
            <a:r>
              <a:rPr lang="en-US" sz="2800" b="1" dirty="0"/>
              <a:t>Obj 1</a:t>
            </a:r>
            <a:r>
              <a:rPr lang="en-US" sz="2800" dirty="0"/>
              <a:t>:  To automatically define boundaries within the image that contain only the region of interest and to subsequently crop the image down to only that region.</a:t>
            </a:r>
          </a:p>
          <a:p>
            <a:endParaRPr lang="en-US" sz="2800" dirty="0"/>
          </a:p>
          <a:p>
            <a:r>
              <a:rPr lang="en-US" sz="2800" dirty="0"/>
              <a:t>     </a:t>
            </a:r>
            <a:r>
              <a:rPr lang="en-US" sz="2800" b="1" dirty="0"/>
              <a:t>Obj 2</a:t>
            </a:r>
            <a:r>
              <a:rPr lang="en-US" sz="2800" dirty="0"/>
              <a:t>:  To utilize canny edge detection to reduce the images to a binary image to allow for further analysis while at the same time maintaining image quality by filtering out noise.</a:t>
            </a:r>
          </a:p>
          <a:p>
            <a:endParaRPr lang="en-US" sz="2800" dirty="0"/>
          </a:p>
          <a:p>
            <a:r>
              <a:rPr lang="en-US" sz="2800" dirty="0"/>
              <a:t>     </a:t>
            </a:r>
            <a:r>
              <a:rPr lang="en-US" sz="2800" b="1" dirty="0"/>
              <a:t>Obj 3</a:t>
            </a:r>
            <a:r>
              <a:rPr lang="en-US" sz="2800" dirty="0"/>
              <a:t>:  To output several useful analyzes that can be used to draw conclusions.</a:t>
            </a:r>
          </a:p>
          <a:p>
            <a:endParaRPr lang="en-US" sz="2800" dirty="0"/>
          </a:p>
        </p:txBody>
      </p:sp>
      <p:sp>
        <p:nvSpPr>
          <p:cNvPr id="159" name="TextBox 158"/>
          <p:cNvSpPr txBox="1"/>
          <p:nvPr/>
        </p:nvSpPr>
        <p:spPr>
          <a:xfrm>
            <a:off x="22124526" y="3810000"/>
            <a:ext cx="10490200" cy="16096714"/>
          </a:xfrm>
          <a:prstGeom prst="rect">
            <a:avLst/>
          </a:prstGeom>
          <a:noFill/>
          <a:ln>
            <a:solidFill>
              <a:srgbClr val="00B050"/>
            </a:solidFill>
          </a:ln>
        </p:spPr>
        <p:txBody>
          <a:bodyPr wrap="square" rtlCol="0">
            <a:spAutoFit/>
          </a:bodyPr>
          <a:lstStyle/>
          <a:p>
            <a:r>
              <a:rPr lang="en-US" sz="5400" dirty="0"/>
              <a:t>Analysis and Data Interpretation</a:t>
            </a:r>
          </a:p>
          <a:p>
            <a:endParaRPr lang="en-US" sz="5400" dirty="0"/>
          </a:p>
          <a:p>
            <a:endParaRPr lang="en-US" sz="5400" dirty="0"/>
          </a:p>
          <a:p>
            <a:endParaRPr lang="en-US" sz="5400" dirty="0"/>
          </a:p>
          <a:p>
            <a:r>
              <a:rPr lang="en-US" sz="5400" dirty="0"/>
              <a:t> </a:t>
            </a: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endParaRPr lang="en-US" sz="1400" dirty="0">
              <a:solidFill>
                <a:srgbClr val="FF0000"/>
              </a:solidFill>
            </a:endParaRPr>
          </a:p>
          <a:p>
            <a:endParaRPr lang="en-US" sz="1400" dirty="0">
              <a:solidFill>
                <a:srgbClr val="FF0000"/>
              </a:solidFill>
            </a:endParaRPr>
          </a:p>
          <a:p>
            <a:endParaRPr lang="en-US" sz="1400" dirty="0">
              <a:solidFill>
                <a:srgbClr val="FF0000"/>
              </a:solidFill>
            </a:endParaRPr>
          </a:p>
          <a:p>
            <a:endParaRPr lang="en-US" sz="1400" dirty="0">
              <a:solidFill>
                <a:srgbClr val="FF0000"/>
              </a:solidFill>
            </a:endParaRPr>
          </a:p>
          <a:p>
            <a:endParaRPr lang="en-US" sz="1400" dirty="0">
              <a:solidFill>
                <a:srgbClr val="FF0000"/>
              </a:solidFill>
            </a:endParaRPr>
          </a:p>
        </p:txBody>
      </p:sp>
      <p:sp>
        <p:nvSpPr>
          <p:cNvPr id="162" name="TextBox 161"/>
          <p:cNvSpPr txBox="1"/>
          <p:nvPr/>
        </p:nvSpPr>
        <p:spPr>
          <a:xfrm>
            <a:off x="22124526" y="20171151"/>
            <a:ext cx="10490200" cy="11695509"/>
          </a:xfrm>
          <a:prstGeom prst="rect">
            <a:avLst/>
          </a:prstGeom>
          <a:noFill/>
          <a:ln>
            <a:solidFill>
              <a:srgbClr val="00B050"/>
            </a:solidFill>
          </a:ln>
        </p:spPr>
        <p:txBody>
          <a:bodyPr wrap="square" rtlCol="0">
            <a:spAutoFit/>
          </a:bodyPr>
          <a:lstStyle/>
          <a:p>
            <a:r>
              <a:rPr lang="en-US" sz="5400" dirty="0"/>
              <a:t>Testing results</a:t>
            </a:r>
          </a:p>
          <a:p>
            <a:endParaRPr lang="en-US" sz="2800" dirty="0"/>
          </a:p>
          <a:p>
            <a:r>
              <a:rPr lang="en-US" sz="2800" dirty="0"/>
              <a:t>          </a:t>
            </a:r>
          </a:p>
          <a:p>
            <a:pPr marL="344488" indent="-344488">
              <a:buFont typeface="Arial" pitchFamily="34" charset="0"/>
              <a:buChar char="•"/>
            </a:pPr>
            <a:endParaRPr lang="en-US" sz="2800" dirty="0"/>
          </a:p>
          <a:p>
            <a:pPr marL="344488" indent="-344488">
              <a:buFont typeface="Arial" pitchFamily="34" charset="0"/>
              <a:buChar char="•"/>
            </a:pP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marL="457200" indent="-457200">
              <a:buFont typeface="Arial" panose="020B0604020202020204" pitchFamily="34" charset="0"/>
              <a:buChar char="•"/>
            </a:pPr>
            <a:r>
              <a:rPr lang="en-US" sz="2800" dirty="0"/>
              <a:t>Under good conditions, output can be nearly as good as a human can do.</a:t>
            </a:r>
          </a:p>
          <a:p>
            <a:pPr marL="457200" indent="-457200">
              <a:buFont typeface="Arial" panose="020B0604020202020204" pitchFamily="34" charset="0"/>
              <a:buChar char="•"/>
            </a:pPr>
            <a:r>
              <a:rPr lang="en-US" sz="2800" dirty="0"/>
              <a:t>Good conditions include: Proper lighting, little blur, high fluorescence, in relation to the background.</a:t>
            </a:r>
          </a:p>
          <a:p>
            <a:pPr marL="457200" indent="-457200">
              <a:buFont typeface="Arial" panose="020B0604020202020204" pitchFamily="34" charset="0"/>
              <a:buChar char="•"/>
            </a:pPr>
            <a:r>
              <a:rPr lang="en-US" sz="2800" dirty="0"/>
              <a:t>Despite being nearly as good, some minimal post editing may be required.</a:t>
            </a:r>
          </a:p>
          <a:p>
            <a:pPr marL="457200" indent="-457200">
              <a:buFont typeface="Arial" panose="020B0604020202020204" pitchFamily="34" charset="0"/>
              <a:buChar char="•"/>
            </a:pPr>
            <a:r>
              <a:rPr lang="en-US" sz="2800" dirty="0"/>
              <a:t>Time required for cropping, processing, and analyzing an image is ~10 seconds on an 8 core, 4Ghz processor.</a:t>
            </a:r>
          </a:p>
        </p:txBody>
      </p:sp>
      <p:sp>
        <p:nvSpPr>
          <p:cNvPr id="164" name="TextBox 163"/>
          <p:cNvSpPr txBox="1"/>
          <p:nvPr/>
        </p:nvSpPr>
        <p:spPr>
          <a:xfrm>
            <a:off x="11125200" y="31517415"/>
            <a:ext cx="10438274" cy="2031325"/>
          </a:xfrm>
          <a:prstGeom prst="rect">
            <a:avLst/>
          </a:prstGeom>
          <a:noFill/>
          <a:ln>
            <a:solidFill>
              <a:srgbClr val="00B050"/>
            </a:solidFill>
          </a:ln>
        </p:spPr>
        <p:txBody>
          <a:bodyPr wrap="square" rtlCol="0">
            <a:spAutoFit/>
          </a:bodyPr>
          <a:lstStyle/>
          <a:p>
            <a:r>
              <a:rPr lang="en-US" sz="5400" dirty="0"/>
              <a:t>Literature Cited</a:t>
            </a:r>
          </a:p>
          <a:p>
            <a:pPr marL="457200" lvl="0" indent="-457200">
              <a:buAutoNum type="arabicPeriod"/>
            </a:pPr>
            <a:r>
              <a:rPr lang="en-US" sz="1800" dirty="0" err="1"/>
              <a:t>Geisler</a:t>
            </a:r>
            <a:r>
              <a:rPr lang="en-US" sz="1800" dirty="0"/>
              <a:t>-Lee, J.; Liu, X.; Rang, W.; </a:t>
            </a:r>
            <a:r>
              <a:rPr lang="en-US" sz="1800" dirty="0" err="1"/>
              <a:t>Raveendiran</a:t>
            </a:r>
            <a:r>
              <a:rPr lang="en-US" sz="1800" dirty="0"/>
              <a:t>, J.; </a:t>
            </a:r>
            <a:r>
              <a:rPr lang="en-US" sz="1800" dirty="0" err="1"/>
              <a:t>Szubryt</a:t>
            </a:r>
            <a:r>
              <a:rPr lang="en-US" sz="1800" dirty="0"/>
              <a:t>, M.B.; Gibson, D.J.; </a:t>
            </a:r>
            <a:r>
              <a:rPr lang="en-US" sz="1800" dirty="0" err="1"/>
              <a:t>Geisler</a:t>
            </a:r>
            <a:r>
              <a:rPr lang="en-US" sz="1800" dirty="0"/>
              <a:t>, M.; Cheng, Q. </a:t>
            </a:r>
            <a:r>
              <a:rPr lang="en-US" sz="1800" i="1" dirty="0"/>
              <a:t>Plants </a:t>
            </a:r>
            <a:r>
              <a:rPr lang="en-US" sz="1800" b="1" dirty="0"/>
              <a:t>2017</a:t>
            </a:r>
            <a:r>
              <a:rPr lang="en-US" sz="1800" dirty="0"/>
              <a:t>, </a:t>
            </a:r>
            <a:r>
              <a:rPr lang="en-US" sz="1800" i="1" dirty="0"/>
              <a:t>6</a:t>
            </a:r>
            <a:r>
              <a:rPr lang="en-US" sz="1800" dirty="0"/>
              <a:t>, 46. doi:10.3390/plants6040046.</a:t>
            </a:r>
          </a:p>
          <a:p>
            <a:pPr marL="457200" lvl="0" indent="-457200">
              <a:buAutoNum type="arabicPeriod"/>
            </a:pPr>
            <a:r>
              <a:rPr lang="en-US" sz="1800" dirty="0"/>
              <a:t>Daniel Pereira (2020). Wind Rose (https://www.mathworks.com/matlabcentral/fileexchange/47248-wind-rose), MATLAB Central File Exchange.</a:t>
            </a:r>
          </a:p>
        </p:txBody>
      </p:sp>
      <p:pic>
        <p:nvPicPr>
          <p:cNvPr id="166" name="Picture 4">
            <a:extLst>
              <a:ext uri="{FF2B5EF4-FFF2-40B4-BE49-F238E27FC236}">
                <a16:creationId xmlns:a16="http://schemas.microsoft.com/office/drawing/2014/main" id="{3C136687-A022-4416-951F-68D1551847D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80380" y="32429077"/>
            <a:ext cx="140335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7" name="Picture 5"/>
          <p:cNvPicPr>
            <a:picLocks noChangeAspect="1" noChangeArrowheads="1"/>
          </p:cNvPicPr>
          <p:nvPr/>
        </p:nvPicPr>
        <p:blipFill>
          <a:blip r:embed="rId6" cstate="print"/>
          <a:srcRect/>
          <a:stretch>
            <a:fillRect/>
          </a:stretch>
        </p:blipFill>
        <p:spPr bwMode="auto">
          <a:xfrm>
            <a:off x="30371028" y="32352877"/>
            <a:ext cx="990600" cy="990600"/>
          </a:xfrm>
          <a:prstGeom prst="rect">
            <a:avLst/>
          </a:prstGeom>
          <a:noFill/>
          <a:ln w="9525">
            <a:noFill/>
            <a:miter lim="800000"/>
            <a:headEnd/>
            <a:tailEnd/>
          </a:ln>
        </p:spPr>
      </p:pic>
      <p:sp>
        <p:nvSpPr>
          <p:cNvPr id="169" name="Rectangle 168"/>
          <p:cNvSpPr/>
          <p:nvPr/>
        </p:nvSpPr>
        <p:spPr>
          <a:xfrm>
            <a:off x="22118346" y="32276677"/>
            <a:ext cx="10591800" cy="1143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22118346" y="32276677"/>
            <a:ext cx="5704960" cy="923330"/>
          </a:xfrm>
          <a:prstGeom prst="rect">
            <a:avLst/>
          </a:prstGeom>
          <a:noFill/>
        </p:spPr>
        <p:txBody>
          <a:bodyPr wrap="square" rtlCol="0">
            <a:spAutoFit/>
          </a:bodyPr>
          <a:lstStyle/>
          <a:p>
            <a:r>
              <a:rPr lang="en-US" sz="5400" dirty="0"/>
              <a:t>Acknowledgements</a:t>
            </a:r>
          </a:p>
        </p:txBody>
      </p:sp>
      <p:sp>
        <p:nvSpPr>
          <p:cNvPr id="35" name="TextBox 34"/>
          <p:cNvSpPr txBox="1"/>
          <p:nvPr/>
        </p:nvSpPr>
        <p:spPr>
          <a:xfrm>
            <a:off x="227474" y="8848235"/>
            <a:ext cx="10490200" cy="24622125"/>
          </a:xfrm>
          <a:prstGeom prst="rect">
            <a:avLst/>
          </a:prstGeom>
          <a:noFill/>
          <a:ln w="9525">
            <a:solidFill>
              <a:srgbClr val="00B050"/>
            </a:solidFill>
          </a:ln>
        </p:spPr>
        <p:txBody>
          <a:bodyPr wrap="square" rtlCol="0">
            <a:spAutoFit/>
          </a:bodyPr>
          <a:lstStyle/>
          <a:p>
            <a:r>
              <a:rPr lang="en-US" sz="5400" dirty="0"/>
              <a:t>Auto-Cropper</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1200" dirty="0"/>
          </a:p>
          <a:p>
            <a:endParaRPr lang="en-US" sz="800" dirty="0"/>
          </a:p>
        </p:txBody>
      </p:sp>
      <p:pic>
        <p:nvPicPr>
          <p:cNvPr id="6" name="Picture 5" descr="A close up of a logo&#10;&#10;Description automatically generated">
            <a:extLst>
              <a:ext uri="{FF2B5EF4-FFF2-40B4-BE49-F238E27FC236}">
                <a16:creationId xmlns:a16="http://schemas.microsoft.com/office/drawing/2014/main" id="{8A1192E3-4243-4B8B-8147-87C2333A5A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56980" y="13370775"/>
            <a:ext cx="6694822" cy="2413464"/>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9C36D297-AA4F-44EB-81FF-55A89634A8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26800" y="10753246"/>
            <a:ext cx="6694823" cy="2627591"/>
          </a:xfrm>
          <a:prstGeom prst="rect">
            <a:avLst/>
          </a:prstGeom>
        </p:spPr>
      </p:pic>
      <p:pic>
        <p:nvPicPr>
          <p:cNvPr id="22" name="Picture 21" descr="A close up of a tree&#10;&#10;Description automatically generated">
            <a:extLst>
              <a:ext uri="{FF2B5EF4-FFF2-40B4-BE49-F238E27FC236}">
                <a16:creationId xmlns:a16="http://schemas.microsoft.com/office/drawing/2014/main" id="{52A05FEF-37B6-45D4-8403-CAA292F334F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460269" y="16900750"/>
            <a:ext cx="4842338" cy="9823440"/>
          </a:xfrm>
          <a:prstGeom prst="rect">
            <a:avLst/>
          </a:prstGeom>
        </p:spPr>
      </p:pic>
      <p:sp>
        <p:nvSpPr>
          <p:cNvPr id="46" name="TextBox 45">
            <a:extLst>
              <a:ext uri="{FF2B5EF4-FFF2-40B4-BE49-F238E27FC236}">
                <a16:creationId xmlns:a16="http://schemas.microsoft.com/office/drawing/2014/main" id="{CA83E0FF-1A8F-4242-9503-58620A6D7F88}"/>
              </a:ext>
            </a:extLst>
          </p:cNvPr>
          <p:cNvSpPr txBox="1"/>
          <p:nvPr/>
        </p:nvSpPr>
        <p:spPr>
          <a:xfrm>
            <a:off x="5740547" y="14528071"/>
            <a:ext cx="4724400" cy="1815882"/>
          </a:xfrm>
          <a:prstGeom prst="rect">
            <a:avLst/>
          </a:prstGeom>
          <a:noFill/>
        </p:spPr>
        <p:txBody>
          <a:bodyPr wrap="square" rtlCol="0">
            <a:spAutoFit/>
          </a:bodyPr>
          <a:lstStyle/>
          <a:p>
            <a:r>
              <a:rPr lang="en-US" sz="2800" dirty="0"/>
              <a:t>The first step in the auto cropper is to sum the intensity of each pixel in every column of the image.</a:t>
            </a:r>
          </a:p>
        </p:txBody>
      </p:sp>
      <p:sp>
        <p:nvSpPr>
          <p:cNvPr id="47" name="TextBox 46">
            <a:extLst>
              <a:ext uri="{FF2B5EF4-FFF2-40B4-BE49-F238E27FC236}">
                <a16:creationId xmlns:a16="http://schemas.microsoft.com/office/drawing/2014/main" id="{8C0C9146-C347-4CFC-9C5A-17E5C9B6B6FC}"/>
              </a:ext>
            </a:extLst>
          </p:cNvPr>
          <p:cNvSpPr txBox="1"/>
          <p:nvPr/>
        </p:nvSpPr>
        <p:spPr>
          <a:xfrm>
            <a:off x="5684048" y="17207397"/>
            <a:ext cx="4724400" cy="1815882"/>
          </a:xfrm>
          <a:prstGeom prst="rect">
            <a:avLst/>
          </a:prstGeom>
          <a:noFill/>
        </p:spPr>
        <p:txBody>
          <a:bodyPr wrap="square" rtlCol="0">
            <a:spAutoFit/>
          </a:bodyPr>
          <a:lstStyle/>
          <a:p>
            <a:r>
              <a:rPr lang="en-US" sz="2800" dirty="0"/>
              <a:t>The second step is to create a modified Gaussian which acts as a scalar on the intensity distribution</a:t>
            </a:r>
          </a:p>
        </p:txBody>
      </p:sp>
      <p:sp>
        <p:nvSpPr>
          <p:cNvPr id="50" name="TextBox 49">
            <a:extLst>
              <a:ext uri="{FF2B5EF4-FFF2-40B4-BE49-F238E27FC236}">
                <a16:creationId xmlns:a16="http://schemas.microsoft.com/office/drawing/2014/main" id="{91EBBCD4-B00A-4870-9941-3529414B055E}"/>
              </a:ext>
            </a:extLst>
          </p:cNvPr>
          <p:cNvSpPr txBox="1"/>
          <p:nvPr/>
        </p:nvSpPr>
        <p:spPr>
          <a:xfrm>
            <a:off x="5789525" y="19896248"/>
            <a:ext cx="4292600" cy="1815882"/>
          </a:xfrm>
          <a:prstGeom prst="rect">
            <a:avLst/>
          </a:prstGeom>
          <a:noFill/>
        </p:spPr>
        <p:txBody>
          <a:bodyPr wrap="square" rtlCol="0">
            <a:spAutoFit/>
          </a:bodyPr>
          <a:lstStyle/>
          <a:p>
            <a:r>
              <a:rPr lang="en-US" sz="2800" dirty="0"/>
              <a:t>The last step for finding the width bounds is to find the max and use it as the center point of the cropped image</a:t>
            </a:r>
          </a:p>
        </p:txBody>
      </p:sp>
      <p:sp>
        <p:nvSpPr>
          <p:cNvPr id="51" name="TextBox 50">
            <a:extLst>
              <a:ext uri="{FF2B5EF4-FFF2-40B4-BE49-F238E27FC236}">
                <a16:creationId xmlns:a16="http://schemas.microsoft.com/office/drawing/2014/main" id="{E7C8E997-B709-4B61-A9B5-BFEF942770D3}"/>
              </a:ext>
            </a:extLst>
          </p:cNvPr>
          <p:cNvSpPr txBox="1"/>
          <p:nvPr/>
        </p:nvSpPr>
        <p:spPr>
          <a:xfrm>
            <a:off x="3512953" y="9936546"/>
            <a:ext cx="4038600" cy="830997"/>
          </a:xfrm>
          <a:prstGeom prst="rect">
            <a:avLst/>
          </a:prstGeom>
          <a:noFill/>
        </p:spPr>
        <p:txBody>
          <a:bodyPr wrap="square" rtlCol="0">
            <a:spAutoFit/>
          </a:bodyPr>
          <a:lstStyle/>
          <a:p>
            <a:r>
              <a:rPr lang="en-US" sz="4800" dirty="0"/>
              <a:t>Cropping width</a:t>
            </a:r>
          </a:p>
        </p:txBody>
      </p:sp>
      <p:sp>
        <p:nvSpPr>
          <p:cNvPr id="52" name="TextBox 51">
            <a:extLst>
              <a:ext uri="{FF2B5EF4-FFF2-40B4-BE49-F238E27FC236}">
                <a16:creationId xmlns:a16="http://schemas.microsoft.com/office/drawing/2014/main" id="{DA6D4591-5E4C-4F83-867E-ADB69261C1D9}"/>
              </a:ext>
            </a:extLst>
          </p:cNvPr>
          <p:cNvSpPr txBox="1"/>
          <p:nvPr/>
        </p:nvSpPr>
        <p:spPr>
          <a:xfrm>
            <a:off x="17951802" y="11168151"/>
            <a:ext cx="3793462" cy="1815882"/>
          </a:xfrm>
          <a:prstGeom prst="rect">
            <a:avLst/>
          </a:prstGeom>
          <a:noFill/>
        </p:spPr>
        <p:txBody>
          <a:bodyPr wrap="square" rtlCol="0">
            <a:spAutoFit/>
          </a:bodyPr>
          <a:lstStyle/>
          <a:p>
            <a:r>
              <a:rPr lang="en-US" sz="2800" dirty="0"/>
              <a:t>The filter smooths jagged peaks of intensity to create a more uniform distribution</a:t>
            </a:r>
          </a:p>
        </p:txBody>
      </p:sp>
      <p:sp>
        <p:nvSpPr>
          <p:cNvPr id="53" name="TextBox 52">
            <a:extLst>
              <a:ext uri="{FF2B5EF4-FFF2-40B4-BE49-F238E27FC236}">
                <a16:creationId xmlns:a16="http://schemas.microsoft.com/office/drawing/2014/main" id="{9AC7198A-331F-422E-9150-F20CA941256D}"/>
              </a:ext>
            </a:extLst>
          </p:cNvPr>
          <p:cNvSpPr txBox="1"/>
          <p:nvPr/>
        </p:nvSpPr>
        <p:spPr>
          <a:xfrm>
            <a:off x="18070146" y="13291810"/>
            <a:ext cx="2888407" cy="1815882"/>
          </a:xfrm>
          <a:prstGeom prst="rect">
            <a:avLst/>
          </a:prstGeom>
          <a:noFill/>
        </p:spPr>
        <p:txBody>
          <a:bodyPr wrap="square" rtlCol="0">
            <a:spAutoFit/>
          </a:bodyPr>
          <a:lstStyle/>
          <a:p>
            <a:r>
              <a:rPr lang="en-US" sz="2800" dirty="0"/>
              <a:t>The filter removes sharp contrasts leaving a smooth gradient.</a:t>
            </a:r>
          </a:p>
        </p:txBody>
      </p:sp>
      <p:sp>
        <p:nvSpPr>
          <p:cNvPr id="54" name="TextBox 53">
            <a:extLst>
              <a:ext uri="{FF2B5EF4-FFF2-40B4-BE49-F238E27FC236}">
                <a16:creationId xmlns:a16="http://schemas.microsoft.com/office/drawing/2014/main" id="{F0BCCE28-B9A9-4F87-AE2D-A0C84D3F34D6}"/>
              </a:ext>
            </a:extLst>
          </p:cNvPr>
          <p:cNvSpPr txBox="1"/>
          <p:nvPr/>
        </p:nvSpPr>
        <p:spPr>
          <a:xfrm>
            <a:off x="17964141" y="15186898"/>
            <a:ext cx="2888407" cy="1815882"/>
          </a:xfrm>
          <a:prstGeom prst="rect">
            <a:avLst/>
          </a:prstGeom>
          <a:noFill/>
        </p:spPr>
        <p:txBody>
          <a:bodyPr wrap="square" rtlCol="0">
            <a:spAutoFit/>
          </a:bodyPr>
          <a:lstStyle/>
          <a:p>
            <a:r>
              <a:rPr lang="en-US" sz="2800" dirty="0"/>
              <a:t>Removal of sharp contrasts results in less noise that canny can detect</a:t>
            </a:r>
          </a:p>
        </p:txBody>
      </p:sp>
      <p:sp>
        <p:nvSpPr>
          <p:cNvPr id="57" name="TextBox 56">
            <a:extLst>
              <a:ext uri="{FF2B5EF4-FFF2-40B4-BE49-F238E27FC236}">
                <a16:creationId xmlns:a16="http://schemas.microsoft.com/office/drawing/2014/main" id="{25B30CB4-1B9C-408C-9596-DD475140A84F}"/>
              </a:ext>
            </a:extLst>
          </p:cNvPr>
          <p:cNvSpPr txBox="1"/>
          <p:nvPr/>
        </p:nvSpPr>
        <p:spPr>
          <a:xfrm>
            <a:off x="28110837" y="5564326"/>
            <a:ext cx="4045563" cy="1384995"/>
          </a:xfrm>
          <a:prstGeom prst="rect">
            <a:avLst/>
          </a:prstGeom>
          <a:noFill/>
        </p:spPr>
        <p:txBody>
          <a:bodyPr wrap="square" rtlCol="0">
            <a:spAutoFit/>
          </a:bodyPr>
          <a:lstStyle/>
          <a:p>
            <a:r>
              <a:rPr lang="en-US" sz="2800" dirty="0"/>
              <a:t>Each image is divided into 100 equally sized vertical segments.</a:t>
            </a:r>
          </a:p>
        </p:txBody>
      </p:sp>
      <p:sp>
        <p:nvSpPr>
          <p:cNvPr id="58" name="TextBox 57">
            <a:extLst>
              <a:ext uri="{FF2B5EF4-FFF2-40B4-BE49-F238E27FC236}">
                <a16:creationId xmlns:a16="http://schemas.microsoft.com/office/drawing/2014/main" id="{E4A7DDB3-0E43-44A3-A40D-9C5BC9DAA216}"/>
              </a:ext>
            </a:extLst>
          </p:cNvPr>
          <p:cNvSpPr txBox="1"/>
          <p:nvPr/>
        </p:nvSpPr>
        <p:spPr>
          <a:xfrm>
            <a:off x="28053192" y="7023722"/>
            <a:ext cx="3886200" cy="1384995"/>
          </a:xfrm>
          <a:prstGeom prst="rect">
            <a:avLst/>
          </a:prstGeom>
          <a:noFill/>
        </p:spPr>
        <p:txBody>
          <a:bodyPr wrap="square" rtlCol="0">
            <a:spAutoFit/>
          </a:bodyPr>
          <a:lstStyle/>
          <a:p>
            <a:r>
              <a:rPr lang="en-US" sz="2800" dirty="0"/>
              <a:t>Each segment has the number of white pixels summed</a:t>
            </a:r>
          </a:p>
        </p:txBody>
      </p:sp>
      <p:sp>
        <p:nvSpPr>
          <p:cNvPr id="59" name="TextBox 58">
            <a:extLst>
              <a:ext uri="{FF2B5EF4-FFF2-40B4-BE49-F238E27FC236}">
                <a16:creationId xmlns:a16="http://schemas.microsoft.com/office/drawing/2014/main" id="{8C1B291A-1C65-4755-A575-686B45B0494E}"/>
              </a:ext>
            </a:extLst>
          </p:cNvPr>
          <p:cNvSpPr txBox="1"/>
          <p:nvPr/>
        </p:nvSpPr>
        <p:spPr>
          <a:xfrm>
            <a:off x="28110837" y="8483118"/>
            <a:ext cx="3965882" cy="1384995"/>
          </a:xfrm>
          <a:prstGeom prst="rect">
            <a:avLst/>
          </a:prstGeom>
          <a:noFill/>
        </p:spPr>
        <p:txBody>
          <a:bodyPr wrap="square" rtlCol="0">
            <a:spAutoFit/>
          </a:bodyPr>
          <a:lstStyle/>
          <a:p>
            <a:r>
              <a:rPr lang="en-US" sz="2800" dirty="0"/>
              <a:t>Can be used to find skewness, kurtosis and depth.</a:t>
            </a:r>
          </a:p>
        </p:txBody>
      </p:sp>
      <p:cxnSp>
        <p:nvCxnSpPr>
          <p:cNvPr id="61" name="Straight Connector 60">
            <a:extLst>
              <a:ext uri="{FF2B5EF4-FFF2-40B4-BE49-F238E27FC236}">
                <a16:creationId xmlns:a16="http://schemas.microsoft.com/office/drawing/2014/main" id="{2011C562-F4AE-48EC-920C-DA63FE8B6C51}"/>
              </a:ext>
            </a:extLst>
          </p:cNvPr>
          <p:cNvCxnSpPr/>
          <p:nvPr/>
        </p:nvCxnSpPr>
        <p:spPr>
          <a:xfrm>
            <a:off x="22841414" y="10344787"/>
            <a:ext cx="9314986" cy="0"/>
          </a:xfrm>
          <a:prstGeom prst="line">
            <a:avLst/>
          </a:prstGeom>
        </p:spPr>
        <p:style>
          <a:lnRef idx="1">
            <a:schemeClr val="accent3"/>
          </a:lnRef>
          <a:fillRef idx="0">
            <a:schemeClr val="accent3"/>
          </a:fillRef>
          <a:effectRef idx="0">
            <a:schemeClr val="accent3"/>
          </a:effectRef>
          <a:fontRef idx="minor">
            <a:schemeClr val="tx1"/>
          </a:fontRef>
        </p:style>
      </p:cxnSp>
      <p:sp>
        <p:nvSpPr>
          <p:cNvPr id="62" name="TextBox 61">
            <a:extLst>
              <a:ext uri="{FF2B5EF4-FFF2-40B4-BE49-F238E27FC236}">
                <a16:creationId xmlns:a16="http://schemas.microsoft.com/office/drawing/2014/main" id="{B95BFDDD-AD4F-4723-AC18-81E6E4EB321A}"/>
              </a:ext>
            </a:extLst>
          </p:cNvPr>
          <p:cNvSpPr txBox="1"/>
          <p:nvPr/>
        </p:nvSpPr>
        <p:spPr>
          <a:xfrm>
            <a:off x="28053191" y="11689047"/>
            <a:ext cx="4103209" cy="1384995"/>
          </a:xfrm>
          <a:prstGeom prst="rect">
            <a:avLst/>
          </a:prstGeom>
          <a:noFill/>
        </p:spPr>
        <p:txBody>
          <a:bodyPr wrap="square" rtlCol="0">
            <a:spAutoFit/>
          </a:bodyPr>
          <a:lstStyle/>
          <a:p>
            <a:r>
              <a:rPr lang="en-US" sz="2800" dirty="0"/>
              <a:t>3D histogram is created using matrix multiplication of </a:t>
            </a:r>
            <a:r>
              <a:rPr lang="en-US" sz="2800" dirty="0" err="1"/>
              <a:t>xy</a:t>
            </a:r>
            <a:r>
              <a:rPr lang="en-US" sz="2800" dirty="0"/>
              <a:t> and </a:t>
            </a:r>
            <a:r>
              <a:rPr lang="en-US" sz="2800" dirty="0" err="1"/>
              <a:t>zy</a:t>
            </a:r>
            <a:r>
              <a:rPr lang="en-US" sz="2800" dirty="0"/>
              <a:t> histograms</a:t>
            </a:r>
          </a:p>
        </p:txBody>
      </p:sp>
      <p:sp>
        <p:nvSpPr>
          <p:cNvPr id="96" name="TextBox 95">
            <a:extLst>
              <a:ext uri="{FF2B5EF4-FFF2-40B4-BE49-F238E27FC236}">
                <a16:creationId xmlns:a16="http://schemas.microsoft.com/office/drawing/2014/main" id="{C79C451F-055D-4999-9C5A-D0AD75250A95}"/>
              </a:ext>
            </a:extLst>
          </p:cNvPr>
          <p:cNvSpPr txBox="1"/>
          <p:nvPr/>
        </p:nvSpPr>
        <p:spPr>
          <a:xfrm>
            <a:off x="28173288" y="13397748"/>
            <a:ext cx="3728004" cy="954107"/>
          </a:xfrm>
          <a:prstGeom prst="rect">
            <a:avLst/>
          </a:prstGeom>
          <a:noFill/>
        </p:spPr>
        <p:txBody>
          <a:bodyPr wrap="square" rtlCol="0">
            <a:spAutoFit/>
          </a:bodyPr>
          <a:lstStyle/>
          <a:p>
            <a:r>
              <a:rPr lang="en-US" sz="2800" dirty="0"/>
              <a:t>Used to determine direction of root growth</a:t>
            </a:r>
          </a:p>
        </p:txBody>
      </p:sp>
      <p:cxnSp>
        <p:nvCxnSpPr>
          <p:cNvPr id="80" name="Straight Connector 79">
            <a:extLst>
              <a:ext uri="{FF2B5EF4-FFF2-40B4-BE49-F238E27FC236}">
                <a16:creationId xmlns:a16="http://schemas.microsoft.com/office/drawing/2014/main" id="{6CEB5896-AEE8-409F-90A0-C5022830B701}"/>
              </a:ext>
            </a:extLst>
          </p:cNvPr>
          <p:cNvCxnSpPr/>
          <p:nvPr/>
        </p:nvCxnSpPr>
        <p:spPr>
          <a:xfrm>
            <a:off x="22870505" y="15420344"/>
            <a:ext cx="9314986" cy="0"/>
          </a:xfrm>
          <a:prstGeom prst="line">
            <a:avLst/>
          </a:prstGeom>
        </p:spPr>
        <p:style>
          <a:lnRef idx="1">
            <a:schemeClr val="accent3"/>
          </a:lnRef>
          <a:fillRef idx="0">
            <a:schemeClr val="accent3"/>
          </a:fillRef>
          <a:effectRef idx="0">
            <a:schemeClr val="accent3"/>
          </a:effectRef>
          <a:fontRef idx="minor">
            <a:schemeClr val="tx1"/>
          </a:fontRef>
        </p:style>
      </p:cxnSp>
      <p:sp>
        <p:nvSpPr>
          <p:cNvPr id="98" name="TextBox 97">
            <a:extLst>
              <a:ext uri="{FF2B5EF4-FFF2-40B4-BE49-F238E27FC236}">
                <a16:creationId xmlns:a16="http://schemas.microsoft.com/office/drawing/2014/main" id="{F4AC089A-F701-4177-9076-03418B96C210}"/>
              </a:ext>
            </a:extLst>
          </p:cNvPr>
          <p:cNvSpPr txBox="1"/>
          <p:nvPr/>
        </p:nvSpPr>
        <p:spPr>
          <a:xfrm>
            <a:off x="27734966" y="15817305"/>
            <a:ext cx="4755228" cy="954107"/>
          </a:xfrm>
          <a:prstGeom prst="rect">
            <a:avLst/>
          </a:prstGeom>
          <a:noFill/>
        </p:spPr>
        <p:txBody>
          <a:bodyPr wrap="square" rtlCol="0">
            <a:spAutoFit/>
          </a:bodyPr>
          <a:lstStyle/>
          <a:p>
            <a:r>
              <a:rPr lang="en-US" sz="2800" dirty="0"/>
              <a:t>Center is found using maximum value in 3D histogram</a:t>
            </a:r>
          </a:p>
        </p:txBody>
      </p:sp>
      <p:sp>
        <p:nvSpPr>
          <p:cNvPr id="99" name="TextBox 98">
            <a:extLst>
              <a:ext uri="{FF2B5EF4-FFF2-40B4-BE49-F238E27FC236}">
                <a16:creationId xmlns:a16="http://schemas.microsoft.com/office/drawing/2014/main" id="{B4F83B3D-7300-430E-961D-A97D2FF76DED}"/>
              </a:ext>
            </a:extLst>
          </p:cNvPr>
          <p:cNvSpPr txBox="1"/>
          <p:nvPr/>
        </p:nvSpPr>
        <p:spPr>
          <a:xfrm>
            <a:off x="27734966" y="16903693"/>
            <a:ext cx="4648200" cy="1384995"/>
          </a:xfrm>
          <a:prstGeom prst="rect">
            <a:avLst/>
          </a:prstGeom>
          <a:noFill/>
        </p:spPr>
        <p:txBody>
          <a:bodyPr wrap="square" rtlCol="0">
            <a:spAutoFit/>
          </a:bodyPr>
          <a:lstStyle/>
          <a:p>
            <a:r>
              <a:rPr lang="en-US" sz="2800" dirty="0"/>
              <a:t>Converts cartesian coordinates of 3D histogram to polar coordinates</a:t>
            </a:r>
          </a:p>
        </p:txBody>
      </p:sp>
      <p:sp>
        <p:nvSpPr>
          <p:cNvPr id="100" name="TextBox 99">
            <a:extLst>
              <a:ext uri="{FF2B5EF4-FFF2-40B4-BE49-F238E27FC236}">
                <a16:creationId xmlns:a16="http://schemas.microsoft.com/office/drawing/2014/main" id="{CD17A529-0487-487E-A320-1F3E3F878F9C}"/>
              </a:ext>
            </a:extLst>
          </p:cNvPr>
          <p:cNvSpPr txBox="1"/>
          <p:nvPr/>
        </p:nvSpPr>
        <p:spPr>
          <a:xfrm>
            <a:off x="27767963" y="18267758"/>
            <a:ext cx="4263719" cy="1384995"/>
          </a:xfrm>
          <a:prstGeom prst="rect">
            <a:avLst/>
          </a:prstGeom>
          <a:noFill/>
        </p:spPr>
        <p:txBody>
          <a:bodyPr wrap="square" rtlCol="0">
            <a:spAutoFit/>
          </a:bodyPr>
          <a:lstStyle/>
          <a:p>
            <a:r>
              <a:rPr lang="en-US" sz="2800" dirty="0"/>
              <a:t>Each sector represents pixel density of the sector relative to the center</a:t>
            </a:r>
          </a:p>
        </p:txBody>
      </p:sp>
      <p:sp>
        <p:nvSpPr>
          <p:cNvPr id="102" name="TextBox 101">
            <a:extLst>
              <a:ext uri="{FF2B5EF4-FFF2-40B4-BE49-F238E27FC236}">
                <a16:creationId xmlns:a16="http://schemas.microsoft.com/office/drawing/2014/main" id="{0F413DC0-6973-44C8-B420-EF89FD5C0A36}"/>
              </a:ext>
            </a:extLst>
          </p:cNvPr>
          <p:cNvSpPr txBox="1"/>
          <p:nvPr/>
        </p:nvSpPr>
        <p:spPr>
          <a:xfrm>
            <a:off x="3410433" y="22645339"/>
            <a:ext cx="4292600" cy="830997"/>
          </a:xfrm>
          <a:prstGeom prst="rect">
            <a:avLst/>
          </a:prstGeom>
          <a:noFill/>
        </p:spPr>
        <p:txBody>
          <a:bodyPr wrap="square" rtlCol="0">
            <a:spAutoFit/>
          </a:bodyPr>
          <a:lstStyle/>
          <a:p>
            <a:r>
              <a:rPr lang="en-US" sz="4800" dirty="0"/>
              <a:t>Cropping Height</a:t>
            </a:r>
          </a:p>
        </p:txBody>
      </p:sp>
      <p:sp>
        <p:nvSpPr>
          <p:cNvPr id="112" name="TextBox 111">
            <a:extLst>
              <a:ext uri="{FF2B5EF4-FFF2-40B4-BE49-F238E27FC236}">
                <a16:creationId xmlns:a16="http://schemas.microsoft.com/office/drawing/2014/main" id="{6D228B90-5C79-4DA1-BF5E-EC9BD631F083}"/>
              </a:ext>
            </a:extLst>
          </p:cNvPr>
          <p:cNvSpPr txBox="1"/>
          <p:nvPr/>
        </p:nvSpPr>
        <p:spPr>
          <a:xfrm>
            <a:off x="6037380" y="26041720"/>
            <a:ext cx="4203974" cy="1384995"/>
          </a:xfrm>
          <a:prstGeom prst="rect">
            <a:avLst/>
          </a:prstGeom>
          <a:noFill/>
        </p:spPr>
        <p:txBody>
          <a:bodyPr wrap="square" rtlCol="0">
            <a:spAutoFit/>
          </a:bodyPr>
          <a:lstStyle/>
          <a:p>
            <a:r>
              <a:rPr lang="en-US" sz="2800" dirty="0"/>
              <a:t>The next step is to sum the intensity of each column of the rotated image</a:t>
            </a:r>
          </a:p>
        </p:txBody>
      </p:sp>
      <p:sp>
        <p:nvSpPr>
          <p:cNvPr id="113" name="TextBox 112">
            <a:extLst>
              <a:ext uri="{FF2B5EF4-FFF2-40B4-BE49-F238E27FC236}">
                <a16:creationId xmlns:a16="http://schemas.microsoft.com/office/drawing/2014/main" id="{E3A5B066-5450-4A25-97B0-4B0614735FB6}"/>
              </a:ext>
            </a:extLst>
          </p:cNvPr>
          <p:cNvSpPr txBox="1"/>
          <p:nvPr/>
        </p:nvSpPr>
        <p:spPr>
          <a:xfrm>
            <a:off x="5932996" y="28904575"/>
            <a:ext cx="4203974" cy="1384995"/>
          </a:xfrm>
          <a:prstGeom prst="rect">
            <a:avLst/>
          </a:prstGeom>
          <a:noFill/>
        </p:spPr>
        <p:txBody>
          <a:bodyPr wrap="square" rtlCol="0">
            <a:spAutoFit/>
          </a:bodyPr>
          <a:lstStyle/>
          <a:p>
            <a:r>
              <a:rPr lang="en-US" sz="2800" dirty="0"/>
              <a:t>A modified Gaussian is then created to act as a scalar for the intensity graph</a:t>
            </a:r>
          </a:p>
        </p:txBody>
      </p:sp>
      <p:sp>
        <p:nvSpPr>
          <p:cNvPr id="114" name="TextBox 113">
            <a:extLst>
              <a:ext uri="{FF2B5EF4-FFF2-40B4-BE49-F238E27FC236}">
                <a16:creationId xmlns:a16="http://schemas.microsoft.com/office/drawing/2014/main" id="{34AB7802-8C8E-434A-B6E8-0045DB591FEB}"/>
              </a:ext>
            </a:extLst>
          </p:cNvPr>
          <p:cNvSpPr txBox="1"/>
          <p:nvPr/>
        </p:nvSpPr>
        <p:spPr>
          <a:xfrm>
            <a:off x="5944261" y="31342433"/>
            <a:ext cx="4203973" cy="1384995"/>
          </a:xfrm>
          <a:prstGeom prst="rect">
            <a:avLst/>
          </a:prstGeom>
          <a:noFill/>
        </p:spPr>
        <p:txBody>
          <a:bodyPr wrap="square" rtlCol="0">
            <a:spAutoFit/>
          </a:bodyPr>
          <a:lstStyle/>
          <a:p>
            <a:r>
              <a:rPr lang="en-US" sz="2800" dirty="0"/>
              <a:t>Lastly the max is found and used as the upper height of the cropped image</a:t>
            </a:r>
          </a:p>
        </p:txBody>
      </p:sp>
      <p:sp>
        <p:nvSpPr>
          <p:cNvPr id="115" name="TextBox 114">
            <a:extLst>
              <a:ext uri="{FF2B5EF4-FFF2-40B4-BE49-F238E27FC236}">
                <a16:creationId xmlns:a16="http://schemas.microsoft.com/office/drawing/2014/main" id="{C8C8D747-A083-4EC0-A9A5-D2A71CC58D56}"/>
              </a:ext>
            </a:extLst>
          </p:cNvPr>
          <p:cNvSpPr txBox="1"/>
          <p:nvPr/>
        </p:nvSpPr>
        <p:spPr>
          <a:xfrm>
            <a:off x="11125200" y="28273310"/>
            <a:ext cx="10490200" cy="3939540"/>
          </a:xfrm>
          <a:prstGeom prst="rect">
            <a:avLst/>
          </a:prstGeom>
          <a:noFill/>
          <a:ln>
            <a:solidFill>
              <a:srgbClr val="00B050"/>
            </a:solidFill>
          </a:ln>
        </p:spPr>
        <p:txBody>
          <a:bodyPr wrap="square" rtlCol="0">
            <a:spAutoFit/>
          </a:bodyPr>
          <a:lstStyle/>
          <a:p>
            <a:r>
              <a:rPr lang="en-US" sz="5400" dirty="0"/>
              <a:t>Conclusion</a:t>
            </a:r>
          </a:p>
          <a:p>
            <a:r>
              <a:rPr lang="en-US" sz="2800"/>
              <a:t>        </a:t>
            </a:r>
            <a:r>
              <a:rPr lang="en-US" sz="2800" dirty="0"/>
              <a:t> </a:t>
            </a:r>
            <a:r>
              <a:rPr lang="en-US" sz="2800"/>
              <a:t>While </a:t>
            </a:r>
            <a:r>
              <a:rPr lang="en-US" sz="2800" dirty="0"/>
              <a:t>unable to match the level of precision that a human can achieve, the methodology used is able to perform analysis on root systems in a fraction of the time that it would take a human.  This will help to free up more time for research rather than spending time manually processing and analyzing images.</a:t>
            </a:r>
          </a:p>
          <a:p>
            <a:endParaRPr lang="en-US" sz="2800" dirty="0"/>
          </a:p>
          <a:p>
            <a:endParaRPr lang="en-US" sz="2800" dirty="0"/>
          </a:p>
        </p:txBody>
      </p:sp>
      <p:pic>
        <p:nvPicPr>
          <p:cNvPr id="5" name="Picture 4">
            <a:extLst>
              <a:ext uri="{FF2B5EF4-FFF2-40B4-BE49-F238E27FC236}">
                <a16:creationId xmlns:a16="http://schemas.microsoft.com/office/drawing/2014/main" id="{389E9656-54D3-4D08-B586-E51904EAF909}"/>
              </a:ext>
              <a:ext uri="{C183D7F6-B498-43B3-948B-1728B52AA6E4}">
                <adec:decorative xmlns:adec="http://schemas.microsoft.com/office/drawing/2017/decorative" val="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1820" y="16780518"/>
            <a:ext cx="5205041" cy="2664447"/>
          </a:xfrm>
          <a:prstGeom prst="rect">
            <a:avLst/>
          </a:prstGeom>
        </p:spPr>
      </p:pic>
      <p:pic>
        <p:nvPicPr>
          <p:cNvPr id="15" name="Picture 14">
            <a:extLst>
              <a:ext uri="{FF2B5EF4-FFF2-40B4-BE49-F238E27FC236}">
                <a16:creationId xmlns:a16="http://schemas.microsoft.com/office/drawing/2014/main" id="{F52A74E2-3F15-48CC-BA6E-B60EB4C0E02A}"/>
              </a:ext>
              <a:ext uri="{C183D7F6-B498-43B3-948B-1728B52AA6E4}">
                <adec:decorative xmlns:adec="http://schemas.microsoft.com/office/drawing/2017/decorative" val="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0875" y="28084421"/>
            <a:ext cx="5221378" cy="2654201"/>
          </a:xfrm>
          <a:prstGeom prst="rect">
            <a:avLst/>
          </a:prstGeom>
        </p:spPr>
      </p:pic>
      <p:pic>
        <p:nvPicPr>
          <p:cNvPr id="4" name="Picture 3">
            <a:extLst>
              <a:ext uri="{FF2B5EF4-FFF2-40B4-BE49-F238E27FC236}">
                <a16:creationId xmlns:a16="http://schemas.microsoft.com/office/drawing/2014/main" id="{431F563C-F4A1-42E7-9C2C-739CD1AE82E4}"/>
              </a:ext>
              <a:ext uri="{C183D7F6-B498-43B3-948B-1728B52AA6E4}">
                <adec:decorative xmlns:adec="http://schemas.microsoft.com/office/drawing/2017/decorative" val="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2480" y="10776649"/>
            <a:ext cx="5016590" cy="3331914"/>
          </a:xfrm>
          <a:prstGeom prst="rect">
            <a:avLst/>
          </a:prstGeom>
        </p:spPr>
      </p:pic>
      <p:pic>
        <p:nvPicPr>
          <p:cNvPr id="10" name="Picture 9">
            <a:extLst>
              <a:ext uri="{FF2B5EF4-FFF2-40B4-BE49-F238E27FC236}">
                <a16:creationId xmlns:a16="http://schemas.microsoft.com/office/drawing/2014/main" id="{B7FB3767-ADBD-44A5-A95E-5DF7089C87BD}"/>
              </a:ext>
              <a:ext uri="{C183D7F6-B498-43B3-948B-1728B52AA6E4}">
                <adec:decorative xmlns:adec="http://schemas.microsoft.com/office/drawing/2017/decorative" val="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01443" y="14091254"/>
            <a:ext cx="5205041" cy="2680158"/>
          </a:xfrm>
          <a:prstGeom prst="rect">
            <a:avLst/>
          </a:prstGeom>
        </p:spPr>
      </p:pic>
      <p:pic>
        <p:nvPicPr>
          <p:cNvPr id="12" name="Picture 11" descr="A close up of a map&#10;&#10;Description automatically generated">
            <a:extLst>
              <a:ext uri="{FF2B5EF4-FFF2-40B4-BE49-F238E27FC236}">
                <a16:creationId xmlns:a16="http://schemas.microsoft.com/office/drawing/2014/main" id="{6604A5A3-43A8-41EB-8211-2610D08C1A0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01443" y="19452467"/>
            <a:ext cx="5215919" cy="2680356"/>
          </a:xfrm>
          <a:prstGeom prst="rect">
            <a:avLst/>
          </a:prstGeom>
        </p:spPr>
      </p:pic>
      <p:pic>
        <p:nvPicPr>
          <p:cNvPr id="16" name="Picture 15">
            <a:extLst>
              <a:ext uri="{FF2B5EF4-FFF2-40B4-BE49-F238E27FC236}">
                <a16:creationId xmlns:a16="http://schemas.microsoft.com/office/drawing/2014/main" id="{78B1B96D-AB91-4890-8B63-A131273A3BB4}"/>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10875" y="25377531"/>
            <a:ext cx="5245858" cy="2713375"/>
          </a:xfrm>
          <a:prstGeom prst="rect">
            <a:avLst/>
          </a:prstGeom>
        </p:spPr>
      </p:pic>
      <p:pic>
        <p:nvPicPr>
          <p:cNvPr id="23" name="Picture 22" descr="A close up of a map&#10;&#10;Description automatically generated">
            <a:extLst>
              <a:ext uri="{FF2B5EF4-FFF2-40B4-BE49-F238E27FC236}">
                <a16:creationId xmlns:a16="http://schemas.microsoft.com/office/drawing/2014/main" id="{E3F65FE9-FF72-4243-80B0-403670A80DCF}"/>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06334" y="30738622"/>
            <a:ext cx="5250399" cy="2681055"/>
          </a:xfrm>
          <a:prstGeom prst="rect">
            <a:avLst/>
          </a:prstGeom>
        </p:spPr>
      </p:pic>
      <p:pic>
        <p:nvPicPr>
          <p:cNvPr id="32" name="Picture 31">
            <a:extLst>
              <a:ext uri="{FF2B5EF4-FFF2-40B4-BE49-F238E27FC236}">
                <a16:creationId xmlns:a16="http://schemas.microsoft.com/office/drawing/2014/main" id="{CEB62175-7F06-4A32-8AFE-91DCA4ACEA08}"/>
              </a:ext>
              <a:ext uri="{C183D7F6-B498-43B3-948B-1728B52AA6E4}">
                <adec:decorative xmlns:adec="http://schemas.microsoft.com/office/drawing/2017/decorative" val="1"/>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85070" y="23814724"/>
            <a:ext cx="4973419" cy="1573402"/>
          </a:xfrm>
          <a:prstGeom prst="rect">
            <a:avLst/>
          </a:prstGeom>
        </p:spPr>
      </p:pic>
      <p:sp>
        <p:nvSpPr>
          <p:cNvPr id="33" name="TextBox 32">
            <a:extLst>
              <a:ext uri="{FF2B5EF4-FFF2-40B4-BE49-F238E27FC236}">
                <a16:creationId xmlns:a16="http://schemas.microsoft.com/office/drawing/2014/main" id="{033C236D-9DB3-42D5-824E-D8AE35D74CB6}"/>
              </a:ext>
            </a:extLst>
          </p:cNvPr>
          <p:cNvSpPr txBox="1"/>
          <p:nvPr/>
        </p:nvSpPr>
        <p:spPr>
          <a:xfrm>
            <a:off x="6138992" y="24086806"/>
            <a:ext cx="3814509" cy="954107"/>
          </a:xfrm>
          <a:prstGeom prst="rect">
            <a:avLst/>
          </a:prstGeom>
          <a:noFill/>
        </p:spPr>
        <p:txBody>
          <a:bodyPr wrap="square" rtlCol="0">
            <a:spAutoFit/>
          </a:bodyPr>
          <a:lstStyle/>
          <a:p>
            <a:r>
              <a:rPr lang="en-US" sz="2800" dirty="0"/>
              <a:t>The first step is to rotate the image 90 degrees</a:t>
            </a:r>
          </a:p>
        </p:txBody>
      </p:sp>
      <p:sp>
        <p:nvSpPr>
          <p:cNvPr id="34" name="TextBox 33">
            <a:extLst>
              <a:ext uri="{FF2B5EF4-FFF2-40B4-BE49-F238E27FC236}">
                <a16:creationId xmlns:a16="http://schemas.microsoft.com/office/drawing/2014/main" id="{E064977D-81A9-4C82-B3B3-2D3222825355}"/>
              </a:ext>
            </a:extLst>
          </p:cNvPr>
          <p:cNvSpPr txBox="1"/>
          <p:nvPr/>
        </p:nvSpPr>
        <p:spPr>
          <a:xfrm>
            <a:off x="2522353" y="22168368"/>
            <a:ext cx="990600" cy="307777"/>
          </a:xfrm>
          <a:prstGeom prst="rect">
            <a:avLst/>
          </a:prstGeom>
          <a:noFill/>
        </p:spPr>
        <p:txBody>
          <a:bodyPr wrap="square" rtlCol="0">
            <a:spAutoFit/>
          </a:bodyPr>
          <a:lstStyle/>
          <a:p>
            <a:r>
              <a:rPr lang="en-US" sz="1400" dirty="0"/>
              <a:t>Figure 1</a:t>
            </a:r>
          </a:p>
        </p:txBody>
      </p:sp>
      <p:sp>
        <p:nvSpPr>
          <p:cNvPr id="74" name="TextBox 73">
            <a:extLst>
              <a:ext uri="{FF2B5EF4-FFF2-40B4-BE49-F238E27FC236}">
                <a16:creationId xmlns:a16="http://schemas.microsoft.com/office/drawing/2014/main" id="{88DCFABC-6F8E-4FEB-A0B4-64D5B8D5B8AD}"/>
              </a:ext>
            </a:extLst>
          </p:cNvPr>
          <p:cNvSpPr txBox="1"/>
          <p:nvPr/>
        </p:nvSpPr>
        <p:spPr>
          <a:xfrm>
            <a:off x="5368838" y="10782848"/>
            <a:ext cx="297047" cy="307777"/>
          </a:xfrm>
          <a:prstGeom prst="rect">
            <a:avLst/>
          </a:prstGeom>
          <a:noFill/>
        </p:spPr>
        <p:txBody>
          <a:bodyPr wrap="square" rtlCol="0">
            <a:spAutoFit/>
          </a:bodyPr>
          <a:lstStyle/>
          <a:p>
            <a:r>
              <a:rPr lang="en-US" sz="1400" dirty="0"/>
              <a:t>A</a:t>
            </a:r>
          </a:p>
        </p:txBody>
      </p:sp>
      <p:sp>
        <p:nvSpPr>
          <p:cNvPr id="75" name="TextBox 74">
            <a:extLst>
              <a:ext uri="{FF2B5EF4-FFF2-40B4-BE49-F238E27FC236}">
                <a16:creationId xmlns:a16="http://schemas.microsoft.com/office/drawing/2014/main" id="{0ED61B04-FA68-448E-BA83-5D240CFB8585}"/>
              </a:ext>
            </a:extLst>
          </p:cNvPr>
          <p:cNvSpPr txBox="1"/>
          <p:nvPr/>
        </p:nvSpPr>
        <p:spPr>
          <a:xfrm>
            <a:off x="5551800" y="14081826"/>
            <a:ext cx="297047" cy="307777"/>
          </a:xfrm>
          <a:prstGeom prst="rect">
            <a:avLst/>
          </a:prstGeom>
          <a:noFill/>
        </p:spPr>
        <p:txBody>
          <a:bodyPr wrap="square" rtlCol="0">
            <a:spAutoFit/>
          </a:bodyPr>
          <a:lstStyle/>
          <a:p>
            <a:r>
              <a:rPr lang="en-US" sz="1400" dirty="0"/>
              <a:t>B</a:t>
            </a:r>
          </a:p>
        </p:txBody>
      </p:sp>
      <p:sp>
        <p:nvSpPr>
          <p:cNvPr id="76" name="TextBox 75">
            <a:extLst>
              <a:ext uri="{FF2B5EF4-FFF2-40B4-BE49-F238E27FC236}">
                <a16:creationId xmlns:a16="http://schemas.microsoft.com/office/drawing/2014/main" id="{A0A25D76-3FEA-4AD4-BEAF-7D6CA2BE0528}"/>
              </a:ext>
            </a:extLst>
          </p:cNvPr>
          <p:cNvSpPr txBox="1"/>
          <p:nvPr/>
        </p:nvSpPr>
        <p:spPr>
          <a:xfrm>
            <a:off x="5517361" y="16739872"/>
            <a:ext cx="297047" cy="307777"/>
          </a:xfrm>
          <a:prstGeom prst="rect">
            <a:avLst/>
          </a:prstGeom>
          <a:noFill/>
        </p:spPr>
        <p:txBody>
          <a:bodyPr wrap="square" rtlCol="0">
            <a:spAutoFit/>
          </a:bodyPr>
          <a:lstStyle/>
          <a:p>
            <a:r>
              <a:rPr lang="en-US" sz="1400" dirty="0"/>
              <a:t>C</a:t>
            </a:r>
          </a:p>
        </p:txBody>
      </p:sp>
      <p:sp>
        <p:nvSpPr>
          <p:cNvPr id="77" name="TextBox 76">
            <a:extLst>
              <a:ext uri="{FF2B5EF4-FFF2-40B4-BE49-F238E27FC236}">
                <a16:creationId xmlns:a16="http://schemas.microsoft.com/office/drawing/2014/main" id="{E028C0C8-F518-4048-BF33-ADDCA53722B5}"/>
              </a:ext>
            </a:extLst>
          </p:cNvPr>
          <p:cNvSpPr txBox="1"/>
          <p:nvPr/>
        </p:nvSpPr>
        <p:spPr>
          <a:xfrm>
            <a:off x="5514548" y="19453991"/>
            <a:ext cx="297047" cy="307777"/>
          </a:xfrm>
          <a:prstGeom prst="rect">
            <a:avLst/>
          </a:prstGeom>
          <a:noFill/>
        </p:spPr>
        <p:txBody>
          <a:bodyPr wrap="square" rtlCol="0">
            <a:spAutoFit/>
          </a:bodyPr>
          <a:lstStyle/>
          <a:p>
            <a:r>
              <a:rPr lang="en-US" sz="1400" dirty="0"/>
              <a:t>D</a:t>
            </a:r>
          </a:p>
        </p:txBody>
      </p:sp>
      <p:sp>
        <p:nvSpPr>
          <p:cNvPr id="78" name="TextBox 77">
            <a:extLst>
              <a:ext uri="{FF2B5EF4-FFF2-40B4-BE49-F238E27FC236}">
                <a16:creationId xmlns:a16="http://schemas.microsoft.com/office/drawing/2014/main" id="{4FF8253B-A796-40F3-BB8A-AA961B391ACD}"/>
              </a:ext>
            </a:extLst>
          </p:cNvPr>
          <p:cNvSpPr txBox="1"/>
          <p:nvPr/>
        </p:nvSpPr>
        <p:spPr>
          <a:xfrm>
            <a:off x="2133600" y="33475795"/>
            <a:ext cx="990600" cy="307777"/>
          </a:xfrm>
          <a:prstGeom prst="rect">
            <a:avLst/>
          </a:prstGeom>
          <a:noFill/>
        </p:spPr>
        <p:txBody>
          <a:bodyPr wrap="square" rtlCol="0">
            <a:spAutoFit/>
          </a:bodyPr>
          <a:lstStyle/>
          <a:p>
            <a:r>
              <a:rPr lang="en-US" sz="1400" dirty="0"/>
              <a:t>Figure 2</a:t>
            </a:r>
          </a:p>
        </p:txBody>
      </p:sp>
      <p:sp>
        <p:nvSpPr>
          <p:cNvPr id="81" name="TextBox 80">
            <a:extLst>
              <a:ext uri="{FF2B5EF4-FFF2-40B4-BE49-F238E27FC236}">
                <a16:creationId xmlns:a16="http://schemas.microsoft.com/office/drawing/2014/main" id="{0D4DB3F1-F2A9-4E2F-BEA4-46F3BF6A33F3}"/>
              </a:ext>
            </a:extLst>
          </p:cNvPr>
          <p:cNvSpPr txBox="1"/>
          <p:nvPr/>
        </p:nvSpPr>
        <p:spPr>
          <a:xfrm>
            <a:off x="5403276" y="23832914"/>
            <a:ext cx="297047" cy="307777"/>
          </a:xfrm>
          <a:prstGeom prst="rect">
            <a:avLst/>
          </a:prstGeom>
          <a:noFill/>
        </p:spPr>
        <p:txBody>
          <a:bodyPr wrap="square" rtlCol="0">
            <a:spAutoFit/>
          </a:bodyPr>
          <a:lstStyle/>
          <a:p>
            <a:r>
              <a:rPr lang="en-US" sz="1400" dirty="0"/>
              <a:t>A</a:t>
            </a:r>
          </a:p>
        </p:txBody>
      </p:sp>
      <p:sp>
        <p:nvSpPr>
          <p:cNvPr id="82" name="TextBox 81">
            <a:extLst>
              <a:ext uri="{FF2B5EF4-FFF2-40B4-BE49-F238E27FC236}">
                <a16:creationId xmlns:a16="http://schemas.microsoft.com/office/drawing/2014/main" id="{90B1061E-7717-4A17-BEC6-BAD74ACA716F}"/>
              </a:ext>
            </a:extLst>
          </p:cNvPr>
          <p:cNvSpPr txBox="1"/>
          <p:nvPr/>
        </p:nvSpPr>
        <p:spPr>
          <a:xfrm>
            <a:off x="5556733" y="25388126"/>
            <a:ext cx="297047" cy="307777"/>
          </a:xfrm>
          <a:prstGeom prst="rect">
            <a:avLst/>
          </a:prstGeom>
          <a:noFill/>
        </p:spPr>
        <p:txBody>
          <a:bodyPr wrap="square" rtlCol="0">
            <a:spAutoFit/>
          </a:bodyPr>
          <a:lstStyle/>
          <a:p>
            <a:r>
              <a:rPr lang="en-US" sz="1400" dirty="0"/>
              <a:t>B</a:t>
            </a:r>
          </a:p>
        </p:txBody>
      </p:sp>
      <p:sp>
        <p:nvSpPr>
          <p:cNvPr id="83" name="TextBox 82">
            <a:extLst>
              <a:ext uri="{FF2B5EF4-FFF2-40B4-BE49-F238E27FC236}">
                <a16:creationId xmlns:a16="http://schemas.microsoft.com/office/drawing/2014/main" id="{78366E72-493E-4586-8B72-E84B6489C539}"/>
              </a:ext>
            </a:extLst>
          </p:cNvPr>
          <p:cNvSpPr txBox="1"/>
          <p:nvPr/>
        </p:nvSpPr>
        <p:spPr>
          <a:xfrm>
            <a:off x="5548472" y="28090906"/>
            <a:ext cx="297047" cy="307777"/>
          </a:xfrm>
          <a:prstGeom prst="rect">
            <a:avLst/>
          </a:prstGeom>
          <a:noFill/>
        </p:spPr>
        <p:txBody>
          <a:bodyPr wrap="square" rtlCol="0">
            <a:spAutoFit/>
          </a:bodyPr>
          <a:lstStyle/>
          <a:p>
            <a:r>
              <a:rPr lang="en-US" sz="1400" dirty="0"/>
              <a:t>C</a:t>
            </a:r>
          </a:p>
        </p:txBody>
      </p:sp>
      <p:sp>
        <p:nvSpPr>
          <p:cNvPr id="84" name="TextBox 83">
            <a:extLst>
              <a:ext uri="{FF2B5EF4-FFF2-40B4-BE49-F238E27FC236}">
                <a16:creationId xmlns:a16="http://schemas.microsoft.com/office/drawing/2014/main" id="{ED9D4072-9900-46DE-9EB1-CC31C2FB07E0}"/>
              </a:ext>
            </a:extLst>
          </p:cNvPr>
          <p:cNvSpPr txBox="1"/>
          <p:nvPr/>
        </p:nvSpPr>
        <p:spPr>
          <a:xfrm>
            <a:off x="5567553" y="30738622"/>
            <a:ext cx="297047" cy="307777"/>
          </a:xfrm>
          <a:prstGeom prst="rect">
            <a:avLst/>
          </a:prstGeom>
          <a:noFill/>
        </p:spPr>
        <p:txBody>
          <a:bodyPr wrap="square" rtlCol="0">
            <a:spAutoFit/>
          </a:bodyPr>
          <a:lstStyle/>
          <a:p>
            <a:r>
              <a:rPr lang="en-US" sz="1400" dirty="0"/>
              <a:t>D</a:t>
            </a:r>
          </a:p>
        </p:txBody>
      </p:sp>
      <p:sp>
        <p:nvSpPr>
          <p:cNvPr id="85" name="TextBox 84">
            <a:extLst>
              <a:ext uri="{FF2B5EF4-FFF2-40B4-BE49-F238E27FC236}">
                <a16:creationId xmlns:a16="http://schemas.microsoft.com/office/drawing/2014/main" id="{635709A8-A0A9-44D2-B742-D2254D4A0405}"/>
              </a:ext>
            </a:extLst>
          </p:cNvPr>
          <p:cNvSpPr txBox="1"/>
          <p:nvPr/>
        </p:nvSpPr>
        <p:spPr>
          <a:xfrm>
            <a:off x="15968758" y="26658491"/>
            <a:ext cx="990600" cy="307777"/>
          </a:xfrm>
          <a:prstGeom prst="rect">
            <a:avLst/>
          </a:prstGeom>
          <a:noFill/>
        </p:spPr>
        <p:txBody>
          <a:bodyPr wrap="square" rtlCol="0">
            <a:spAutoFit/>
          </a:bodyPr>
          <a:lstStyle/>
          <a:p>
            <a:r>
              <a:rPr lang="en-US" sz="1400" dirty="0"/>
              <a:t>Figure 4</a:t>
            </a:r>
          </a:p>
        </p:txBody>
      </p:sp>
      <p:pic>
        <p:nvPicPr>
          <p:cNvPr id="37" name="Picture 36" descr="A picture containing implement, pencil&#10;&#10;Description automatically generated">
            <a:extLst>
              <a:ext uri="{FF2B5EF4-FFF2-40B4-BE49-F238E27FC236}">
                <a16:creationId xmlns:a16="http://schemas.microsoft.com/office/drawing/2014/main" id="{D2921E2A-6425-49D9-AAD7-C03A2FED423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870505" y="4899399"/>
            <a:ext cx="5085293" cy="4942045"/>
          </a:xfrm>
          <a:prstGeom prst="rect">
            <a:avLst/>
          </a:prstGeom>
        </p:spPr>
      </p:pic>
      <p:sp>
        <p:nvSpPr>
          <p:cNvPr id="87" name="TextBox 86">
            <a:extLst>
              <a:ext uri="{FF2B5EF4-FFF2-40B4-BE49-F238E27FC236}">
                <a16:creationId xmlns:a16="http://schemas.microsoft.com/office/drawing/2014/main" id="{2A6B1029-522C-440D-B6C9-77D7B5DDE27E}"/>
              </a:ext>
            </a:extLst>
          </p:cNvPr>
          <p:cNvSpPr txBox="1"/>
          <p:nvPr/>
        </p:nvSpPr>
        <p:spPr>
          <a:xfrm>
            <a:off x="25031700" y="9824891"/>
            <a:ext cx="990600" cy="307777"/>
          </a:xfrm>
          <a:prstGeom prst="rect">
            <a:avLst/>
          </a:prstGeom>
          <a:noFill/>
        </p:spPr>
        <p:txBody>
          <a:bodyPr wrap="square" rtlCol="0">
            <a:spAutoFit/>
          </a:bodyPr>
          <a:lstStyle/>
          <a:p>
            <a:r>
              <a:rPr lang="en-US" sz="1400" dirty="0"/>
              <a:t>Figure 5</a:t>
            </a:r>
          </a:p>
        </p:txBody>
      </p:sp>
      <p:pic>
        <p:nvPicPr>
          <p:cNvPr id="41" name="Picture 40">
            <a:extLst>
              <a:ext uri="{FF2B5EF4-FFF2-40B4-BE49-F238E27FC236}">
                <a16:creationId xmlns:a16="http://schemas.microsoft.com/office/drawing/2014/main" id="{B44015CC-5D5D-4AAC-86C9-9C2C5FA79D5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634428" y="10709948"/>
            <a:ext cx="5215000" cy="3988476"/>
          </a:xfrm>
          <a:prstGeom prst="rect">
            <a:avLst/>
          </a:prstGeom>
        </p:spPr>
      </p:pic>
      <p:sp>
        <p:nvSpPr>
          <p:cNvPr id="92" name="TextBox 91">
            <a:extLst>
              <a:ext uri="{FF2B5EF4-FFF2-40B4-BE49-F238E27FC236}">
                <a16:creationId xmlns:a16="http://schemas.microsoft.com/office/drawing/2014/main" id="{C91CA9A0-C99C-4867-8465-DA1F3043B960}"/>
              </a:ext>
            </a:extLst>
          </p:cNvPr>
          <p:cNvSpPr txBox="1"/>
          <p:nvPr/>
        </p:nvSpPr>
        <p:spPr>
          <a:xfrm>
            <a:off x="25031700" y="14613047"/>
            <a:ext cx="990600" cy="307777"/>
          </a:xfrm>
          <a:prstGeom prst="rect">
            <a:avLst/>
          </a:prstGeom>
          <a:noFill/>
        </p:spPr>
        <p:txBody>
          <a:bodyPr wrap="square" rtlCol="0">
            <a:spAutoFit/>
          </a:bodyPr>
          <a:lstStyle/>
          <a:p>
            <a:r>
              <a:rPr lang="en-US" sz="1400" dirty="0"/>
              <a:t>Figure 6</a:t>
            </a:r>
          </a:p>
        </p:txBody>
      </p:sp>
      <p:pic>
        <p:nvPicPr>
          <p:cNvPr id="49" name="Picture 48" descr="A picture containing kite&#10;&#10;Description automatically generated">
            <a:extLst>
              <a:ext uri="{FF2B5EF4-FFF2-40B4-BE49-F238E27FC236}">
                <a16:creationId xmlns:a16="http://schemas.microsoft.com/office/drawing/2014/main" id="{81ACFF2D-19D5-4C91-AC38-6792284B5E1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715893" y="15715920"/>
            <a:ext cx="5052070" cy="3988476"/>
          </a:xfrm>
          <a:prstGeom prst="rect">
            <a:avLst/>
          </a:prstGeom>
        </p:spPr>
      </p:pic>
      <p:sp>
        <p:nvSpPr>
          <p:cNvPr id="101" name="TextBox 100">
            <a:extLst>
              <a:ext uri="{FF2B5EF4-FFF2-40B4-BE49-F238E27FC236}">
                <a16:creationId xmlns:a16="http://schemas.microsoft.com/office/drawing/2014/main" id="{7835F3F5-DC69-49C7-A2EA-580AC9F64E54}"/>
              </a:ext>
            </a:extLst>
          </p:cNvPr>
          <p:cNvSpPr txBox="1"/>
          <p:nvPr/>
        </p:nvSpPr>
        <p:spPr>
          <a:xfrm>
            <a:off x="25031700" y="19403639"/>
            <a:ext cx="990600" cy="307777"/>
          </a:xfrm>
          <a:prstGeom prst="rect">
            <a:avLst/>
          </a:prstGeom>
          <a:noFill/>
        </p:spPr>
        <p:txBody>
          <a:bodyPr wrap="square" rtlCol="0">
            <a:spAutoFit/>
          </a:bodyPr>
          <a:lstStyle/>
          <a:p>
            <a:r>
              <a:rPr lang="en-US" sz="1400" dirty="0"/>
              <a:t>Figure 7</a:t>
            </a:r>
          </a:p>
        </p:txBody>
      </p:sp>
      <p:sp>
        <p:nvSpPr>
          <p:cNvPr id="103" name="TextBox 102">
            <a:extLst>
              <a:ext uri="{FF2B5EF4-FFF2-40B4-BE49-F238E27FC236}">
                <a16:creationId xmlns:a16="http://schemas.microsoft.com/office/drawing/2014/main" id="{3341EDEF-BED1-48B3-9A48-E221BE970629}"/>
              </a:ext>
            </a:extLst>
          </p:cNvPr>
          <p:cNvSpPr txBox="1"/>
          <p:nvPr/>
        </p:nvSpPr>
        <p:spPr>
          <a:xfrm>
            <a:off x="11441219" y="26736640"/>
            <a:ext cx="297047" cy="307777"/>
          </a:xfrm>
          <a:prstGeom prst="rect">
            <a:avLst/>
          </a:prstGeom>
          <a:noFill/>
        </p:spPr>
        <p:txBody>
          <a:bodyPr wrap="square" rtlCol="0">
            <a:spAutoFit/>
          </a:bodyPr>
          <a:lstStyle/>
          <a:p>
            <a:r>
              <a:rPr lang="en-US" sz="1400" dirty="0"/>
              <a:t>A</a:t>
            </a:r>
          </a:p>
        </p:txBody>
      </p:sp>
      <p:sp>
        <p:nvSpPr>
          <p:cNvPr id="104" name="TextBox 103">
            <a:extLst>
              <a:ext uri="{FF2B5EF4-FFF2-40B4-BE49-F238E27FC236}">
                <a16:creationId xmlns:a16="http://schemas.microsoft.com/office/drawing/2014/main" id="{E41D11A0-E1A7-4B16-A58F-D23AA156973D}"/>
              </a:ext>
            </a:extLst>
          </p:cNvPr>
          <p:cNvSpPr txBox="1"/>
          <p:nvPr/>
        </p:nvSpPr>
        <p:spPr>
          <a:xfrm>
            <a:off x="21169297" y="26670958"/>
            <a:ext cx="297047" cy="307777"/>
          </a:xfrm>
          <a:prstGeom prst="rect">
            <a:avLst/>
          </a:prstGeom>
          <a:noFill/>
        </p:spPr>
        <p:txBody>
          <a:bodyPr wrap="square" rtlCol="0">
            <a:spAutoFit/>
          </a:bodyPr>
          <a:lstStyle/>
          <a:p>
            <a:r>
              <a:rPr lang="en-US" sz="1400" dirty="0"/>
              <a:t>B</a:t>
            </a:r>
          </a:p>
        </p:txBody>
      </p:sp>
      <p:sp>
        <p:nvSpPr>
          <p:cNvPr id="105" name="TextBox 104">
            <a:extLst>
              <a:ext uri="{FF2B5EF4-FFF2-40B4-BE49-F238E27FC236}">
                <a16:creationId xmlns:a16="http://schemas.microsoft.com/office/drawing/2014/main" id="{24F370E0-23BF-4976-A62C-DBCAE2D053D5}"/>
              </a:ext>
            </a:extLst>
          </p:cNvPr>
          <p:cNvSpPr txBox="1"/>
          <p:nvPr/>
        </p:nvSpPr>
        <p:spPr>
          <a:xfrm>
            <a:off x="13973766" y="15818848"/>
            <a:ext cx="990600" cy="307777"/>
          </a:xfrm>
          <a:prstGeom prst="rect">
            <a:avLst/>
          </a:prstGeom>
          <a:noFill/>
        </p:spPr>
        <p:txBody>
          <a:bodyPr wrap="square" rtlCol="0">
            <a:spAutoFit/>
          </a:bodyPr>
          <a:lstStyle/>
          <a:p>
            <a:r>
              <a:rPr lang="en-US" sz="1400" dirty="0"/>
              <a:t>Figure 3</a:t>
            </a:r>
          </a:p>
        </p:txBody>
      </p:sp>
      <p:sp>
        <p:nvSpPr>
          <p:cNvPr id="106" name="TextBox 105">
            <a:extLst>
              <a:ext uri="{FF2B5EF4-FFF2-40B4-BE49-F238E27FC236}">
                <a16:creationId xmlns:a16="http://schemas.microsoft.com/office/drawing/2014/main" id="{1687FAE7-CE05-40C6-9D10-15F8660FEE71}"/>
              </a:ext>
            </a:extLst>
          </p:cNvPr>
          <p:cNvSpPr txBox="1"/>
          <p:nvPr/>
        </p:nvSpPr>
        <p:spPr>
          <a:xfrm>
            <a:off x="17395752" y="10899807"/>
            <a:ext cx="297047" cy="307777"/>
          </a:xfrm>
          <a:prstGeom prst="rect">
            <a:avLst/>
          </a:prstGeom>
          <a:noFill/>
        </p:spPr>
        <p:txBody>
          <a:bodyPr wrap="square" rtlCol="0">
            <a:spAutoFit/>
          </a:bodyPr>
          <a:lstStyle/>
          <a:p>
            <a:r>
              <a:rPr lang="en-US" sz="1400" dirty="0"/>
              <a:t>A</a:t>
            </a:r>
          </a:p>
        </p:txBody>
      </p:sp>
      <p:sp>
        <p:nvSpPr>
          <p:cNvPr id="107" name="TextBox 106">
            <a:extLst>
              <a:ext uri="{FF2B5EF4-FFF2-40B4-BE49-F238E27FC236}">
                <a16:creationId xmlns:a16="http://schemas.microsoft.com/office/drawing/2014/main" id="{709E248A-C31B-4179-8C60-F462D43023A6}"/>
              </a:ext>
            </a:extLst>
          </p:cNvPr>
          <p:cNvSpPr txBox="1"/>
          <p:nvPr/>
        </p:nvSpPr>
        <p:spPr>
          <a:xfrm>
            <a:off x="17453351" y="13510001"/>
            <a:ext cx="297047" cy="307777"/>
          </a:xfrm>
          <a:prstGeom prst="rect">
            <a:avLst/>
          </a:prstGeom>
          <a:noFill/>
        </p:spPr>
        <p:txBody>
          <a:bodyPr wrap="square" rtlCol="0">
            <a:spAutoFit/>
          </a:bodyPr>
          <a:lstStyle/>
          <a:p>
            <a:r>
              <a:rPr lang="en-US" sz="1400" dirty="0"/>
              <a:t>B</a:t>
            </a:r>
          </a:p>
        </p:txBody>
      </p:sp>
      <p:sp>
        <p:nvSpPr>
          <p:cNvPr id="55" name="TextBox 54">
            <a:extLst>
              <a:ext uri="{FF2B5EF4-FFF2-40B4-BE49-F238E27FC236}">
                <a16:creationId xmlns:a16="http://schemas.microsoft.com/office/drawing/2014/main" id="{8ECEF583-B97A-4D14-AA03-C5DD05F3142E}"/>
              </a:ext>
            </a:extLst>
          </p:cNvPr>
          <p:cNvSpPr txBox="1"/>
          <p:nvPr/>
        </p:nvSpPr>
        <p:spPr>
          <a:xfrm>
            <a:off x="12161553" y="16227785"/>
            <a:ext cx="4885676" cy="430887"/>
          </a:xfrm>
          <a:prstGeom prst="rect">
            <a:avLst/>
          </a:prstGeom>
          <a:noFill/>
        </p:spPr>
        <p:txBody>
          <a:bodyPr wrap="square" rtlCol="0">
            <a:spAutoFit/>
          </a:bodyPr>
          <a:lstStyle/>
          <a:p>
            <a:r>
              <a:rPr lang="en-US" sz="2200" dirty="0"/>
              <a:t>Intensity with and without gaussian filter</a:t>
            </a:r>
          </a:p>
        </p:txBody>
      </p:sp>
      <p:pic>
        <p:nvPicPr>
          <p:cNvPr id="20" name="Picture 19" descr="A picture containing tower, fireworks, night, clock&#10;&#10;Description automatically generated">
            <a:extLst>
              <a:ext uri="{FF2B5EF4-FFF2-40B4-BE49-F238E27FC236}">
                <a16:creationId xmlns:a16="http://schemas.microsoft.com/office/drawing/2014/main" id="{8C2B027A-648B-4306-83AA-76B42262A978}"/>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6509768" y="16900750"/>
            <a:ext cx="4883866" cy="9851084"/>
          </a:xfrm>
          <a:prstGeom prst="rect">
            <a:avLst/>
          </a:prstGeom>
        </p:spPr>
      </p:pic>
      <p:sp>
        <p:nvSpPr>
          <p:cNvPr id="60" name="TextBox 59">
            <a:extLst>
              <a:ext uri="{FF2B5EF4-FFF2-40B4-BE49-F238E27FC236}">
                <a16:creationId xmlns:a16="http://schemas.microsoft.com/office/drawing/2014/main" id="{0F99FAA8-11A1-499E-84EE-987056F0C96B}"/>
              </a:ext>
            </a:extLst>
          </p:cNvPr>
          <p:cNvSpPr txBox="1"/>
          <p:nvPr/>
        </p:nvSpPr>
        <p:spPr>
          <a:xfrm>
            <a:off x="12369851" y="27054681"/>
            <a:ext cx="7948971" cy="523220"/>
          </a:xfrm>
          <a:prstGeom prst="rect">
            <a:avLst/>
          </a:prstGeom>
          <a:noFill/>
        </p:spPr>
        <p:txBody>
          <a:bodyPr wrap="none" rtlCol="0">
            <a:spAutoFit/>
          </a:bodyPr>
          <a:lstStyle/>
          <a:p>
            <a:r>
              <a:rPr lang="en-US" sz="2800" dirty="0"/>
              <a:t>Comparison of canny output with and without a filter</a:t>
            </a:r>
          </a:p>
        </p:txBody>
      </p:sp>
      <p:pic>
        <p:nvPicPr>
          <p:cNvPr id="65" name="Picture 64">
            <a:extLst>
              <a:ext uri="{FF2B5EF4-FFF2-40B4-BE49-F238E27FC236}">
                <a16:creationId xmlns:a16="http://schemas.microsoft.com/office/drawing/2014/main" id="{64E1ED9C-640C-4FD7-9B8B-F52CE5EF3C5D}"/>
              </a:ext>
              <a:ext uri="{C183D7F6-B498-43B3-948B-1728B52AA6E4}">
                <adec:decorative xmlns:adec="http://schemas.microsoft.com/office/drawing/2017/decorative" val="1"/>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8546180" y="21164468"/>
            <a:ext cx="2640818" cy="5669280"/>
          </a:xfrm>
          <a:prstGeom prst="rect">
            <a:avLst/>
          </a:prstGeom>
        </p:spPr>
      </p:pic>
      <p:pic>
        <p:nvPicPr>
          <p:cNvPr id="67" name="Picture 66" descr="A picture containing fireworks&#10;&#10;Description automatically generated">
            <a:extLst>
              <a:ext uri="{FF2B5EF4-FFF2-40B4-BE49-F238E27FC236}">
                <a16:creationId xmlns:a16="http://schemas.microsoft.com/office/drawing/2014/main" id="{ECFBE482-006B-472C-9308-D7F8456A09C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2498728" y="21164468"/>
            <a:ext cx="5486400" cy="5669280"/>
          </a:xfrm>
          <a:prstGeom prst="rect">
            <a:avLst/>
          </a:prstGeom>
        </p:spPr>
      </p:pic>
      <p:sp>
        <p:nvSpPr>
          <p:cNvPr id="110" name="TextBox 109">
            <a:extLst>
              <a:ext uri="{FF2B5EF4-FFF2-40B4-BE49-F238E27FC236}">
                <a16:creationId xmlns:a16="http://schemas.microsoft.com/office/drawing/2014/main" id="{86AC66B8-42E8-4C94-AE0C-9B06B0CBEAD5}"/>
              </a:ext>
            </a:extLst>
          </p:cNvPr>
          <p:cNvSpPr txBox="1"/>
          <p:nvPr/>
        </p:nvSpPr>
        <p:spPr>
          <a:xfrm>
            <a:off x="27955798" y="26832259"/>
            <a:ext cx="990600" cy="307777"/>
          </a:xfrm>
          <a:prstGeom prst="rect">
            <a:avLst/>
          </a:prstGeom>
          <a:noFill/>
        </p:spPr>
        <p:txBody>
          <a:bodyPr wrap="square" rtlCol="0">
            <a:spAutoFit/>
          </a:bodyPr>
          <a:lstStyle/>
          <a:p>
            <a:r>
              <a:rPr lang="en-US" sz="1400" dirty="0"/>
              <a:t>Figure 7</a:t>
            </a:r>
          </a:p>
        </p:txBody>
      </p:sp>
      <p:sp>
        <p:nvSpPr>
          <p:cNvPr id="111" name="TextBox 110">
            <a:extLst>
              <a:ext uri="{FF2B5EF4-FFF2-40B4-BE49-F238E27FC236}">
                <a16:creationId xmlns:a16="http://schemas.microsoft.com/office/drawing/2014/main" id="{9360F6F0-88D9-4332-810A-9FB147619C3C}"/>
              </a:ext>
            </a:extLst>
          </p:cNvPr>
          <p:cNvSpPr txBox="1"/>
          <p:nvPr/>
        </p:nvSpPr>
        <p:spPr>
          <a:xfrm>
            <a:off x="22498728" y="26810701"/>
            <a:ext cx="297047" cy="307777"/>
          </a:xfrm>
          <a:prstGeom prst="rect">
            <a:avLst/>
          </a:prstGeom>
          <a:noFill/>
        </p:spPr>
        <p:txBody>
          <a:bodyPr wrap="square" rtlCol="0">
            <a:spAutoFit/>
          </a:bodyPr>
          <a:lstStyle/>
          <a:p>
            <a:r>
              <a:rPr lang="en-US" sz="1400" dirty="0"/>
              <a:t>A</a:t>
            </a:r>
          </a:p>
        </p:txBody>
      </p:sp>
      <p:sp>
        <p:nvSpPr>
          <p:cNvPr id="116" name="TextBox 115">
            <a:extLst>
              <a:ext uri="{FF2B5EF4-FFF2-40B4-BE49-F238E27FC236}">
                <a16:creationId xmlns:a16="http://schemas.microsoft.com/office/drawing/2014/main" id="{D4524DA8-FB93-4CAA-A976-A5FA455136C1}"/>
              </a:ext>
            </a:extLst>
          </p:cNvPr>
          <p:cNvSpPr txBox="1"/>
          <p:nvPr/>
        </p:nvSpPr>
        <p:spPr>
          <a:xfrm>
            <a:off x="30999507" y="26838051"/>
            <a:ext cx="297047" cy="307777"/>
          </a:xfrm>
          <a:prstGeom prst="rect">
            <a:avLst/>
          </a:prstGeom>
          <a:noFill/>
        </p:spPr>
        <p:txBody>
          <a:bodyPr wrap="square" rtlCol="0">
            <a:spAutoFit/>
          </a:bodyPr>
          <a:lstStyle/>
          <a:p>
            <a:r>
              <a:rPr lang="en-US" sz="1400" dirty="0"/>
              <a:t>B</a:t>
            </a:r>
          </a:p>
        </p:txBody>
      </p:sp>
      <p:sp>
        <p:nvSpPr>
          <p:cNvPr id="69" name="TextBox 68">
            <a:extLst>
              <a:ext uri="{FF2B5EF4-FFF2-40B4-BE49-F238E27FC236}">
                <a16:creationId xmlns:a16="http://schemas.microsoft.com/office/drawing/2014/main" id="{56EE9893-D81C-40D3-BAA7-DAD65DD0E0F0}"/>
              </a:ext>
            </a:extLst>
          </p:cNvPr>
          <p:cNvSpPr txBox="1"/>
          <p:nvPr/>
        </p:nvSpPr>
        <p:spPr>
          <a:xfrm>
            <a:off x="23108997" y="27119038"/>
            <a:ext cx="7880908" cy="523220"/>
          </a:xfrm>
          <a:prstGeom prst="rect">
            <a:avLst/>
          </a:prstGeom>
          <a:noFill/>
        </p:spPr>
        <p:txBody>
          <a:bodyPr wrap="square" rtlCol="0">
            <a:spAutoFit/>
          </a:bodyPr>
          <a:lstStyle/>
          <a:p>
            <a:r>
              <a:rPr lang="en-US" sz="2800" dirty="0"/>
              <a:t>Comparison of human vs machine post-canny 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4143</TotalTime>
  <Words>712</Words>
  <Application>Microsoft Office PowerPoint</Application>
  <PresentationFormat>Custom</PresentationFormat>
  <Paragraphs>236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Jane</dc:creator>
  <cp:lastModifiedBy>Christopher McNeil</cp:lastModifiedBy>
  <cp:revision>158</cp:revision>
  <cp:lastPrinted>2018-06-29T19:56:31Z</cp:lastPrinted>
  <dcterms:created xsi:type="dcterms:W3CDTF">2018-06-24T17:27:49Z</dcterms:created>
  <dcterms:modified xsi:type="dcterms:W3CDTF">2020-04-23T07:14:05Z</dcterms:modified>
</cp:coreProperties>
</file>