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20"/>
  </p:notesMasterIdLst>
  <p:sldIdLst>
    <p:sldId id="256" r:id="rId2"/>
    <p:sldId id="276" r:id="rId3"/>
    <p:sldId id="275" r:id="rId4"/>
    <p:sldId id="257" r:id="rId5"/>
    <p:sldId id="265" r:id="rId6"/>
    <p:sldId id="266" r:id="rId7"/>
    <p:sldId id="267" r:id="rId8"/>
    <p:sldId id="258" r:id="rId9"/>
    <p:sldId id="259" r:id="rId10"/>
    <p:sldId id="271" r:id="rId11"/>
    <p:sldId id="260" r:id="rId12"/>
    <p:sldId id="272" r:id="rId13"/>
    <p:sldId id="261" r:id="rId14"/>
    <p:sldId id="273" r:id="rId15"/>
    <p:sldId id="262" r:id="rId16"/>
    <p:sldId id="274" r:id="rId17"/>
    <p:sldId id="263"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D2F183-DCE6-45FE-A718-C7B9BB39D8C0}"/>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3" name="Date Placeholder 2">
            <a:extLst>
              <a:ext uri="{FF2B5EF4-FFF2-40B4-BE49-F238E27FC236}">
                <a16:creationId xmlns:a16="http://schemas.microsoft.com/office/drawing/2014/main" id="{9694B353-BFB1-4D9F-BCB9-66A7181FFBFD}"/>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4FDDF971-5BBD-4275-816A-A21C98AA0947}" type="datetime1">
              <a:rPr lang="en-GB"/>
              <a:pPr lvl="0"/>
              <a:t>17/04/2018</a:t>
            </a:fld>
            <a:endParaRPr lang="en-GB"/>
          </a:p>
        </p:txBody>
      </p:sp>
      <p:sp>
        <p:nvSpPr>
          <p:cNvPr id="4" name="Slide Image Placeholder 3">
            <a:extLst>
              <a:ext uri="{FF2B5EF4-FFF2-40B4-BE49-F238E27FC236}">
                <a16:creationId xmlns:a16="http://schemas.microsoft.com/office/drawing/2014/main" id="{CE4C4990-46A9-4975-9DD8-677EE365C559}"/>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37CCFDB2-8337-4945-8725-5D4547E5FDD9}"/>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514B1467-4442-4DD0-82B4-7267EAA482DE}"/>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7" name="Slide Number Placeholder 6">
            <a:extLst>
              <a:ext uri="{FF2B5EF4-FFF2-40B4-BE49-F238E27FC236}">
                <a16:creationId xmlns:a16="http://schemas.microsoft.com/office/drawing/2014/main" id="{03E3A688-8E11-454D-8415-2B70135E4C88}"/>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D1D1BF99-C9D9-4CE3-BDAA-13303AC58E68}" type="slidenum">
              <a:t>‹#›</a:t>
            </a:fld>
            <a:endParaRPr lang="en-GB"/>
          </a:p>
        </p:txBody>
      </p:sp>
    </p:spTree>
    <p:extLst>
      <p:ext uri="{BB962C8B-B14F-4D97-AF65-F5344CB8AC3E}">
        <p14:creationId xmlns:p14="http://schemas.microsoft.com/office/powerpoint/2010/main" val="776026422"/>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8CF5E8-F9DA-49DD-9AD7-C01A7AE81C8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A417462-AE59-4ADB-866A-5603AA9A3EDC}"/>
              </a:ext>
            </a:extLst>
          </p:cNvPr>
          <p:cNvSpPr txBox="1">
            <a:spLocks noGrp="1"/>
          </p:cNvSpPr>
          <p:nvPr>
            <p:ph type="body" sz="quarter" idx="1"/>
          </p:nvPr>
        </p:nvSpPr>
        <p:spPr/>
        <p:txBody>
          <a:bodyPr/>
          <a:lstStyle/>
          <a:p>
            <a:pPr lvl="0"/>
            <a:r>
              <a:rPr lang="en-GB" dirty="0"/>
              <a:t>Introducing each of the members “our team” and the project we are working on which is BAPERS.</a:t>
            </a:r>
          </a:p>
          <a:p>
            <a:pPr lvl="0"/>
            <a:r>
              <a:rPr lang="en-GB"/>
              <a:t>Explaining a bit about how the team</a:t>
            </a:r>
          </a:p>
        </p:txBody>
      </p:sp>
      <p:sp>
        <p:nvSpPr>
          <p:cNvPr id="4" name="Slide Number Placeholder 3">
            <a:extLst>
              <a:ext uri="{FF2B5EF4-FFF2-40B4-BE49-F238E27FC236}">
                <a16:creationId xmlns:a16="http://schemas.microsoft.com/office/drawing/2014/main" id="{FC135C19-4084-497F-89F7-0DD84EC52F4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3EE500C-575C-4DBD-A7DD-B30802E87F43}" type="slidenum">
              <a:t>4</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7F9858-AD9C-4B30-A8C6-CB825AA378E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6458AF6-9418-40DC-9C94-C7A5BA24404E}"/>
              </a:ext>
            </a:extLst>
          </p:cNvPr>
          <p:cNvSpPr txBox="1">
            <a:spLocks noGrp="1"/>
          </p:cNvSpPr>
          <p:nvPr>
            <p:ph type="body" sz="quarter" idx="1"/>
          </p:nvPr>
        </p:nvSpPr>
        <p:spPr/>
        <p:txBody>
          <a:bodyPr/>
          <a:lstStyle/>
          <a:p>
            <a:pPr lvl="0"/>
            <a:r>
              <a:rPr lang="en-GB" dirty="0"/>
              <a:t>Consistency – SRD, there were issues with the use case specs as they didn’t match the GUI in terms of the functionalities.</a:t>
            </a:r>
          </a:p>
          <a:p>
            <a:pPr lvl="0"/>
            <a:r>
              <a:rPr lang="en-GB" dirty="0"/>
              <a:t>We could have spent more dedicated time to making sure it was consistent. Spent more time checking the document.</a:t>
            </a:r>
          </a:p>
          <a:p>
            <a:pPr lvl="0"/>
            <a:r>
              <a:rPr lang="en-GB" dirty="0"/>
              <a:t>With the GUI designs- we are missing functionalities that are required, there is a more suitable layout and a better user friendly approach.</a:t>
            </a:r>
          </a:p>
          <a:p>
            <a:pPr lvl="0"/>
            <a:endParaRPr lang="en-GB" dirty="0"/>
          </a:p>
          <a:p>
            <a:pPr lvl="0"/>
            <a:r>
              <a:rPr lang="en-GB" dirty="0"/>
              <a:t>We set up meetings twice a week, one on the day of our consultant meeting (Thursday) and usually a Monday when we were all at university.</a:t>
            </a:r>
          </a:p>
          <a:p>
            <a:pPr lvl="0"/>
            <a:endParaRPr lang="en-GB" dirty="0"/>
          </a:p>
          <a:p>
            <a:pPr lvl="0"/>
            <a:r>
              <a:rPr lang="en-GB" dirty="0"/>
              <a:t>We divided up tasks for that week and set deadlines to ensure we were on top of tasks that were needed to be completed. We were able to check up on progress through GitHub and also through social media such as WhatsApp. </a:t>
            </a:r>
          </a:p>
          <a:p>
            <a:pPr lvl="0"/>
            <a:endParaRPr lang="en-GB" dirty="0"/>
          </a:p>
        </p:txBody>
      </p:sp>
      <p:sp>
        <p:nvSpPr>
          <p:cNvPr id="4" name="Slide Number Placeholder 3">
            <a:extLst>
              <a:ext uri="{FF2B5EF4-FFF2-40B4-BE49-F238E27FC236}">
                <a16:creationId xmlns:a16="http://schemas.microsoft.com/office/drawing/2014/main" id="{DF28BEAE-6EA2-4088-843B-E7377C67D2E5}"/>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8E81C4F-FC45-4D9C-BB26-353CF8E481C7}" type="slidenum">
              <a:t>8</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4CBF57-128B-42E3-9B66-B9C78FF8C8E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BABB7D6-78C8-490B-B976-B0C599C851B6}"/>
              </a:ext>
            </a:extLst>
          </p:cNvPr>
          <p:cNvSpPr txBox="1">
            <a:spLocks noGrp="1"/>
          </p:cNvSpPr>
          <p:nvPr>
            <p:ph type="body" sz="quarter" idx="1"/>
          </p:nvPr>
        </p:nvSpPr>
        <p:spPr/>
        <p:txBody>
          <a:bodyPr/>
          <a:lstStyle/>
          <a:p>
            <a:pPr lvl="0"/>
            <a:r>
              <a:rPr lang="en-GB"/>
              <a:t>Although we had our roles, we all contributed in other parts of the 1</a:t>
            </a:r>
            <a:r>
              <a:rPr lang="en-GB" baseline="30000"/>
              <a:t>st</a:t>
            </a:r>
            <a:r>
              <a:rPr lang="en-GB"/>
              <a:t> deliverable. Checking over eachothers work etc</a:t>
            </a:r>
          </a:p>
        </p:txBody>
      </p:sp>
      <p:sp>
        <p:nvSpPr>
          <p:cNvPr id="4" name="Slide Number Placeholder 3">
            <a:extLst>
              <a:ext uri="{FF2B5EF4-FFF2-40B4-BE49-F238E27FC236}">
                <a16:creationId xmlns:a16="http://schemas.microsoft.com/office/drawing/2014/main" id="{30CAFE29-2B25-492C-AF25-2C9279E6954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B052837-3022-4A52-9BF9-8172B965107F}" type="slidenum">
              <a:t>9</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70C740-0E6F-4282-A0E4-E88FA5A985D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A1E1A3FE-C3A0-4494-959C-3BC4D00BEB57}"/>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C412019E-6A18-4A8E-BD03-BEBD607FC93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CB90E93-5BD8-4D9E-829D-074D4A48010F}" type="slidenum">
              <a:t>15</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52A4C6-1777-4DC7-B9B3-46B8A82F92D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4424B58-84EC-4C20-B7CD-B28A3E82DDF6}"/>
              </a:ext>
            </a:extLst>
          </p:cNvPr>
          <p:cNvSpPr txBox="1">
            <a:spLocks noGrp="1"/>
          </p:cNvSpPr>
          <p:nvPr>
            <p:ph type="body" sz="quarter" idx="1"/>
          </p:nvPr>
        </p:nvSpPr>
        <p:spPr/>
        <p:txBody>
          <a:bodyPr/>
          <a:lstStyle/>
          <a:p>
            <a:pPr lvl="0"/>
            <a:r>
              <a:rPr lang="en-GB"/>
              <a:t>Edgar redid it when we asked vlad the first time and then that resulted in more work</a:t>
            </a:r>
          </a:p>
        </p:txBody>
      </p:sp>
      <p:sp>
        <p:nvSpPr>
          <p:cNvPr id="4" name="Slide Number Placeholder 3">
            <a:extLst>
              <a:ext uri="{FF2B5EF4-FFF2-40B4-BE49-F238E27FC236}">
                <a16:creationId xmlns:a16="http://schemas.microsoft.com/office/drawing/2014/main" id="{3263C452-78B6-44D9-99C8-46285787244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183E0D4-5B9C-4BA2-9416-A28067E9A46D}" type="slidenum">
              <a:t>17</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799539-8CD9-4540-AA21-D2CDC321E17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71221B0-4EFC-4BA8-B4EC-6DB8EE376190}"/>
              </a:ext>
            </a:extLst>
          </p:cNvPr>
          <p:cNvSpPr txBox="1">
            <a:spLocks noGrp="1"/>
          </p:cNvSpPr>
          <p:nvPr>
            <p:ph type="body" sz="quarter" idx="1"/>
          </p:nvPr>
        </p:nvSpPr>
        <p:spPr/>
        <p:txBody>
          <a:bodyPr/>
          <a:lstStyle/>
          <a:p>
            <a:pPr lvl="0"/>
            <a:r>
              <a:rPr lang="en-GB"/>
              <a:t>We are happy with the team m</a:t>
            </a:r>
          </a:p>
        </p:txBody>
      </p:sp>
      <p:sp>
        <p:nvSpPr>
          <p:cNvPr id="4" name="Slide Number Placeholder 3">
            <a:extLst>
              <a:ext uri="{FF2B5EF4-FFF2-40B4-BE49-F238E27FC236}">
                <a16:creationId xmlns:a16="http://schemas.microsoft.com/office/drawing/2014/main" id="{A5C9354F-0761-482E-9DFE-BC1DB55E5DB5}"/>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0394B66-D7D6-4559-8266-760272242403}" type="slidenum">
              <a:t>18</a:t>
            </a:fld>
            <a:endParaRPr lang="en-GB"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pPr lvl="0"/>
            <a:fld id="{43797CEA-D40C-4FC6-94FB-E8BC837C9EEA}" type="datetime1">
              <a:rPr lang="en-US" smtClean="0"/>
              <a:pPr lvl="0"/>
              <a:t>4/17/2018</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pPr lvl="0"/>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pPr lvl="0"/>
            <a:fld id="{11B789E3-0644-41B8-9196-2972C3EED4F7}"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1599301"/>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36F41398-F47A-4BD3-8B8C-2B8E0352936C}" type="datetime1">
              <a:rPr lang="en-US" smtClean="0"/>
              <a:pPr lvl="0"/>
              <a:t>4/17/2018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5484EFA-2AA9-41B3-B2CC-8A9803C29BBA}" type="slidenum">
              <a:rPr lang="en-GB" smtClean="0"/>
              <a:t>‹#›</a:t>
            </a:fld>
            <a:endParaRPr lang="en-GB"/>
          </a:p>
        </p:txBody>
      </p:sp>
    </p:spTree>
    <p:extLst>
      <p:ext uri="{BB962C8B-B14F-4D97-AF65-F5344CB8AC3E}">
        <p14:creationId xmlns:p14="http://schemas.microsoft.com/office/powerpoint/2010/main" val="338283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748CA284-0556-4296-BC66-FF3E59AB9E6A}" type="datetime1">
              <a:rPr lang="en-US" smtClean="0"/>
              <a:pPr lvl="0"/>
              <a:t>4/17/2018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9F38113-18D9-48E6-A43B-EFE12BDDAE1F}" type="slidenum">
              <a:rPr lang="en-GB" smtClean="0"/>
              <a:t>‹#›</a:t>
            </a:fld>
            <a:endParaRPr lang="en-GB"/>
          </a:p>
        </p:txBody>
      </p:sp>
    </p:spTree>
    <p:extLst>
      <p:ext uri="{BB962C8B-B14F-4D97-AF65-F5344CB8AC3E}">
        <p14:creationId xmlns:p14="http://schemas.microsoft.com/office/powerpoint/2010/main" val="1832054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1E6AC300-C1C3-49D9-9F70-E9B3985BE352}" type="datetime1">
              <a:rPr lang="en-US" smtClean="0"/>
              <a:pPr lvl="0"/>
              <a:t>4/17/2018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05605A0-7C21-4634-9557-10D95064FB03}" type="slidenum">
              <a:rPr lang="en-GB" smtClean="0"/>
              <a:t>‹#›</a:t>
            </a:fld>
            <a:endParaRPr lang="en-GB"/>
          </a:p>
        </p:txBody>
      </p:sp>
    </p:spTree>
    <p:extLst>
      <p:ext uri="{BB962C8B-B14F-4D97-AF65-F5344CB8AC3E}">
        <p14:creationId xmlns:p14="http://schemas.microsoft.com/office/powerpoint/2010/main" val="176969397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lvl="0"/>
            <a:fld id="{BA2018BA-79BB-416F-84DD-EF143950D9C0}" type="datetime1">
              <a:rPr lang="en-US" smtClean="0"/>
              <a:pPr lvl="0"/>
              <a:t>4/17/2018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5AF2C7C-3D56-4913-B169-85023FFE360B}"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199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lvl="0"/>
            <a:fld id="{00B30053-E1CF-41C0-8556-B2E3B467E19B}" type="datetime1">
              <a:rPr lang="en-US" smtClean="0"/>
              <a:pPr lvl="0"/>
              <a:t>4/17/2018</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95F76B8-3E39-4BC3-A950-C804D24397B9}" type="slidenum">
              <a:rPr lang="en-GB" smtClean="0"/>
              <a:t>‹#›</a:t>
            </a:fld>
            <a:endParaRPr lang="en-GB"/>
          </a:p>
        </p:txBody>
      </p:sp>
    </p:spTree>
    <p:extLst>
      <p:ext uri="{BB962C8B-B14F-4D97-AF65-F5344CB8AC3E}">
        <p14:creationId xmlns:p14="http://schemas.microsoft.com/office/powerpoint/2010/main" val="3955626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a:fld id="{DA52C346-5E77-4B96-A0D2-313480FC010D}" type="datetime1">
              <a:rPr lang="en-US" smtClean="0"/>
              <a:pPr lvl="0"/>
              <a:t>4/17/2018</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8E09080F-163E-4EE3-A90F-E6EF69B8A984}" type="slidenum">
              <a:rPr lang="en-GB" smtClean="0"/>
              <a:t>‹#›</a:t>
            </a:fld>
            <a:endParaRPr lang="en-GB"/>
          </a:p>
        </p:txBody>
      </p:sp>
    </p:spTree>
    <p:extLst>
      <p:ext uri="{BB962C8B-B14F-4D97-AF65-F5344CB8AC3E}">
        <p14:creationId xmlns:p14="http://schemas.microsoft.com/office/powerpoint/2010/main" val="3164048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lvl="0"/>
            <a:fld id="{02ED8BEC-1500-42AD-9797-5BA07E1EC9EA}" type="datetime1">
              <a:rPr lang="en-US" smtClean="0"/>
              <a:pPr lvl="0"/>
              <a:t>4/17/2018</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E126F1AA-FA11-437A-BAE6-8317CFFC78E3}" type="slidenum">
              <a:rPr lang="en-GB" smtClean="0"/>
              <a:t>‹#›</a:t>
            </a:fld>
            <a:endParaRPr lang="en-GB"/>
          </a:p>
        </p:txBody>
      </p:sp>
    </p:spTree>
    <p:extLst>
      <p:ext uri="{BB962C8B-B14F-4D97-AF65-F5344CB8AC3E}">
        <p14:creationId xmlns:p14="http://schemas.microsoft.com/office/powerpoint/2010/main" val="284956537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F3D69F56-EB6E-4A84-98BA-84ADA3F0052A}" type="datetime1">
              <a:rPr lang="en-US" smtClean="0"/>
              <a:pPr lvl="0"/>
              <a:t>4/17/2018</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3993E7A0-F169-4A9B-B13A-DEC6BEE390D4}" type="slidenum">
              <a:rPr lang="en-GB" smtClean="0"/>
              <a:t>‹#›</a:t>
            </a:fld>
            <a:endParaRPr lang="en-GB"/>
          </a:p>
        </p:txBody>
      </p:sp>
    </p:spTree>
    <p:extLst>
      <p:ext uri="{BB962C8B-B14F-4D97-AF65-F5344CB8AC3E}">
        <p14:creationId xmlns:p14="http://schemas.microsoft.com/office/powerpoint/2010/main" val="44809827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lvl="0"/>
            <a:fld id="{010A1D3B-AE8F-44AD-8E19-04392B48C56C}" type="datetime1">
              <a:rPr lang="en-US" smtClean="0"/>
              <a:pPr lvl="0"/>
              <a:t>4/17/2018</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A024CCE-D76B-4749-96F3-940B80233A2C}" type="slidenum">
              <a:rPr lang="en-GB" smtClean="0"/>
              <a:t>‹#›</a:t>
            </a:fld>
            <a:endParaRPr lang="en-GB"/>
          </a:p>
        </p:txBody>
      </p:sp>
    </p:spTree>
    <p:extLst>
      <p:ext uri="{BB962C8B-B14F-4D97-AF65-F5344CB8AC3E}">
        <p14:creationId xmlns:p14="http://schemas.microsoft.com/office/powerpoint/2010/main" val="86147753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lvl="0"/>
            <a:fld id="{65D88D30-1315-437C-B688-6984271D258D}" type="datetime1">
              <a:rPr lang="en-US" smtClean="0"/>
              <a:pPr lvl="0"/>
              <a:t>4/17/2018</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260CF67F-87EC-442C-BA02-E35911F56045}" type="slidenum">
              <a:rPr lang="en-GB" smtClean="0"/>
              <a:t>‹#›</a:t>
            </a:fld>
            <a:endParaRPr lang="en-GB"/>
          </a:p>
        </p:txBody>
      </p:sp>
    </p:spTree>
    <p:extLst>
      <p:ext uri="{BB962C8B-B14F-4D97-AF65-F5344CB8AC3E}">
        <p14:creationId xmlns:p14="http://schemas.microsoft.com/office/powerpoint/2010/main" val="3978656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pPr lvl="0"/>
            <a:fld id="{1179ACC6-564D-4259-BF5E-4FB05AACB601}" type="datetime1">
              <a:rPr lang="en-US" smtClean="0"/>
              <a:pPr lvl="0"/>
              <a:t>4/17/2018</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pPr lvl="0"/>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pPr lvl="0"/>
            <a:fld id="{1A419B8C-8FAE-45A1-BA3B-78FCF7E03BA6}" type="slidenum">
              <a:rPr lang="en-GB" smtClean="0"/>
              <a:t>‹#›</a:t>
            </a:fld>
            <a:endParaRPr lang="en-GB"/>
          </a:p>
        </p:txBody>
      </p:sp>
    </p:spTree>
    <p:extLst>
      <p:ext uri="{BB962C8B-B14F-4D97-AF65-F5344CB8AC3E}">
        <p14:creationId xmlns:p14="http://schemas.microsoft.com/office/powerpoint/2010/main" val="3953099408"/>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800F7-B15B-450A-9445-8F018738C50A}"/>
              </a:ext>
            </a:extLst>
          </p:cNvPr>
          <p:cNvSpPr txBox="1">
            <a:spLocks noGrp="1"/>
          </p:cNvSpPr>
          <p:nvPr>
            <p:ph type="ctrTitle"/>
          </p:nvPr>
        </p:nvSpPr>
        <p:spPr>
          <a:xfrm>
            <a:off x="1238106" y="1977297"/>
            <a:ext cx="8361229" cy="2098226"/>
          </a:xfrm>
        </p:spPr>
        <p:txBody>
          <a:bodyPr/>
          <a:lstStyle/>
          <a:p>
            <a:pPr lvl="0"/>
            <a:r>
              <a:rPr lang="en-GB" dirty="0"/>
              <a:t>Liu </a:t>
            </a:r>
            <a:r>
              <a:rPr lang="en-GB" dirty="0" err="1"/>
              <a:t>Liu</a:t>
            </a:r>
            <a:r>
              <a:rPr lang="en-GB" dirty="0"/>
              <a:t> </a:t>
            </a:r>
            <a:r>
              <a:rPr lang="en-GB" dirty="0" err="1"/>
              <a:t>Megatech</a:t>
            </a:r>
            <a:endParaRPr lang="en-GB" dirty="0"/>
          </a:p>
        </p:txBody>
      </p:sp>
      <p:sp>
        <p:nvSpPr>
          <p:cNvPr id="3" name="TextBox 3">
            <a:extLst>
              <a:ext uri="{FF2B5EF4-FFF2-40B4-BE49-F238E27FC236}">
                <a16:creationId xmlns:a16="http://schemas.microsoft.com/office/drawing/2014/main" id="{4F1CE536-AE55-48F3-B4CE-1C61BEE16EFC}"/>
              </a:ext>
            </a:extLst>
          </p:cNvPr>
          <p:cNvSpPr txBox="1"/>
          <p:nvPr/>
        </p:nvSpPr>
        <p:spPr>
          <a:xfrm>
            <a:off x="1238106" y="4075523"/>
            <a:ext cx="2453243"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dirty="0">
                <a:uFillTx/>
                <a:latin typeface="Century Gothic" pitchFamily="34"/>
              </a:rPr>
              <a:t> </a:t>
            </a:r>
            <a:r>
              <a:rPr lang="en-GB" sz="2400" b="0" i="0" u="none" strike="noStrike" kern="1200" cap="none" spc="0" baseline="0" dirty="0">
                <a:solidFill>
                  <a:schemeClr val="tx1">
                    <a:lumMod val="85000"/>
                  </a:schemeClr>
                </a:solidFill>
                <a:uFillTx/>
                <a:latin typeface="Century Gothic" pitchFamily="34"/>
              </a:rPr>
              <a:t>Team 6</a:t>
            </a:r>
          </a:p>
        </p:txBody>
      </p:sp>
      <p:pic>
        <p:nvPicPr>
          <p:cNvPr id="4" name="Picture 2" descr="https://raw.githubusercontent.com/ChristopherMichael-Stokes/IN2018-Documents/master/non-deliverables/srd/logo.png?token=Aih90aU1wnQUHrNOnvLc0sV_SStSexZoks5azj78wA%3D%3D">
            <a:extLst>
              <a:ext uri="{FF2B5EF4-FFF2-40B4-BE49-F238E27FC236}">
                <a16:creationId xmlns:a16="http://schemas.microsoft.com/office/drawing/2014/main" id="{20EEC80F-25CF-4C7F-91C6-CA09E2FEA84E}"/>
              </a:ext>
            </a:extLst>
          </p:cNvPr>
          <p:cNvPicPr>
            <a:picLocks noChangeAspect="1"/>
          </p:cNvPicPr>
          <p:nvPr/>
        </p:nvPicPr>
        <p:blipFill>
          <a:blip r:embed="rId2"/>
          <a:srcRect/>
          <a:stretch>
            <a:fillRect/>
          </a:stretch>
        </p:blipFill>
        <p:spPr>
          <a:xfrm>
            <a:off x="9416149" y="2576372"/>
            <a:ext cx="1347926" cy="1705255"/>
          </a:xfrm>
          <a:prstGeom prst="rect">
            <a:avLst/>
          </a:prstGeom>
          <a:noFill/>
          <a:ln cap="flat">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1E11-85CE-4A9A-BBAC-692A6E3CDD2A}"/>
              </a:ext>
            </a:extLst>
          </p:cNvPr>
          <p:cNvSpPr txBox="1">
            <a:spLocks noGrp="1"/>
          </p:cNvSpPr>
          <p:nvPr>
            <p:ph type="title"/>
          </p:nvPr>
        </p:nvSpPr>
        <p:spPr>
          <a:xfrm>
            <a:off x="1773483" y="2728734"/>
            <a:ext cx="5005004" cy="1400531"/>
          </a:xfrm>
        </p:spPr>
        <p:txBody>
          <a:bodyPr/>
          <a:lstStyle/>
          <a:p>
            <a:pPr lvl="0"/>
            <a:r>
              <a:rPr lang="en-GB" dirty="0"/>
              <a:t>Lessons Learnt…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BDE95BE-321B-4AAD-A186-E93FDA56AB47}"/>
              </a:ext>
            </a:extLst>
          </p:cNvPr>
          <p:cNvSpPr txBox="1">
            <a:spLocks noGrp="1"/>
          </p:cNvSpPr>
          <p:nvPr>
            <p:ph idx="1"/>
          </p:nvPr>
        </p:nvSpPr>
        <p:spPr>
          <a:xfrm>
            <a:off x="1123191" y="1620080"/>
            <a:ext cx="8946544" cy="4025352"/>
          </a:xfrm>
        </p:spPr>
        <p:txBody>
          <a:bodyPr>
            <a:normAutofit fontScale="92500" lnSpcReduction="20000"/>
          </a:bodyPr>
          <a:lstStyle/>
          <a:p>
            <a:pPr lvl="0">
              <a:lnSpc>
                <a:spcPct val="90000"/>
              </a:lnSpc>
            </a:pPr>
            <a:r>
              <a:rPr lang="en-GB" sz="1700" dirty="0"/>
              <a:t>Organisational: setting deadlines and assuring the workload is spread evenly amongst team members.</a:t>
            </a:r>
          </a:p>
          <a:p>
            <a:pPr lvl="0">
              <a:lnSpc>
                <a:spcPct val="90000"/>
              </a:lnSpc>
            </a:pPr>
            <a:endParaRPr lang="en-GB" sz="1700" dirty="0"/>
          </a:p>
          <a:p>
            <a:pPr lvl="0">
              <a:lnSpc>
                <a:spcPct val="90000"/>
              </a:lnSpc>
            </a:pPr>
            <a:r>
              <a:rPr lang="en-GB" sz="1700" dirty="0"/>
              <a:t>Arranging meetings that are suitable for each team member</a:t>
            </a:r>
          </a:p>
          <a:p>
            <a:pPr lvl="0">
              <a:lnSpc>
                <a:spcPct val="90000"/>
              </a:lnSpc>
            </a:pPr>
            <a:endParaRPr lang="en-GB" sz="1700" dirty="0"/>
          </a:p>
          <a:p>
            <a:pPr lvl="0">
              <a:lnSpc>
                <a:spcPct val="90000"/>
              </a:lnSpc>
            </a:pPr>
            <a:r>
              <a:rPr lang="en-GB" sz="1700" dirty="0"/>
              <a:t>Project Management: keeping track of each team members progress throughout the project and also assuring good work is produced at the end of it.</a:t>
            </a:r>
          </a:p>
          <a:p>
            <a:pPr lvl="0">
              <a:lnSpc>
                <a:spcPct val="90000"/>
              </a:lnSpc>
            </a:pPr>
            <a:endParaRPr lang="en-GB" sz="1700" dirty="0"/>
          </a:p>
          <a:p>
            <a:pPr lvl="0">
              <a:lnSpc>
                <a:spcPct val="90000"/>
              </a:lnSpc>
            </a:pPr>
            <a:r>
              <a:rPr lang="en-GB" sz="1700" dirty="0"/>
              <a:t>Technical: Each team member made mistakes during the project when it came to designing diagrams but this was an opportunity to gain help from other team members to fix mistakes and avoid making future ones.</a:t>
            </a:r>
          </a:p>
          <a:p>
            <a:pPr lvl="0">
              <a:lnSpc>
                <a:spcPct val="90000"/>
              </a:lnSpc>
            </a:pPr>
            <a:endParaRPr lang="en-GB" sz="1700" dirty="0"/>
          </a:p>
          <a:p>
            <a:pPr lvl="0">
              <a:lnSpc>
                <a:spcPct val="90000"/>
              </a:lnSpc>
            </a:pPr>
            <a:r>
              <a:rPr lang="en-GB" sz="1700" dirty="0"/>
              <a:t>Technical: Using GitHub, JavaFX</a:t>
            </a:r>
          </a:p>
          <a:p>
            <a:pPr marL="0" lvl="0" indent="0">
              <a:lnSpc>
                <a:spcPct val="90000"/>
              </a:lnSpc>
              <a:buNone/>
            </a:pPr>
            <a:endParaRPr lang="en-GB" sz="17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2C26D-6B8F-43EF-9436-697636A6A8E4}"/>
              </a:ext>
            </a:extLst>
          </p:cNvPr>
          <p:cNvSpPr txBox="1">
            <a:spLocks noGrp="1"/>
          </p:cNvSpPr>
          <p:nvPr>
            <p:ph type="title"/>
          </p:nvPr>
        </p:nvSpPr>
        <p:spPr>
          <a:xfrm>
            <a:off x="1640031" y="2728734"/>
            <a:ext cx="9404722" cy="1400531"/>
          </a:xfrm>
        </p:spPr>
        <p:txBody>
          <a:bodyPr/>
          <a:lstStyle/>
          <a:p>
            <a:pPr lvl="0"/>
            <a:r>
              <a:rPr lang="en-GB" dirty="0"/>
              <a:t>Looking Into The Future…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34ADCFC-09A1-4FD3-A136-DF46857FEE86}"/>
              </a:ext>
            </a:extLst>
          </p:cNvPr>
          <p:cNvSpPr txBox="1">
            <a:spLocks noGrp="1"/>
          </p:cNvSpPr>
          <p:nvPr>
            <p:ph idx="1"/>
          </p:nvPr>
        </p:nvSpPr>
        <p:spPr>
          <a:xfrm>
            <a:off x="883669" y="2266118"/>
            <a:ext cx="9404722" cy="2564297"/>
          </a:xfrm>
        </p:spPr>
        <p:txBody>
          <a:bodyPr>
            <a:normAutofit/>
          </a:bodyPr>
          <a:lstStyle/>
          <a:p>
            <a:pPr lvl="0"/>
            <a:r>
              <a:rPr lang="en-GB" dirty="0"/>
              <a:t>Organizationally: meet up with the team more frequently in particular for 1</a:t>
            </a:r>
            <a:r>
              <a:rPr lang="en-GB" baseline="30000" dirty="0"/>
              <a:t>st</a:t>
            </a:r>
            <a:r>
              <a:rPr lang="en-GB" dirty="0"/>
              <a:t> deliverable.</a:t>
            </a:r>
          </a:p>
          <a:p>
            <a:pPr lvl="0"/>
            <a:endParaRPr lang="en-GB" dirty="0"/>
          </a:p>
          <a:p>
            <a:pPr lvl="0"/>
            <a:r>
              <a:rPr lang="en-GB" dirty="0"/>
              <a:t>Technical: for the 1</a:t>
            </a:r>
            <a:r>
              <a:rPr lang="en-GB" baseline="30000" dirty="0"/>
              <a:t>st</a:t>
            </a:r>
            <a:r>
              <a:rPr lang="en-GB" dirty="0"/>
              <a:t> deliverable we would not use GitHub because it was too complicated to use for certain team members. Google drive would have been useful as many people can work on a document at once and generally team member were more familiar using it.</a:t>
            </a:r>
          </a:p>
          <a:p>
            <a:pPr lvl="0"/>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048B-B37F-499B-8B2D-2483EA2F6726}"/>
              </a:ext>
            </a:extLst>
          </p:cNvPr>
          <p:cNvSpPr txBox="1">
            <a:spLocks noGrp="1"/>
          </p:cNvSpPr>
          <p:nvPr>
            <p:ph type="title"/>
          </p:nvPr>
        </p:nvSpPr>
        <p:spPr>
          <a:xfrm>
            <a:off x="2562672" y="1129420"/>
            <a:ext cx="5635419" cy="1400531"/>
          </a:xfrm>
        </p:spPr>
        <p:txBody>
          <a:bodyPr/>
          <a:lstStyle/>
          <a:p>
            <a:pPr lvl="0"/>
            <a:r>
              <a:rPr lang="en-GB" dirty="0"/>
              <a:t>Our Teams Success</a:t>
            </a:r>
          </a:p>
        </p:txBody>
      </p:sp>
      <p:pic>
        <p:nvPicPr>
          <p:cNvPr id="3" name="Picture 2" descr="Image result for teams success">
            <a:extLst>
              <a:ext uri="{FF2B5EF4-FFF2-40B4-BE49-F238E27FC236}">
                <a16:creationId xmlns:a16="http://schemas.microsoft.com/office/drawing/2014/main" id="{4F4322B5-FF75-4E8F-8014-C9281C5A29AE}"/>
              </a:ext>
            </a:extLst>
          </p:cNvPr>
          <p:cNvPicPr>
            <a:picLocks noChangeAspect="1"/>
          </p:cNvPicPr>
          <p:nvPr/>
        </p:nvPicPr>
        <p:blipFill>
          <a:blip r:embed="rId2"/>
          <a:srcRect/>
          <a:stretch>
            <a:fillRect/>
          </a:stretch>
        </p:blipFill>
        <p:spPr>
          <a:xfrm>
            <a:off x="3193807" y="2529951"/>
            <a:ext cx="3796680" cy="3796680"/>
          </a:xfrm>
          <a:prstGeom prst="rect">
            <a:avLst/>
          </a:prstGeom>
          <a:noFill/>
          <a:ln cap="flat">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76C2934-9BB7-425B-8D00-27AA96EA2536}"/>
              </a:ext>
            </a:extLst>
          </p:cNvPr>
          <p:cNvSpPr txBox="1">
            <a:spLocks noGrp="1"/>
          </p:cNvSpPr>
          <p:nvPr>
            <p:ph idx="1"/>
          </p:nvPr>
        </p:nvSpPr>
        <p:spPr>
          <a:xfrm>
            <a:off x="1113257" y="2186607"/>
            <a:ext cx="8219587" cy="2206483"/>
          </a:xfrm>
        </p:spPr>
        <p:txBody>
          <a:bodyPr>
            <a:normAutofit lnSpcReduction="10000"/>
          </a:bodyPr>
          <a:lstStyle/>
          <a:p>
            <a:pPr lvl="0"/>
            <a:r>
              <a:rPr lang="en-GB" dirty="0"/>
              <a:t>Finished use case diagram in 2 days working as a team</a:t>
            </a:r>
          </a:p>
          <a:p>
            <a:pPr lvl="0"/>
            <a:endParaRPr lang="en-GB" dirty="0"/>
          </a:p>
          <a:p>
            <a:pPr lvl="0"/>
            <a:r>
              <a:rPr lang="en-GB" dirty="0"/>
              <a:t>Got parts of the implementation working first time</a:t>
            </a:r>
          </a:p>
          <a:p>
            <a:pPr lvl="0"/>
            <a:endParaRPr lang="en-GB" dirty="0"/>
          </a:p>
          <a:p>
            <a:pPr lvl="0"/>
            <a:r>
              <a:rPr lang="en-GB" dirty="0"/>
              <a:t>Design class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85D2-6686-4666-B502-7892F4B79734}"/>
              </a:ext>
            </a:extLst>
          </p:cNvPr>
          <p:cNvSpPr txBox="1">
            <a:spLocks noGrp="1"/>
          </p:cNvSpPr>
          <p:nvPr>
            <p:ph type="title"/>
          </p:nvPr>
        </p:nvSpPr>
        <p:spPr>
          <a:xfrm>
            <a:off x="1524076" y="3096533"/>
            <a:ext cx="4571926" cy="1400531"/>
          </a:xfrm>
        </p:spPr>
        <p:txBody>
          <a:bodyPr/>
          <a:lstStyle/>
          <a:p>
            <a:pPr lvl="0"/>
            <a:r>
              <a:rPr lang="en-GB" dirty="0"/>
              <a:t>Challenges…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E92BFC2-F7F5-4264-91CF-7C77C7383D4C}"/>
              </a:ext>
            </a:extLst>
          </p:cNvPr>
          <p:cNvSpPr txBox="1">
            <a:spLocks noGrp="1"/>
          </p:cNvSpPr>
          <p:nvPr>
            <p:ph idx="1"/>
          </p:nvPr>
        </p:nvSpPr>
        <p:spPr>
          <a:xfrm>
            <a:off x="897991" y="854761"/>
            <a:ext cx="9601131" cy="2673630"/>
          </a:xfrm>
        </p:spPr>
        <p:txBody>
          <a:bodyPr>
            <a:normAutofit/>
          </a:bodyPr>
          <a:lstStyle/>
          <a:p>
            <a:pPr lvl="0"/>
            <a:r>
              <a:rPr lang="en-GB" sz="1700" dirty="0"/>
              <a:t>Database – SQL statements</a:t>
            </a:r>
          </a:p>
          <a:p>
            <a:pPr lvl="0"/>
            <a:r>
              <a:rPr lang="en-GB" sz="1700" dirty="0"/>
              <a:t>Use case indexing: we had multiple versions and it took us a long time to create a final version</a:t>
            </a:r>
          </a:p>
          <a:p>
            <a:pPr lvl="0"/>
            <a:r>
              <a:rPr lang="en-GB" sz="1700" dirty="0"/>
              <a:t>Changing the initial designs of the GUI from the 1</a:t>
            </a:r>
            <a:r>
              <a:rPr lang="en-GB" sz="1700" baseline="30000" dirty="0"/>
              <a:t>st</a:t>
            </a:r>
            <a:r>
              <a:rPr lang="en-GB" sz="1700" dirty="0"/>
              <a:t> deliverable in the implementation to make sure all viable functionalities were covered</a:t>
            </a:r>
          </a:p>
          <a:p>
            <a:pPr lvl="0"/>
            <a:r>
              <a:rPr lang="en-GB" sz="1700" dirty="0"/>
              <a:t>Component Diagram</a:t>
            </a:r>
          </a:p>
        </p:txBody>
      </p:sp>
      <p:pic>
        <p:nvPicPr>
          <p:cNvPr id="3" name="Picture 2" descr="Image result for success">
            <a:extLst>
              <a:ext uri="{FF2B5EF4-FFF2-40B4-BE49-F238E27FC236}">
                <a16:creationId xmlns:a16="http://schemas.microsoft.com/office/drawing/2014/main" id="{E025C276-4BE0-4A18-AEFB-3EA5A1D5CF20}"/>
              </a:ext>
            </a:extLst>
          </p:cNvPr>
          <p:cNvPicPr>
            <a:picLocks noChangeAspect="1"/>
          </p:cNvPicPr>
          <p:nvPr/>
        </p:nvPicPr>
        <p:blipFill>
          <a:blip r:embed="rId3"/>
          <a:srcRect/>
          <a:stretch>
            <a:fillRect/>
          </a:stretch>
        </p:blipFill>
        <p:spPr>
          <a:xfrm>
            <a:off x="968785" y="3920638"/>
            <a:ext cx="2967109" cy="1980517"/>
          </a:xfrm>
          <a:prstGeom prst="rect">
            <a:avLst/>
          </a:prstGeom>
          <a:noFill/>
          <a:ln cap="flat">
            <a:noFill/>
          </a:ln>
        </p:spPr>
      </p:pic>
      <p:pic>
        <p:nvPicPr>
          <p:cNvPr id="4" name="Picture 4" descr="Image result for java">
            <a:extLst>
              <a:ext uri="{FF2B5EF4-FFF2-40B4-BE49-F238E27FC236}">
                <a16:creationId xmlns:a16="http://schemas.microsoft.com/office/drawing/2014/main" id="{39DC7065-3932-4204-8F0E-792AB2D7E96F}"/>
              </a:ext>
            </a:extLst>
          </p:cNvPr>
          <p:cNvPicPr>
            <a:picLocks noChangeAspect="1"/>
          </p:cNvPicPr>
          <p:nvPr/>
        </p:nvPicPr>
        <p:blipFill>
          <a:blip r:embed="rId4"/>
          <a:srcRect/>
          <a:stretch>
            <a:fillRect/>
          </a:stretch>
        </p:blipFill>
        <p:spPr>
          <a:xfrm>
            <a:off x="7732642" y="3429000"/>
            <a:ext cx="2766480" cy="2766480"/>
          </a:xfrm>
          <a:prstGeom prst="rect">
            <a:avLst/>
          </a:prstGeom>
          <a:noFill/>
          <a:ln cap="flat">
            <a:noFill/>
          </a:ln>
        </p:spPr>
      </p:pic>
      <p:pic>
        <p:nvPicPr>
          <p:cNvPr id="5" name="Picture 7" descr="A close up of a logo&#10;&#10;Description generated with very high confidence">
            <a:extLst>
              <a:ext uri="{FF2B5EF4-FFF2-40B4-BE49-F238E27FC236}">
                <a16:creationId xmlns:a16="http://schemas.microsoft.com/office/drawing/2014/main" id="{42A05FF8-C500-426C-928F-A91C77C513A2}"/>
              </a:ext>
            </a:extLst>
          </p:cNvPr>
          <p:cNvPicPr>
            <a:picLocks noChangeAspect="1"/>
          </p:cNvPicPr>
          <p:nvPr/>
        </p:nvPicPr>
        <p:blipFill>
          <a:blip r:embed="rId5"/>
          <a:stretch>
            <a:fillRect/>
          </a:stretch>
        </p:blipFill>
        <p:spPr>
          <a:xfrm>
            <a:off x="4303642" y="3293166"/>
            <a:ext cx="3429000" cy="3429000"/>
          </a:xfrm>
          <a:prstGeom prst="rect">
            <a:avLst/>
          </a:prstGeom>
          <a:noFill/>
          <a:ln cap="flat">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BBC1-66F9-49B2-B2D9-234E4CC919C9}"/>
              </a:ext>
            </a:extLst>
          </p:cNvPr>
          <p:cNvSpPr txBox="1">
            <a:spLocks noGrp="1"/>
          </p:cNvSpPr>
          <p:nvPr>
            <p:ph type="title"/>
          </p:nvPr>
        </p:nvSpPr>
        <p:spPr/>
        <p:txBody>
          <a:bodyPr/>
          <a:lstStyle/>
          <a:p>
            <a:pPr lvl="0"/>
            <a:r>
              <a:rPr lang="en-GB" dirty="0"/>
              <a:t>Conclusion </a:t>
            </a:r>
          </a:p>
        </p:txBody>
      </p:sp>
      <p:sp>
        <p:nvSpPr>
          <p:cNvPr id="3" name="Content Placeholder 2">
            <a:extLst>
              <a:ext uri="{FF2B5EF4-FFF2-40B4-BE49-F238E27FC236}">
                <a16:creationId xmlns:a16="http://schemas.microsoft.com/office/drawing/2014/main" id="{440A54E1-D6F9-4037-A95E-7349C9DBEBF5}"/>
              </a:ext>
            </a:extLst>
          </p:cNvPr>
          <p:cNvSpPr txBox="1">
            <a:spLocks noGrp="1"/>
          </p:cNvSpPr>
          <p:nvPr>
            <p:ph idx="1"/>
          </p:nvPr>
        </p:nvSpPr>
        <p:spPr>
          <a:xfrm>
            <a:off x="1261872" y="2350786"/>
            <a:ext cx="10131423" cy="1386321"/>
          </a:xfrm>
        </p:spPr>
        <p:txBody>
          <a:bodyPr/>
          <a:lstStyle/>
          <a:p>
            <a:pPr marL="0" lvl="0" indent="0">
              <a:buNone/>
            </a:pPr>
            <a:r>
              <a:rPr lang="en-GB" dirty="0"/>
              <a:t>Learn to adapt</a:t>
            </a:r>
          </a:p>
          <a:p>
            <a:pPr marL="0" lvl="0" indent="0">
              <a:buNone/>
            </a:pPr>
            <a:r>
              <a:rPr lang="en-GB" dirty="0"/>
              <a:t>Learn to work in a team</a:t>
            </a:r>
          </a:p>
          <a:p>
            <a:pPr marL="0" lvl="0" indent="0">
              <a:buNone/>
            </a:pPr>
            <a:r>
              <a:rPr lang="en-GB" dirty="0"/>
              <a:t>Learn to deal with pressure</a:t>
            </a:r>
          </a:p>
          <a:p>
            <a:pPr lvl="0"/>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D88E-6931-4D04-8ACC-DCFAAB49D150}"/>
              </a:ext>
            </a:extLst>
          </p:cNvPr>
          <p:cNvSpPr>
            <a:spLocks noGrp="1"/>
          </p:cNvSpPr>
          <p:nvPr>
            <p:ph type="title"/>
          </p:nvPr>
        </p:nvSpPr>
        <p:spPr>
          <a:xfrm>
            <a:off x="3561124" y="864702"/>
            <a:ext cx="3210737" cy="747104"/>
          </a:xfrm>
        </p:spPr>
        <p:txBody>
          <a:bodyPr/>
          <a:lstStyle/>
          <a:p>
            <a:r>
              <a:rPr lang="en-GB" dirty="0"/>
              <a:t>The Project</a:t>
            </a:r>
          </a:p>
        </p:txBody>
      </p:sp>
      <p:sp>
        <p:nvSpPr>
          <p:cNvPr id="3" name="Content Placeholder 2">
            <a:extLst>
              <a:ext uri="{FF2B5EF4-FFF2-40B4-BE49-F238E27FC236}">
                <a16:creationId xmlns:a16="http://schemas.microsoft.com/office/drawing/2014/main" id="{7AE26AEF-4E20-4CC2-83F2-661334F91E7D}"/>
              </a:ext>
            </a:extLst>
          </p:cNvPr>
          <p:cNvSpPr>
            <a:spLocks noGrp="1"/>
          </p:cNvSpPr>
          <p:nvPr>
            <p:ph idx="1"/>
          </p:nvPr>
        </p:nvSpPr>
        <p:spPr>
          <a:xfrm>
            <a:off x="973637" y="2107096"/>
            <a:ext cx="8595360" cy="3230217"/>
          </a:xfrm>
        </p:spPr>
        <p:txBody>
          <a:bodyPr/>
          <a:lstStyle/>
          <a:p>
            <a:r>
              <a:rPr lang="en-GB" dirty="0"/>
              <a:t>Liu </a:t>
            </a:r>
            <a:r>
              <a:rPr lang="en-GB" dirty="0" err="1"/>
              <a:t>Liu</a:t>
            </a:r>
            <a:r>
              <a:rPr lang="en-GB" dirty="0"/>
              <a:t> </a:t>
            </a:r>
            <a:r>
              <a:rPr lang="en-GB" dirty="0" err="1"/>
              <a:t>Megatech</a:t>
            </a:r>
            <a:r>
              <a:rPr lang="en-GB" dirty="0"/>
              <a:t> was assigned the task to create and implement an automated software (BAPERS) for BIPL</a:t>
            </a:r>
          </a:p>
          <a:p>
            <a:r>
              <a:rPr lang="en-GB" dirty="0"/>
              <a:t>BAPERS is a collection of functions integrated in a single piece of software that:</a:t>
            </a:r>
          </a:p>
          <a:p>
            <a:pPr lvl="1"/>
            <a:r>
              <a:rPr lang="en-GB" dirty="0"/>
              <a:t>Accept and Process Jobs</a:t>
            </a:r>
          </a:p>
          <a:p>
            <a:pPr lvl="1"/>
            <a:r>
              <a:rPr lang="en-GB" dirty="0"/>
              <a:t>Generate Reports</a:t>
            </a:r>
          </a:p>
          <a:p>
            <a:pPr lvl="1"/>
            <a:r>
              <a:rPr lang="en-GB" dirty="0"/>
              <a:t>Take payments</a:t>
            </a:r>
          </a:p>
          <a:p>
            <a:pPr lvl="1"/>
            <a:r>
              <a:rPr lang="en-GB" dirty="0"/>
              <a:t>Manages Customer Accounts</a:t>
            </a:r>
          </a:p>
          <a:p>
            <a:pPr lvl="1"/>
            <a:endParaRPr lang="en-GB" dirty="0"/>
          </a:p>
        </p:txBody>
      </p:sp>
    </p:spTree>
    <p:extLst>
      <p:ext uri="{BB962C8B-B14F-4D97-AF65-F5344CB8AC3E}">
        <p14:creationId xmlns:p14="http://schemas.microsoft.com/office/powerpoint/2010/main" val="167055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61E4-BB8F-4236-B364-7E94AF798B7C}"/>
              </a:ext>
            </a:extLst>
          </p:cNvPr>
          <p:cNvSpPr txBox="1">
            <a:spLocks noGrp="1"/>
          </p:cNvSpPr>
          <p:nvPr>
            <p:ph type="title"/>
          </p:nvPr>
        </p:nvSpPr>
        <p:spPr>
          <a:xfrm>
            <a:off x="2206556" y="2838105"/>
            <a:ext cx="9404722" cy="1400531"/>
          </a:xfrm>
        </p:spPr>
        <p:txBody>
          <a:bodyPr/>
          <a:lstStyle/>
          <a:p>
            <a:pPr lvl="0"/>
            <a:r>
              <a:rPr lang="en-GB" dirty="0"/>
              <a:t>Meet The Team…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AECD0-5C50-4DB9-BAE4-993832587BB0}"/>
              </a:ext>
            </a:extLst>
          </p:cNvPr>
          <p:cNvSpPr txBox="1">
            <a:spLocks noGrp="1"/>
          </p:cNvSpPr>
          <p:nvPr>
            <p:ph idx="1"/>
          </p:nvPr>
        </p:nvSpPr>
        <p:spPr>
          <a:xfrm>
            <a:off x="1305371" y="2276060"/>
            <a:ext cx="8524429" cy="2961861"/>
          </a:xfrm>
        </p:spPr>
        <p:txBody>
          <a:bodyPr>
            <a:normAutofit/>
          </a:bodyPr>
          <a:lstStyle/>
          <a:p>
            <a:pPr lvl="0"/>
            <a:r>
              <a:rPr lang="en-GB" dirty="0"/>
              <a:t>Gerda – Project Manager/Systems Analyst</a:t>
            </a:r>
          </a:p>
          <a:p>
            <a:pPr lvl="0"/>
            <a:r>
              <a:rPr lang="en-GB" dirty="0"/>
              <a:t>Gabriel – Deputy project manager/Designer</a:t>
            </a:r>
          </a:p>
          <a:p>
            <a:pPr lvl="0"/>
            <a:r>
              <a:rPr lang="en-GB" dirty="0"/>
              <a:t>Mugheeth – Designer/Tester</a:t>
            </a:r>
          </a:p>
          <a:p>
            <a:pPr lvl="0"/>
            <a:r>
              <a:rPr lang="en-GB" dirty="0"/>
              <a:t>Patrick– Tester/Systems Analyst</a:t>
            </a:r>
          </a:p>
          <a:p>
            <a:pPr lvl="0"/>
            <a:r>
              <a:rPr lang="en-GB" dirty="0"/>
              <a:t>Christopher – Programmer/Designer</a:t>
            </a:r>
          </a:p>
          <a:p>
            <a:pPr lvl="0"/>
            <a:r>
              <a:rPr lang="en-GB" dirty="0"/>
              <a:t>Edgar – Programmer/Systems Analyst</a:t>
            </a:r>
          </a:p>
          <a:p>
            <a:pPr marL="0" lvl="0" indent="0">
              <a:buNone/>
            </a:pPr>
            <a:endParaRPr lang="en-GB" dirty="0"/>
          </a:p>
          <a:p>
            <a:pPr marL="0" lvl="0" indent="0">
              <a:buNone/>
            </a:pP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FDA5-EC31-44B5-90EA-5D8350DD7016}"/>
              </a:ext>
            </a:extLst>
          </p:cNvPr>
          <p:cNvSpPr txBox="1">
            <a:spLocks noGrp="1"/>
          </p:cNvSpPr>
          <p:nvPr>
            <p:ph type="title"/>
          </p:nvPr>
        </p:nvSpPr>
        <p:spPr>
          <a:xfrm>
            <a:off x="417517" y="2619403"/>
            <a:ext cx="9404722" cy="1400531"/>
          </a:xfrm>
        </p:spPr>
        <p:txBody>
          <a:bodyPr/>
          <a:lstStyle/>
          <a:p>
            <a:pPr lvl="0"/>
            <a:r>
              <a:rPr lang="en-GB" dirty="0"/>
              <a:t>	How The Project Went…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EF1093F-2C14-42F8-957E-9216C790F917}"/>
              </a:ext>
            </a:extLst>
          </p:cNvPr>
          <p:cNvSpPr txBox="1">
            <a:spLocks noGrp="1"/>
          </p:cNvSpPr>
          <p:nvPr>
            <p:ph idx="1"/>
          </p:nvPr>
        </p:nvSpPr>
        <p:spPr>
          <a:xfrm>
            <a:off x="626166" y="2017647"/>
            <a:ext cx="10131423" cy="3299795"/>
          </a:xfrm>
        </p:spPr>
        <p:txBody>
          <a:bodyPr>
            <a:normAutofit/>
          </a:bodyPr>
          <a:lstStyle/>
          <a:p>
            <a:pPr lvl="0"/>
            <a:r>
              <a:rPr lang="en-GB" dirty="0"/>
              <a:t>Started off with organising the roles based on everyone's strengths in the group</a:t>
            </a:r>
          </a:p>
          <a:p>
            <a:pPr lvl="0"/>
            <a:endParaRPr lang="en-GB" dirty="0"/>
          </a:p>
          <a:p>
            <a:pPr lvl="0"/>
            <a:r>
              <a:rPr lang="en-GB" dirty="0"/>
              <a:t>We set up meetings twice a week, one on the day of our consultant meeting (Thursday) and usually a Monday when we were all at university.</a:t>
            </a:r>
          </a:p>
          <a:p>
            <a:pPr lvl="0"/>
            <a:endParaRPr lang="en-GB" dirty="0"/>
          </a:p>
          <a:p>
            <a:pPr lvl="0"/>
            <a:r>
              <a:rPr lang="en-GB" dirty="0"/>
              <a:t>We divided up tasks for that week and set deadlines to ensure we were on top of tasks that were needed to be completed. We were able to check up on progress through GitHub and also through social media such as WhatsApp. </a:t>
            </a:r>
          </a:p>
          <a:p>
            <a:pPr lvl="0"/>
            <a:endParaRPr lang="en-GB" dirty="0"/>
          </a:p>
          <a:p>
            <a:pPr lvl="0"/>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A30C-405F-410E-AA94-5D31B6A4906B}"/>
              </a:ext>
            </a:extLst>
          </p:cNvPr>
          <p:cNvSpPr txBox="1">
            <a:spLocks noGrp="1"/>
          </p:cNvSpPr>
          <p:nvPr>
            <p:ph type="title"/>
          </p:nvPr>
        </p:nvSpPr>
        <p:spPr>
          <a:xfrm>
            <a:off x="904533" y="2579697"/>
            <a:ext cx="6698901" cy="1400531"/>
          </a:xfrm>
        </p:spPr>
        <p:txBody>
          <a:bodyPr/>
          <a:lstStyle/>
          <a:p>
            <a:pPr lvl="0"/>
            <a:r>
              <a:rPr lang="en-GB" dirty="0"/>
              <a:t>Problems Encountered…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5827826-E1FF-4077-A9BB-199DFBE09EC8}"/>
              </a:ext>
            </a:extLst>
          </p:cNvPr>
          <p:cNvSpPr txBox="1">
            <a:spLocks noGrp="1"/>
          </p:cNvSpPr>
          <p:nvPr>
            <p:ph idx="1"/>
          </p:nvPr>
        </p:nvSpPr>
        <p:spPr>
          <a:xfrm>
            <a:off x="1341782" y="1967948"/>
            <a:ext cx="9128099" cy="3573115"/>
          </a:xfrm>
        </p:spPr>
        <p:txBody>
          <a:bodyPr/>
          <a:lstStyle/>
          <a:p>
            <a:pPr lvl="0"/>
            <a:r>
              <a:rPr lang="en-GB" dirty="0"/>
              <a:t>Maintaining consistency </a:t>
            </a:r>
          </a:p>
          <a:p>
            <a:pPr lvl="0"/>
            <a:endParaRPr lang="en-GB" dirty="0"/>
          </a:p>
          <a:p>
            <a:pPr lvl="0"/>
            <a:r>
              <a:rPr lang="en-GB" dirty="0"/>
              <a:t>Avoiding it in the future: Check the work throughout the project</a:t>
            </a:r>
          </a:p>
          <a:p>
            <a:pPr lvl="0"/>
            <a:endParaRPr lang="en-GB" dirty="0"/>
          </a:p>
          <a:p>
            <a:pPr lvl="0"/>
            <a:r>
              <a:rPr lang="en-GB" dirty="0"/>
              <a:t>Coming to an agreement on final diagrams and documents</a:t>
            </a:r>
          </a:p>
          <a:p>
            <a:pPr lvl="0"/>
            <a:endParaRPr lang="en-GB" dirty="0"/>
          </a:p>
          <a:p>
            <a:pPr lvl="0"/>
            <a:endParaRPr lang="en-GB" dirty="0"/>
          </a:p>
          <a:p>
            <a:pPr marL="0" lvl="0" indent="0">
              <a:buNone/>
            </a:pPr>
            <a:endParaRPr lang="en-GB" dirty="0"/>
          </a:p>
          <a:p>
            <a:pPr marL="0" lvl="0" indent="0">
              <a:buNone/>
            </a:pP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F01-D677-49C8-83EF-682CEF4B13A8}"/>
              </a:ext>
            </a:extLst>
          </p:cNvPr>
          <p:cNvSpPr txBox="1">
            <a:spLocks noGrp="1"/>
          </p:cNvSpPr>
          <p:nvPr>
            <p:ph type="title"/>
          </p:nvPr>
        </p:nvSpPr>
        <p:spPr>
          <a:xfrm>
            <a:off x="1550573" y="628315"/>
            <a:ext cx="5893836" cy="1087843"/>
          </a:xfrm>
        </p:spPr>
        <p:txBody>
          <a:bodyPr/>
          <a:lstStyle/>
          <a:p>
            <a:pPr lvl="0"/>
            <a:r>
              <a:rPr lang="en-GB" dirty="0"/>
              <a:t>Teams Contributions</a:t>
            </a:r>
          </a:p>
        </p:txBody>
      </p:sp>
      <p:sp>
        <p:nvSpPr>
          <p:cNvPr id="3" name="Content Placeholder 2">
            <a:extLst>
              <a:ext uri="{FF2B5EF4-FFF2-40B4-BE49-F238E27FC236}">
                <a16:creationId xmlns:a16="http://schemas.microsoft.com/office/drawing/2014/main" id="{41975666-38B7-4E86-B272-C6CE19522D53}"/>
              </a:ext>
            </a:extLst>
          </p:cNvPr>
          <p:cNvSpPr txBox="1">
            <a:spLocks noGrp="1"/>
          </p:cNvSpPr>
          <p:nvPr>
            <p:ph idx="1"/>
          </p:nvPr>
        </p:nvSpPr>
        <p:spPr>
          <a:xfrm>
            <a:off x="974035" y="2054094"/>
            <a:ext cx="10127974" cy="3783494"/>
          </a:xfrm>
        </p:spPr>
        <p:txBody>
          <a:bodyPr>
            <a:normAutofit/>
          </a:bodyPr>
          <a:lstStyle/>
          <a:p>
            <a:pPr lvl="0">
              <a:lnSpc>
                <a:spcPct val="90000"/>
              </a:lnSpc>
            </a:pPr>
            <a:r>
              <a:rPr lang="en-GB" dirty="0"/>
              <a:t>Christopher – ER diagram, Design Class, implementation </a:t>
            </a:r>
          </a:p>
          <a:p>
            <a:pPr lvl="0">
              <a:lnSpc>
                <a:spcPct val="90000"/>
              </a:lnSpc>
            </a:pPr>
            <a:r>
              <a:rPr lang="en-GB" dirty="0"/>
              <a:t>Edgar – SQL statements, implementation</a:t>
            </a:r>
          </a:p>
          <a:p>
            <a:pPr lvl="0">
              <a:lnSpc>
                <a:spcPct val="90000"/>
              </a:lnSpc>
            </a:pPr>
            <a:r>
              <a:rPr lang="en-GB" dirty="0"/>
              <a:t>Gabriel – GUI designs, GUI implementation, presentation</a:t>
            </a:r>
          </a:p>
          <a:p>
            <a:pPr lvl="0">
              <a:lnSpc>
                <a:spcPct val="90000"/>
              </a:lnSpc>
            </a:pPr>
            <a:r>
              <a:rPr lang="en-GB" dirty="0"/>
              <a:t>Gerda – SRD document, GUI implementation, presentation</a:t>
            </a:r>
          </a:p>
          <a:p>
            <a:pPr lvl="0">
              <a:lnSpc>
                <a:spcPct val="90000"/>
              </a:lnSpc>
            </a:pPr>
            <a:r>
              <a:rPr lang="en-GB" dirty="0"/>
              <a:t>Mugheeth – Testing/SRD document</a:t>
            </a:r>
          </a:p>
          <a:p>
            <a:pPr lvl="0">
              <a:lnSpc>
                <a:spcPct val="90000"/>
              </a:lnSpc>
            </a:pPr>
            <a:r>
              <a:rPr lang="en-GB" dirty="0"/>
              <a:t>Patrick – Testing/use case indexing, GUI CSS, presentation</a:t>
            </a:r>
          </a:p>
          <a:p>
            <a:pPr lvl="0">
              <a:lnSpc>
                <a:spcPct val="90000"/>
              </a:lnSpc>
            </a:pPr>
            <a:endParaRPr lang="en-GB" dirty="0"/>
          </a:p>
          <a:p>
            <a:pPr lvl="0">
              <a:lnSpc>
                <a:spcPct val="90000"/>
              </a:lnSpc>
            </a:pPr>
            <a:r>
              <a:rPr lang="en-GB" dirty="0"/>
              <a:t>Group Contributions – Use Case diagram, use case specs</a:t>
            </a:r>
          </a:p>
        </p:txBody>
      </p:sp>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474</TotalTime>
  <Words>746</Words>
  <Application>Microsoft Office PowerPoint</Application>
  <PresentationFormat>Widescreen</PresentationFormat>
  <Paragraphs>86</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Century Schoolbook</vt:lpstr>
      <vt:lpstr>Wingdings 2</vt:lpstr>
      <vt:lpstr>View</vt:lpstr>
      <vt:lpstr>Liu Liu Megatech</vt:lpstr>
      <vt:lpstr>The Project</vt:lpstr>
      <vt:lpstr>Meet The Team…</vt:lpstr>
      <vt:lpstr>PowerPoint Presentation</vt:lpstr>
      <vt:lpstr> How The Project Went…</vt:lpstr>
      <vt:lpstr>PowerPoint Presentation</vt:lpstr>
      <vt:lpstr>Problems Encountered…</vt:lpstr>
      <vt:lpstr>PowerPoint Presentation</vt:lpstr>
      <vt:lpstr>Teams Contributions</vt:lpstr>
      <vt:lpstr>Lessons Learnt…</vt:lpstr>
      <vt:lpstr>PowerPoint Presentation</vt:lpstr>
      <vt:lpstr>Looking Into The Future…</vt:lpstr>
      <vt:lpstr>PowerPoint Presentation</vt:lpstr>
      <vt:lpstr>Our Teams Success</vt:lpstr>
      <vt:lpstr>PowerPoint Presentation</vt:lpstr>
      <vt:lpstr>Challenges…</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Gerda Morockaite</dc:creator>
  <cp:lastModifiedBy>Gerda Morockaite</cp:lastModifiedBy>
  <cp:revision>35</cp:revision>
  <dcterms:created xsi:type="dcterms:W3CDTF">2018-03-26T23:53:57Z</dcterms:created>
  <dcterms:modified xsi:type="dcterms:W3CDTF">2018-04-17T01:43:40Z</dcterms:modified>
</cp:coreProperties>
</file>