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6" r:id="rId8"/>
    <p:sldId id="265" r:id="rId9"/>
    <p:sldId id="267" r:id="rId10"/>
    <p:sldId id="260" r:id="rId11"/>
    <p:sldId id="270" r:id="rId12"/>
    <p:sldId id="268" r:id="rId13"/>
    <p:sldId id="272" r:id="rId14"/>
    <p:sldId id="269" r:id="rId15"/>
    <p:sldId id="271" r:id="rId16"/>
    <p:sldId id="261" r:id="rId17"/>
    <p:sldId id="262"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60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72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141C3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0495" y="1098112"/>
            <a:ext cx="7863008" cy="2218054"/>
          </a:xfrm>
          <a:prstGeom prst="rect">
            <a:avLst/>
          </a:prstGeom>
        </p:spPr>
        <p:txBody>
          <a:bodyPr wrap="square" lIns="0" tIns="0" rIns="0" bIns="0">
            <a:spAutoFit/>
          </a:bodyPr>
          <a:lstStyle>
            <a:lvl1pPr>
              <a:defRPr sz="72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40495" y="1098112"/>
            <a:ext cx="7863008" cy="2218054"/>
          </a:xfrm>
          <a:prstGeom prst="rect">
            <a:avLst/>
          </a:prstGeom>
        </p:spPr>
        <p:txBody>
          <a:bodyPr wrap="square" lIns="0" tIns="0" rIns="0" bIns="0">
            <a:spAutoFit/>
          </a:bodyPr>
          <a:lstStyle>
            <a:lvl1pPr>
              <a:defRPr sz="72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11/12/2018</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141C3A"/>
          </a:solidFill>
        </p:spPr>
        <p:txBody>
          <a:bodyPr wrap="square" lIns="0" tIns="0" rIns="0" bIns="0" rtlCol="0"/>
          <a:lstStyle/>
          <a:p>
            <a:endParaRPr/>
          </a:p>
        </p:txBody>
      </p:sp>
      <p:sp>
        <p:nvSpPr>
          <p:cNvPr id="3" name="object 3"/>
          <p:cNvSpPr txBox="1">
            <a:spLocks noGrp="1"/>
          </p:cNvSpPr>
          <p:nvPr>
            <p:ph type="body" idx="1"/>
          </p:nvPr>
        </p:nvSpPr>
        <p:spPr>
          <a:xfrm>
            <a:off x="640495" y="1098112"/>
            <a:ext cx="7863008" cy="2257028"/>
          </a:xfrm>
          <a:prstGeom prst="rect">
            <a:avLst/>
          </a:prstGeom>
        </p:spPr>
        <p:txBody>
          <a:bodyPr vert="horz" wrap="square" lIns="0" tIns="50800" rIns="0" bIns="0" rtlCol="0">
            <a:spAutoFit/>
          </a:bodyPr>
          <a:lstStyle/>
          <a:p>
            <a:pPr marL="12700" marR="5080">
              <a:lnSpc>
                <a:spcPts val="8620"/>
              </a:lnSpc>
              <a:spcBef>
                <a:spcPts val="400"/>
              </a:spcBef>
            </a:pPr>
            <a:r>
              <a:rPr lang="en-US" spc="-100" dirty="0" smtClean="0"/>
              <a:t>Date-a-Scientist - Capstone</a:t>
            </a:r>
            <a:endParaRPr spc="-45" dirty="0"/>
          </a:p>
        </p:txBody>
      </p:sp>
      <p:sp>
        <p:nvSpPr>
          <p:cNvPr id="4" name="object 4"/>
          <p:cNvSpPr/>
          <p:nvPr/>
        </p:nvSpPr>
        <p:spPr>
          <a:xfrm>
            <a:off x="7219235" y="4248741"/>
            <a:ext cx="1543746" cy="86969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95798" y="3443048"/>
            <a:ext cx="3409315" cy="847411"/>
          </a:xfrm>
          <a:prstGeom prst="rect">
            <a:avLst/>
          </a:prstGeom>
        </p:spPr>
        <p:txBody>
          <a:bodyPr vert="horz" wrap="square" lIns="0" tIns="10795" rIns="0" bIns="0" rtlCol="0">
            <a:spAutoFit/>
          </a:bodyPr>
          <a:lstStyle/>
          <a:p>
            <a:pPr marL="12700" marR="5080">
              <a:lnSpc>
                <a:spcPct val="100699"/>
              </a:lnSpc>
              <a:spcBef>
                <a:spcPts val="85"/>
              </a:spcBef>
            </a:pPr>
            <a:r>
              <a:rPr sz="1800" b="1" dirty="0">
                <a:solidFill>
                  <a:srgbClr val="FFFFFF"/>
                </a:solidFill>
                <a:latin typeface="Trebuchet MS"/>
                <a:cs typeface="Trebuchet MS"/>
              </a:rPr>
              <a:t>Machine </a:t>
            </a:r>
            <a:r>
              <a:rPr sz="1800" b="1" spc="-25" dirty="0">
                <a:solidFill>
                  <a:srgbClr val="FFFFFF"/>
                </a:solidFill>
                <a:latin typeface="Trebuchet MS"/>
                <a:cs typeface="Trebuchet MS"/>
              </a:rPr>
              <a:t>Learning</a:t>
            </a:r>
            <a:r>
              <a:rPr sz="1800" b="1" spc="-160" dirty="0">
                <a:solidFill>
                  <a:srgbClr val="FFFFFF"/>
                </a:solidFill>
                <a:latin typeface="Trebuchet MS"/>
                <a:cs typeface="Trebuchet MS"/>
              </a:rPr>
              <a:t> </a:t>
            </a:r>
            <a:r>
              <a:rPr sz="1800" b="1" spc="-20" dirty="0">
                <a:solidFill>
                  <a:srgbClr val="FFFFFF"/>
                </a:solidFill>
                <a:latin typeface="Trebuchet MS"/>
                <a:cs typeface="Trebuchet MS"/>
              </a:rPr>
              <a:t>Fundamentals  </a:t>
            </a:r>
            <a:r>
              <a:rPr lang="en-GB" b="1" spc="-80" dirty="0" smtClean="0">
                <a:solidFill>
                  <a:srgbClr val="FFFFFF"/>
                </a:solidFill>
                <a:latin typeface="Trebuchet MS"/>
                <a:cs typeface="Trebuchet MS"/>
              </a:rPr>
              <a:t>Chris</a:t>
            </a:r>
            <a:r>
              <a:rPr sz="1800" b="1" spc="-55" dirty="0" smtClean="0">
                <a:solidFill>
                  <a:srgbClr val="FFFFFF"/>
                </a:solidFill>
                <a:latin typeface="Trebuchet MS"/>
                <a:cs typeface="Trebuchet MS"/>
              </a:rPr>
              <a:t> </a:t>
            </a:r>
            <a:r>
              <a:rPr lang="en-GB" sz="1800" b="1" spc="-55" dirty="0" smtClean="0">
                <a:solidFill>
                  <a:srgbClr val="FFFFFF"/>
                </a:solidFill>
                <a:latin typeface="Trebuchet MS"/>
                <a:cs typeface="Trebuchet MS"/>
              </a:rPr>
              <a:t>Ness</a:t>
            </a:r>
          </a:p>
          <a:p>
            <a:pPr marL="12700">
              <a:lnSpc>
                <a:spcPct val="100000"/>
              </a:lnSpc>
              <a:spcBef>
                <a:spcPts val="15"/>
              </a:spcBef>
            </a:pPr>
            <a:r>
              <a:rPr lang="en-GB" b="1" spc="-55" dirty="0" smtClean="0">
                <a:solidFill>
                  <a:srgbClr val="FFFFFF"/>
                </a:solidFill>
                <a:latin typeface="Trebuchet MS"/>
                <a:cs typeface="Trebuchet MS"/>
              </a:rPr>
              <a:t>1</a:t>
            </a:r>
            <a:r>
              <a:rPr lang="en-GB" b="1" spc="-80" dirty="0" smtClean="0">
                <a:solidFill>
                  <a:srgbClr val="FFFFFF"/>
                </a:solidFill>
                <a:latin typeface="Trebuchet MS"/>
                <a:cs typeface="Trebuchet MS"/>
              </a:rPr>
              <a:t>2-11-2018</a:t>
            </a:r>
            <a:endParaRPr lang="en-GB" b="1" spc="-80" dirty="0">
              <a:solidFill>
                <a:srgbClr val="FFFFFF"/>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C63F"/>
          </a:solidFill>
        </p:spPr>
        <p:txBody>
          <a:bodyPr wrap="square" lIns="0" tIns="0" rIns="0" bIns="0" rtlCol="0"/>
          <a:lstStyle/>
          <a:p>
            <a:endParaRPr/>
          </a:p>
        </p:txBody>
      </p:sp>
      <p:sp>
        <p:nvSpPr>
          <p:cNvPr id="3" name="object 3"/>
          <p:cNvSpPr txBox="1">
            <a:spLocks noGrp="1"/>
          </p:cNvSpPr>
          <p:nvPr>
            <p:ph type="title"/>
          </p:nvPr>
        </p:nvSpPr>
        <p:spPr>
          <a:xfrm>
            <a:off x="384724" y="503825"/>
            <a:ext cx="5711276"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Classification - linear Regression</a:t>
            </a:r>
            <a:endParaRPr lang="en-US" sz="28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sp>
        <p:nvSpPr>
          <p:cNvPr id="9" name="object 6"/>
          <p:cNvSpPr txBox="1"/>
          <p:nvPr/>
        </p:nvSpPr>
        <p:spPr>
          <a:xfrm>
            <a:off x="381000" y="1123950"/>
            <a:ext cx="8366697" cy="666849"/>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From the tests run, this particular data does not seem be suitable for linear regression producing fairly poor results. This maybe due to the fact that the values used in the data points are absolute values with little variation. </a:t>
            </a:r>
            <a:endParaRPr sz="1400" dirty="0">
              <a:latin typeface="Arial"/>
              <a:cs typeface="Arial"/>
            </a:endParaRPr>
          </a:p>
        </p:txBody>
      </p:sp>
      <p:pic>
        <p:nvPicPr>
          <p:cNvPr id="7172" name="Picture 4"/>
          <p:cNvPicPr>
            <a:picLocks noChangeAspect="1" noChangeArrowheads="1"/>
          </p:cNvPicPr>
          <p:nvPr/>
        </p:nvPicPr>
        <p:blipFill>
          <a:blip r:embed="rId3" cstate="print"/>
          <a:srcRect/>
          <a:stretch>
            <a:fillRect/>
          </a:stretch>
        </p:blipFill>
        <p:spPr bwMode="auto">
          <a:xfrm>
            <a:off x="685800" y="1885950"/>
            <a:ext cx="7143750" cy="252031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C63F"/>
          </a:solidFill>
        </p:spPr>
        <p:txBody>
          <a:bodyPr wrap="square" lIns="0" tIns="0" rIns="0" bIns="0" rtlCol="0"/>
          <a:lstStyle/>
          <a:p>
            <a:endParaRPr dirty="0"/>
          </a:p>
        </p:txBody>
      </p:sp>
      <p:sp>
        <p:nvSpPr>
          <p:cNvPr id="3" name="object 3"/>
          <p:cNvSpPr txBox="1">
            <a:spLocks noGrp="1"/>
          </p:cNvSpPr>
          <p:nvPr>
            <p:ph type="title"/>
          </p:nvPr>
        </p:nvSpPr>
        <p:spPr>
          <a:xfrm>
            <a:off x="384724" y="503825"/>
            <a:ext cx="7921076"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Classification</a:t>
            </a:r>
            <a:r>
              <a:rPr lang="en-US" sz="2800" spc="-100" dirty="0" smtClean="0">
                <a:solidFill>
                  <a:srgbClr val="FFFFFF"/>
                </a:solidFill>
                <a:latin typeface="Arial"/>
                <a:cs typeface="Arial"/>
              </a:rPr>
              <a:t> - Question 1 (KNN </a:t>
            </a:r>
            <a:r>
              <a:rPr lang="en-US" sz="2800" spc="-100" dirty="0" err="1" smtClean="0">
                <a:solidFill>
                  <a:srgbClr val="FFFFFF"/>
                </a:solidFill>
                <a:latin typeface="Arial"/>
                <a:cs typeface="Arial"/>
              </a:rPr>
              <a:t>vs</a:t>
            </a:r>
            <a:r>
              <a:rPr lang="en-US" sz="2800" spc="-100" dirty="0" smtClean="0">
                <a:solidFill>
                  <a:srgbClr val="FFFFFF"/>
                </a:solidFill>
                <a:latin typeface="Arial"/>
                <a:cs typeface="Arial"/>
              </a:rPr>
              <a:t> SVM)</a:t>
            </a:r>
            <a:endParaRPr lang="en-US" sz="2800" dirty="0">
              <a:latin typeface="Arial"/>
              <a:cs typeface="Arial"/>
            </a:endParaRPr>
          </a:p>
        </p:txBody>
      </p:sp>
      <p:pic>
        <p:nvPicPr>
          <p:cNvPr id="7171" name="Picture 3"/>
          <p:cNvPicPr>
            <a:picLocks noChangeAspect="1" noChangeArrowheads="1"/>
          </p:cNvPicPr>
          <p:nvPr/>
        </p:nvPicPr>
        <p:blipFill>
          <a:blip r:embed="rId2" cstate="print"/>
          <a:srcRect/>
          <a:stretch>
            <a:fillRect/>
          </a:stretch>
        </p:blipFill>
        <p:spPr bwMode="auto">
          <a:xfrm>
            <a:off x="381000" y="1504950"/>
            <a:ext cx="5132070" cy="280035"/>
          </a:xfrm>
          <a:prstGeom prst="rect">
            <a:avLst/>
          </a:prstGeom>
          <a:noFill/>
          <a:ln w="9525">
            <a:noFill/>
            <a:miter lim="800000"/>
            <a:headEnd/>
            <a:tailEnd/>
          </a:ln>
        </p:spPr>
      </p:pic>
      <p:sp>
        <p:nvSpPr>
          <p:cNvPr id="6" name="object 6"/>
          <p:cNvSpPr txBox="1"/>
          <p:nvPr/>
        </p:nvSpPr>
        <p:spPr>
          <a:xfrm>
            <a:off x="381000" y="1123950"/>
            <a:ext cx="8366697" cy="217175"/>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Better results were achieved using K-Nearest </a:t>
            </a:r>
            <a:r>
              <a:rPr lang="en-GB" sz="1400" dirty="0" err="1" smtClean="0">
                <a:latin typeface="Arial"/>
                <a:cs typeface="Arial"/>
              </a:rPr>
              <a:t>Neighbor</a:t>
            </a:r>
            <a:r>
              <a:rPr lang="en-GB" sz="1400" dirty="0" smtClean="0">
                <a:latin typeface="Arial"/>
                <a:cs typeface="Arial"/>
              </a:rPr>
              <a:t>(KNN) and Support Vector Machine models(SVM). </a:t>
            </a:r>
            <a:endParaRPr sz="1400" dirty="0">
              <a:latin typeface="Arial"/>
              <a:cs typeface="Arial"/>
            </a:endParaRPr>
          </a:p>
        </p:txBody>
      </p:sp>
      <p:sp>
        <p:nvSpPr>
          <p:cNvPr id="7" name="object 6"/>
          <p:cNvSpPr txBox="1"/>
          <p:nvPr/>
        </p:nvSpPr>
        <p:spPr>
          <a:xfrm>
            <a:off x="381000" y="1962150"/>
            <a:ext cx="8366697" cy="217175"/>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Results for KNN including possible outlying ‘income’ data for Number of Offspring for Income/Age.</a:t>
            </a:r>
            <a:endParaRPr sz="1400" dirty="0">
              <a:latin typeface="Arial"/>
              <a:cs typeface="Arial"/>
            </a:endParaRPr>
          </a:p>
        </p:txBody>
      </p:sp>
      <p:pic>
        <p:nvPicPr>
          <p:cNvPr id="8194" name="Picture 2"/>
          <p:cNvPicPr>
            <a:picLocks noChangeAspect="1" noChangeArrowheads="1"/>
          </p:cNvPicPr>
          <p:nvPr/>
        </p:nvPicPr>
        <p:blipFill>
          <a:blip r:embed="rId3" cstate="print"/>
          <a:srcRect/>
          <a:stretch>
            <a:fillRect/>
          </a:stretch>
        </p:blipFill>
        <p:spPr bwMode="auto">
          <a:xfrm>
            <a:off x="381000" y="2343150"/>
            <a:ext cx="4343400" cy="240601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953000" y="2343150"/>
            <a:ext cx="2920365" cy="2257425"/>
          </a:xfrm>
          <a:prstGeom prst="rect">
            <a:avLst/>
          </a:prstGeom>
          <a:noFill/>
          <a:ln w="9525">
            <a:noFill/>
            <a:miter lim="800000"/>
            <a:headEnd/>
            <a:tailEnd/>
          </a:ln>
        </p:spPr>
      </p:pic>
      <p:sp>
        <p:nvSpPr>
          <p:cNvPr id="4" name="object 4"/>
          <p:cNvSpPr/>
          <p:nvPr/>
        </p:nvSpPr>
        <p:spPr>
          <a:xfrm>
            <a:off x="7219260" y="4248066"/>
            <a:ext cx="1543671" cy="86969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C63F"/>
          </a:solidFill>
        </p:spPr>
        <p:txBody>
          <a:bodyPr wrap="square" lIns="0" tIns="0" rIns="0" bIns="0" rtlCol="0"/>
          <a:lstStyle/>
          <a:p>
            <a:endParaRPr dirty="0"/>
          </a:p>
        </p:txBody>
      </p:sp>
      <p:sp>
        <p:nvSpPr>
          <p:cNvPr id="3" name="object 3"/>
          <p:cNvSpPr txBox="1">
            <a:spLocks noGrp="1"/>
          </p:cNvSpPr>
          <p:nvPr>
            <p:ph type="title"/>
          </p:nvPr>
        </p:nvSpPr>
        <p:spPr>
          <a:xfrm>
            <a:off x="384724" y="503825"/>
            <a:ext cx="6778076"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Classification</a:t>
            </a:r>
            <a:r>
              <a:rPr lang="en-US" sz="2800" spc="-100" dirty="0" smtClean="0">
                <a:solidFill>
                  <a:srgbClr val="FFFFFF"/>
                </a:solidFill>
                <a:latin typeface="Arial"/>
                <a:cs typeface="Arial"/>
              </a:rPr>
              <a:t> - Question 1 (KNN </a:t>
            </a:r>
            <a:r>
              <a:rPr lang="en-US" sz="2800" spc="-100" dirty="0" err="1" smtClean="0">
                <a:solidFill>
                  <a:srgbClr val="FFFFFF"/>
                </a:solidFill>
                <a:latin typeface="Arial"/>
                <a:cs typeface="Arial"/>
              </a:rPr>
              <a:t>vs</a:t>
            </a:r>
            <a:r>
              <a:rPr lang="en-US" sz="2800" spc="-100" dirty="0" smtClean="0">
                <a:solidFill>
                  <a:srgbClr val="FFFFFF"/>
                </a:solidFill>
                <a:latin typeface="Arial"/>
                <a:cs typeface="Arial"/>
              </a:rPr>
              <a:t> SVM)</a:t>
            </a:r>
            <a:endParaRPr lang="en-US" sz="2800" dirty="0">
              <a:latin typeface="Arial"/>
              <a:cs typeface="Arial"/>
            </a:endParaRPr>
          </a:p>
        </p:txBody>
      </p:sp>
      <p:sp>
        <p:nvSpPr>
          <p:cNvPr id="7" name="object 6"/>
          <p:cNvSpPr txBox="1"/>
          <p:nvPr/>
        </p:nvSpPr>
        <p:spPr>
          <a:xfrm>
            <a:off x="381000" y="1047750"/>
            <a:ext cx="8366697" cy="230832"/>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Results for KNN including possible outlying ‘income’ data for Number of Offspring for Income/Age.</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8196" name="Picture 4"/>
          <p:cNvPicPr>
            <a:picLocks noChangeAspect="1" noChangeArrowheads="1"/>
          </p:cNvPicPr>
          <p:nvPr/>
        </p:nvPicPr>
        <p:blipFill>
          <a:blip r:embed="rId3" cstate="print"/>
          <a:srcRect/>
          <a:stretch>
            <a:fillRect/>
          </a:stretch>
        </p:blipFill>
        <p:spPr bwMode="auto">
          <a:xfrm>
            <a:off x="381000" y="2495550"/>
            <a:ext cx="5267325" cy="52387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381000" y="1428750"/>
            <a:ext cx="6572250" cy="504825"/>
          </a:xfrm>
          <a:prstGeom prst="rect">
            <a:avLst/>
          </a:prstGeom>
          <a:noFill/>
          <a:ln w="9525">
            <a:noFill/>
            <a:miter lim="800000"/>
            <a:headEnd/>
            <a:tailEnd/>
          </a:ln>
        </p:spPr>
      </p:pic>
      <p:sp>
        <p:nvSpPr>
          <p:cNvPr id="8" name="object 6"/>
          <p:cNvSpPr txBox="1"/>
          <p:nvPr/>
        </p:nvSpPr>
        <p:spPr>
          <a:xfrm>
            <a:off x="381000" y="2114550"/>
            <a:ext cx="8366697" cy="217175"/>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Results for SVM including possible outlying ‘income’ data for Number of Offspring for Income/Age.</a:t>
            </a:r>
            <a:endParaRPr sz="14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C63F"/>
          </a:solidFill>
        </p:spPr>
        <p:txBody>
          <a:bodyPr wrap="square" lIns="0" tIns="0" rIns="0" bIns="0" rtlCol="0"/>
          <a:lstStyle/>
          <a:p>
            <a:endParaRPr dirty="0"/>
          </a:p>
        </p:txBody>
      </p:sp>
      <p:sp>
        <p:nvSpPr>
          <p:cNvPr id="3" name="object 3"/>
          <p:cNvSpPr txBox="1">
            <a:spLocks noGrp="1"/>
          </p:cNvSpPr>
          <p:nvPr>
            <p:ph type="title"/>
          </p:nvPr>
        </p:nvSpPr>
        <p:spPr>
          <a:xfrm>
            <a:off x="384724" y="503825"/>
            <a:ext cx="6778076"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Classification</a:t>
            </a:r>
            <a:r>
              <a:rPr lang="en-US" sz="2800" spc="-100" dirty="0" smtClean="0">
                <a:solidFill>
                  <a:srgbClr val="FFFFFF"/>
                </a:solidFill>
                <a:latin typeface="Arial"/>
                <a:cs typeface="Arial"/>
              </a:rPr>
              <a:t> - Question 1 (KNN </a:t>
            </a:r>
            <a:r>
              <a:rPr lang="en-US" sz="2800" spc="-100" dirty="0" err="1" smtClean="0">
                <a:solidFill>
                  <a:srgbClr val="FFFFFF"/>
                </a:solidFill>
                <a:latin typeface="Arial"/>
                <a:cs typeface="Arial"/>
              </a:rPr>
              <a:t>vs</a:t>
            </a:r>
            <a:r>
              <a:rPr lang="en-US" sz="2800" spc="-100" dirty="0" smtClean="0">
                <a:solidFill>
                  <a:srgbClr val="FFFFFF"/>
                </a:solidFill>
                <a:latin typeface="Arial"/>
                <a:cs typeface="Arial"/>
              </a:rPr>
              <a:t> SVM)</a:t>
            </a:r>
            <a:endParaRPr lang="en-US" sz="2800" dirty="0">
              <a:latin typeface="Arial"/>
              <a:cs typeface="Arial"/>
            </a:endParaRPr>
          </a:p>
        </p:txBody>
      </p:sp>
      <p:sp>
        <p:nvSpPr>
          <p:cNvPr id="7" name="object 6"/>
          <p:cNvSpPr txBox="1"/>
          <p:nvPr/>
        </p:nvSpPr>
        <p:spPr>
          <a:xfrm>
            <a:off x="381000" y="1047750"/>
            <a:ext cx="8366697" cy="217175"/>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K scores for KNN with reduced ‘income’ datasets for Number of Offspring for Income/Age.</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3" cstate="print"/>
          <a:srcRect/>
          <a:stretch>
            <a:fillRect/>
          </a:stretch>
        </p:blipFill>
        <p:spPr bwMode="auto">
          <a:xfrm>
            <a:off x="381000" y="1352550"/>
            <a:ext cx="5985510" cy="33985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C63F"/>
          </a:solidFill>
        </p:spPr>
        <p:txBody>
          <a:bodyPr wrap="square" lIns="0" tIns="0" rIns="0" bIns="0" rtlCol="0"/>
          <a:lstStyle/>
          <a:p>
            <a:endParaRPr dirty="0"/>
          </a:p>
        </p:txBody>
      </p:sp>
      <p:sp>
        <p:nvSpPr>
          <p:cNvPr id="3" name="object 3"/>
          <p:cNvSpPr txBox="1">
            <a:spLocks noGrp="1"/>
          </p:cNvSpPr>
          <p:nvPr>
            <p:ph type="title"/>
          </p:nvPr>
        </p:nvSpPr>
        <p:spPr>
          <a:xfrm>
            <a:off x="384724" y="503825"/>
            <a:ext cx="6778076"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Classification</a:t>
            </a:r>
            <a:r>
              <a:rPr lang="en-US" sz="2800" spc="-100" dirty="0" smtClean="0">
                <a:solidFill>
                  <a:srgbClr val="FFFFFF"/>
                </a:solidFill>
                <a:latin typeface="Arial"/>
                <a:cs typeface="Arial"/>
              </a:rPr>
              <a:t> - Question 2 (KNN </a:t>
            </a:r>
            <a:r>
              <a:rPr lang="en-US" sz="2800" spc="-100" dirty="0" err="1" smtClean="0">
                <a:solidFill>
                  <a:srgbClr val="FFFFFF"/>
                </a:solidFill>
                <a:latin typeface="Arial"/>
                <a:cs typeface="Arial"/>
              </a:rPr>
              <a:t>vs</a:t>
            </a:r>
            <a:r>
              <a:rPr lang="en-US" sz="2800" spc="-100" dirty="0" smtClean="0">
                <a:solidFill>
                  <a:srgbClr val="FFFFFF"/>
                </a:solidFill>
                <a:latin typeface="Arial"/>
                <a:cs typeface="Arial"/>
              </a:rPr>
              <a:t> SVM)</a:t>
            </a:r>
            <a:endParaRPr lang="en-US" sz="2800" dirty="0">
              <a:latin typeface="Arial"/>
              <a:cs typeface="Arial"/>
            </a:endParaRPr>
          </a:p>
        </p:txBody>
      </p:sp>
      <p:sp>
        <p:nvSpPr>
          <p:cNvPr id="7" name="object 6"/>
          <p:cNvSpPr txBox="1"/>
          <p:nvPr/>
        </p:nvSpPr>
        <p:spPr>
          <a:xfrm>
            <a:off x="381000" y="1047750"/>
            <a:ext cx="8366697" cy="230832"/>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Results for KNN including possible outlying ‘income’ data for Number of Offspring for Religion/Age.</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9218" name="Picture 2"/>
          <p:cNvPicPr>
            <a:picLocks noChangeAspect="1" noChangeArrowheads="1"/>
          </p:cNvPicPr>
          <p:nvPr/>
        </p:nvPicPr>
        <p:blipFill>
          <a:blip r:embed="rId3" cstate="print"/>
          <a:srcRect/>
          <a:stretch>
            <a:fillRect/>
          </a:stretch>
        </p:blipFill>
        <p:spPr bwMode="auto">
          <a:xfrm>
            <a:off x="381000" y="1352550"/>
            <a:ext cx="4371975" cy="2428875"/>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4953000" y="1352550"/>
            <a:ext cx="2931795" cy="2257425"/>
          </a:xfrm>
          <a:prstGeom prst="rect">
            <a:avLst/>
          </a:prstGeom>
          <a:noFill/>
          <a:ln w="9525">
            <a:noFill/>
            <a:miter lim="800000"/>
            <a:headEnd/>
            <a:tailEnd/>
          </a:ln>
        </p:spPr>
      </p:pic>
      <p:sp>
        <p:nvSpPr>
          <p:cNvPr id="12" name="object 6"/>
          <p:cNvSpPr txBox="1"/>
          <p:nvPr/>
        </p:nvSpPr>
        <p:spPr>
          <a:xfrm>
            <a:off x="381000" y="3943350"/>
            <a:ext cx="8366697" cy="230832"/>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Results for KNN including possible outlying ‘income’ data for Number of Offspring for Religion/Age.</a:t>
            </a:r>
            <a:endParaRPr sz="1400" dirty="0">
              <a:latin typeface="Arial"/>
              <a:cs typeface="Arial"/>
            </a:endParaRPr>
          </a:p>
        </p:txBody>
      </p:sp>
      <p:pic>
        <p:nvPicPr>
          <p:cNvPr id="10" name="Picture 3"/>
          <p:cNvPicPr>
            <a:picLocks noChangeAspect="1" noChangeArrowheads="1"/>
          </p:cNvPicPr>
          <p:nvPr/>
        </p:nvPicPr>
        <p:blipFill>
          <a:blip r:embed="rId5" cstate="print"/>
          <a:srcRect/>
          <a:stretch>
            <a:fillRect/>
          </a:stretch>
        </p:blipFill>
        <p:spPr bwMode="auto">
          <a:xfrm>
            <a:off x="381000" y="4324350"/>
            <a:ext cx="6591300" cy="523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C63F"/>
          </a:solidFill>
        </p:spPr>
        <p:txBody>
          <a:bodyPr wrap="square" lIns="0" tIns="0" rIns="0" bIns="0" rtlCol="0"/>
          <a:lstStyle/>
          <a:p>
            <a:endParaRPr dirty="0"/>
          </a:p>
        </p:txBody>
      </p:sp>
      <p:sp>
        <p:nvSpPr>
          <p:cNvPr id="3" name="object 3"/>
          <p:cNvSpPr txBox="1">
            <a:spLocks noGrp="1"/>
          </p:cNvSpPr>
          <p:nvPr>
            <p:ph type="title"/>
          </p:nvPr>
        </p:nvSpPr>
        <p:spPr>
          <a:xfrm>
            <a:off x="384724" y="503825"/>
            <a:ext cx="7692476"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Classification</a:t>
            </a:r>
            <a:r>
              <a:rPr lang="en-US" sz="2800" spc="-100" dirty="0" smtClean="0">
                <a:solidFill>
                  <a:srgbClr val="FFFFFF"/>
                </a:solidFill>
                <a:latin typeface="Arial"/>
                <a:cs typeface="Arial"/>
              </a:rPr>
              <a:t> - Question 2 (KNN </a:t>
            </a:r>
            <a:r>
              <a:rPr lang="en-US" sz="2800" spc="-100" dirty="0" err="1" smtClean="0">
                <a:solidFill>
                  <a:srgbClr val="FFFFFF"/>
                </a:solidFill>
                <a:latin typeface="Arial"/>
                <a:cs typeface="Arial"/>
              </a:rPr>
              <a:t>vs</a:t>
            </a:r>
            <a:r>
              <a:rPr lang="en-US" sz="2800" spc="-100" dirty="0" smtClean="0">
                <a:solidFill>
                  <a:srgbClr val="FFFFFF"/>
                </a:solidFill>
                <a:latin typeface="Arial"/>
                <a:cs typeface="Arial"/>
              </a:rPr>
              <a:t> SVM)</a:t>
            </a:r>
            <a:endParaRPr lang="en-US" sz="2800" dirty="0">
              <a:latin typeface="Arial"/>
              <a:cs typeface="Arial"/>
            </a:endParaRPr>
          </a:p>
        </p:txBody>
      </p:sp>
      <p:sp>
        <p:nvSpPr>
          <p:cNvPr id="7" name="object 6"/>
          <p:cNvSpPr txBox="1"/>
          <p:nvPr/>
        </p:nvSpPr>
        <p:spPr>
          <a:xfrm>
            <a:off x="381000" y="1047750"/>
            <a:ext cx="8366697" cy="230832"/>
          </a:xfrm>
          <a:prstGeom prst="rect">
            <a:avLst/>
          </a:prstGeom>
        </p:spPr>
        <p:txBody>
          <a:bodyPr vert="horz" wrap="square" lIns="0" tIns="12700" rIns="0" bIns="0" rtlCol="0">
            <a:spAutoFit/>
          </a:bodyPr>
          <a:lstStyle/>
          <a:p>
            <a:pPr marL="12700">
              <a:lnSpc>
                <a:spcPts val="1664"/>
              </a:lnSpc>
              <a:spcBef>
                <a:spcPts val="100"/>
              </a:spcBef>
            </a:pPr>
            <a:r>
              <a:rPr lang="en-US" sz="1400" dirty="0" smtClean="0">
                <a:latin typeface="Arial"/>
                <a:cs typeface="Arial"/>
              </a:rPr>
              <a:t>Results for SVM including possible outlying ‘income’ data for Number of Offspring for Religion/Age.</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13" name="Picture 4"/>
          <p:cNvPicPr>
            <a:picLocks noChangeAspect="1" noChangeArrowheads="1"/>
          </p:cNvPicPr>
          <p:nvPr/>
        </p:nvPicPr>
        <p:blipFill>
          <a:blip r:embed="rId3" cstate="print"/>
          <a:srcRect/>
          <a:stretch>
            <a:fillRect/>
          </a:stretch>
        </p:blipFill>
        <p:spPr bwMode="auto">
          <a:xfrm>
            <a:off x="381000" y="1428750"/>
            <a:ext cx="5267325" cy="5238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6221E2"/>
          </a:solidFill>
        </p:spPr>
        <p:txBody>
          <a:bodyPr wrap="square" lIns="0" tIns="0" rIns="0" bIns="0" rtlCol="0"/>
          <a:lstStyle/>
          <a:p>
            <a:endParaRPr/>
          </a:p>
        </p:txBody>
      </p:sp>
      <p:sp>
        <p:nvSpPr>
          <p:cNvPr id="3" name="object 3"/>
          <p:cNvSpPr txBox="1"/>
          <p:nvPr/>
        </p:nvSpPr>
        <p:spPr>
          <a:xfrm>
            <a:off x="381000" y="1047750"/>
            <a:ext cx="8378276" cy="4034438"/>
          </a:xfrm>
          <a:prstGeom prst="rect">
            <a:avLst/>
          </a:prstGeom>
        </p:spPr>
        <p:txBody>
          <a:bodyPr vert="horz" wrap="square" lIns="0" tIns="12700" rIns="0" bIns="0" rtlCol="0">
            <a:spAutoFit/>
          </a:bodyPr>
          <a:lstStyle/>
          <a:p>
            <a:pPr marL="170815" indent="-158115">
              <a:lnSpc>
                <a:spcPct val="100000"/>
              </a:lnSpc>
              <a:spcBef>
                <a:spcPts val="1890"/>
              </a:spcBef>
              <a:buChar char="-"/>
              <a:tabLst>
                <a:tab pos="171450" algn="l"/>
              </a:tabLst>
            </a:pPr>
            <a:r>
              <a:rPr lang="en-GB" sz="1800" b="1" spc="-90" dirty="0" smtClean="0">
                <a:solidFill>
                  <a:srgbClr val="FFFFFF"/>
                </a:solidFill>
                <a:latin typeface="Arial"/>
                <a:cs typeface="Arial"/>
              </a:rPr>
              <a:t>Linear Regression did not seem suited for this task</a:t>
            </a:r>
          </a:p>
          <a:p>
            <a:pPr marL="170815" indent="-158115">
              <a:lnSpc>
                <a:spcPct val="100000"/>
              </a:lnSpc>
              <a:spcBef>
                <a:spcPts val="1890"/>
              </a:spcBef>
              <a:buChar char="-"/>
              <a:tabLst>
                <a:tab pos="171450" algn="l"/>
              </a:tabLst>
            </a:pPr>
            <a:r>
              <a:rPr lang="en-GB" sz="1800" b="1" spc="-90" dirty="0" smtClean="0">
                <a:solidFill>
                  <a:srgbClr val="FFFFFF"/>
                </a:solidFill>
                <a:latin typeface="Arial"/>
                <a:cs typeface="Arial"/>
              </a:rPr>
              <a:t>KNN and SVM models performed well giving high accuracy scores. </a:t>
            </a:r>
            <a:r>
              <a:rPr lang="en-GB" b="1" spc="-90" dirty="0" smtClean="0">
                <a:solidFill>
                  <a:srgbClr val="FFFFFF"/>
                </a:solidFill>
                <a:latin typeface="Arial"/>
                <a:cs typeface="Arial"/>
              </a:rPr>
              <a:t>Reducing the  ‘income’ related data to remove </a:t>
            </a:r>
            <a:r>
              <a:rPr lang="en-GB" b="1" u="sng" spc="-90" dirty="0" smtClean="0">
                <a:solidFill>
                  <a:srgbClr val="FFFFFF"/>
                </a:solidFill>
                <a:latin typeface="Arial"/>
                <a:cs typeface="Arial"/>
              </a:rPr>
              <a:t>perceived</a:t>
            </a:r>
            <a:r>
              <a:rPr lang="en-GB" b="1" spc="-90" dirty="0" smtClean="0">
                <a:solidFill>
                  <a:srgbClr val="FFFFFF"/>
                </a:solidFill>
                <a:latin typeface="Arial"/>
                <a:cs typeface="Arial"/>
              </a:rPr>
              <a:t> outlying data</a:t>
            </a:r>
            <a:r>
              <a:rPr lang="en-GB" sz="1800" b="1" spc="-90" dirty="0" smtClean="0">
                <a:solidFill>
                  <a:srgbClr val="FFFFFF"/>
                </a:solidFill>
                <a:latin typeface="Arial"/>
                <a:cs typeface="Arial"/>
              </a:rPr>
              <a:t> , did not seem to affect the accuracy scores that much. This maybe more to do with a lot of the data being an absolute value with not too much variation. </a:t>
            </a:r>
          </a:p>
          <a:p>
            <a:pPr marL="170815" indent="-158115">
              <a:lnSpc>
                <a:spcPct val="100000"/>
              </a:lnSpc>
              <a:spcBef>
                <a:spcPts val="1890"/>
              </a:spcBef>
              <a:buChar char="-"/>
              <a:tabLst>
                <a:tab pos="171450" algn="l"/>
              </a:tabLst>
            </a:pPr>
            <a:r>
              <a:rPr lang="en-GB" b="1" spc="-55" dirty="0" smtClean="0">
                <a:solidFill>
                  <a:srgbClr val="FFFFFF"/>
                </a:solidFill>
                <a:latin typeface="Arial"/>
                <a:cs typeface="Arial"/>
              </a:rPr>
              <a:t>Income/Age results are probably heavily influenced by social economic events in the past. Surprisingly the more wealthy did not necessarily have more offspring.</a:t>
            </a:r>
            <a:endParaRPr sz="1800" dirty="0">
              <a:latin typeface="Arial"/>
              <a:cs typeface="Arial"/>
            </a:endParaRPr>
          </a:p>
          <a:p>
            <a:pPr marL="170815" indent="-158115">
              <a:lnSpc>
                <a:spcPct val="100000"/>
              </a:lnSpc>
              <a:spcBef>
                <a:spcPts val="1890"/>
              </a:spcBef>
              <a:buChar char="-"/>
              <a:tabLst>
                <a:tab pos="171450" algn="l"/>
              </a:tabLst>
            </a:pPr>
            <a:r>
              <a:rPr lang="en-GB" b="1" spc="-60" dirty="0" smtClean="0">
                <a:solidFill>
                  <a:srgbClr val="FFFFFF"/>
                </a:solidFill>
                <a:latin typeface="Arial"/>
                <a:cs typeface="Arial"/>
              </a:rPr>
              <a:t>Religion/Age data has less older people for certain religions which could point to the data being country/continent specific.</a:t>
            </a:r>
            <a:endParaRPr sz="1800" dirty="0">
              <a:latin typeface="Arial"/>
              <a:cs typeface="Arial"/>
            </a:endParaRPr>
          </a:p>
          <a:p>
            <a:pPr marL="170815" indent="-158115">
              <a:lnSpc>
                <a:spcPct val="100000"/>
              </a:lnSpc>
              <a:spcBef>
                <a:spcPts val="1890"/>
              </a:spcBef>
              <a:buChar char="-"/>
              <a:tabLst>
                <a:tab pos="171450" algn="l"/>
              </a:tabLst>
            </a:pPr>
            <a:endParaRPr sz="1800" dirty="0">
              <a:latin typeface="Arial"/>
              <a:cs typeface="Arial"/>
            </a:endParaRPr>
          </a:p>
        </p:txBody>
      </p:sp>
      <p:sp>
        <p:nvSpPr>
          <p:cNvPr id="4" name="object 4"/>
          <p:cNvSpPr txBox="1">
            <a:spLocks noGrp="1"/>
          </p:cNvSpPr>
          <p:nvPr>
            <p:ph type="title"/>
          </p:nvPr>
        </p:nvSpPr>
        <p:spPr>
          <a:xfrm>
            <a:off x="384724" y="503825"/>
            <a:ext cx="3698875" cy="443711"/>
          </a:xfrm>
          <a:prstGeom prst="rect">
            <a:avLst/>
          </a:prstGeom>
        </p:spPr>
        <p:txBody>
          <a:bodyPr vert="horz" wrap="square" lIns="0" tIns="12700" rIns="0" bIns="0" rtlCol="0">
            <a:spAutoFit/>
          </a:bodyPr>
          <a:lstStyle/>
          <a:p>
            <a:pPr marL="325120" indent="-312420">
              <a:lnSpc>
                <a:spcPct val="100000"/>
              </a:lnSpc>
              <a:spcBef>
                <a:spcPts val="180"/>
              </a:spcBef>
              <a:tabLst>
                <a:tab pos="325120" algn="l"/>
                <a:tab pos="325755" algn="l"/>
              </a:tabLst>
            </a:pPr>
            <a:r>
              <a:rPr lang="en-US" sz="2800" spc="-5" dirty="0" smtClean="0">
                <a:solidFill>
                  <a:srgbClr val="FFFFFF"/>
                </a:solidFill>
                <a:latin typeface="Arial"/>
                <a:cs typeface="Arial"/>
              </a:rPr>
              <a:t>Conclusions</a:t>
            </a:r>
            <a:r>
              <a:rPr lang="en-US" sz="2800" spc="-100" dirty="0" smtClean="0">
                <a:solidFill>
                  <a:srgbClr val="FFFFFF"/>
                </a:solidFill>
                <a:latin typeface="Arial"/>
                <a:cs typeface="Arial"/>
              </a:rPr>
              <a:t> </a:t>
            </a:r>
            <a:endParaRPr lang="en-US" sz="2800" dirty="0">
              <a:latin typeface="Arial"/>
              <a:cs typeface="Arial"/>
            </a:endParaRPr>
          </a:p>
        </p:txBody>
      </p:sp>
      <p:sp>
        <p:nvSpPr>
          <p:cNvPr id="5" name="object 5"/>
          <p:cNvSpPr/>
          <p:nvPr/>
        </p:nvSpPr>
        <p:spPr>
          <a:xfrm>
            <a:off x="7219235" y="4248741"/>
            <a:ext cx="1543746" cy="8696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500" y="730036"/>
            <a:ext cx="2456815" cy="238760"/>
          </a:xfrm>
          <a:prstGeom prst="rect">
            <a:avLst/>
          </a:prstGeom>
        </p:spPr>
        <p:txBody>
          <a:bodyPr vert="horz" wrap="square" lIns="0" tIns="12700" rIns="0" bIns="0" rtlCol="0">
            <a:spAutoFit/>
          </a:bodyPr>
          <a:lstStyle/>
          <a:p>
            <a:pPr marL="12700">
              <a:lnSpc>
                <a:spcPct val="100000"/>
              </a:lnSpc>
              <a:spcBef>
                <a:spcPts val="100"/>
              </a:spcBef>
            </a:pPr>
            <a:r>
              <a:rPr sz="1400" b="1" spc="85" dirty="0">
                <a:solidFill>
                  <a:srgbClr val="FFFFFF"/>
                </a:solidFill>
                <a:latin typeface="Trebuchet MS"/>
                <a:cs typeface="Trebuchet MS"/>
              </a:rPr>
              <a:t>GOOD</a:t>
            </a:r>
            <a:r>
              <a:rPr sz="1400" b="1" spc="-80" dirty="0">
                <a:solidFill>
                  <a:srgbClr val="FFFFFF"/>
                </a:solidFill>
                <a:latin typeface="Trebuchet MS"/>
                <a:cs typeface="Trebuchet MS"/>
              </a:rPr>
              <a:t> </a:t>
            </a:r>
            <a:r>
              <a:rPr sz="1400" b="1" spc="40" dirty="0">
                <a:solidFill>
                  <a:srgbClr val="FFFFFF"/>
                </a:solidFill>
                <a:latin typeface="Trebuchet MS"/>
                <a:cs typeface="Trebuchet MS"/>
              </a:rPr>
              <a:t>LUCK</a:t>
            </a:r>
            <a:r>
              <a:rPr sz="1400" b="1" spc="-80" dirty="0">
                <a:solidFill>
                  <a:srgbClr val="FFFFFF"/>
                </a:solidFill>
                <a:latin typeface="Trebuchet MS"/>
                <a:cs typeface="Trebuchet MS"/>
              </a:rPr>
              <a:t> </a:t>
            </a:r>
            <a:r>
              <a:rPr sz="1400" b="1" spc="85" dirty="0">
                <a:solidFill>
                  <a:srgbClr val="FFFFFF"/>
                </a:solidFill>
                <a:latin typeface="Trebuchet MS"/>
                <a:cs typeface="Trebuchet MS"/>
              </a:rPr>
              <a:t>AND</a:t>
            </a:r>
            <a:r>
              <a:rPr sz="1400" b="1" spc="-80" dirty="0">
                <a:solidFill>
                  <a:srgbClr val="FFFFFF"/>
                </a:solidFill>
                <a:latin typeface="Trebuchet MS"/>
                <a:cs typeface="Trebuchet MS"/>
              </a:rPr>
              <a:t> </a:t>
            </a:r>
            <a:r>
              <a:rPr sz="1400" b="1" spc="60" dirty="0">
                <a:solidFill>
                  <a:srgbClr val="FFFFFF"/>
                </a:solidFill>
                <a:latin typeface="Trebuchet MS"/>
                <a:cs typeface="Trebuchet MS"/>
              </a:rPr>
              <a:t>HAVE</a:t>
            </a:r>
            <a:r>
              <a:rPr sz="1400" b="1" spc="-80" dirty="0">
                <a:solidFill>
                  <a:srgbClr val="FFFFFF"/>
                </a:solidFill>
                <a:latin typeface="Trebuchet MS"/>
                <a:cs typeface="Trebuchet MS"/>
              </a:rPr>
              <a:t> </a:t>
            </a:r>
            <a:r>
              <a:rPr sz="1400" b="1" spc="-5" dirty="0">
                <a:solidFill>
                  <a:srgbClr val="FFFFFF"/>
                </a:solidFill>
                <a:latin typeface="Trebuchet MS"/>
                <a:cs typeface="Trebuchet MS"/>
              </a:rPr>
              <a:t>FUN!</a:t>
            </a:r>
            <a:endParaRPr sz="1400">
              <a:latin typeface="Trebuchet MS"/>
              <a:cs typeface="Trebuchet MS"/>
            </a:endParaRPr>
          </a:p>
        </p:txBody>
      </p:sp>
      <p:sp>
        <p:nvSpPr>
          <p:cNvPr id="3" name="object 3"/>
          <p:cNvSpPr txBox="1">
            <a:spLocks noGrp="1"/>
          </p:cNvSpPr>
          <p:nvPr>
            <p:ph type="title"/>
          </p:nvPr>
        </p:nvSpPr>
        <p:spPr>
          <a:xfrm>
            <a:off x="640495" y="1098112"/>
            <a:ext cx="1624330" cy="2218055"/>
          </a:xfrm>
          <a:prstGeom prst="rect">
            <a:avLst/>
          </a:prstGeom>
        </p:spPr>
        <p:txBody>
          <a:bodyPr vert="horz" wrap="square" lIns="0" tIns="50800" rIns="0" bIns="0" rtlCol="0">
            <a:spAutoFit/>
          </a:bodyPr>
          <a:lstStyle/>
          <a:p>
            <a:pPr marL="12700" marR="5080">
              <a:lnSpc>
                <a:spcPts val="8620"/>
              </a:lnSpc>
              <a:spcBef>
                <a:spcPts val="400"/>
              </a:spcBef>
            </a:pPr>
            <a:r>
              <a:rPr spc="-155" dirty="0"/>
              <a:t>The  </a:t>
            </a:r>
            <a:r>
              <a:rPr spc="15" dirty="0"/>
              <a:t>End</a:t>
            </a:r>
          </a:p>
        </p:txBody>
      </p:sp>
      <p:sp>
        <p:nvSpPr>
          <p:cNvPr id="4" name="object 4"/>
          <p:cNvSpPr/>
          <p:nvPr/>
        </p:nvSpPr>
        <p:spPr>
          <a:xfrm>
            <a:off x="7219235" y="4248741"/>
            <a:ext cx="1543746" cy="8696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141C3A"/>
          </a:solidFill>
        </p:spPr>
        <p:txBody>
          <a:bodyPr wrap="square" lIns="0" tIns="0" rIns="0" bIns="0" rtlCol="0"/>
          <a:lstStyle/>
          <a:p>
            <a:endParaRPr/>
          </a:p>
        </p:txBody>
      </p:sp>
      <p:sp>
        <p:nvSpPr>
          <p:cNvPr id="3" name="object 3"/>
          <p:cNvSpPr txBox="1">
            <a:spLocks noGrp="1"/>
          </p:cNvSpPr>
          <p:nvPr>
            <p:ph type="title"/>
          </p:nvPr>
        </p:nvSpPr>
        <p:spPr>
          <a:xfrm>
            <a:off x="384724" y="351425"/>
            <a:ext cx="4357370" cy="452120"/>
          </a:xfrm>
          <a:prstGeom prst="rect">
            <a:avLst/>
          </a:prstGeom>
        </p:spPr>
        <p:txBody>
          <a:bodyPr vert="horz" wrap="square" lIns="0" tIns="12700" rIns="0" bIns="0" rtlCol="0">
            <a:spAutoFit/>
          </a:bodyPr>
          <a:lstStyle/>
          <a:p>
            <a:pPr marL="12700">
              <a:lnSpc>
                <a:spcPct val="100000"/>
              </a:lnSpc>
              <a:spcBef>
                <a:spcPts val="100"/>
              </a:spcBef>
            </a:pPr>
            <a:r>
              <a:rPr sz="2800" spc="-45" dirty="0" smtClean="0"/>
              <a:t>Table </a:t>
            </a:r>
            <a:r>
              <a:rPr sz="2800" spc="-50" dirty="0"/>
              <a:t>of</a:t>
            </a:r>
            <a:r>
              <a:rPr sz="2800" spc="-350" dirty="0"/>
              <a:t> </a:t>
            </a:r>
            <a:r>
              <a:rPr sz="2800" spc="-15" dirty="0"/>
              <a:t>Contents</a:t>
            </a:r>
            <a:endParaRPr sz="2800" dirty="0"/>
          </a:p>
        </p:txBody>
      </p:sp>
      <p:sp>
        <p:nvSpPr>
          <p:cNvPr id="4" name="object 4"/>
          <p:cNvSpPr txBox="1"/>
          <p:nvPr/>
        </p:nvSpPr>
        <p:spPr>
          <a:xfrm>
            <a:off x="668703" y="1774570"/>
            <a:ext cx="6189297" cy="1764586"/>
          </a:xfrm>
          <a:prstGeom prst="rect">
            <a:avLst/>
          </a:prstGeom>
        </p:spPr>
        <p:txBody>
          <a:bodyPr vert="horz" wrap="square" lIns="0" tIns="35560" rIns="0" bIns="0" rtlCol="0">
            <a:spAutoFit/>
          </a:bodyPr>
          <a:lstStyle/>
          <a:p>
            <a:pPr marL="325120" indent="-312420">
              <a:lnSpc>
                <a:spcPct val="100000"/>
              </a:lnSpc>
              <a:spcBef>
                <a:spcPts val="180"/>
              </a:spcBef>
              <a:buChar char="●"/>
              <a:tabLst>
                <a:tab pos="325120" algn="l"/>
                <a:tab pos="325755" algn="l"/>
              </a:tabLst>
            </a:pPr>
            <a:r>
              <a:rPr sz="1100" spc="-5" dirty="0" smtClean="0">
                <a:solidFill>
                  <a:srgbClr val="FFFFFF"/>
                </a:solidFill>
                <a:latin typeface="Arial"/>
                <a:cs typeface="Arial"/>
              </a:rPr>
              <a:t>Question(s</a:t>
            </a:r>
            <a:r>
              <a:rPr sz="1100" spc="-5" dirty="0">
                <a:solidFill>
                  <a:srgbClr val="FFFFFF"/>
                </a:solidFill>
                <a:latin typeface="Arial"/>
                <a:cs typeface="Arial"/>
              </a:rPr>
              <a:t>) to</a:t>
            </a:r>
            <a:r>
              <a:rPr sz="1100" spc="-95" dirty="0">
                <a:solidFill>
                  <a:srgbClr val="FFFFFF"/>
                </a:solidFill>
                <a:latin typeface="Arial"/>
                <a:cs typeface="Arial"/>
              </a:rPr>
              <a:t> </a:t>
            </a:r>
            <a:r>
              <a:rPr sz="1100" spc="-5" dirty="0" smtClean="0">
                <a:solidFill>
                  <a:srgbClr val="FFFFFF"/>
                </a:solidFill>
                <a:latin typeface="Arial"/>
                <a:cs typeface="Arial"/>
              </a:rPr>
              <a:t>Answer</a:t>
            </a:r>
            <a:endParaRPr lang="en-GB" sz="1100" spc="-5" dirty="0" smtClean="0">
              <a:solidFill>
                <a:srgbClr val="FFFFFF"/>
              </a:solidFill>
              <a:latin typeface="Arial"/>
              <a:cs typeface="Arial"/>
            </a:endParaRPr>
          </a:p>
          <a:p>
            <a:pPr marL="782320" lvl="1" indent="-312420">
              <a:spcBef>
                <a:spcPts val="180"/>
              </a:spcBef>
              <a:buChar char="●"/>
              <a:tabLst>
                <a:tab pos="325120" algn="l"/>
                <a:tab pos="325755" algn="l"/>
              </a:tabLst>
            </a:pPr>
            <a:r>
              <a:rPr lang="en-US" sz="1100" spc="-5" dirty="0" smtClean="0">
                <a:solidFill>
                  <a:srgbClr val="FFFFFF"/>
                </a:solidFill>
                <a:latin typeface="Arial"/>
                <a:cs typeface="Arial"/>
              </a:rPr>
              <a:t>Question 1:  The relationship between age/income and the number of offspring.</a:t>
            </a:r>
          </a:p>
          <a:p>
            <a:pPr marL="782320" lvl="1" indent="-312420">
              <a:spcBef>
                <a:spcPts val="180"/>
              </a:spcBef>
              <a:buChar char="●"/>
              <a:tabLst>
                <a:tab pos="325120" algn="l"/>
                <a:tab pos="325755" algn="l"/>
              </a:tabLst>
            </a:pPr>
            <a:r>
              <a:rPr lang="en-US" sz="1100" spc="-5" dirty="0" smtClean="0">
                <a:solidFill>
                  <a:srgbClr val="FFFFFF"/>
                </a:solidFill>
                <a:latin typeface="Arial"/>
                <a:cs typeface="Arial"/>
              </a:rPr>
              <a:t>Question 2:  The relationship between age/religion and the number of offspring.</a:t>
            </a:r>
            <a:endParaRPr lang="en-GB" sz="1100" spc="-5" dirty="0" smtClean="0">
              <a:solidFill>
                <a:srgbClr val="FFFFFF"/>
              </a:solidFill>
              <a:latin typeface="Arial"/>
              <a:cs typeface="Arial"/>
            </a:endParaRPr>
          </a:p>
          <a:p>
            <a:pPr marL="325120" indent="-312420">
              <a:spcBef>
                <a:spcPts val="180"/>
              </a:spcBef>
              <a:buFontTx/>
              <a:buChar char="●"/>
              <a:tabLst>
                <a:tab pos="325120" algn="l"/>
                <a:tab pos="325755" algn="l"/>
              </a:tabLst>
            </a:pPr>
            <a:r>
              <a:rPr lang="en-US" sz="1100" spc="-5" dirty="0" smtClean="0">
                <a:solidFill>
                  <a:srgbClr val="FFFFFF"/>
                </a:solidFill>
                <a:latin typeface="Arial"/>
                <a:cs typeface="Arial"/>
              </a:rPr>
              <a:t>Exploration  and Augmenting of the</a:t>
            </a:r>
            <a:r>
              <a:rPr lang="en-US" sz="1100" spc="-90" dirty="0" smtClean="0">
                <a:solidFill>
                  <a:srgbClr val="FFFFFF"/>
                </a:solidFill>
                <a:latin typeface="Arial"/>
                <a:cs typeface="Arial"/>
              </a:rPr>
              <a:t> </a:t>
            </a:r>
            <a:r>
              <a:rPr lang="en-US" sz="1100" spc="-5" dirty="0" smtClean="0">
                <a:solidFill>
                  <a:srgbClr val="FFFFFF"/>
                </a:solidFill>
                <a:latin typeface="Arial"/>
                <a:cs typeface="Arial"/>
              </a:rPr>
              <a:t>Dataset</a:t>
            </a:r>
            <a:endParaRPr lang="en-US" sz="1100" dirty="0" smtClean="0">
              <a:latin typeface="Arial"/>
              <a:cs typeface="Arial"/>
            </a:endParaRPr>
          </a:p>
          <a:p>
            <a:pPr marL="325120" indent="-312420">
              <a:lnSpc>
                <a:spcPct val="100000"/>
              </a:lnSpc>
              <a:spcBef>
                <a:spcPts val="180"/>
              </a:spcBef>
              <a:buChar char="●"/>
              <a:tabLst>
                <a:tab pos="325120" algn="l"/>
                <a:tab pos="325755" algn="l"/>
              </a:tabLst>
            </a:pPr>
            <a:r>
              <a:rPr sz="1100" spc="-5" dirty="0" smtClean="0">
                <a:solidFill>
                  <a:srgbClr val="FFFFFF"/>
                </a:solidFill>
                <a:latin typeface="Arial"/>
                <a:cs typeface="Arial"/>
              </a:rPr>
              <a:t>Classification</a:t>
            </a:r>
            <a:r>
              <a:rPr sz="1100" spc="-100" dirty="0" smtClean="0">
                <a:solidFill>
                  <a:srgbClr val="FFFFFF"/>
                </a:solidFill>
                <a:latin typeface="Arial"/>
                <a:cs typeface="Arial"/>
              </a:rPr>
              <a:t> </a:t>
            </a:r>
            <a:endParaRPr lang="en-GB" sz="1100" spc="-100" dirty="0" smtClean="0">
              <a:solidFill>
                <a:srgbClr val="FFFFFF"/>
              </a:solidFill>
              <a:latin typeface="Arial"/>
              <a:cs typeface="Arial"/>
            </a:endParaRPr>
          </a:p>
          <a:p>
            <a:pPr marL="782320" lvl="1" indent="-312420">
              <a:spcBef>
                <a:spcPts val="180"/>
              </a:spcBef>
              <a:buChar char="●"/>
              <a:tabLst>
                <a:tab pos="325120" algn="l"/>
                <a:tab pos="325755" algn="l"/>
              </a:tabLst>
            </a:pPr>
            <a:r>
              <a:rPr lang="en-GB" sz="1100" spc="-5" dirty="0" smtClean="0">
                <a:solidFill>
                  <a:srgbClr val="FFFFFF"/>
                </a:solidFill>
                <a:latin typeface="Arial"/>
                <a:cs typeface="Arial"/>
              </a:rPr>
              <a:t>Linear Regression</a:t>
            </a:r>
            <a:endParaRPr lang="fr-FR" sz="1100" spc="-5" dirty="0" smtClean="0">
              <a:solidFill>
                <a:srgbClr val="FFFFFF"/>
              </a:solidFill>
              <a:latin typeface="Arial"/>
              <a:cs typeface="Arial"/>
            </a:endParaRPr>
          </a:p>
          <a:p>
            <a:pPr marL="782320" lvl="1" indent="-312420">
              <a:spcBef>
                <a:spcPts val="180"/>
              </a:spcBef>
              <a:buChar char="●"/>
              <a:tabLst>
                <a:tab pos="325120" algn="l"/>
                <a:tab pos="325755" algn="l"/>
              </a:tabLst>
            </a:pPr>
            <a:r>
              <a:rPr lang="fr-FR" sz="1100" spc="-5" dirty="0" smtClean="0">
                <a:solidFill>
                  <a:srgbClr val="FFFFFF"/>
                </a:solidFill>
                <a:latin typeface="Arial"/>
                <a:cs typeface="Arial"/>
              </a:rPr>
              <a:t>Question 1 (KNN vs SVM)</a:t>
            </a:r>
          </a:p>
          <a:p>
            <a:pPr marL="782320" lvl="1" indent="-312420">
              <a:spcBef>
                <a:spcPts val="180"/>
              </a:spcBef>
              <a:buChar char="●"/>
              <a:tabLst>
                <a:tab pos="325120" algn="l"/>
                <a:tab pos="325755" algn="l"/>
              </a:tabLst>
            </a:pPr>
            <a:r>
              <a:rPr lang="fr-FR" sz="1100" spc="-5" dirty="0" smtClean="0">
                <a:solidFill>
                  <a:srgbClr val="FFFFFF"/>
                </a:solidFill>
                <a:latin typeface="Arial"/>
                <a:cs typeface="Arial"/>
              </a:rPr>
              <a:t>Question 2 (KNN vs SVM)</a:t>
            </a:r>
          </a:p>
          <a:p>
            <a:pPr marL="325120" indent="-312420">
              <a:lnSpc>
                <a:spcPct val="100000"/>
              </a:lnSpc>
              <a:spcBef>
                <a:spcPts val="180"/>
              </a:spcBef>
              <a:buChar char="●"/>
              <a:tabLst>
                <a:tab pos="325120" algn="l"/>
                <a:tab pos="325755" algn="l"/>
              </a:tabLst>
            </a:pPr>
            <a:r>
              <a:rPr sz="1100" spc="-5" dirty="0" smtClean="0">
                <a:solidFill>
                  <a:srgbClr val="FFFFFF"/>
                </a:solidFill>
                <a:latin typeface="Arial"/>
                <a:cs typeface="Arial"/>
              </a:rPr>
              <a:t>Conclusions</a:t>
            </a:r>
            <a:endParaRPr sz="11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64EDBF"/>
          </a:solidFill>
        </p:spPr>
        <p:txBody>
          <a:bodyPr wrap="square" lIns="0" tIns="0" rIns="0" bIns="0" rtlCol="0"/>
          <a:lstStyle/>
          <a:p>
            <a:endParaRPr/>
          </a:p>
        </p:txBody>
      </p:sp>
      <p:sp>
        <p:nvSpPr>
          <p:cNvPr id="3" name="object 3"/>
          <p:cNvSpPr txBox="1">
            <a:spLocks noGrp="1"/>
          </p:cNvSpPr>
          <p:nvPr>
            <p:ph type="title"/>
          </p:nvPr>
        </p:nvSpPr>
        <p:spPr>
          <a:xfrm>
            <a:off x="384724" y="503825"/>
            <a:ext cx="45682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Questions to Answer</a:t>
            </a:r>
            <a:br>
              <a:rPr lang="en-US" sz="2800" spc="-5" dirty="0" smtClean="0">
                <a:solidFill>
                  <a:srgbClr val="FFFFFF"/>
                </a:solidFill>
                <a:latin typeface="Arial"/>
                <a:cs typeface="Arial"/>
              </a:rPr>
            </a:br>
            <a:endParaRPr sz="2800" dirty="0"/>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81000" y="1123950"/>
            <a:ext cx="7772400" cy="1433726"/>
          </a:xfrm>
          <a:prstGeom prst="rect">
            <a:avLst/>
          </a:prstGeom>
        </p:spPr>
        <p:txBody>
          <a:bodyPr vert="horz" wrap="square" lIns="0" tIns="22860" rIns="0" bIns="0" rtlCol="0">
            <a:spAutoFit/>
          </a:bodyPr>
          <a:lstStyle/>
          <a:p>
            <a:pPr marL="12700" marR="5080">
              <a:lnSpc>
                <a:spcPts val="1650"/>
              </a:lnSpc>
              <a:spcBef>
                <a:spcPts val="180"/>
              </a:spcBef>
            </a:pPr>
            <a:r>
              <a:rPr lang="en-US" sz="1400" spc="-5" dirty="0" smtClean="0">
                <a:latin typeface="Arial"/>
                <a:cs typeface="Arial"/>
              </a:rPr>
              <a:t>From the data I decided to see if there was a measureable relationship between age/income and the number of offspring. Also the relationship between age/religion and the number of offspring.</a:t>
            </a:r>
          </a:p>
          <a:p>
            <a:pPr marL="12700" marR="5080">
              <a:lnSpc>
                <a:spcPts val="1650"/>
              </a:lnSpc>
              <a:spcBef>
                <a:spcPts val="180"/>
              </a:spcBef>
            </a:pPr>
            <a:endParaRPr lang="en-US" sz="1400" spc="-5" dirty="0" smtClean="0">
              <a:latin typeface="Arial"/>
              <a:cs typeface="Arial"/>
            </a:endParaRPr>
          </a:p>
          <a:p>
            <a:pPr marL="12700" marR="5080">
              <a:lnSpc>
                <a:spcPts val="1650"/>
              </a:lnSpc>
              <a:spcBef>
                <a:spcPts val="180"/>
              </a:spcBef>
            </a:pPr>
            <a:r>
              <a:rPr lang="en-US" sz="1400" spc="-5" dirty="0" smtClean="0">
                <a:latin typeface="Arial"/>
                <a:cs typeface="Arial"/>
              </a:rPr>
              <a:t>Question 1:  The relationship between age/income and the number of offspring.</a:t>
            </a:r>
          </a:p>
          <a:p>
            <a:pPr marL="12700" marR="5080">
              <a:lnSpc>
                <a:spcPts val="1650"/>
              </a:lnSpc>
              <a:spcBef>
                <a:spcPts val="180"/>
              </a:spcBef>
            </a:pPr>
            <a:endParaRPr lang="en-US" sz="1400" spc="-5" dirty="0" smtClean="0">
              <a:latin typeface="Arial"/>
              <a:cs typeface="Arial"/>
            </a:endParaRPr>
          </a:p>
          <a:p>
            <a:pPr marL="12700" marR="5080">
              <a:lnSpc>
                <a:spcPts val="1650"/>
              </a:lnSpc>
              <a:spcBef>
                <a:spcPts val="180"/>
              </a:spcBef>
            </a:pPr>
            <a:r>
              <a:rPr lang="en-US" sz="1400" spc="-5" dirty="0" smtClean="0">
                <a:latin typeface="Arial"/>
                <a:cs typeface="Arial"/>
              </a:rPr>
              <a:t>Question 2:  The relationship between age/religion and the number of offspring.</a:t>
            </a:r>
            <a:endParaRPr sz="1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6E1D1"/>
          </a:solidFill>
        </p:spPr>
        <p:txBody>
          <a:bodyPr wrap="square" lIns="0" tIns="0" rIns="0" bIns="0" rtlCol="0"/>
          <a:lstStyle/>
          <a:p>
            <a:endParaRPr/>
          </a:p>
        </p:txBody>
      </p:sp>
      <p:sp>
        <p:nvSpPr>
          <p:cNvPr id="3" name="object 3"/>
          <p:cNvSpPr txBox="1">
            <a:spLocks noGrp="1"/>
          </p:cNvSpPr>
          <p:nvPr>
            <p:ph type="title"/>
          </p:nvPr>
        </p:nvSpPr>
        <p:spPr>
          <a:xfrm>
            <a:off x="384724" y="503825"/>
            <a:ext cx="73114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Exploration and Augmenting of the</a:t>
            </a:r>
            <a:r>
              <a:rPr lang="en-US" sz="2800" spc="-90" dirty="0" smtClean="0">
                <a:solidFill>
                  <a:srgbClr val="FFFFFF"/>
                </a:solidFill>
                <a:latin typeface="Arial"/>
                <a:cs typeface="Arial"/>
              </a:rPr>
              <a:t> </a:t>
            </a:r>
            <a:r>
              <a:rPr lang="en-US" sz="2800" spc="-5" dirty="0" smtClean="0">
                <a:solidFill>
                  <a:srgbClr val="FFFFFF"/>
                </a:solidFill>
                <a:latin typeface="Arial"/>
                <a:cs typeface="Arial"/>
              </a:rPr>
              <a:t>Dataset</a:t>
            </a:r>
            <a:r>
              <a:rPr lang="en-US" sz="2800" dirty="0" smtClean="0">
                <a:latin typeface="Arial"/>
                <a:cs typeface="Arial"/>
              </a:rPr>
              <a:t/>
            </a:r>
            <a:br>
              <a:rPr lang="en-US" sz="2800" dirty="0" smtClean="0">
                <a:latin typeface="Arial"/>
                <a:cs typeface="Arial"/>
              </a:rPr>
            </a:br>
            <a:endParaRPr sz="2800" dirty="0"/>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81000" y="1153655"/>
            <a:ext cx="8366697" cy="910506"/>
          </a:xfrm>
          <a:prstGeom prst="rect">
            <a:avLst/>
          </a:prstGeom>
        </p:spPr>
        <p:txBody>
          <a:bodyPr vert="horz" wrap="square" lIns="0" tIns="12700" rIns="0" bIns="0" rtlCol="0">
            <a:spAutoFit/>
          </a:bodyPr>
          <a:lstStyle/>
          <a:p>
            <a:pPr marL="12700">
              <a:lnSpc>
                <a:spcPts val="1664"/>
              </a:lnSpc>
              <a:spcBef>
                <a:spcPts val="100"/>
              </a:spcBef>
            </a:pPr>
            <a:r>
              <a:rPr lang="en-GB" sz="1400" spc="-5" dirty="0" smtClean="0">
                <a:latin typeface="Arial"/>
                <a:cs typeface="Arial"/>
              </a:rPr>
              <a:t>The data that will be used for ‘offspring’ is in the form of a response to a question and so I have reclassified (remapped) the data to specific answers to give a value to the number of offspring.</a:t>
            </a:r>
          </a:p>
          <a:p>
            <a:pPr marL="12700">
              <a:lnSpc>
                <a:spcPts val="1664"/>
              </a:lnSpc>
              <a:spcBef>
                <a:spcPts val="100"/>
              </a:spcBef>
            </a:pPr>
            <a:endParaRPr lang="en-GB" sz="1400" spc="-5" dirty="0">
              <a:latin typeface="Arial"/>
              <a:cs typeface="Arial"/>
            </a:endParaRPr>
          </a:p>
          <a:p>
            <a:pPr marL="12700">
              <a:lnSpc>
                <a:spcPts val="1664"/>
              </a:lnSpc>
              <a:spcBef>
                <a:spcPts val="100"/>
              </a:spcBef>
            </a:pPr>
            <a:r>
              <a:rPr lang="en-GB" sz="1400" spc="-5" dirty="0" smtClean="0">
                <a:latin typeface="Arial"/>
                <a:cs typeface="Arial"/>
              </a:rPr>
              <a:t>The new column called ‘</a:t>
            </a:r>
            <a:r>
              <a:rPr lang="en-GB" sz="1400" spc="-5" dirty="0" err="1" smtClean="0">
                <a:latin typeface="Arial"/>
                <a:cs typeface="Arial"/>
              </a:rPr>
              <a:t>offspring_num</a:t>
            </a:r>
            <a:r>
              <a:rPr lang="en-GB" sz="1400" spc="-5" dirty="0" smtClean="0">
                <a:latin typeface="Arial"/>
                <a:cs typeface="Arial"/>
              </a:rPr>
              <a:t>’ is a representation of ‘none’, ‘1’, ‘&gt;1(many)’  </a:t>
            </a:r>
            <a:endParaRPr sz="1400" dirty="0">
              <a:latin typeface="Arial"/>
              <a:cs typeface="Arial"/>
            </a:endParaRPr>
          </a:p>
        </p:txBody>
      </p:sp>
      <p:pic>
        <p:nvPicPr>
          <p:cNvPr id="1027" name="Picture 3"/>
          <p:cNvPicPr>
            <a:picLocks noChangeAspect="1" noChangeArrowheads="1"/>
          </p:cNvPicPr>
          <p:nvPr/>
        </p:nvPicPr>
        <p:blipFill>
          <a:blip r:embed="rId3" cstate="print"/>
          <a:srcRect/>
          <a:stretch>
            <a:fillRect/>
          </a:stretch>
        </p:blipFill>
        <p:spPr bwMode="auto">
          <a:xfrm>
            <a:off x="381000" y="2190750"/>
            <a:ext cx="7280910" cy="98869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6E1D1"/>
          </a:solidFill>
        </p:spPr>
        <p:txBody>
          <a:bodyPr wrap="square" lIns="0" tIns="0" rIns="0" bIns="0" rtlCol="0"/>
          <a:lstStyle/>
          <a:p>
            <a:endParaRPr/>
          </a:p>
        </p:txBody>
      </p:sp>
      <p:sp>
        <p:nvSpPr>
          <p:cNvPr id="3" name="object 3"/>
          <p:cNvSpPr txBox="1">
            <a:spLocks noGrp="1"/>
          </p:cNvSpPr>
          <p:nvPr>
            <p:ph type="title"/>
          </p:nvPr>
        </p:nvSpPr>
        <p:spPr>
          <a:xfrm>
            <a:off x="384724" y="503825"/>
            <a:ext cx="73114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Exploration and Augmenting of the</a:t>
            </a:r>
            <a:r>
              <a:rPr lang="en-US" sz="2800" spc="-90" dirty="0" smtClean="0">
                <a:solidFill>
                  <a:srgbClr val="FFFFFF"/>
                </a:solidFill>
                <a:latin typeface="Arial"/>
                <a:cs typeface="Arial"/>
              </a:rPr>
              <a:t> </a:t>
            </a:r>
            <a:r>
              <a:rPr lang="en-US" sz="2800" spc="-5" dirty="0" smtClean="0">
                <a:solidFill>
                  <a:srgbClr val="FFFFFF"/>
                </a:solidFill>
                <a:latin typeface="Arial"/>
                <a:cs typeface="Arial"/>
              </a:rPr>
              <a:t>Dataset </a:t>
            </a:r>
            <a:r>
              <a:rPr lang="en-US" sz="2800" dirty="0" smtClean="0">
                <a:latin typeface="Arial"/>
                <a:cs typeface="Arial"/>
              </a:rPr>
              <a:t/>
            </a:r>
            <a:br>
              <a:rPr lang="en-US" sz="2800" dirty="0" smtClean="0">
                <a:latin typeface="Arial"/>
                <a:cs typeface="Arial"/>
              </a:rPr>
            </a:br>
            <a:endParaRPr sz="2800" dirty="0"/>
          </a:p>
        </p:txBody>
      </p:sp>
      <p:sp>
        <p:nvSpPr>
          <p:cNvPr id="6" name="object 6"/>
          <p:cNvSpPr txBox="1"/>
          <p:nvPr/>
        </p:nvSpPr>
        <p:spPr>
          <a:xfrm>
            <a:off x="381000" y="1153655"/>
            <a:ext cx="8366697" cy="910506"/>
          </a:xfrm>
          <a:prstGeom prst="rect">
            <a:avLst/>
          </a:prstGeom>
        </p:spPr>
        <p:txBody>
          <a:bodyPr vert="horz" wrap="square" lIns="0" tIns="12700" rIns="0" bIns="0" rtlCol="0">
            <a:spAutoFit/>
          </a:bodyPr>
          <a:lstStyle/>
          <a:p>
            <a:pPr marL="12700">
              <a:lnSpc>
                <a:spcPts val="1664"/>
              </a:lnSpc>
              <a:spcBef>
                <a:spcPts val="100"/>
              </a:spcBef>
            </a:pPr>
            <a:r>
              <a:rPr lang="en-GB" sz="1400" spc="-5" dirty="0" smtClean="0">
                <a:latin typeface="Arial"/>
                <a:cs typeface="Arial"/>
              </a:rPr>
              <a:t>The same problem exists for the data for ‘religion’ as the data is in the form of a response to a question and this has also been remapped to the specific answers to give a value assigned to a given ‘religion’.</a:t>
            </a:r>
          </a:p>
          <a:p>
            <a:pPr marL="12700">
              <a:lnSpc>
                <a:spcPts val="1664"/>
              </a:lnSpc>
              <a:spcBef>
                <a:spcPts val="100"/>
              </a:spcBef>
            </a:pPr>
            <a:endParaRPr lang="en-GB" sz="1400" spc="-5" dirty="0">
              <a:latin typeface="Arial"/>
              <a:cs typeface="Arial"/>
            </a:endParaRPr>
          </a:p>
          <a:p>
            <a:pPr marL="12700">
              <a:lnSpc>
                <a:spcPts val="1664"/>
              </a:lnSpc>
              <a:spcBef>
                <a:spcPts val="100"/>
              </a:spcBef>
            </a:pPr>
            <a:r>
              <a:rPr lang="en-GB" sz="1400" spc="-5" dirty="0" smtClean="0">
                <a:latin typeface="Arial"/>
                <a:cs typeface="Arial"/>
              </a:rPr>
              <a:t>The new column called ‘</a:t>
            </a:r>
            <a:r>
              <a:rPr lang="en-GB" sz="1400" spc="-5" dirty="0" err="1" smtClean="0">
                <a:latin typeface="Arial"/>
                <a:cs typeface="Arial"/>
              </a:rPr>
              <a:t>religion_type</a:t>
            </a:r>
            <a:r>
              <a:rPr lang="en-GB" sz="1400" spc="-5" dirty="0" smtClean="0">
                <a:latin typeface="Arial"/>
                <a:cs typeface="Arial"/>
              </a:rPr>
              <a:t>’ is a unique value to define this new column  </a:t>
            </a:r>
            <a:endParaRPr sz="1400" dirty="0">
              <a:latin typeface="Arial"/>
              <a:cs typeface="Arial"/>
            </a:endParaRPr>
          </a:p>
        </p:txBody>
      </p:sp>
      <p:pic>
        <p:nvPicPr>
          <p:cNvPr id="2051" name="Picture 3"/>
          <p:cNvPicPr>
            <a:picLocks noChangeAspect="1" noChangeArrowheads="1"/>
          </p:cNvPicPr>
          <p:nvPr/>
        </p:nvPicPr>
        <p:blipFill>
          <a:blip r:embed="rId2" cstate="print"/>
          <a:srcRect/>
          <a:stretch>
            <a:fillRect/>
          </a:stretch>
        </p:blipFill>
        <p:spPr bwMode="auto">
          <a:xfrm>
            <a:off x="381000" y="2190750"/>
            <a:ext cx="7258050" cy="2434590"/>
          </a:xfrm>
          <a:prstGeom prst="rect">
            <a:avLst/>
          </a:prstGeom>
          <a:noFill/>
          <a:ln w="9525">
            <a:noFill/>
            <a:miter lim="800000"/>
            <a:headEnd/>
            <a:tailEnd/>
          </a:ln>
        </p:spPr>
      </p:pic>
      <p:sp>
        <p:nvSpPr>
          <p:cNvPr id="4" name="object 4"/>
          <p:cNvSpPr/>
          <p:nvPr/>
        </p:nvSpPr>
        <p:spPr>
          <a:xfrm>
            <a:off x="7219260" y="4248066"/>
            <a:ext cx="1543671" cy="8696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6E1D1"/>
          </a:solidFill>
        </p:spPr>
        <p:txBody>
          <a:bodyPr wrap="square" lIns="0" tIns="0" rIns="0" bIns="0" rtlCol="0"/>
          <a:lstStyle/>
          <a:p>
            <a:endParaRPr dirty="0"/>
          </a:p>
        </p:txBody>
      </p:sp>
      <p:sp>
        <p:nvSpPr>
          <p:cNvPr id="3" name="object 3"/>
          <p:cNvSpPr txBox="1">
            <a:spLocks noGrp="1"/>
          </p:cNvSpPr>
          <p:nvPr>
            <p:ph type="title"/>
          </p:nvPr>
        </p:nvSpPr>
        <p:spPr>
          <a:xfrm>
            <a:off x="384724" y="503825"/>
            <a:ext cx="73114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Exploration and Augmenting of the</a:t>
            </a:r>
            <a:r>
              <a:rPr lang="en-US" sz="2800" spc="-90" dirty="0" smtClean="0">
                <a:solidFill>
                  <a:srgbClr val="FFFFFF"/>
                </a:solidFill>
                <a:latin typeface="Arial"/>
                <a:cs typeface="Arial"/>
              </a:rPr>
              <a:t> </a:t>
            </a:r>
            <a:r>
              <a:rPr lang="en-US" sz="2800" spc="-5" dirty="0" smtClean="0">
                <a:solidFill>
                  <a:srgbClr val="FFFFFF"/>
                </a:solidFill>
                <a:latin typeface="Arial"/>
                <a:cs typeface="Arial"/>
              </a:rPr>
              <a:t>Dataset </a:t>
            </a:r>
            <a:r>
              <a:rPr lang="en-US" sz="2800" dirty="0" smtClean="0">
                <a:latin typeface="Arial"/>
                <a:cs typeface="Arial"/>
              </a:rPr>
              <a:t/>
            </a:r>
            <a:br>
              <a:rPr lang="en-US" sz="2800" dirty="0" smtClean="0">
                <a:latin typeface="Arial"/>
                <a:cs typeface="Arial"/>
              </a:rPr>
            </a:br>
            <a:endParaRPr sz="2800" dirty="0"/>
          </a:p>
        </p:txBody>
      </p:sp>
      <p:sp>
        <p:nvSpPr>
          <p:cNvPr id="6" name="object 6"/>
          <p:cNvSpPr txBox="1"/>
          <p:nvPr/>
        </p:nvSpPr>
        <p:spPr>
          <a:xfrm>
            <a:off x="381000" y="1153655"/>
            <a:ext cx="8366697" cy="448841"/>
          </a:xfrm>
          <a:prstGeom prst="rect">
            <a:avLst/>
          </a:prstGeom>
        </p:spPr>
        <p:txBody>
          <a:bodyPr vert="horz" wrap="square" lIns="0" tIns="12700" rIns="0" bIns="0" rtlCol="0">
            <a:spAutoFit/>
          </a:bodyPr>
          <a:lstStyle/>
          <a:p>
            <a:pPr marL="12700">
              <a:lnSpc>
                <a:spcPts val="1664"/>
              </a:lnSpc>
              <a:spcBef>
                <a:spcPts val="100"/>
              </a:spcBef>
            </a:pPr>
            <a:r>
              <a:rPr lang="en-GB" sz="1400" spc="-5" dirty="0" smtClean="0">
                <a:latin typeface="Arial"/>
                <a:cs typeface="Arial"/>
              </a:rPr>
              <a:t>Looking at the composition of the data columns that are going to be used, it can be seen that there is some data that would be classed as outlying data and would possibly cause problems with a skewing of the data. </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3074" name="Picture 2"/>
          <p:cNvPicPr>
            <a:picLocks noChangeAspect="1" noChangeArrowheads="1"/>
          </p:cNvPicPr>
          <p:nvPr/>
        </p:nvPicPr>
        <p:blipFill>
          <a:blip r:embed="rId3" cstate="print"/>
          <a:srcRect/>
          <a:stretch>
            <a:fillRect/>
          </a:stretch>
        </p:blipFill>
        <p:spPr bwMode="auto">
          <a:xfrm>
            <a:off x="381000" y="2571750"/>
            <a:ext cx="4429125" cy="121158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105400" y="2571750"/>
            <a:ext cx="2920365" cy="857250"/>
          </a:xfrm>
          <a:prstGeom prst="rect">
            <a:avLst/>
          </a:prstGeom>
          <a:noFill/>
          <a:ln w="9525">
            <a:noFill/>
            <a:miter lim="800000"/>
            <a:headEnd/>
            <a:tailEnd/>
          </a:ln>
        </p:spPr>
      </p:pic>
      <p:sp>
        <p:nvSpPr>
          <p:cNvPr id="9" name="object 6"/>
          <p:cNvSpPr txBox="1"/>
          <p:nvPr/>
        </p:nvSpPr>
        <p:spPr>
          <a:xfrm>
            <a:off x="381000" y="1733550"/>
            <a:ext cx="8366697" cy="666849"/>
          </a:xfrm>
          <a:prstGeom prst="rect">
            <a:avLst/>
          </a:prstGeom>
        </p:spPr>
        <p:txBody>
          <a:bodyPr vert="horz" wrap="square" lIns="0" tIns="12700" rIns="0" bIns="0" rtlCol="0">
            <a:spAutoFit/>
          </a:bodyPr>
          <a:lstStyle/>
          <a:p>
            <a:pPr marL="12700">
              <a:lnSpc>
                <a:spcPts val="1664"/>
              </a:lnSpc>
              <a:spcBef>
                <a:spcPts val="100"/>
              </a:spcBef>
            </a:pPr>
            <a:r>
              <a:rPr lang="en-GB" sz="1400" spc="-5" dirty="0" smtClean="0">
                <a:latin typeface="Arial"/>
                <a:cs typeface="Arial"/>
              </a:rPr>
              <a:t>The ‘age’ column has a value that is far away from the rest of the data (Note: this particular value didn't eventually appear in the data used as I think is was filtered out due to it containing a </a:t>
            </a:r>
            <a:r>
              <a:rPr lang="en-GB" sz="1400" spc="-5" dirty="0" err="1" smtClean="0">
                <a:latin typeface="Arial"/>
                <a:cs typeface="Arial"/>
              </a:rPr>
              <a:t>NaN</a:t>
            </a:r>
            <a:r>
              <a:rPr lang="en-GB" sz="1400" spc="-5" dirty="0" smtClean="0">
                <a:latin typeface="Arial"/>
                <a:cs typeface="Arial"/>
              </a:rPr>
              <a:t> field in one of its associated columns. I did specifically filter for ages &lt; 70 all the same )  </a:t>
            </a:r>
            <a:endParaRPr sz="1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6E1D1"/>
          </a:solidFill>
        </p:spPr>
        <p:txBody>
          <a:bodyPr wrap="square" lIns="0" tIns="0" rIns="0" bIns="0" rtlCol="0"/>
          <a:lstStyle/>
          <a:p>
            <a:endParaRPr dirty="0"/>
          </a:p>
        </p:txBody>
      </p:sp>
      <p:sp>
        <p:nvSpPr>
          <p:cNvPr id="3" name="object 3"/>
          <p:cNvSpPr txBox="1">
            <a:spLocks noGrp="1"/>
          </p:cNvSpPr>
          <p:nvPr>
            <p:ph type="title"/>
          </p:nvPr>
        </p:nvSpPr>
        <p:spPr>
          <a:xfrm>
            <a:off x="384724" y="503825"/>
            <a:ext cx="73114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Exploration and Augmenting of the</a:t>
            </a:r>
            <a:r>
              <a:rPr lang="en-US" sz="2800" spc="-90" dirty="0" smtClean="0">
                <a:solidFill>
                  <a:srgbClr val="FFFFFF"/>
                </a:solidFill>
                <a:latin typeface="Arial"/>
                <a:cs typeface="Arial"/>
              </a:rPr>
              <a:t> </a:t>
            </a:r>
            <a:r>
              <a:rPr lang="en-US" sz="2800" spc="-5" dirty="0" smtClean="0">
                <a:solidFill>
                  <a:srgbClr val="FFFFFF"/>
                </a:solidFill>
                <a:latin typeface="Arial"/>
                <a:cs typeface="Arial"/>
              </a:rPr>
              <a:t>Dataset </a:t>
            </a:r>
            <a:r>
              <a:rPr lang="en-US" sz="2800" dirty="0" smtClean="0">
                <a:latin typeface="Arial"/>
                <a:cs typeface="Arial"/>
              </a:rPr>
              <a:t/>
            </a:r>
            <a:br>
              <a:rPr lang="en-US" sz="2800" dirty="0" smtClean="0">
                <a:latin typeface="Arial"/>
                <a:cs typeface="Arial"/>
              </a:rPr>
            </a:br>
            <a:endParaRPr sz="2800" dirty="0"/>
          </a:p>
        </p:txBody>
      </p:sp>
      <p:sp>
        <p:nvSpPr>
          <p:cNvPr id="6" name="object 6"/>
          <p:cNvSpPr txBox="1"/>
          <p:nvPr/>
        </p:nvSpPr>
        <p:spPr>
          <a:xfrm>
            <a:off x="381000" y="1153655"/>
            <a:ext cx="8366697" cy="448841"/>
          </a:xfrm>
          <a:prstGeom prst="rect">
            <a:avLst/>
          </a:prstGeom>
        </p:spPr>
        <p:txBody>
          <a:bodyPr vert="horz" wrap="square" lIns="0" tIns="12700" rIns="0" bIns="0" rtlCol="0">
            <a:spAutoFit/>
          </a:bodyPr>
          <a:lstStyle/>
          <a:p>
            <a:pPr marL="12700">
              <a:lnSpc>
                <a:spcPts val="1664"/>
              </a:lnSpc>
              <a:spcBef>
                <a:spcPts val="100"/>
              </a:spcBef>
            </a:pPr>
            <a:r>
              <a:rPr lang="en-GB" sz="1400" spc="-5" dirty="0" smtClean="0">
                <a:latin typeface="Arial"/>
                <a:cs typeface="Arial"/>
              </a:rPr>
              <a:t>The data for ‘income’ suffers a lot more with outlying data. There is gap in the data between the income values of ‘150000’ and ‘1000000’. </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4098" name="Picture 2"/>
          <p:cNvPicPr>
            <a:picLocks noChangeAspect="1" noChangeArrowheads="1"/>
          </p:cNvPicPr>
          <p:nvPr/>
        </p:nvPicPr>
        <p:blipFill>
          <a:blip r:embed="rId3" cstate="print"/>
          <a:srcRect/>
          <a:stretch>
            <a:fillRect/>
          </a:stretch>
        </p:blipFill>
        <p:spPr bwMode="auto">
          <a:xfrm>
            <a:off x="381000" y="1885950"/>
            <a:ext cx="3074670" cy="226314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733800" y="1885950"/>
            <a:ext cx="1543050" cy="1718310"/>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5562600" y="1885950"/>
            <a:ext cx="2861310" cy="15811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6E1D1"/>
          </a:solidFill>
        </p:spPr>
        <p:txBody>
          <a:bodyPr wrap="square" lIns="0" tIns="0" rIns="0" bIns="0" rtlCol="0"/>
          <a:lstStyle/>
          <a:p>
            <a:endParaRPr dirty="0"/>
          </a:p>
        </p:txBody>
      </p:sp>
      <p:sp>
        <p:nvSpPr>
          <p:cNvPr id="3" name="object 3"/>
          <p:cNvSpPr txBox="1">
            <a:spLocks noGrp="1"/>
          </p:cNvSpPr>
          <p:nvPr>
            <p:ph type="title"/>
          </p:nvPr>
        </p:nvSpPr>
        <p:spPr>
          <a:xfrm>
            <a:off x="384724" y="503825"/>
            <a:ext cx="73114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Exploration and Augmenting of the</a:t>
            </a:r>
            <a:r>
              <a:rPr lang="en-US" sz="2800" spc="-90" dirty="0" smtClean="0">
                <a:solidFill>
                  <a:srgbClr val="FFFFFF"/>
                </a:solidFill>
                <a:latin typeface="Arial"/>
                <a:cs typeface="Arial"/>
              </a:rPr>
              <a:t> </a:t>
            </a:r>
            <a:r>
              <a:rPr lang="en-US" sz="2800" spc="-5" dirty="0" smtClean="0">
                <a:solidFill>
                  <a:srgbClr val="FFFFFF"/>
                </a:solidFill>
                <a:latin typeface="Arial"/>
                <a:cs typeface="Arial"/>
              </a:rPr>
              <a:t>Dataset </a:t>
            </a:r>
            <a:r>
              <a:rPr lang="en-US" sz="2800" dirty="0" smtClean="0">
                <a:latin typeface="Arial"/>
                <a:cs typeface="Arial"/>
              </a:rPr>
              <a:t/>
            </a:r>
            <a:br>
              <a:rPr lang="en-US" sz="2800" dirty="0" smtClean="0">
                <a:latin typeface="Arial"/>
                <a:cs typeface="Arial"/>
              </a:rPr>
            </a:br>
            <a:endParaRPr sz="2800" dirty="0"/>
          </a:p>
        </p:txBody>
      </p:sp>
      <p:sp>
        <p:nvSpPr>
          <p:cNvPr id="6" name="object 6"/>
          <p:cNvSpPr txBox="1"/>
          <p:nvPr/>
        </p:nvSpPr>
        <p:spPr>
          <a:xfrm>
            <a:off x="381000" y="1153655"/>
            <a:ext cx="8366697" cy="448841"/>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Scaling the data through trying to normalize it, does not remove the problem it just re-scales the ‘income’ data still with large gaps in the data. </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4100" name="Picture 4"/>
          <p:cNvPicPr>
            <a:picLocks noChangeAspect="1" noChangeArrowheads="1"/>
          </p:cNvPicPr>
          <p:nvPr/>
        </p:nvPicPr>
        <p:blipFill>
          <a:blip r:embed="rId3" cstate="print"/>
          <a:srcRect/>
          <a:stretch>
            <a:fillRect/>
          </a:stretch>
        </p:blipFill>
        <p:spPr bwMode="auto">
          <a:xfrm>
            <a:off x="381000" y="1809750"/>
            <a:ext cx="4549140" cy="965835"/>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381000" y="3714750"/>
            <a:ext cx="5154930" cy="314325"/>
          </a:xfrm>
          <a:prstGeom prst="rect">
            <a:avLst/>
          </a:prstGeom>
          <a:noFill/>
          <a:ln w="9525">
            <a:noFill/>
            <a:miter lim="800000"/>
            <a:headEnd/>
            <a:tailEnd/>
          </a:ln>
        </p:spPr>
      </p:pic>
      <p:sp>
        <p:nvSpPr>
          <p:cNvPr id="13" name="object 6"/>
          <p:cNvSpPr txBox="1"/>
          <p:nvPr/>
        </p:nvSpPr>
        <p:spPr>
          <a:xfrm>
            <a:off x="381000" y="3028950"/>
            <a:ext cx="8366697" cy="448841"/>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The </a:t>
            </a:r>
            <a:r>
              <a:rPr lang="en-GB" sz="1400" dirty="0" err="1" smtClean="0">
                <a:latin typeface="Arial"/>
                <a:cs typeface="Arial"/>
              </a:rPr>
              <a:t>dataframe</a:t>
            </a:r>
            <a:r>
              <a:rPr lang="en-GB" sz="1400" dirty="0" smtClean="0">
                <a:latin typeface="Arial"/>
                <a:cs typeface="Arial"/>
              </a:rPr>
              <a:t> that I used to test the models allows removing certain outlying sets of values to see how they affect the models. </a:t>
            </a:r>
            <a:endParaRPr sz="14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6E1D1"/>
          </a:solidFill>
        </p:spPr>
        <p:txBody>
          <a:bodyPr wrap="square" lIns="0" tIns="0" rIns="0" bIns="0" rtlCol="0"/>
          <a:lstStyle/>
          <a:p>
            <a:endParaRPr dirty="0"/>
          </a:p>
        </p:txBody>
      </p:sp>
      <p:sp>
        <p:nvSpPr>
          <p:cNvPr id="3" name="object 3"/>
          <p:cNvSpPr txBox="1">
            <a:spLocks noGrp="1"/>
          </p:cNvSpPr>
          <p:nvPr>
            <p:ph type="title"/>
          </p:nvPr>
        </p:nvSpPr>
        <p:spPr>
          <a:xfrm>
            <a:off x="384724" y="503825"/>
            <a:ext cx="7311476" cy="874598"/>
          </a:xfrm>
          <a:prstGeom prst="rect">
            <a:avLst/>
          </a:prstGeom>
        </p:spPr>
        <p:txBody>
          <a:bodyPr vert="horz" wrap="square" lIns="0" tIns="12700" rIns="0" bIns="0" rtlCol="0">
            <a:spAutoFit/>
          </a:bodyPr>
          <a:lstStyle/>
          <a:p>
            <a:pPr marL="12700">
              <a:spcBef>
                <a:spcPts val="100"/>
              </a:spcBef>
            </a:pPr>
            <a:r>
              <a:rPr lang="en-US" sz="2800" spc="-5" dirty="0" smtClean="0">
                <a:solidFill>
                  <a:srgbClr val="FFFFFF"/>
                </a:solidFill>
                <a:latin typeface="Arial"/>
                <a:cs typeface="Arial"/>
              </a:rPr>
              <a:t>Exploration and Augmenting of the</a:t>
            </a:r>
            <a:r>
              <a:rPr lang="en-US" sz="2800" spc="-90" dirty="0" smtClean="0">
                <a:solidFill>
                  <a:srgbClr val="FFFFFF"/>
                </a:solidFill>
                <a:latin typeface="Arial"/>
                <a:cs typeface="Arial"/>
              </a:rPr>
              <a:t> </a:t>
            </a:r>
            <a:r>
              <a:rPr lang="en-US" sz="2800" spc="-5" dirty="0" smtClean="0">
                <a:solidFill>
                  <a:srgbClr val="FFFFFF"/>
                </a:solidFill>
                <a:latin typeface="Arial"/>
                <a:cs typeface="Arial"/>
              </a:rPr>
              <a:t>Dataset </a:t>
            </a:r>
            <a:r>
              <a:rPr lang="en-US" sz="2800" dirty="0" smtClean="0">
                <a:latin typeface="Arial"/>
                <a:cs typeface="Arial"/>
              </a:rPr>
              <a:t/>
            </a:r>
            <a:br>
              <a:rPr lang="en-US" sz="2800" dirty="0" smtClean="0">
                <a:latin typeface="Arial"/>
                <a:cs typeface="Arial"/>
              </a:rPr>
            </a:br>
            <a:endParaRPr sz="2800" dirty="0"/>
          </a:p>
        </p:txBody>
      </p:sp>
      <p:sp>
        <p:nvSpPr>
          <p:cNvPr id="6" name="object 6"/>
          <p:cNvSpPr txBox="1"/>
          <p:nvPr/>
        </p:nvSpPr>
        <p:spPr>
          <a:xfrm>
            <a:off x="381000" y="1153655"/>
            <a:ext cx="8366697" cy="666849"/>
          </a:xfrm>
          <a:prstGeom prst="rect">
            <a:avLst/>
          </a:prstGeom>
        </p:spPr>
        <p:txBody>
          <a:bodyPr vert="horz" wrap="square" lIns="0" tIns="12700" rIns="0" bIns="0" rtlCol="0">
            <a:spAutoFit/>
          </a:bodyPr>
          <a:lstStyle/>
          <a:p>
            <a:pPr marL="12700">
              <a:lnSpc>
                <a:spcPts val="1664"/>
              </a:lnSpc>
              <a:spcBef>
                <a:spcPts val="100"/>
              </a:spcBef>
            </a:pPr>
            <a:r>
              <a:rPr lang="en-GB" sz="1400" dirty="0" smtClean="0">
                <a:latin typeface="Arial"/>
                <a:cs typeface="Arial"/>
              </a:rPr>
              <a:t>Something else to consider is the lack of data for some columns. There is a large gap in data for certain religions. There is limited data for the religions for ‘</a:t>
            </a:r>
            <a:r>
              <a:rPr lang="en-GB" sz="1400" dirty="0" err="1" smtClean="0">
                <a:latin typeface="Arial"/>
                <a:cs typeface="Arial"/>
              </a:rPr>
              <a:t>hinduism</a:t>
            </a:r>
            <a:r>
              <a:rPr lang="en-GB" sz="1400" dirty="0" smtClean="0">
                <a:latin typeface="Arial"/>
                <a:cs typeface="Arial"/>
              </a:rPr>
              <a:t>’ and ‘</a:t>
            </a:r>
            <a:r>
              <a:rPr lang="en-GB" sz="1400" dirty="0" err="1" smtClean="0">
                <a:latin typeface="Arial"/>
                <a:cs typeface="Arial"/>
              </a:rPr>
              <a:t>islam</a:t>
            </a:r>
            <a:r>
              <a:rPr lang="en-GB" sz="1400" dirty="0" smtClean="0">
                <a:latin typeface="Arial"/>
                <a:cs typeface="Arial"/>
              </a:rPr>
              <a:t>’ beyond 35 – 40 year olds. (Note: the ‘religions’ are ordered alphabetically and the gap being where it is, is sheer luck.</a:t>
            </a:r>
            <a:endParaRPr sz="1400" dirty="0">
              <a:latin typeface="Arial"/>
              <a:cs typeface="Arial"/>
            </a:endParaRPr>
          </a:p>
        </p:txBody>
      </p:sp>
      <p:sp>
        <p:nvSpPr>
          <p:cNvPr id="4" name="object 4"/>
          <p:cNvSpPr/>
          <p:nvPr/>
        </p:nvSpPr>
        <p:spPr>
          <a:xfrm>
            <a:off x="7219260" y="4248066"/>
            <a:ext cx="1543671" cy="869698"/>
          </a:xfrm>
          <a:prstGeom prst="rect">
            <a:avLst/>
          </a:prstGeom>
          <a:blipFill>
            <a:blip r:embed="rId2" cstate="print"/>
            <a:stretch>
              <a:fillRect/>
            </a:stretch>
          </a:blipFill>
        </p:spPr>
        <p:txBody>
          <a:bodyPr wrap="square" lIns="0" tIns="0" rIns="0" bIns="0" rtlCol="0"/>
          <a:lstStyle/>
          <a:p>
            <a:endParaRPr/>
          </a:p>
        </p:txBody>
      </p:sp>
      <p:pic>
        <p:nvPicPr>
          <p:cNvPr id="5123" name="Picture 3"/>
          <p:cNvPicPr>
            <a:picLocks noChangeAspect="1" noChangeArrowheads="1"/>
          </p:cNvPicPr>
          <p:nvPr/>
        </p:nvPicPr>
        <p:blipFill>
          <a:blip r:embed="rId3" cstate="print"/>
          <a:srcRect/>
          <a:stretch>
            <a:fillRect/>
          </a:stretch>
        </p:blipFill>
        <p:spPr bwMode="auto">
          <a:xfrm>
            <a:off x="381000" y="1962150"/>
            <a:ext cx="2474595" cy="257746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276600" y="1962150"/>
            <a:ext cx="4560570" cy="245173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TotalTime>
  <Words>890</Words>
  <Application>Microsoft Office PowerPoint</Application>
  <PresentationFormat>On-screen Show (16:9)</PresentationFormat>
  <Paragraphs>59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Table of Contents</vt:lpstr>
      <vt:lpstr>Questions to Answer </vt:lpstr>
      <vt:lpstr>Exploration and Augmenting of the Dataset </vt:lpstr>
      <vt:lpstr>Exploration and Augmenting of the Dataset  </vt:lpstr>
      <vt:lpstr>Exploration and Augmenting of the Dataset  </vt:lpstr>
      <vt:lpstr>Exploration and Augmenting of the Dataset  </vt:lpstr>
      <vt:lpstr>Exploration and Augmenting of the Dataset  </vt:lpstr>
      <vt:lpstr>Exploration and Augmenting of the Dataset  </vt:lpstr>
      <vt:lpstr>Classification - linear Regression</vt:lpstr>
      <vt:lpstr>Classification - Question 1 (KNN vs SVM)</vt:lpstr>
      <vt:lpstr>Classification - Question 1 (KNN vs SVM)</vt:lpstr>
      <vt:lpstr>Classification - Question 1 (KNN vs SVM)</vt:lpstr>
      <vt:lpstr>Classification - Question 2 (KNN vs SVM)</vt:lpstr>
      <vt:lpstr>Classification - Question 2 (KNN vs SVM)</vt:lpstr>
      <vt:lpstr>Conclusions </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Base</cp:lastModifiedBy>
  <cp:revision>87</cp:revision>
  <dcterms:created xsi:type="dcterms:W3CDTF">2018-11-12T12:42:02Z</dcterms:created>
  <dcterms:modified xsi:type="dcterms:W3CDTF">2018-11-12T19:43:28Z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2018-11-12T00:00:00Z</vt:filetime>
  </property>
</Properties>
</file>