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4415AF-B5AC-88FF-3D05-ABFBF3BD4346}" v="1742" dt="2024-06-22T11:53:08.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hbr.org/2023/10/its-time-to-end-the-battle-between-waterfall-and-agile" TargetMode="External"/><Relationship Id="rId2" Type="http://schemas.openxmlformats.org/officeDocument/2006/relationships/hyperlink" Target="https://relevant.software/blog/agile-software-development-lifecycle-phases-explained/" TargetMode="External"/><Relationship Id="rId1" Type="http://schemas.openxmlformats.org/officeDocument/2006/relationships/slideLayout" Target="../slideLayouts/slideLayout2.xml"/><Relationship Id="rId6" Type="http://schemas.openxmlformats.org/officeDocument/2006/relationships/hyperlink" Target="https://www.browserstack.com/guide/agile-sdlc" TargetMode="External"/><Relationship Id="rId5" Type="http://schemas.openxmlformats.org/officeDocument/2006/relationships/hyperlink" Target="https://resources.scrumalliance.org/Article/scrum-roles-demystified" TargetMode="External"/><Relationship Id="rId4" Type="http://schemas.openxmlformats.org/officeDocument/2006/relationships/hyperlink" Target="https://www.coursera.org/articles/scrum-roles-and-responsibilities?msockid=046a034535dc6a54193912f934b86b7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 7 Agile Presentation</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A51C6-BCD7-B219-5196-6E92AEE26341}"/>
              </a:ext>
            </a:extLst>
          </p:cNvPr>
          <p:cNvSpPr>
            <a:spLocks noGrp="1"/>
          </p:cNvSpPr>
          <p:nvPr>
            <p:ph type="title"/>
          </p:nvPr>
        </p:nvSpPr>
        <p:spPr/>
        <p:txBody>
          <a:bodyPr/>
          <a:lstStyle/>
          <a:p>
            <a:r>
              <a:rPr lang="en-US" dirty="0"/>
              <a:t>Scrum  Master</a:t>
            </a:r>
          </a:p>
        </p:txBody>
      </p:sp>
      <p:sp>
        <p:nvSpPr>
          <p:cNvPr id="3" name="Content Placeholder 2">
            <a:extLst>
              <a:ext uri="{FF2B5EF4-FFF2-40B4-BE49-F238E27FC236}">
                <a16:creationId xmlns:a16="http://schemas.microsoft.com/office/drawing/2014/main" id="{ABA6BFCC-0E70-FEC7-A9ED-60392DF31EBC}"/>
              </a:ext>
            </a:extLst>
          </p:cNvPr>
          <p:cNvSpPr>
            <a:spLocks noGrp="1"/>
          </p:cNvSpPr>
          <p:nvPr>
            <p:ph idx="1"/>
          </p:nvPr>
        </p:nvSpPr>
        <p:spPr/>
        <p:txBody>
          <a:bodyPr vert="horz" lIns="91440" tIns="45720" rIns="91440" bIns="45720" rtlCol="0" anchor="t">
            <a:normAutofit/>
          </a:bodyPr>
          <a:lstStyle/>
          <a:p>
            <a:pPr>
              <a:buFont typeface="Arial"/>
            </a:pPr>
            <a:r>
              <a:rPr lang="en-US" dirty="0"/>
              <a:t>The facilitator of the Scrum process.</a:t>
            </a:r>
          </a:p>
          <a:p>
            <a:pPr>
              <a:buFont typeface="Arial"/>
            </a:pPr>
            <a:r>
              <a:rPr lang="en-US" dirty="0"/>
              <a:t>This entails sprint planning which keeps the process organized.</a:t>
            </a:r>
          </a:p>
          <a:p>
            <a:pPr>
              <a:buFont typeface="Arial"/>
            </a:pPr>
            <a:r>
              <a:rPr lang="en-US" dirty="0"/>
              <a:t>Leading the daily Scrum meetings.</a:t>
            </a:r>
          </a:p>
          <a:p>
            <a:pPr marL="0" indent="0">
              <a:buNone/>
            </a:pPr>
            <a:endParaRPr lang="en-US" dirty="0"/>
          </a:p>
          <a:p>
            <a:pPr>
              <a:buFont typeface="Arial"/>
            </a:pPr>
            <a:r>
              <a:rPr lang="en-US" dirty="0"/>
              <a:t>The Scrum Master is the team leader as the name implies. They are not a manager, but the lead which the other team members follow and are given basic guidance by for the Scrum process.</a:t>
            </a:r>
          </a:p>
        </p:txBody>
      </p:sp>
    </p:spTree>
    <p:extLst>
      <p:ext uri="{BB962C8B-B14F-4D97-AF65-F5344CB8AC3E}">
        <p14:creationId xmlns:p14="http://schemas.microsoft.com/office/powerpoint/2010/main" val="117147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302B-1C5A-C8CA-89F9-8CC5C66C2645}"/>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51C73C7A-8428-D7DE-7562-4DB3CAD04741}"/>
              </a:ext>
            </a:extLst>
          </p:cNvPr>
          <p:cNvSpPr>
            <a:spLocks noGrp="1"/>
          </p:cNvSpPr>
          <p:nvPr>
            <p:ph idx="1"/>
          </p:nvPr>
        </p:nvSpPr>
        <p:spPr/>
        <p:txBody>
          <a:bodyPr vert="horz" lIns="91440" tIns="45720" rIns="91440" bIns="45720" rtlCol="0" anchor="t">
            <a:normAutofit lnSpcReduction="10000"/>
          </a:bodyPr>
          <a:lstStyle/>
          <a:p>
            <a:r>
              <a:rPr lang="en-US" dirty="0"/>
              <a:t>Is the liaison between the client and Scrum team ensuring that development is clearly understood.</a:t>
            </a:r>
          </a:p>
          <a:p>
            <a:r>
              <a:rPr lang="en-US" dirty="0"/>
              <a:t>Develop the user stories for the Scrum team.</a:t>
            </a:r>
          </a:p>
          <a:p>
            <a:r>
              <a:rPr lang="en-US" dirty="0"/>
              <a:t>Product backlog refinement.</a:t>
            </a:r>
          </a:p>
          <a:p>
            <a:r>
              <a:rPr lang="en-US" dirty="0"/>
              <a:t>Ensures communication between the expectations of the user stories and development.</a:t>
            </a:r>
          </a:p>
          <a:p>
            <a:endParaRPr lang="en-US" dirty="0"/>
          </a:p>
          <a:p>
            <a:r>
              <a:rPr lang="en-US" dirty="0"/>
              <a:t>The Product Owner is the middle-man between the client and Scrum team. They are the device of communication which keeps the project moving in the desired direction.</a:t>
            </a:r>
          </a:p>
        </p:txBody>
      </p:sp>
    </p:spTree>
    <p:extLst>
      <p:ext uri="{BB962C8B-B14F-4D97-AF65-F5344CB8AC3E}">
        <p14:creationId xmlns:p14="http://schemas.microsoft.com/office/powerpoint/2010/main" val="271496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37823-D37F-725C-5B9C-9B4D7C389E50}"/>
              </a:ext>
            </a:extLst>
          </p:cNvPr>
          <p:cNvSpPr>
            <a:spLocks noGrp="1"/>
          </p:cNvSpPr>
          <p:nvPr>
            <p:ph type="title"/>
          </p:nvPr>
        </p:nvSpPr>
        <p:spPr/>
        <p:txBody>
          <a:bodyPr/>
          <a:lstStyle/>
          <a:p>
            <a:r>
              <a:rPr lang="en-US" dirty="0"/>
              <a:t>Developers and Testers</a:t>
            </a:r>
          </a:p>
        </p:txBody>
      </p:sp>
      <p:sp>
        <p:nvSpPr>
          <p:cNvPr id="3" name="Content Placeholder 2">
            <a:extLst>
              <a:ext uri="{FF2B5EF4-FFF2-40B4-BE49-F238E27FC236}">
                <a16:creationId xmlns:a16="http://schemas.microsoft.com/office/drawing/2014/main" id="{84F3641D-3422-4DC9-C675-65F31FAF122B}"/>
              </a:ext>
            </a:extLst>
          </p:cNvPr>
          <p:cNvSpPr>
            <a:spLocks noGrp="1"/>
          </p:cNvSpPr>
          <p:nvPr>
            <p:ph idx="1"/>
          </p:nvPr>
        </p:nvSpPr>
        <p:spPr/>
        <p:txBody>
          <a:bodyPr vert="horz" lIns="91440" tIns="45720" rIns="91440" bIns="45720" rtlCol="0" anchor="t">
            <a:normAutofit lnSpcReduction="10000"/>
          </a:bodyPr>
          <a:lstStyle/>
          <a:p>
            <a:r>
              <a:rPr lang="en-US" dirty="0"/>
              <a:t>Developers are the team members that develop the product.</a:t>
            </a:r>
          </a:p>
          <a:p>
            <a:r>
              <a:rPr lang="en-US" dirty="0"/>
              <a:t>Testers are the team member which run test cases on the product.</a:t>
            </a:r>
          </a:p>
          <a:p>
            <a:endParaRPr lang="en-US" dirty="0"/>
          </a:p>
          <a:p>
            <a:r>
              <a:rPr lang="en-US" dirty="0"/>
              <a:t>These two roles must communicate with each other to achieve the closes result to the user story, to provide the best user experience possible. The Developer must communicate concise test cases to the Tester, and the tester must know to ask for any additional information they need to ensure the test case is a good one. "What color should the button be when I hover with the cursor" would be an example of an additional detail the Tester may ask the Developer.</a:t>
            </a:r>
            <a:endParaRPr lang="en-US"/>
          </a:p>
        </p:txBody>
      </p:sp>
    </p:spTree>
    <p:extLst>
      <p:ext uri="{BB962C8B-B14F-4D97-AF65-F5344CB8AC3E}">
        <p14:creationId xmlns:p14="http://schemas.microsoft.com/office/powerpoint/2010/main" val="191735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A201-E62C-8EE2-B287-57DFA26A3300}"/>
              </a:ext>
            </a:extLst>
          </p:cNvPr>
          <p:cNvSpPr>
            <a:spLocks noGrp="1"/>
          </p:cNvSpPr>
          <p:nvPr>
            <p:ph type="title"/>
          </p:nvPr>
        </p:nvSpPr>
        <p:spPr/>
        <p:txBody>
          <a:bodyPr/>
          <a:lstStyle/>
          <a:p>
            <a:r>
              <a:rPr lang="en-US" dirty="0"/>
              <a:t>The Agile Lifecycle Phases</a:t>
            </a:r>
          </a:p>
        </p:txBody>
      </p:sp>
      <p:sp>
        <p:nvSpPr>
          <p:cNvPr id="3" name="Content Placeholder 2">
            <a:extLst>
              <a:ext uri="{FF2B5EF4-FFF2-40B4-BE49-F238E27FC236}">
                <a16:creationId xmlns:a16="http://schemas.microsoft.com/office/drawing/2014/main" id="{19ADC6A6-AA80-1C84-3841-AB56668C614C}"/>
              </a:ext>
            </a:extLst>
          </p:cNvPr>
          <p:cNvSpPr>
            <a:spLocks noGrp="1"/>
          </p:cNvSpPr>
          <p:nvPr>
            <p:ph idx="1"/>
          </p:nvPr>
        </p:nvSpPr>
        <p:spPr/>
        <p:txBody>
          <a:bodyPr vert="horz" lIns="91440" tIns="45720" rIns="91440" bIns="45720" rtlCol="0" anchor="t">
            <a:normAutofit lnSpcReduction="10000"/>
          </a:bodyPr>
          <a:lstStyle/>
          <a:p>
            <a:pPr marL="514350" indent="-514350"/>
            <a:r>
              <a:rPr lang="en-US" sz="2000" dirty="0"/>
              <a:t>Concept: Creating the objective of the project</a:t>
            </a:r>
            <a:endParaRPr lang="en-US" dirty="0">
              <a:cs typeface="Arial"/>
            </a:endParaRPr>
          </a:p>
          <a:p>
            <a:pPr marL="514350" indent="-514350"/>
            <a:r>
              <a:rPr lang="en-US" sz="2000" dirty="0"/>
              <a:t>Inception: Creating the framework for the project, such as developing the team and product backlog.</a:t>
            </a:r>
            <a:endParaRPr lang="en-US" sz="2000" dirty="0">
              <a:cs typeface="Arial"/>
            </a:endParaRPr>
          </a:p>
          <a:p>
            <a:pPr marL="514350" indent="-514350"/>
            <a:r>
              <a:rPr lang="en-US" sz="2000" dirty="0">
                <a:latin typeface="Aptos"/>
                <a:cs typeface="Arial"/>
              </a:rPr>
              <a:t>Iteration: Developing function pieces of the project through small cycles. These are the sprints and their results.</a:t>
            </a:r>
          </a:p>
          <a:p>
            <a:pPr marL="514350" indent="-514350"/>
            <a:r>
              <a:rPr lang="en-US" sz="2000" dirty="0">
                <a:latin typeface="Aptos"/>
                <a:cs typeface="Arial"/>
              </a:rPr>
              <a:t>Release: Release the product to users and ensure it meets required quality standards.</a:t>
            </a:r>
          </a:p>
          <a:p>
            <a:pPr marL="514350" indent="-514350"/>
            <a:r>
              <a:rPr lang="en-US" sz="2000" dirty="0">
                <a:latin typeface="Aptos"/>
                <a:cs typeface="Arial"/>
              </a:rPr>
              <a:t>Production: Monitor the live environment ensuring it performs as desired.</a:t>
            </a:r>
          </a:p>
          <a:p>
            <a:pPr marL="514350" indent="-514350"/>
            <a:r>
              <a:rPr lang="en-US" sz="2000" dirty="0">
                <a:latin typeface="Aptos"/>
                <a:cs typeface="Arial"/>
              </a:rPr>
              <a:t>Review: Reflect on Iteration and review outcomes so far to seek improvement. Sprint reviews.</a:t>
            </a:r>
          </a:p>
          <a:p>
            <a:pPr marL="514350" indent="-514350"/>
            <a:endParaRPr lang="en-US" sz="2000" dirty="0">
              <a:cs typeface="Arial"/>
            </a:endParaRPr>
          </a:p>
          <a:p>
            <a:pPr marL="514350" indent="-514350"/>
            <a:r>
              <a:rPr lang="en-US" sz="2000" dirty="0">
                <a:cs typeface="Arial"/>
              </a:rPr>
              <a:t>These are the steps of the Agile process which lays out the Agile lifecycle. Repeat Iteration over and over until there is a product then move to Production and Review which will refer you back to Iteration for improvements. </a:t>
            </a:r>
          </a:p>
          <a:p>
            <a:pPr marL="971550" lvl="1">
              <a:buFont typeface="Courier New" panose="020B0604020202020204" pitchFamily="34" charset="0"/>
              <a:buChar char="o"/>
            </a:pPr>
            <a:endParaRPr lang="en-US" sz="1200" dirty="0"/>
          </a:p>
        </p:txBody>
      </p:sp>
    </p:spTree>
    <p:extLst>
      <p:ext uri="{BB962C8B-B14F-4D97-AF65-F5344CB8AC3E}">
        <p14:creationId xmlns:p14="http://schemas.microsoft.com/office/powerpoint/2010/main" val="1564559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A922-FD09-B596-9348-E8CE4893DE7E}"/>
              </a:ext>
            </a:extLst>
          </p:cNvPr>
          <p:cNvSpPr>
            <a:spLocks noGrp="1"/>
          </p:cNvSpPr>
          <p:nvPr>
            <p:ph type="title"/>
          </p:nvPr>
        </p:nvSpPr>
        <p:spPr/>
        <p:txBody>
          <a:bodyPr/>
          <a:lstStyle/>
          <a:p>
            <a:r>
              <a:rPr lang="en-US" dirty="0"/>
              <a:t>The Waterfall Approach</a:t>
            </a:r>
          </a:p>
        </p:txBody>
      </p:sp>
      <p:sp>
        <p:nvSpPr>
          <p:cNvPr id="3" name="Content Placeholder 2">
            <a:extLst>
              <a:ext uri="{FF2B5EF4-FFF2-40B4-BE49-F238E27FC236}">
                <a16:creationId xmlns:a16="http://schemas.microsoft.com/office/drawing/2014/main" id="{AACDAC12-5772-B3E8-BAF4-DEF71F14CEFF}"/>
              </a:ext>
            </a:extLst>
          </p:cNvPr>
          <p:cNvSpPr>
            <a:spLocks noGrp="1"/>
          </p:cNvSpPr>
          <p:nvPr>
            <p:ph idx="1"/>
          </p:nvPr>
        </p:nvSpPr>
        <p:spPr/>
        <p:txBody>
          <a:bodyPr vert="horz" lIns="91440" tIns="45720" rIns="91440" bIns="45720" rtlCol="0" anchor="t">
            <a:normAutofit lnSpcReduction="10000"/>
          </a:bodyPr>
          <a:lstStyle/>
          <a:p>
            <a:r>
              <a:rPr lang="en-US" dirty="0"/>
              <a:t>Rigid structure.</a:t>
            </a:r>
          </a:p>
          <a:p>
            <a:r>
              <a:rPr lang="en-US" dirty="0"/>
              <a:t>Sequential approach.</a:t>
            </a:r>
          </a:p>
          <a:p>
            <a:r>
              <a:rPr lang="en-US" dirty="0"/>
              <a:t>Clear direction and objectives.</a:t>
            </a:r>
          </a:p>
          <a:p>
            <a:r>
              <a:rPr lang="en-US" dirty="0"/>
              <a:t>Documentation driven.</a:t>
            </a:r>
          </a:p>
          <a:p>
            <a:r>
              <a:rPr lang="en-US" dirty="0"/>
              <a:t>Late testing.</a:t>
            </a:r>
          </a:p>
          <a:p>
            <a:endParaRPr lang="en-US" dirty="0"/>
          </a:p>
          <a:p>
            <a:r>
              <a:rPr lang="en-US" sz="1800" dirty="0"/>
              <a:t>The waterfall approach is the straightforward approach to development. It is straight forward and has the advantage of being highly documentation driven. It is also clear at what point in development you are at any given time due to its rigidity. Due to its rigid nature, it is hard to backtrack or redevelop earlier parts of an application with the process, since each milestone is built upon the last. Testing isn't done until late in the development cycle, so it is also less forgiving in regards to mistakes being made during early development.</a:t>
            </a:r>
          </a:p>
        </p:txBody>
      </p:sp>
    </p:spTree>
    <p:extLst>
      <p:ext uri="{BB962C8B-B14F-4D97-AF65-F5344CB8AC3E}">
        <p14:creationId xmlns:p14="http://schemas.microsoft.com/office/powerpoint/2010/main" val="11899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A6B2-9C9A-1CC5-CBAE-284741B9AC90}"/>
              </a:ext>
            </a:extLst>
          </p:cNvPr>
          <p:cNvSpPr>
            <a:spLocks noGrp="1"/>
          </p:cNvSpPr>
          <p:nvPr>
            <p:ph type="title"/>
          </p:nvPr>
        </p:nvSpPr>
        <p:spPr/>
        <p:txBody>
          <a:bodyPr/>
          <a:lstStyle/>
          <a:p>
            <a:r>
              <a:rPr lang="en-US" dirty="0"/>
              <a:t>Waterfall VS Agile</a:t>
            </a:r>
          </a:p>
        </p:txBody>
      </p:sp>
      <p:sp>
        <p:nvSpPr>
          <p:cNvPr id="3" name="Content Placeholder 2">
            <a:extLst>
              <a:ext uri="{FF2B5EF4-FFF2-40B4-BE49-F238E27FC236}">
                <a16:creationId xmlns:a16="http://schemas.microsoft.com/office/drawing/2014/main" id="{6F342405-2BE7-05C2-A2B4-E52088D469D3}"/>
              </a:ext>
            </a:extLst>
          </p:cNvPr>
          <p:cNvSpPr>
            <a:spLocks noGrp="1"/>
          </p:cNvSpPr>
          <p:nvPr>
            <p:ph idx="1"/>
          </p:nvPr>
        </p:nvSpPr>
        <p:spPr/>
        <p:txBody>
          <a:bodyPr vert="horz" lIns="91440" tIns="45720" rIns="91440" bIns="45720" rtlCol="0" anchor="t">
            <a:normAutofit/>
          </a:bodyPr>
          <a:lstStyle/>
          <a:p>
            <a:r>
              <a:rPr lang="en-US" dirty="0"/>
              <a:t>Waterfall is a linear development method with clearly defined goals.</a:t>
            </a:r>
          </a:p>
          <a:p>
            <a:r>
              <a:rPr lang="en-US" dirty="0"/>
              <a:t>Agile is a flexible development method with flexible goals.</a:t>
            </a:r>
          </a:p>
          <a:p>
            <a:endParaRPr lang="en-US" sz="1400" dirty="0"/>
          </a:p>
          <a:p>
            <a:r>
              <a:rPr lang="en-US" sz="1400" dirty="0"/>
              <a:t>Agile is better suited to larger projects or concepts with changing requirements or experimental applications. Since its methodology is forgiving given its ability to test early, you are able to iron out bugs and compatibility at every stage of development. The </a:t>
            </a:r>
            <a:r>
              <a:rPr lang="en-US" sz="1400" dirty="0" err="1"/>
              <a:t>fexability</a:t>
            </a:r>
            <a:r>
              <a:rPr lang="en-US" sz="1400" dirty="0"/>
              <a:t> can work against it though. The ability to change on a dime also means unnecessary changes can be made or the inability to commit to something can cause the team to get stuck in development hell.</a:t>
            </a:r>
          </a:p>
          <a:p>
            <a:r>
              <a:rPr lang="en-US" sz="1400" dirty="0"/>
              <a:t>The Waterfall method is linear and has clear milestones. It is better suited for simpler projects or projects which have been done before. An example of this would be creating a copy of another project for the use of the team, such as a development tool. Since everything with the tool is clearly defined, and it does not need to be changed, the Waterfall method could be the best option since you only need to follow a clear and straight path to your goals.</a:t>
            </a:r>
          </a:p>
          <a:p>
            <a:r>
              <a:rPr lang="en-US" sz="1400" dirty="0"/>
              <a:t>If the project has any possibility of changing or is large in scale the Agile method is likely the better choice, otherwise the Waterfall method could be considered since it is simple.</a:t>
            </a:r>
          </a:p>
        </p:txBody>
      </p:sp>
    </p:spTree>
    <p:extLst>
      <p:ext uri="{BB962C8B-B14F-4D97-AF65-F5344CB8AC3E}">
        <p14:creationId xmlns:p14="http://schemas.microsoft.com/office/powerpoint/2010/main" val="869806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D0FB-7396-C07B-4C53-B17F447614BD}"/>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56E1F512-A022-9CBD-0F53-4782AF041B7C}"/>
              </a:ext>
            </a:extLst>
          </p:cNvPr>
          <p:cNvSpPr>
            <a:spLocks noGrp="1"/>
          </p:cNvSpPr>
          <p:nvPr>
            <p:ph idx="1"/>
          </p:nvPr>
        </p:nvSpPr>
        <p:spPr/>
        <p:txBody>
          <a:bodyPr vert="horz" lIns="91440" tIns="45720" rIns="91440" bIns="45720" rtlCol="0" anchor="t">
            <a:normAutofit/>
          </a:bodyPr>
          <a:lstStyle/>
          <a:p>
            <a:pPr marL="514350" indent="-514350"/>
            <a:r>
              <a:rPr lang="en-US" sz="1400" i="1" dirty="0">
                <a:ea typeface="+mn-lt"/>
                <a:cs typeface="+mn-lt"/>
              </a:rPr>
              <a:t>Relevant Software. (2023, June 22). Agile software development lifecycle phases explained. Relevant Software. </a:t>
            </a:r>
            <a:r>
              <a:rPr lang="en-US" sz="1400" i="1" dirty="0">
                <a:ea typeface="+mn-lt"/>
                <a:cs typeface="+mn-lt"/>
                <a:hlinkClick r:id="rId2"/>
              </a:rPr>
              <a:t>https://relevant.software/blog/agile-software-development-lifecycle-phases-explained/</a:t>
            </a:r>
            <a:endParaRPr lang="en-US" sz="1400" i="1" dirty="0">
              <a:ea typeface="+mn-lt"/>
              <a:cs typeface="+mn-lt"/>
            </a:endParaRPr>
          </a:p>
          <a:p>
            <a:pPr marL="514350" indent="-514350"/>
            <a:r>
              <a:rPr lang="en-US" sz="1400" i="1" dirty="0">
                <a:ea typeface="+mn-lt"/>
                <a:cs typeface="+mn-lt"/>
              </a:rPr>
              <a:t>Nieto-Rodriguez, A. (2023, October). It's time to end the battle between Waterfall and Agile. Harvard Business Review. </a:t>
            </a:r>
            <a:r>
              <a:rPr lang="en-US" sz="1400" i="1" dirty="0">
                <a:ea typeface="+mn-lt"/>
                <a:cs typeface="+mn-lt"/>
                <a:hlinkClick r:id="rId3"/>
              </a:rPr>
              <a:t>https://hbr.org/2023/10/its-time-to-end-the-battle-between-waterfall-and-agile</a:t>
            </a:r>
          </a:p>
          <a:p>
            <a:pPr marL="514350" indent="-514350"/>
            <a:r>
              <a:rPr lang="en-US" sz="1400" dirty="0">
                <a:ea typeface="+mn-lt"/>
                <a:cs typeface="+mn-lt"/>
              </a:rPr>
              <a:t>Coursera. (2023, November 29). The 3 Scrum roles and responsibilities explained. Coursera. </a:t>
            </a:r>
            <a:r>
              <a:rPr lang="en-US" sz="1400" dirty="0">
                <a:ea typeface="+mn-lt"/>
                <a:cs typeface="+mn-lt"/>
                <a:hlinkClick r:id="rId4"/>
              </a:rPr>
              <a:t>https://www.coursera.org/articles/scrum-roles-and-responsibilities?msockid=046a034535dc6a54193912f934b86b7c</a:t>
            </a:r>
          </a:p>
          <a:p>
            <a:pPr marL="514350" indent="-514350"/>
            <a:r>
              <a:rPr lang="en-US" sz="1400" dirty="0">
                <a:ea typeface="+mn-lt"/>
                <a:cs typeface="+mn-lt"/>
              </a:rPr>
              <a:t>Scrum Alliance. (2022, March 15). </a:t>
            </a:r>
            <a:r>
              <a:rPr lang="en-US" sz="1400" i="1" dirty="0">
                <a:ea typeface="+mn-lt"/>
                <a:cs typeface="+mn-lt"/>
              </a:rPr>
              <a:t>Scrum roles demystified</a:t>
            </a:r>
            <a:r>
              <a:rPr lang="en-US" sz="1400" dirty="0">
                <a:ea typeface="+mn-lt"/>
                <a:cs typeface="+mn-lt"/>
              </a:rPr>
              <a:t>. Scrum Alliance. Retrieved June 22, 2024, from </a:t>
            </a:r>
            <a:r>
              <a:rPr lang="en-US" sz="1400" dirty="0">
                <a:ea typeface="+mn-lt"/>
                <a:cs typeface="+mn-lt"/>
                <a:hlinkClick r:id="rId5"/>
              </a:rPr>
              <a:t>https://resources.scrumalliance.org/Article/scrum-roles-demystified</a:t>
            </a:r>
          </a:p>
          <a:p>
            <a:pPr marL="514350" indent="-514350"/>
            <a:r>
              <a:rPr lang="en-US" sz="1400" dirty="0" err="1">
                <a:ea typeface="+mn-lt"/>
                <a:cs typeface="+mn-lt"/>
              </a:rPr>
              <a:t>BrowserStack</a:t>
            </a:r>
            <a:r>
              <a:rPr lang="en-US" sz="1400" dirty="0">
                <a:ea typeface="+mn-lt"/>
                <a:cs typeface="+mn-lt"/>
              </a:rPr>
              <a:t>. (2021, April 29). </a:t>
            </a:r>
            <a:r>
              <a:rPr lang="en-US" sz="1400" i="1" dirty="0">
                <a:ea typeface="+mn-lt"/>
                <a:cs typeface="+mn-lt"/>
              </a:rPr>
              <a:t>Agile software development life cycle: Phases explained</a:t>
            </a:r>
            <a:r>
              <a:rPr lang="en-US" sz="1400" dirty="0">
                <a:ea typeface="+mn-lt"/>
                <a:cs typeface="+mn-lt"/>
              </a:rPr>
              <a:t>. </a:t>
            </a:r>
            <a:r>
              <a:rPr lang="en-US" sz="1400" dirty="0" err="1">
                <a:ea typeface="+mn-lt"/>
                <a:cs typeface="+mn-lt"/>
              </a:rPr>
              <a:t>BrowserStack</a:t>
            </a:r>
            <a:r>
              <a:rPr lang="en-US" sz="1400" dirty="0">
                <a:ea typeface="+mn-lt"/>
                <a:cs typeface="+mn-lt"/>
              </a:rPr>
              <a:t>. </a:t>
            </a:r>
            <a:r>
              <a:rPr lang="en-US" sz="1400" dirty="0">
                <a:ea typeface="+mn-lt"/>
                <a:cs typeface="+mn-lt"/>
                <a:hlinkClick r:id="rId6"/>
              </a:rPr>
              <a:t>https://www.browserstack.com/guide/agile-sdlc</a:t>
            </a:r>
            <a:endParaRPr lang="en-US" sz="1400" dirty="0">
              <a:ea typeface="+mn-lt"/>
              <a:cs typeface="+mn-lt"/>
            </a:endParaRPr>
          </a:p>
        </p:txBody>
      </p:sp>
    </p:spTree>
    <p:extLst>
      <p:ext uri="{BB962C8B-B14F-4D97-AF65-F5344CB8AC3E}">
        <p14:creationId xmlns:p14="http://schemas.microsoft.com/office/powerpoint/2010/main" val="3799124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Mod 7 Agile Presentation</vt:lpstr>
      <vt:lpstr>Scrum  Master</vt:lpstr>
      <vt:lpstr>Product Owner</vt:lpstr>
      <vt:lpstr>Developers and Testers</vt:lpstr>
      <vt:lpstr>The Agile Lifecycle Phases</vt:lpstr>
      <vt:lpstr>The Waterfall Approach</vt:lpstr>
      <vt:lpstr>Waterfall VS Agile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290</cp:revision>
  <dcterms:created xsi:type="dcterms:W3CDTF">2024-06-22T09:11:44Z</dcterms:created>
  <dcterms:modified xsi:type="dcterms:W3CDTF">2024-06-22T11:59:23Z</dcterms:modified>
</cp:coreProperties>
</file>