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a:lnSpc>
                <a:spcPct val="100000"/>
              </a:lnSpc>
              <a:spcBef>
                <a:spcPts val="0"/>
              </a:spcBef>
              <a:spcAft>
                <a:spcPts val="0"/>
              </a:spcAft>
              <a:buClr>
                <a:schemeClr val="lt1"/>
              </a:buClr>
              <a:buSzPct val="100000"/>
              <a:buFont typeface="Arial"/>
              <a:buChar char="●"/>
              <a:defRPr b="1" sz="2400" i="0">
                <a:solidFill>
                  <a:schemeClr val="lt1"/>
                </a:solidFill>
              </a:defRPr>
            </a:lvl1pPr>
            <a:lvl2pPr algn="l" rtl="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a:lnSpc>
                <a:spcPct val="100000"/>
              </a:lnSpc>
              <a:spcBef>
                <a:spcPts val="0"/>
              </a:spcBef>
              <a:spcAft>
                <a:spcPts val="0"/>
              </a:spcAft>
              <a:buClr>
                <a:schemeClr val="lt1"/>
              </a:buClr>
              <a:buSzPct val="100000"/>
              <a:buFont typeface="Arial"/>
              <a:buChar char="●"/>
              <a:defRPr b="1" sz="2400" i="0">
                <a:solidFill>
                  <a:schemeClr val="lt1"/>
                </a:solidFill>
              </a:defRPr>
            </a:lvl4pPr>
            <a:lvl5pPr algn="l" rtl="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a:lnSpc>
                <a:spcPct val="100000"/>
              </a:lnSpc>
              <a:spcBef>
                <a:spcPts val="0"/>
              </a:spcBef>
              <a:spcAft>
                <a:spcPts val="0"/>
              </a:spcAft>
              <a:buClr>
                <a:schemeClr val="lt1"/>
              </a:buClr>
              <a:buSzPct val="100000"/>
              <a:buFont typeface="Arial"/>
              <a:buChar char="●"/>
              <a:defRPr b="1" sz="2400" i="0">
                <a:solidFill>
                  <a:schemeClr val="lt1"/>
                </a:solidFill>
              </a:defRPr>
            </a:lvl7pPr>
            <a:lvl8pPr algn="l" rtl="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a:spcBef>
                <a:spcPts val="600"/>
              </a:spcBef>
              <a:buClr>
                <a:schemeClr val="dk2"/>
              </a:buClr>
              <a:buSzPct val="100000"/>
              <a:buFont typeface="Arial"/>
              <a:buChar char="●"/>
              <a:defRPr strike="noStrike" u="none" b="0" cap="none" baseline="0" sz="3000" i="0">
                <a:solidFill>
                  <a:schemeClr val="dk2"/>
                </a:solidFill>
                <a:latin typeface="Arial"/>
                <a:ea typeface="Arial"/>
                <a:cs typeface="Arial"/>
                <a:sym typeface="Arial"/>
              </a:defRPr>
            </a:lvl1pPr>
            <a:lvl2pPr algn="l" rtl="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4pPr>
            <a:lvl5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7pPr>
            <a:lvl8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6.xml" Type="http://schemas.openxmlformats.org/officeDocument/2006/relationships/slideLayout" Id="rId1"/><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lgn="ctr" rtl="0" lvl="0">
              <a:spcBef>
                <a:spcPts val="0"/>
              </a:spcBef>
              <a:buNone/>
            </a:pPr>
            <a:r>
              <a:rPr sz="6000" lang="en">
                <a:latin typeface="Quattrocento"/>
                <a:ea typeface="Quattrocento"/>
                <a:cs typeface="Quattrocento"/>
                <a:sym typeface="Quattrocento"/>
              </a:rPr>
              <a:t>JAVA COHORT</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rtl="0" lvl="0">
              <a:spcBef>
                <a:spcPts val="0"/>
              </a:spcBef>
              <a:buNone/>
            </a:pPr>
            <a:r>
              <a:rPr lang="en"/>
              <a:t>03 - Bootstrap</a:t>
            </a:r>
          </a:p>
        </p:txBody>
      </p:sp>
      <p:pic>
        <p:nvPicPr>
          <p:cNvPr id="30" name="Shape 30"/>
          <p:cNvPicPr preferRelativeResize="0"/>
          <p:nvPr/>
        </p:nvPicPr>
        <p:blipFill>
          <a:blip r:embed="rId3">
            <a:alphaModFix/>
          </a:blip>
          <a:stretch>
            <a:fillRect/>
          </a:stretch>
        </p:blipFill>
        <p:spPr>
          <a:xfrm>
            <a:off y="1985225" x="3381375"/>
            <a:ext cy="476250" cx="2381250"/>
          </a:xfrm>
          <a:prstGeom prst="rect">
            <a:avLst/>
          </a:prstGeom>
          <a:noFill/>
          <a:ln>
            <a:noFill/>
          </a:ln>
        </p:spPr>
      </p:pic>
      <p:sp>
        <p:nvSpPr>
          <p:cNvPr id="31" name="Shape 31"/>
          <p:cNvSpPr txBox="1"/>
          <p:nvPr/>
        </p:nvSpPr>
        <p:spPr>
          <a:xfrm>
            <a:off y="6497050" x="3381300"/>
            <a:ext cy="236400" cx="2381399"/>
          </a:xfrm>
          <a:prstGeom prst="rect">
            <a:avLst/>
          </a:prstGeom>
          <a:noFill/>
          <a:ln>
            <a:noFill/>
          </a:ln>
        </p:spPr>
        <p:txBody>
          <a:bodyPr bIns="91425" rIns="91425" lIns="91425" tIns="91425" anchor="t" anchorCtr="0">
            <a:noAutofit/>
          </a:bodyPr>
          <a:lstStyle/>
          <a:p>
            <a:pPr algn="ctr">
              <a:spcBef>
                <a:spcPts val="0"/>
              </a:spcBef>
              <a:buNone/>
            </a:pPr>
            <a:r>
              <a:rPr lang="en"/>
              <a:t>Confidential - do not copy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Glyphicons</a:t>
            </a:r>
          </a:p>
        </p:txBody>
      </p:sp>
      <p:sp>
        <p:nvSpPr>
          <p:cNvPr id="101" name="Shape 10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Small icons that you can embed in our site for things like labels, buttons, textboxes, etc.</a:t>
            </a:r>
          </a:p>
        </p:txBody>
      </p:sp>
      <p:pic>
        <p:nvPicPr>
          <p:cNvPr id="102" name="Shape 102"/>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03" name="Shape 103"/>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Link Button</a:t>
            </a:r>
          </a:p>
        </p:txBody>
      </p:sp>
      <p:sp>
        <p:nvSpPr>
          <p:cNvPr id="109" name="Shape 10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10" name="Shape 110"/>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11" name="Shape 111"/>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Grid System</a:t>
            </a:r>
          </a:p>
        </p:txBody>
      </p:sp>
      <p:sp>
        <p:nvSpPr>
          <p:cNvPr id="117" name="Shape 11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18" name="Shape 118"/>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19" name="Shape 119"/>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Responsive Grid</a:t>
            </a:r>
          </a:p>
        </p:txBody>
      </p:sp>
      <p:sp>
        <p:nvSpPr>
          <p:cNvPr id="125" name="Shape 12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26" name="Shape 126"/>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27" name="Shape 127"/>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Nested Columns</a:t>
            </a:r>
          </a:p>
        </p:txBody>
      </p:sp>
      <p:sp>
        <p:nvSpPr>
          <p:cNvPr id="133" name="Shape 13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34" name="Shape 134"/>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35" name="Shape 135"/>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Page Styles</a:t>
            </a:r>
          </a:p>
        </p:txBody>
      </p:sp>
      <p:sp>
        <p:nvSpPr>
          <p:cNvPr id="141" name="Shape 14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42" name="Shape 142"/>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43" name="Shape 143"/>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Buttons / Labels</a:t>
            </a:r>
          </a:p>
        </p:txBody>
      </p:sp>
      <p:sp>
        <p:nvSpPr>
          <p:cNvPr id="149" name="Shape 14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50" name="Shape 150"/>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51" name="Shape 151"/>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Glyphicons</a:t>
            </a:r>
          </a:p>
        </p:txBody>
      </p:sp>
      <p:sp>
        <p:nvSpPr>
          <p:cNvPr id="157" name="Shape 15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58" name="Shape 158"/>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59" name="Shape 159"/>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Nav Bar</a:t>
            </a:r>
          </a:p>
        </p:txBody>
      </p:sp>
      <p:sp>
        <p:nvSpPr>
          <p:cNvPr id="165" name="Shape 16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66" name="Shape 166"/>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67" name="Shape 167"/>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Example: Forms</a:t>
            </a:r>
          </a:p>
        </p:txBody>
      </p:sp>
      <p:sp>
        <p:nvSpPr>
          <p:cNvPr id="173" name="Shape 17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74" name="Shape 174"/>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75" name="Shape 175"/>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Objectives</a:t>
            </a:r>
          </a:p>
        </p:txBody>
      </p:sp>
      <p:sp>
        <p:nvSpPr>
          <p:cNvPr id="37" name="Shape 3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Understand what Bootstrap is</a:t>
            </a:r>
          </a:p>
          <a:p>
            <a:pPr rtl="0" lvl="0" indent="-419100" marL="457200">
              <a:spcBef>
                <a:spcPts val="0"/>
              </a:spcBef>
              <a:buClr>
                <a:schemeClr val="dk2"/>
              </a:buClr>
              <a:buSzPct val="100000"/>
              <a:buFont typeface="Arial"/>
              <a:buChar char="●"/>
            </a:pPr>
            <a:r>
              <a:rPr lang="en"/>
              <a:t>Understand how to download and install Bootstrap</a:t>
            </a:r>
          </a:p>
          <a:p>
            <a:pPr rtl="0" lvl="0" indent="-419100" marL="457200">
              <a:spcBef>
                <a:spcPts val="0"/>
              </a:spcBef>
              <a:buClr>
                <a:schemeClr val="dk2"/>
              </a:buClr>
              <a:buSzPct val="100000"/>
              <a:buFont typeface="Arial"/>
              <a:buChar char="●"/>
            </a:pPr>
            <a:r>
              <a:rPr lang="en"/>
              <a:t>Understand the file structure of Bootstrap</a:t>
            </a:r>
          </a:p>
          <a:p>
            <a:pPr rtl="0" lvl="0" indent="-419100" marL="457200">
              <a:spcBef>
                <a:spcPts val="0"/>
              </a:spcBef>
              <a:buClr>
                <a:schemeClr val="dk2"/>
              </a:buClr>
              <a:buSzPct val="100000"/>
              <a:buFont typeface="Arial"/>
              <a:buChar char="●"/>
            </a:pPr>
            <a:r>
              <a:rPr lang="en"/>
              <a:t>Become familiar with Bootstrap:</a:t>
            </a:r>
          </a:p>
          <a:p>
            <a:pPr rtl="0" lvl="1" indent="-381000" marL="914400">
              <a:spcBef>
                <a:spcPts val="0"/>
              </a:spcBef>
              <a:buClr>
                <a:schemeClr val="dk2"/>
              </a:buClr>
              <a:buSzPct val="80000"/>
              <a:buFont typeface="Courier New"/>
              <a:buChar char="o"/>
            </a:pPr>
            <a:r>
              <a:rPr lang="en"/>
              <a:t>Scaffolding</a:t>
            </a:r>
          </a:p>
          <a:p>
            <a:pPr rtl="0" lvl="1" indent="-381000" marL="914400">
              <a:spcBef>
                <a:spcPts val="0"/>
              </a:spcBef>
              <a:buClr>
                <a:schemeClr val="dk2"/>
              </a:buClr>
              <a:buSzPct val="80000"/>
              <a:buFont typeface="Courier New"/>
              <a:buChar char="o"/>
            </a:pPr>
            <a:r>
              <a:rPr lang="en"/>
              <a:t>Base CSS</a:t>
            </a:r>
          </a:p>
          <a:p>
            <a:pPr rtl="0" lvl="1" indent="-381000" marL="914400">
              <a:spcBef>
                <a:spcPts val="0"/>
              </a:spcBef>
              <a:buClr>
                <a:schemeClr val="dk2"/>
              </a:buClr>
              <a:buSzPct val="80000"/>
              <a:buFont typeface="Courier New"/>
              <a:buChar char="o"/>
            </a:pPr>
            <a:r>
              <a:rPr lang="en"/>
              <a:t>Components</a:t>
            </a:r>
          </a:p>
          <a:p>
            <a:pPr rtl="0" lvl="1" indent="-381000" marL="914400">
              <a:spcBef>
                <a:spcPts val="0"/>
              </a:spcBef>
              <a:buClr>
                <a:schemeClr val="dk2"/>
              </a:buClr>
              <a:buSzPct val="80000"/>
              <a:buFont typeface="Courier New"/>
              <a:buChar char="o"/>
            </a:pPr>
            <a:r>
              <a:rPr lang="en"/>
              <a:t>JavaScript Plugins</a:t>
            </a:r>
          </a:p>
        </p:txBody>
      </p:sp>
      <p:pic>
        <p:nvPicPr>
          <p:cNvPr id="38" name="Shape 38"/>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39" name="Shape 39"/>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Conclusion</a:t>
            </a:r>
          </a:p>
        </p:txBody>
      </p:sp>
      <p:sp>
        <p:nvSpPr>
          <p:cNvPr id="181" name="Shape 18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Lots of options</a:t>
            </a:r>
          </a:p>
          <a:p>
            <a:pPr rtl="0" lvl="0" indent="-419100" marL="457200">
              <a:spcBef>
                <a:spcPts val="0"/>
              </a:spcBef>
              <a:buClr>
                <a:schemeClr val="dk2"/>
              </a:buClr>
              <a:buSzPct val="100000"/>
              <a:buFont typeface="Arial"/>
              <a:buChar char="●"/>
            </a:pPr>
            <a:r>
              <a:rPr lang="en"/>
              <a:t>Bootstrap makes it much easier to create professional looking pages</a:t>
            </a:r>
          </a:p>
          <a:p>
            <a:pPr rtl="0" lvl="0" indent="-419100" marL="457200">
              <a:spcBef>
                <a:spcPts val="0"/>
              </a:spcBef>
              <a:buClr>
                <a:schemeClr val="dk2"/>
              </a:buClr>
              <a:buSzPct val="100000"/>
              <a:buFont typeface="Arial"/>
              <a:buChar char="●"/>
            </a:pPr>
            <a:r>
              <a:rPr lang="en"/>
              <a:t>Explore your options, play with code, look for examples</a:t>
            </a:r>
          </a:p>
        </p:txBody>
      </p:sp>
      <p:pic>
        <p:nvPicPr>
          <p:cNvPr id="182" name="Shape 182"/>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183" name="Shape 183"/>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pic>
        <p:nvPicPr>
          <p:cNvPr id="188" name="Shape 188"/>
          <p:cNvPicPr preferRelativeResize="0"/>
          <p:nvPr/>
        </p:nvPicPr>
        <p:blipFill>
          <a:blip r:embed="rId3">
            <a:alphaModFix/>
          </a:blip>
          <a:stretch>
            <a:fillRect/>
          </a:stretch>
        </p:blipFill>
        <p:spPr>
          <a:xfrm>
            <a:off y="1238100" x="3381375"/>
            <a:ext cy="476250" cx="2381250"/>
          </a:xfrm>
          <a:prstGeom prst="rect">
            <a:avLst/>
          </a:prstGeom>
          <a:noFill/>
          <a:ln>
            <a:noFill/>
          </a:ln>
        </p:spPr>
      </p:pic>
      <p:sp>
        <p:nvSpPr>
          <p:cNvPr id="189" name="Shape 189"/>
          <p:cNvSpPr txBox="1"/>
          <p:nvPr/>
        </p:nvSpPr>
        <p:spPr>
          <a:xfrm>
            <a:off y="2160900" x="318450"/>
            <a:ext cy="3000000" cx="8586600"/>
          </a:xfrm>
          <a:prstGeom prst="rect">
            <a:avLst/>
          </a:prstGeom>
          <a:noFill/>
          <a:ln>
            <a:noFill/>
          </a:ln>
        </p:spPr>
        <p:txBody>
          <a:bodyPr bIns="91425" rIns="91425" lIns="91425" tIns="91425" anchor="ctr" anchorCtr="0">
            <a:noAutofit/>
          </a:bodyPr>
          <a:lstStyle/>
          <a:p>
            <a:pPr rtl="0" lvl="0">
              <a:spcBef>
                <a:spcPts val="0"/>
              </a:spcBef>
              <a:buNone/>
            </a:pPr>
            <a:r>
              <a:rPr lang="en"/>
              <a:t>Copyright © 2014 by Software Craftsmanship Guild. </a:t>
            </a:r>
          </a:p>
          <a:p>
            <a:pPr rtl="0" lvl="0">
              <a:spcBef>
                <a:spcPts val="0"/>
              </a:spcBef>
              <a:buNone/>
            </a:pPr>
            <a:r>
              <a:t/>
            </a:r>
            <a:endParaRPr/>
          </a:p>
          <a:p>
            <a:pPr rtl="0" lvl="0">
              <a:spcBef>
                <a:spcPts val="0"/>
              </a:spcBef>
              <a:buNone/>
            </a:pPr>
            <a:r>
              <a:rPr lang="en"/>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rtl="0" lvl="0">
              <a:spcBef>
                <a:spcPts val="0"/>
              </a:spcBef>
              <a:buNone/>
            </a:pPr>
            <a:r>
              <a:t/>
            </a:r>
            <a:endParaRPr/>
          </a:p>
          <a:p>
            <a:pPr rtl="0" lvl="0">
              <a:spcBef>
                <a:spcPts val="0"/>
              </a:spcBef>
              <a:buNone/>
            </a:pPr>
            <a:r>
              <a:rPr lang="en"/>
              <a:t>Software Craftsmanship Guild</a:t>
            </a:r>
          </a:p>
          <a:p>
            <a:pPr rtl="0" lvl="0">
              <a:spcBef>
                <a:spcPts val="0"/>
              </a:spcBef>
              <a:buNone/>
            </a:pPr>
            <a:r>
              <a:rPr lang="en"/>
              <a:t>526 S. Main St,  Suite 609</a:t>
            </a:r>
          </a:p>
          <a:p>
            <a:pPr rtl="0" lvl="0">
              <a:spcBef>
                <a:spcPts val="0"/>
              </a:spcBef>
              <a:buNone/>
            </a:pPr>
            <a:r>
              <a:rPr lang="en"/>
              <a:t>Akron, OH 44311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en"/>
              <a:t>What is Bootstrap?</a:t>
            </a:r>
          </a:p>
        </p:txBody>
      </p:sp>
      <p:sp>
        <p:nvSpPr>
          <p:cNvPr id="45" name="Shape 4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Created by Twitter</a:t>
            </a:r>
          </a:p>
          <a:p>
            <a:pPr rtl="0" lvl="0" indent="-419100" marL="457200">
              <a:spcBef>
                <a:spcPts val="0"/>
              </a:spcBef>
              <a:buClr>
                <a:schemeClr val="dk2"/>
              </a:buClr>
              <a:buSzPct val="100000"/>
              <a:buFont typeface="Arial"/>
              <a:buChar char="●"/>
            </a:pPr>
            <a:r>
              <a:rPr lang="en"/>
              <a:t>Open Source</a:t>
            </a:r>
          </a:p>
          <a:p>
            <a:pPr rtl="0" lvl="0" indent="-419100" marL="457200">
              <a:spcBef>
                <a:spcPts val="0"/>
              </a:spcBef>
              <a:buClr>
                <a:schemeClr val="dk2"/>
              </a:buClr>
              <a:buSzPct val="100000"/>
              <a:buFont typeface="Arial"/>
              <a:buChar char="●"/>
            </a:pPr>
            <a:r>
              <a:rPr lang="en"/>
              <a:t>Bootstrap is a CSS and JavaScript framework</a:t>
            </a:r>
          </a:p>
          <a:p>
            <a:pPr rtl="0" lvl="0" indent="-419100" marL="457200">
              <a:spcBef>
                <a:spcPts val="0"/>
              </a:spcBef>
              <a:buClr>
                <a:schemeClr val="dk2"/>
              </a:buClr>
              <a:buSzPct val="100000"/>
              <a:buFont typeface="Arial"/>
              <a:buChar char="●"/>
            </a:pPr>
            <a:r>
              <a:rPr lang="en"/>
              <a:t>It is designed to make web development faster and easier</a:t>
            </a:r>
          </a:p>
          <a:p>
            <a:pPr rtl="0" lvl="0" indent="-419100" marL="457200">
              <a:spcBef>
                <a:spcPts val="0"/>
              </a:spcBef>
              <a:buClr>
                <a:schemeClr val="dk2"/>
              </a:buClr>
              <a:buSzPct val="100000"/>
              <a:buFont typeface="Arial"/>
              <a:buChar char="●"/>
            </a:pPr>
            <a:r>
              <a:rPr lang="en"/>
              <a:t>It uses jQuery for its JavaScript functionality</a:t>
            </a:r>
          </a:p>
          <a:p>
            <a:pPr lvl="0">
              <a:spcBef>
                <a:spcPts val="0"/>
              </a:spcBef>
              <a:buNone/>
            </a:pPr>
            <a:r>
              <a:t/>
            </a:r>
            <a:endParaRPr/>
          </a:p>
        </p:txBody>
      </p:sp>
      <p:pic>
        <p:nvPicPr>
          <p:cNvPr id="46" name="Shape 46"/>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47" name="Shape 47"/>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a:spcBef>
                <a:spcPts val="0"/>
              </a:spcBef>
              <a:buNone/>
            </a:pPr>
            <a:r>
              <a:rPr lang="en"/>
              <a:t>Confidential - do not copy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Download and Installation</a:t>
            </a:r>
          </a:p>
        </p:txBody>
      </p:sp>
      <p:sp>
        <p:nvSpPr>
          <p:cNvPr id="53" name="Shape 5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Download the </a:t>
            </a:r>
            <a:r>
              <a:rPr b="1" lang="en" i="1"/>
              <a:t>compiled</a:t>
            </a:r>
            <a:r>
              <a:rPr lang="en"/>
              <a:t> version of Bootstrap</a:t>
            </a:r>
          </a:p>
          <a:p>
            <a:pPr rtl="0" lvl="0" indent="-419100" marL="457200">
              <a:spcBef>
                <a:spcPts val="0"/>
              </a:spcBef>
              <a:buClr>
                <a:schemeClr val="dk2"/>
              </a:buClr>
              <a:buSzPct val="100000"/>
              <a:buFont typeface="Arial"/>
              <a:buChar char="●"/>
            </a:pPr>
            <a:r>
              <a:rPr lang="en"/>
              <a:t>Download the minified version of jQuery</a:t>
            </a:r>
          </a:p>
          <a:p>
            <a:pPr rtl="0" lvl="0" indent="-419100" marL="457200">
              <a:spcBef>
                <a:spcPts val="0"/>
              </a:spcBef>
              <a:buClr>
                <a:schemeClr val="dk2"/>
              </a:buClr>
              <a:buSzPct val="100000"/>
              <a:buFont typeface="Arial"/>
              <a:buChar char="●"/>
            </a:pPr>
            <a:r>
              <a:rPr lang="en"/>
              <a:t>Include in your HTML files</a:t>
            </a:r>
          </a:p>
        </p:txBody>
      </p:sp>
      <p:pic>
        <p:nvPicPr>
          <p:cNvPr id="54" name="Shape 54"/>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55" name="Shape 55"/>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File Structure</a:t>
            </a:r>
          </a:p>
        </p:txBody>
      </p:sp>
      <p:sp>
        <p:nvSpPr>
          <p:cNvPr id="61" name="Shape 6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spcBef>
                <a:spcPts val="0"/>
              </a:spcBef>
              <a:buNone/>
            </a:pPr>
            <a:r>
              <a:rPr sz="2400" lang="en"/>
              <a:t>The Bootstrap file system looks like this:</a:t>
            </a:r>
          </a:p>
          <a:p>
            <a:pPr rtl="0" lvl="0">
              <a:spcBef>
                <a:spcPts val="0"/>
              </a:spcBef>
              <a:buClr>
                <a:schemeClr val="dk1"/>
              </a:buClr>
              <a:buSzPct val="61111"/>
              <a:buFont typeface="Arial"/>
              <a:buNone/>
            </a:pPr>
            <a:r>
              <a:rPr sz="1800" lang="en">
                <a:latin typeface="Courier New"/>
                <a:ea typeface="Courier New"/>
                <a:cs typeface="Courier New"/>
                <a:sym typeface="Courier New"/>
              </a:rPr>
              <a:t>bootstrap/</a:t>
            </a:r>
          </a:p>
          <a:p>
            <a:pPr rtl="0" lvl="0">
              <a:spcBef>
                <a:spcPts val="0"/>
              </a:spcBef>
              <a:buClr>
                <a:schemeClr val="dk1"/>
              </a:buClr>
              <a:buSzPct val="61111"/>
              <a:buFont typeface="Arial"/>
              <a:buNone/>
            </a:pPr>
            <a:r>
              <a:rPr sz="1800" lang="en">
                <a:latin typeface="Courier New"/>
                <a:ea typeface="Courier New"/>
                <a:cs typeface="Courier New"/>
                <a:sym typeface="Courier New"/>
              </a:rPr>
              <a:t>  +-- css/</a:t>
            </a:r>
          </a:p>
          <a:p>
            <a:pPr rtl="0" lvl="0">
              <a:spcBef>
                <a:spcPts val="0"/>
              </a:spcBef>
              <a:buClr>
                <a:schemeClr val="dk1"/>
              </a:buClr>
              <a:buSzPct val="61111"/>
              <a:buFont typeface="Arial"/>
              <a:buNone/>
            </a:pPr>
            <a:r>
              <a:rPr sz="1800" lang="en">
                <a:latin typeface="Courier New"/>
                <a:ea typeface="Courier New"/>
                <a:cs typeface="Courier New"/>
                <a:sym typeface="Courier New"/>
              </a:rPr>
              <a:t>  ¦   +-- bootstrap.css</a:t>
            </a:r>
          </a:p>
          <a:p>
            <a:pPr rtl="0" lvl="0">
              <a:spcBef>
                <a:spcPts val="0"/>
              </a:spcBef>
              <a:buClr>
                <a:schemeClr val="dk1"/>
              </a:buClr>
              <a:buSzPct val="61111"/>
              <a:buFont typeface="Arial"/>
              <a:buNone/>
            </a:pPr>
            <a:r>
              <a:rPr sz="1800" lang="en">
                <a:latin typeface="Courier New"/>
                <a:ea typeface="Courier New"/>
                <a:cs typeface="Courier New"/>
                <a:sym typeface="Courier New"/>
              </a:rPr>
              <a:t>  ¦   +-- bootstrap.min.css</a:t>
            </a:r>
          </a:p>
          <a:p>
            <a:pPr rtl="0" lvl="0">
              <a:spcBef>
                <a:spcPts val="0"/>
              </a:spcBef>
              <a:buClr>
                <a:schemeClr val="dk1"/>
              </a:buClr>
              <a:buSzPct val="61111"/>
              <a:buFont typeface="Arial"/>
              <a:buNone/>
            </a:pPr>
            <a:r>
              <a:rPr sz="1800" lang="en">
                <a:latin typeface="Courier New"/>
                <a:ea typeface="Courier New"/>
                <a:cs typeface="Courier New"/>
                <a:sym typeface="Courier New"/>
              </a:rPr>
              <a:t>  +-- js/</a:t>
            </a:r>
          </a:p>
          <a:p>
            <a:pPr rtl="0" lvl="0">
              <a:spcBef>
                <a:spcPts val="0"/>
              </a:spcBef>
              <a:buClr>
                <a:schemeClr val="dk1"/>
              </a:buClr>
              <a:buSzPct val="61111"/>
              <a:buFont typeface="Arial"/>
              <a:buNone/>
            </a:pPr>
            <a:r>
              <a:rPr sz="1800" lang="en">
                <a:latin typeface="Courier New"/>
                <a:ea typeface="Courier New"/>
                <a:cs typeface="Courier New"/>
                <a:sym typeface="Courier New"/>
              </a:rPr>
              <a:t>  ¦   +-- bootstrap.js</a:t>
            </a:r>
          </a:p>
          <a:p>
            <a:pPr rtl="0" lvl="0">
              <a:spcBef>
                <a:spcPts val="0"/>
              </a:spcBef>
              <a:buClr>
                <a:schemeClr val="dk1"/>
              </a:buClr>
              <a:buSzPct val="61111"/>
              <a:buFont typeface="Arial"/>
              <a:buNone/>
            </a:pPr>
            <a:r>
              <a:rPr sz="1800" lang="en">
                <a:latin typeface="Courier New"/>
                <a:ea typeface="Courier New"/>
                <a:cs typeface="Courier New"/>
                <a:sym typeface="Courier New"/>
              </a:rPr>
              <a:t>  ¦   +-- bootstrap.min.js</a:t>
            </a:r>
          </a:p>
          <a:p>
            <a:pPr rtl="0" lvl="0">
              <a:spcBef>
                <a:spcPts val="0"/>
              </a:spcBef>
              <a:buClr>
                <a:schemeClr val="dk1"/>
              </a:buClr>
              <a:buSzPct val="61111"/>
              <a:buFont typeface="Arial"/>
              <a:buNone/>
            </a:pPr>
            <a:r>
              <a:rPr sz="1800" lang="en">
                <a:latin typeface="Courier New"/>
                <a:ea typeface="Courier New"/>
                <a:cs typeface="Courier New"/>
                <a:sym typeface="Courier New"/>
              </a:rPr>
              <a:t>  +-- img/</a:t>
            </a:r>
          </a:p>
          <a:p>
            <a:pPr rtl="0" lvl="0">
              <a:spcBef>
                <a:spcPts val="0"/>
              </a:spcBef>
              <a:buClr>
                <a:schemeClr val="dk1"/>
              </a:buClr>
              <a:buSzPct val="61111"/>
              <a:buFont typeface="Arial"/>
              <a:buNone/>
            </a:pPr>
            <a:r>
              <a:rPr sz="1800" lang="en">
                <a:latin typeface="Courier New"/>
                <a:ea typeface="Courier New"/>
                <a:cs typeface="Courier New"/>
                <a:sym typeface="Courier New"/>
              </a:rPr>
              <a:t>      +-- glyphicons-halflings.png</a:t>
            </a:r>
          </a:p>
          <a:p>
            <a:pPr rtl="0" lvl="0">
              <a:spcBef>
                <a:spcPts val="0"/>
              </a:spcBef>
              <a:buClr>
                <a:schemeClr val="dk1"/>
              </a:buClr>
              <a:buSzPct val="61111"/>
              <a:buFont typeface="Arial"/>
              <a:buNone/>
            </a:pPr>
            <a:r>
              <a:rPr sz="1800" lang="en">
                <a:latin typeface="Courier New"/>
                <a:ea typeface="Courier New"/>
                <a:cs typeface="Courier New"/>
                <a:sym typeface="Courier New"/>
              </a:rPr>
              <a:t>      +-- glyphicons-halflings-white.png</a:t>
            </a:r>
          </a:p>
          <a:p>
            <a:pPr rtl="0" lvl="0">
              <a:spcBef>
                <a:spcPts val="0"/>
              </a:spcBef>
              <a:buNone/>
            </a:pPr>
            <a:r>
              <a:t/>
            </a:r>
            <a:endParaRPr/>
          </a:p>
        </p:txBody>
      </p:sp>
      <p:pic>
        <p:nvPicPr>
          <p:cNvPr id="62" name="Shape 62"/>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63" name="Shape 63"/>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Scaffolding</a:t>
            </a:r>
          </a:p>
        </p:txBody>
      </p:sp>
      <p:sp>
        <p:nvSpPr>
          <p:cNvPr id="69" name="Shape 6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Based on a 12 column grid</a:t>
            </a:r>
          </a:p>
          <a:p>
            <a:pPr rtl="0" lvl="0" indent="-419100" marL="457200">
              <a:spcBef>
                <a:spcPts val="0"/>
              </a:spcBef>
              <a:buClr>
                <a:schemeClr val="dk2"/>
              </a:buClr>
              <a:buSzPct val="100000"/>
              <a:buFont typeface="Arial"/>
              <a:buChar char="●"/>
            </a:pPr>
            <a:r>
              <a:rPr lang="en"/>
              <a:t>Pages need to be HTML5 doctype</a:t>
            </a:r>
          </a:p>
          <a:p>
            <a:pPr rtl="0" lvl="0" indent="-419100" marL="457200">
              <a:spcBef>
                <a:spcPts val="0"/>
              </a:spcBef>
              <a:buClr>
                <a:schemeClr val="dk2"/>
              </a:buClr>
              <a:buSzPct val="100000"/>
              <a:buFont typeface="Arial"/>
              <a:buChar char="●"/>
            </a:pPr>
            <a:r>
              <a:rPr lang="en"/>
              <a:t>Has both fixed and fluid grid systems</a:t>
            </a:r>
          </a:p>
          <a:p>
            <a:pPr rtl="0" lvl="0" indent="-419100" marL="457200">
              <a:spcBef>
                <a:spcPts val="0"/>
              </a:spcBef>
              <a:buClr>
                <a:schemeClr val="dk2"/>
              </a:buClr>
              <a:buSzPct val="100000"/>
              <a:buFont typeface="Arial"/>
              <a:buChar char="●"/>
            </a:pPr>
            <a:r>
              <a:rPr lang="en"/>
              <a:t>Has both fixed and fluid layouts</a:t>
            </a:r>
          </a:p>
          <a:p>
            <a:pPr rtl="0" lvl="0" indent="-419100" marL="457200">
              <a:spcBef>
                <a:spcPts val="0"/>
              </a:spcBef>
              <a:buClr>
                <a:schemeClr val="dk2"/>
              </a:buClr>
              <a:buSzPct val="100000"/>
              <a:buFont typeface="Arial"/>
              <a:buChar char="●"/>
            </a:pPr>
            <a:r>
              <a:rPr lang="en"/>
              <a:t>You can enable responsive design features (not on by default)</a:t>
            </a:r>
          </a:p>
        </p:txBody>
      </p:sp>
      <p:pic>
        <p:nvPicPr>
          <p:cNvPr id="70" name="Shape 70"/>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71" name="Shape 71"/>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Base CSS</a:t>
            </a:r>
          </a:p>
        </p:txBody>
      </p:sp>
      <p:sp>
        <p:nvSpPr>
          <p:cNvPr id="77" name="Shape 7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Alignment and emphasis classes</a:t>
            </a:r>
          </a:p>
          <a:p>
            <a:pPr rtl="0" lvl="0" indent="-419100" marL="457200">
              <a:spcBef>
                <a:spcPts val="0"/>
              </a:spcBef>
              <a:buClr>
                <a:schemeClr val="dk2"/>
              </a:buClr>
              <a:buSzPct val="100000"/>
              <a:buFont typeface="Arial"/>
              <a:buChar char="●"/>
            </a:pPr>
            <a:r>
              <a:rPr lang="en"/>
              <a:t>Abbreviations (with hovers)</a:t>
            </a:r>
          </a:p>
          <a:p>
            <a:pPr rtl="0" lvl="0" indent="-419100" marL="457200">
              <a:spcBef>
                <a:spcPts val="0"/>
              </a:spcBef>
              <a:buClr>
                <a:schemeClr val="dk2"/>
              </a:buClr>
              <a:buSzPct val="100000"/>
              <a:buFont typeface="Arial"/>
              <a:buChar char="●"/>
            </a:pPr>
            <a:r>
              <a:rPr lang="en"/>
              <a:t>Formatting for addresses</a:t>
            </a:r>
          </a:p>
          <a:p>
            <a:pPr rtl="0" lvl="0" indent="-419100" marL="457200">
              <a:spcBef>
                <a:spcPts val="0"/>
              </a:spcBef>
              <a:buClr>
                <a:schemeClr val="dk2"/>
              </a:buClr>
              <a:buSzPct val="100000"/>
              <a:buFont typeface="Arial"/>
              <a:buChar char="●"/>
            </a:pPr>
            <a:r>
              <a:rPr lang="en"/>
              <a:t>Blockquotes, Descriptions, Code</a:t>
            </a:r>
          </a:p>
          <a:p>
            <a:pPr rtl="0" lvl="0" indent="-419100" marL="457200">
              <a:spcBef>
                <a:spcPts val="0"/>
              </a:spcBef>
              <a:buClr>
                <a:schemeClr val="dk2"/>
              </a:buClr>
              <a:buSzPct val="100000"/>
              <a:buFont typeface="Arial"/>
              <a:buChar char="●"/>
            </a:pPr>
            <a:r>
              <a:rPr lang="en"/>
              <a:t>Tables, Rows, and Forms</a:t>
            </a:r>
          </a:p>
          <a:p>
            <a:pPr rtl="0" lvl="0" indent="-419100" marL="457200">
              <a:spcBef>
                <a:spcPts val="0"/>
              </a:spcBef>
              <a:buClr>
                <a:schemeClr val="dk2"/>
              </a:buClr>
              <a:buSzPct val="100000"/>
              <a:buFont typeface="Arial"/>
              <a:buChar char="●"/>
            </a:pPr>
            <a:r>
              <a:rPr lang="en"/>
              <a:t>Buttons, Images, and Icons</a:t>
            </a:r>
          </a:p>
        </p:txBody>
      </p:sp>
      <p:pic>
        <p:nvPicPr>
          <p:cNvPr id="78" name="Shape 78"/>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79" name="Shape 79"/>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Components</a:t>
            </a:r>
          </a:p>
        </p:txBody>
      </p:sp>
      <p:sp>
        <p:nvSpPr>
          <p:cNvPr id="85" name="Shape 8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Many page components available:</a:t>
            </a:r>
          </a:p>
          <a:p>
            <a:pPr rtl="0" lvl="1" indent="-381000" marL="914400">
              <a:spcBef>
                <a:spcPts val="0"/>
              </a:spcBef>
              <a:buClr>
                <a:schemeClr val="dk2"/>
              </a:buClr>
              <a:buSzPct val="80000"/>
              <a:buFont typeface="Courier New"/>
              <a:buChar char="o"/>
            </a:pPr>
            <a:r>
              <a:rPr lang="en"/>
              <a:t>Buttons</a:t>
            </a:r>
          </a:p>
          <a:p>
            <a:pPr rtl="0" lvl="1" indent="-381000" marL="914400">
              <a:spcBef>
                <a:spcPts val="0"/>
              </a:spcBef>
              <a:buClr>
                <a:schemeClr val="dk2"/>
              </a:buClr>
              <a:buSzPct val="80000"/>
              <a:buFont typeface="Courier New"/>
              <a:buChar char="o"/>
            </a:pPr>
            <a:r>
              <a:rPr lang="en"/>
              <a:t>Navigation</a:t>
            </a:r>
          </a:p>
          <a:p>
            <a:pPr rtl="0" lvl="1" indent="-381000" marL="914400">
              <a:spcBef>
                <a:spcPts val="0"/>
              </a:spcBef>
              <a:buClr>
                <a:schemeClr val="dk2"/>
              </a:buClr>
              <a:buSzPct val="80000"/>
              <a:buFont typeface="Courier New"/>
              <a:buChar char="o"/>
            </a:pPr>
            <a:r>
              <a:rPr lang="en"/>
              <a:t>Pagination</a:t>
            </a:r>
          </a:p>
          <a:p>
            <a:pPr rtl="0" lvl="1" indent="-381000" marL="914400">
              <a:spcBef>
                <a:spcPts val="0"/>
              </a:spcBef>
              <a:buClr>
                <a:schemeClr val="dk2"/>
              </a:buClr>
              <a:buSzPct val="80000"/>
              <a:buFont typeface="Courier New"/>
              <a:buChar char="o"/>
            </a:pPr>
            <a:r>
              <a:rPr lang="en"/>
              <a:t>Labels and Badges</a:t>
            </a:r>
          </a:p>
          <a:p>
            <a:pPr rtl="0" lvl="1" indent="-381000" marL="914400">
              <a:spcBef>
                <a:spcPts val="0"/>
              </a:spcBef>
              <a:buClr>
                <a:schemeClr val="dk2"/>
              </a:buClr>
              <a:buSzPct val="80000"/>
              <a:buFont typeface="Courier New"/>
              <a:buChar char="o"/>
            </a:pPr>
            <a:r>
              <a:rPr lang="en"/>
              <a:t>Thumbnails</a:t>
            </a:r>
          </a:p>
          <a:p>
            <a:pPr rtl="0" lvl="1" indent="-381000" marL="914400">
              <a:spcBef>
                <a:spcPts val="0"/>
              </a:spcBef>
              <a:buClr>
                <a:schemeClr val="dk2"/>
              </a:buClr>
              <a:buSzPct val="80000"/>
              <a:buFont typeface="Courier New"/>
              <a:buChar char="o"/>
            </a:pPr>
            <a:r>
              <a:rPr lang="en"/>
              <a:t>Alerts</a:t>
            </a:r>
          </a:p>
          <a:p>
            <a:pPr rtl="0" lvl="1" indent="-381000" marL="914400">
              <a:spcBef>
                <a:spcPts val="0"/>
              </a:spcBef>
              <a:buClr>
                <a:schemeClr val="dk2"/>
              </a:buClr>
              <a:buSzPct val="80000"/>
              <a:buFont typeface="Courier New"/>
              <a:buChar char="o"/>
            </a:pPr>
            <a:r>
              <a:rPr lang="en"/>
              <a:t>Progress Bars</a:t>
            </a:r>
          </a:p>
        </p:txBody>
      </p:sp>
      <p:pic>
        <p:nvPicPr>
          <p:cNvPr id="86" name="Shape 86"/>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87" name="Shape 87"/>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en"/>
              <a:t>JavaScript Plugins</a:t>
            </a:r>
          </a:p>
        </p:txBody>
      </p:sp>
      <p:sp>
        <p:nvSpPr>
          <p:cNvPr id="93" name="Shape 9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bootstrap.js and bootstrap.min.js both contain all of the JavaScript plugins</a:t>
            </a:r>
          </a:p>
          <a:p>
            <a:pPr rtl="0" lvl="0" indent="-419100" marL="457200">
              <a:spcBef>
                <a:spcPts val="0"/>
              </a:spcBef>
              <a:buClr>
                <a:schemeClr val="dk2"/>
              </a:buClr>
              <a:buSzPct val="100000"/>
              <a:buFont typeface="Arial"/>
              <a:buChar char="●"/>
            </a:pPr>
            <a:r>
              <a:rPr lang="en"/>
              <a:t>Many plugins available:</a:t>
            </a:r>
          </a:p>
          <a:p>
            <a:pPr rtl="0" lvl="1" indent="-381000" marL="914400">
              <a:spcBef>
                <a:spcPts val="0"/>
              </a:spcBef>
              <a:buClr>
                <a:schemeClr val="dk2"/>
              </a:buClr>
              <a:buSzPct val="80000"/>
              <a:buFont typeface="Courier New"/>
              <a:buChar char="o"/>
            </a:pPr>
            <a:r>
              <a:rPr lang="en"/>
              <a:t>Transitions</a:t>
            </a:r>
          </a:p>
          <a:p>
            <a:pPr rtl="0" lvl="1" indent="-381000" marL="914400">
              <a:spcBef>
                <a:spcPts val="0"/>
              </a:spcBef>
              <a:buClr>
                <a:schemeClr val="dk2"/>
              </a:buClr>
              <a:buSzPct val="80000"/>
              <a:buFont typeface="Courier New"/>
              <a:buChar char="o"/>
            </a:pPr>
            <a:r>
              <a:rPr lang="en"/>
              <a:t>Modal Dialog Boxes</a:t>
            </a:r>
          </a:p>
          <a:p>
            <a:pPr rtl="0" lvl="1" indent="-381000" marL="914400">
              <a:spcBef>
                <a:spcPts val="0"/>
              </a:spcBef>
              <a:buClr>
                <a:schemeClr val="dk2"/>
              </a:buClr>
              <a:buSzPct val="80000"/>
              <a:buFont typeface="Courier New"/>
              <a:buChar char="o"/>
            </a:pPr>
            <a:r>
              <a:rPr lang="en"/>
              <a:t>Dropdowns</a:t>
            </a:r>
          </a:p>
          <a:p>
            <a:pPr rtl="0" lvl="1" indent="-381000" marL="914400">
              <a:spcBef>
                <a:spcPts val="0"/>
              </a:spcBef>
              <a:buClr>
                <a:schemeClr val="dk2"/>
              </a:buClr>
              <a:buSzPct val="80000"/>
              <a:buFont typeface="Courier New"/>
              <a:buChar char="o"/>
            </a:pPr>
            <a:r>
              <a:rPr lang="en"/>
              <a:t>Tabs</a:t>
            </a:r>
          </a:p>
          <a:p>
            <a:pPr rtl="0" lvl="1" indent="-381000" marL="914400">
              <a:spcBef>
                <a:spcPts val="0"/>
              </a:spcBef>
              <a:buClr>
                <a:schemeClr val="dk2"/>
              </a:buClr>
              <a:buSzPct val="80000"/>
              <a:buFont typeface="Courier New"/>
              <a:buChar char="o"/>
            </a:pPr>
            <a:r>
              <a:rPr lang="en"/>
              <a:t>Tooltips/Popovers/Alerts</a:t>
            </a:r>
          </a:p>
          <a:p>
            <a:pPr rtl="0" lvl="1" indent="-381000" marL="914400">
              <a:spcBef>
                <a:spcPts val="0"/>
              </a:spcBef>
              <a:buClr>
                <a:schemeClr val="dk2"/>
              </a:buClr>
              <a:buSzPct val="80000"/>
              <a:buFont typeface="Courier New"/>
              <a:buChar char="o"/>
            </a:pPr>
            <a:r>
              <a:rPr lang="en"/>
              <a:t>Carousel</a:t>
            </a:r>
          </a:p>
          <a:p>
            <a:pPr rtl="0" lvl="1" indent="-381000" marL="914400">
              <a:spcBef>
                <a:spcPts val="0"/>
              </a:spcBef>
              <a:buClr>
                <a:schemeClr val="dk2"/>
              </a:buClr>
              <a:buSzPct val="80000"/>
              <a:buFont typeface="Courier New"/>
              <a:buChar char="o"/>
            </a:pPr>
            <a:r>
              <a:rPr lang="en"/>
              <a:t>Typeahead</a:t>
            </a:r>
          </a:p>
        </p:txBody>
      </p:sp>
      <p:pic>
        <p:nvPicPr>
          <p:cNvPr id="94" name="Shape 94"/>
          <p:cNvPicPr preferRelativeResize="0"/>
          <p:nvPr/>
        </p:nvPicPr>
        <p:blipFill>
          <a:blip r:embed="rId3">
            <a:alphaModFix/>
          </a:blip>
          <a:stretch>
            <a:fillRect/>
          </a:stretch>
        </p:blipFill>
        <p:spPr>
          <a:xfrm>
            <a:off y="6162675" x="6581775"/>
            <a:ext cy="476250" cx="2381250"/>
          </a:xfrm>
          <a:prstGeom prst="rect">
            <a:avLst/>
          </a:prstGeom>
          <a:noFill/>
          <a:ln>
            <a:noFill/>
          </a:ln>
        </p:spPr>
      </p:pic>
      <p:sp>
        <p:nvSpPr>
          <p:cNvPr id="95" name="Shape 95"/>
          <p:cNvSpPr txBox="1"/>
          <p:nvPr/>
        </p:nvSpPr>
        <p:spPr>
          <a:xfrm>
            <a:off y="6491425" x="3265200"/>
            <a:ext cy="286199" cx="2613600"/>
          </a:xfrm>
          <a:prstGeom prst="rect">
            <a:avLst/>
          </a:prstGeom>
          <a:noFill/>
          <a:ln>
            <a:noFill/>
          </a:ln>
        </p:spPr>
        <p:txBody>
          <a:bodyPr bIns="91425" rIns="91425" lIns="91425" tIns="91425" anchor="t" anchorCtr="0">
            <a:noAutofit/>
          </a:bodyPr>
          <a:lstStyle/>
          <a:p>
            <a:pPr algn="ctr" rtl="0" lvl="0">
              <a:spcBef>
                <a:spcPts val="0"/>
              </a:spcBef>
              <a:buNone/>
            </a:pPr>
            <a:r>
              <a:rPr lang="en"/>
              <a:t>Confidential - do not copy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