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67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496" r:id="rId10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99FF"/>
    <a:srgbClr val="00FF00"/>
    <a:srgbClr val="00FF99"/>
    <a:srgbClr val="66FF99"/>
    <a:srgbClr val="6BCB55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07" autoAdjust="0"/>
  </p:normalViewPr>
  <p:slideViewPr>
    <p:cSldViewPr snapToGrid="0" snapToObjects="1"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-3160" y="-96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B263B-2801-4817-AC15-3F187998A103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6DD52-23EC-4AD0-A387-0C29ED3B7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54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410969-A2C7-3D4A-84FA-CAF7F22AA509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78EC20F-A19A-E64A-A5EE-F2546707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5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1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2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3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4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5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6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7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8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EF3B6-C773-4C47-B172-DE6DAEA102B0}" type="slidenum">
              <a:rPr lang="en-US"/>
              <a:pPr/>
              <a:t>9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95600" y="533400"/>
            <a:ext cx="3506788" cy="262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400" y="3329277"/>
            <a:ext cx="7437500" cy="31544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82054" tIns="41027" rIns="82054" bIns="41027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4DB-3BD8-3340-BCFB-63863A887D2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E5D-4CA0-C142-AA6C-EACAA0B3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4DB-3BD8-3340-BCFB-63863A887D2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E5D-4CA0-C142-AA6C-EACAA0B3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4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4DB-3BD8-3340-BCFB-63863A887D2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E5D-4CA0-C142-AA6C-EACAA0B3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4DB-3BD8-3340-BCFB-63863A887D2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E5D-4CA0-C142-AA6C-EACAA0B3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1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4DB-3BD8-3340-BCFB-63863A887D2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E5D-4CA0-C142-AA6C-EACAA0B3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0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4DB-3BD8-3340-BCFB-63863A887D2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E5D-4CA0-C142-AA6C-EACAA0B3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9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4DB-3BD8-3340-BCFB-63863A887D2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E5D-4CA0-C142-AA6C-EACAA0B3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0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4DB-3BD8-3340-BCFB-63863A887D2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E5D-4CA0-C142-AA6C-EACAA0B3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3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4DB-3BD8-3340-BCFB-63863A887D2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E5D-4CA0-C142-AA6C-EACAA0B3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3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4DB-3BD8-3340-BCFB-63863A887D2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E5D-4CA0-C142-AA6C-EACAA0B3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0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54DB-3BD8-3340-BCFB-63863A887D2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7E5D-4CA0-C142-AA6C-EACAA0B3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8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A54DB-3BD8-3340-BCFB-63863A887D2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47E5D-4CA0-C142-AA6C-EACAA0B3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lframalpha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 4098"/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Main interface</a:t>
            </a:r>
            <a:endParaRPr lang="en-US" sz="4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" name="AutoShape 3" descr=" 4099"/>
          <p:cNvSpPr>
            <a:spLocks noChangeArrowheads="1"/>
          </p:cNvSpPr>
          <p:nvPr/>
        </p:nvSpPr>
        <p:spPr bwMode="auto">
          <a:xfrm>
            <a:off x="323849" y="1564952"/>
            <a:ext cx="8220075" cy="513112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90155" y="1933575"/>
            <a:ext cx="5898050" cy="49530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5734" y="1933575"/>
            <a:ext cx="139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Query:  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548709" y="1943100"/>
            <a:ext cx="29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|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3669" y="723930"/>
            <a:ext cx="410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Similar to </a:t>
            </a:r>
            <a:r>
              <a:rPr lang="en-US" sz="2000" dirty="0" smtClean="0">
                <a:hlinkClick r:id="rId3"/>
              </a:rPr>
              <a:t>Wolfram Alpha</a:t>
            </a:r>
            <a:r>
              <a:rPr lang="en-US" sz="2000" dirty="0" smtClean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962025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 4098"/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Main interface</a:t>
            </a:r>
            <a:endParaRPr lang="en-US" sz="4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AutoShape 3" descr=" 4099"/>
          <p:cNvSpPr>
            <a:spLocks noChangeArrowheads="1"/>
          </p:cNvSpPr>
          <p:nvPr/>
        </p:nvSpPr>
        <p:spPr bwMode="auto">
          <a:xfrm>
            <a:off x="323849" y="1564952"/>
            <a:ext cx="8220075" cy="513112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155" y="1933575"/>
            <a:ext cx="5898050" cy="49530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36765" y="4787384"/>
            <a:ext cx="579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genetic conditions protect from disease ___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69" y="723930"/>
            <a:ext cx="410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Suggested queries: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33231" y="1076385"/>
            <a:ext cx="5048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Eg</a:t>
            </a:r>
            <a:r>
              <a:rPr lang="en-US" sz="1600" dirty="0" smtClean="0"/>
              <a:t>: the two proof of concept questions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143607" y="4229160"/>
            <a:ext cx="4791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Explore some things this Reasoning Tool can answer: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1484861" y="4724400"/>
            <a:ext cx="6003344" cy="49530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36765" y="5410200"/>
            <a:ext cx="595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outcome pathway for drug ___ and condition ___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484861" y="5345370"/>
            <a:ext cx="6003344" cy="49530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6765" y="6029325"/>
            <a:ext cx="579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drugs are the least well studied?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484861" y="5966341"/>
            <a:ext cx="6003344" cy="49530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5734" y="1933575"/>
            <a:ext cx="139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Query:  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48709" y="1943100"/>
            <a:ext cx="29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|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599617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 4098"/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Main interface</a:t>
            </a:r>
            <a:endParaRPr lang="en-US" sz="4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AutoShape 3" descr=" 4099"/>
          <p:cNvSpPr>
            <a:spLocks noChangeArrowheads="1"/>
          </p:cNvSpPr>
          <p:nvPr/>
        </p:nvSpPr>
        <p:spPr bwMode="auto">
          <a:xfrm>
            <a:off x="323849" y="1564952"/>
            <a:ext cx="8220075" cy="513112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155" y="1933575"/>
            <a:ext cx="5898050" cy="49530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5733" y="1933575"/>
            <a:ext cx="525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Query:  what genes are |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669" y="723930"/>
            <a:ext cx="410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Auto-complete suggestions: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33231" y="1076385"/>
            <a:ext cx="5048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Eg</a:t>
            </a:r>
            <a:r>
              <a:rPr lang="en-US" sz="1600" dirty="0" smtClean="0"/>
              <a:t>: data-types that we know about</a:t>
            </a:r>
            <a:endParaRPr lang="en-US" sz="1600" dirty="0"/>
          </a:p>
        </p:txBody>
      </p:sp>
      <p:sp>
        <p:nvSpPr>
          <p:cNvPr id="14" name="AutoShape 3" descr=" 4099"/>
          <p:cNvSpPr>
            <a:spLocks noChangeArrowheads="1"/>
          </p:cNvSpPr>
          <p:nvPr/>
        </p:nvSpPr>
        <p:spPr bwMode="auto">
          <a:xfrm>
            <a:off x="3686175" y="2495550"/>
            <a:ext cx="2505076" cy="36195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Transcription regulators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6" name="AutoShape 3" descr=" 4099"/>
          <p:cNvSpPr>
            <a:spLocks noChangeArrowheads="1"/>
          </p:cNvSpPr>
          <p:nvPr/>
        </p:nvSpPr>
        <p:spPr bwMode="auto">
          <a:xfrm>
            <a:off x="3686175" y="2905125"/>
            <a:ext cx="2505076" cy="36195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Functionally similar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7" name="AutoShape 3" descr=" 4099"/>
          <p:cNvSpPr>
            <a:spLocks noChangeArrowheads="1"/>
          </p:cNvSpPr>
          <p:nvPr/>
        </p:nvSpPr>
        <p:spPr bwMode="auto">
          <a:xfrm>
            <a:off x="3676650" y="3305175"/>
            <a:ext cx="2505076" cy="36195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Co-expressed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3607" y="4229160"/>
            <a:ext cx="4791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Explore some things this Reasoning Tool can answer: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536765" y="4787384"/>
            <a:ext cx="579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genetic conditions protect from disease ___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484861" y="4724400"/>
            <a:ext cx="6003344" cy="49530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6765" y="5410200"/>
            <a:ext cx="595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outcome pathway for drug ___ and condition ___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484861" y="5345370"/>
            <a:ext cx="6003344" cy="49530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6765" y="6029325"/>
            <a:ext cx="579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drugs are the least well studied?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484861" y="5966341"/>
            <a:ext cx="6003344" cy="49530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03412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 4098"/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Main interface</a:t>
            </a:r>
            <a:endParaRPr lang="en-US" sz="4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AutoShape 3" descr=" 4099"/>
          <p:cNvSpPr>
            <a:spLocks noChangeArrowheads="1"/>
          </p:cNvSpPr>
          <p:nvPr/>
        </p:nvSpPr>
        <p:spPr bwMode="auto">
          <a:xfrm>
            <a:off x="323849" y="1564952"/>
            <a:ext cx="8220075" cy="513112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155" y="1933575"/>
            <a:ext cx="5898050" cy="49530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5733" y="1933575"/>
            <a:ext cx="688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Query:  </a:t>
            </a:r>
            <a:r>
              <a:rPr lang="en-US" dirty="0" smtClean="0"/>
              <a:t>what nonsense show high phenotypic similarity to FANCC 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669" y="723930"/>
            <a:ext cx="410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Error handling: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33231" y="1076385"/>
            <a:ext cx="5048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Eg</a:t>
            </a:r>
            <a:r>
              <a:rPr lang="en-US" sz="1600" dirty="0" smtClean="0"/>
              <a:t>: don’t know how to interpret 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590156" y="2552760"/>
            <a:ext cx="589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Sorry, I don’t know how to answer that question: </a:t>
            </a:r>
            <a:r>
              <a:rPr lang="en-US" sz="1600" i="1" dirty="0" smtClean="0"/>
              <a:t>No available databases contain the data type “nonsense.”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2792826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 4098"/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Main interface</a:t>
            </a:r>
            <a:endParaRPr lang="en-US" sz="4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AutoShape 3" descr=" 4099"/>
          <p:cNvSpPr>
            <a:spLocks noChangeArrowheads="1"/>
          </p:cNvSpPr>
          <p:nvPr/>
        </p:nvSpPr>
        <p:spPr bwMode="auto">
          <a:xfrm>
            <a:off x="323849" y="1564952"/>
            <a:ext cx="8220075" cy="513112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155" y="1933575"/>
            <a:ext cx="5898050" cy="49530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5733" y="1933575"/>
            <a:ext cx="688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Query:  </a:t>
            </a:r>
            <a:r>
              <a:rPr lang="en-US" sz="2000" dirty="0" smtClean="0"/>
              <a:t>which genetic conditions protect from </a:t>
            </a:r>
            <a:r>
              <a:rPr lang="en-US" sz="2000" dirty="0" err="1" smtClean="0"/>
              <a:t>ashma</a:t>
            </a:r>
            <a:r>
              <a:rPr lang="en-US" sz="2000" dirty="0" smtClean="0"/>
              <a:t>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3669" y="723930"/>
            <a:ext cx="410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Error handling: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33231" y="1076385"/>
            <a:ext cx="5048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Eg</a:t>
            </a:r>
            <a:r>
              <a:rPr lang="en-US" sz="1600" dirty="0" smtClean="0"/>
              <a:t>: Typos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590156" y="2524185"/>
            <a:ext cx="5898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Did you mean: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1637780" y="2886075"/>
            <a:ext cx="5898050" cy="49530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34433" y="2914650"/>
            <a:ext cx="6882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which genetic conditions protect from </a:t>
            </a:r>
            <a:r>
              <a:rPr lang="en-US" sz="2000" dirty="0" smtClean="0"/>
              <a:t>asthma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6757597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 4098"/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Main interface</a:t>
            </a:r>
            <a:endParaRPr lang="en-US" sz="4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AutoShape 3" descr=" 4099"/>
          <p:cNvSpPr>
            <a:spLocks noChangeArrowheads="1"/>
          </p:cNvSpPr>
          <p:nvPr/>
        </p:nvSpPr>
        <p:spPr bwMode="auto">
          <a:xfrm>
            <a:off x="323849" y="1564952"/>
            <a:ext cx="8220075" cy="513112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155" y="1933575"/>
            <a:ext cx="5898050" cy="49530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5733" y="1933575"/>
            <a:ext cx="688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Query:  </a:t>
            </a:r>
            <a:r>
              <a:rPr lang="en-US" sz="2000" dirty="0" smtClean="0"/>
              <a:t>which genetic conditions protect from asthma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3669" y="723930"/>
            <a:ext cx="410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Processing query: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33231" y="1076385"/>
            <a:ext cx="6319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Generate a dossier of search strategies (i.e. trees returned by Markov Chain)</a:t>
            </a:r>
            <a:endParaRPr lang="en-US" sz="1500" dirty="0"/>
          </a:p>
        </p:txBody>
      </p:sp>
      <p:sp>
        <p:nvSpPr>
          <p:cNvPr id="11" name="AutoShape 3" descr=" 4099"/>
          <p:cNvSpPr>
            <a:spLocks noChangeArrowheads="1"/>
          </p:cNvSpPr>
          <p:nvPr/>
        </p:nvSpPr>
        <p:spPr bwMode="auto">
          <a:xfrm>
            <a:off x="1604889" y="2667001"/>
            <a:ext cx="5883315" cy="59055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Input interpretation: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Find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gene variants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that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reduce symptoms 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of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bronchial asthma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AutoShape 3" descr=" 4099"/>
          <p:cNvSpPr>
            <a:spLocks noChangeArrowheads="1"/>
          </p:cNvSpPr>
          <p:nvPr/>
        </p:nvSpPr>
        <p:spPr bwMode="auto">
          <a:xfrm>
            <a:off x="1604889" y="3334864"/>
            <a:ext cx="5883315" cy="78723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Search strategy 1: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Join databases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X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Y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, and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Z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to find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genetic variants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that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to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bar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that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downregulate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biz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which causes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asthma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AutoShape 3" descr=" 4099"/>
          <p:cNvSpPr>
            <a:spLocks noChangeArrowheads="1"/>
          </p:cNvSpPr>
          <p:nvPr/>
        </p:nvSpPr>
        <p:spPr bwMode="auto">
          <a:xfrm>
            <a:off x="1604889" y="4199414"/>
            <a:ext cx="5883315" cy="800099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Search strategy 2: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Join databases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and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B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to find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genetic variants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that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to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bif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that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alleviates symptoms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of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asthma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AutoShape 3" descr=" 4099"/>
          <p:cNvSpPr>
            <a:spLocks noChangeArrowheads="1"/>
          </p:cNvSpPr>
          <p:nvPr/>
        </p:nvSpPr>
        <p:spPr bwMode="auto">
          <a:xfrm>
            <a:off x="1604889" y="5076825"/>
            <a:ext cx="5883315" cy="7334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Search strategy 3: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Join databases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and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D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to find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genetic variants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that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qux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which 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prevents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asthma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669" y="2395240"/>
            <a:ext cx="14261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Result of NLP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1449829" y="2579906"/>
            <a:ext cx="155060" cy="959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Donut 20"/>
          <p:cNvSpPr/>
          <p:nvPr/>
        </p:nvSpPr>
        <p:spPr>
          <a:xfrm>
            <a:off x="5267325" y="2828926"/>
            <a:ext cx="1685925" cy="582234"/>
          </a:xfrm>
          <a:prstGeom prst="donut">
            <a:avLst>
              <a:gd name="adj" fmla="val 5219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53069" y="2482335"/>
            <a:ext cx="20707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Grounded data type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953250" y="2819488"/>
            <a:ext cx="554224" cy="1911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onut 25"/>
          <p:cNvSpPr/>
          <p:nvPr/>
        </p:nvSpPr>
        <p:spPr>
          <a:xfrm>
            <a:off x="3496746" y="2796660"/>
            <a:ext cx="1685925" cy="582234"/>
          </a:xfrm>
          <a:prstGeom prst="donut">
            <a:avLst>
              <a:gd name="adj" fmla="val 5219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87333" y="2348984"/>
            <a:ext cx="1229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association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800600" y="2598182"/>
            <a:ext cx="202459" cy="2403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Donut 29"/>
          <p:cNvSpPr/>
          <p:nvPr/>
        </p:nvSpPr>
        <p:spPr>
          <a:xfrm>
            <a:off x="1857375" y="2816824"/>
            <a:ext cx="1476375" cy="582234"/>
          </a:xfrm>
          <a:prstGeom prst="donut">
            <a:avLst>
              <a:gd name="adj" fmla="val 5219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80963" y="3176031"/>
            <a:ext cx="1091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Data type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010874" y="3176032"/>
            <a:ext cx="779826" cy="1588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Donut 34"/>
          <p:cNvSpPr/>
          <p:nvPr/>
        </p:nvSpPr>
        <p:spPr>
          <a:xfrm>
            <a:off x="5765005" y="5251529"/>
            <a:ext cx="709613" cy="434896"/>
          </a:xfrm>
          <a:prstGeom prst="donut">
            <a:avLst>
              <a:gd name="adj" fmla="val 5219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15706" y="5811069"/>
            <a:ext cx="1229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association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353206" y="5686425"/>
            <a:ext cx="299863" cy="197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" r="1967"/>
          <a:stretch/>
        </p:blipFill>
        <p:spPr bwMode="auto">
          <a:xfrm>
            <a:off x="6607912" y="723930"/>
            <a:ext cx="2534547" cy="84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72645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  <p:bldP spid="23" grpId="0"/>
      <p:bldP spid="26" grpId="0" animBg="1"/>
      <p:bldP spid="27" grpId="0"/>
      <p:bldP spid="30" grpId="0" animBg="1"/>
      <p:bldP spid="31" grpId="0"/>
      <p:bldP spid="35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 4098"/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Main interface</a:t>
            </a:r>
            <a:endParaRPr lang="en-US" sz="4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AutoShape 3" descr=" 4099"/>
          <p:cNvSpPr>
            <a:spLocks noChangeArrowheads="1"/>
          </p:cNvSpPr>
          <p:nvPr/>
        </p:nvSpPr>
        <p:spPr bwMode="auto">
          <a:xfrm>
            <a:off x="323849" y="1564952"/>
            <a:ext cx="8220075" cy="513112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155" y="1933575"/>
            <a:ext cx="5898050" cy="49530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5733" y="1933575"/>
            <a:ext cx="688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Query:  </a:t>
            </a:r>
            <a:r>
              <a:rPr lang="en-US" sz="2000" dirty="0" smtClean="0"/>
              <a:t>which genetic conditions protect from asthma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3669" y="723930"/>
            <a:ext cx="410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Processing query: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33231" y="1076385"/>
            <a:ext cx="5048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 selects a search strategy</a:t>
            </a:r>
            <a:endParaRPr lang="en-US" sz="1600" dirty="0"/>
          </a:p>
        </p:txBody>
      </p:sp>
      <p:sp>
        <p:nvSpPr>
          <p:cNvPr id="11" name="AutoShape 3" descr=" 4099"/>
          <p:cNvSpPr>
            <a:spLocks noChangeArrowheads="1"/>
          </p:cNvSpPr>
          <p:nvPr/>
        </p:nvSpPr>
        <p:spPr bwMode="auto">
          <a:xfrm>
            <a:off x="1604889" y="2667001"/>
            <a:ext cx="5883315" cy="59055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Input interpretation: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Find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gene variants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that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reduce symptoms 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of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bronchial asthma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AutoShape 3" descr=" 4099"/>
          <p:cNvSpPr>
            <a:spLocks noChangeArrowheads="1"/>
          </p:cNvSpPr>
          <p:nvPr/>
        </p:nvSpPr>
        <p:spPr bwMode="auto">
          <a:xfrm>
            <a:off x="1604889" y="3334864"/>
            <a:ext cx="5883315" cy="78723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Search strategy 1: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Join databases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X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Y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, and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Z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to find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genetic variants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that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to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bar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that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downregulate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biz 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which causes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asthma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AutoShape 3" descr=" 4099"/>
          <p:cNvSpPr>
            <a:spLocks noChangeArrowheads="1"/>
          </p:cNvSpPr>
          <p:nvPr/>
        </p:nvSpPr>
        <p:spPr bwMode="auto">
          <a:xfrm>
            <a:off x="1604889" y="4199414"/>
            <a:ext cx="5883315" cy="800099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Search strategy 2: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Join databases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and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B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to find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genetic variants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that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to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bif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that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alleviates symptoms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of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asthma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AutoShape 3" descr=" 4099"/>
          <p:cNvSpPr>
            <a:spLocks noChangeArrowheads="1"/>
          </p:cNvSpPr>
          <p:nvPr/>
        </p:nvSpPr>
        <p:spPr bwMode="auto">
          <a:xfrm>
            <a:off x="1604889" y="5076825"/>
            <a:ext cx="5883315" cy="733425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Search strategy 3: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Join databases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and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D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to find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genetic variants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that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qux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which 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prevents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asthma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604495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 4098"/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Main interface</a:t>
            </a:r>
            <a:endParaRPr lang="en-US" sz="4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AutoShape 3" descr=" 4099"/>
          <p:cNvSpPr>
            <a:spLocks noChangeArrowheads="1"/>
          </p:cNvSpPr>
          <p:nvPr/>
        </p:nvSpPr>
        <p:spPr bwMode="auto">
          <a:xfrm>
            <a:off x="323849" y="1564952"/>
            <a:ext cx="8220075" cy="513112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155" y="1933575"/>
            <a:ext cx="5898050" cy="49530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5733" y="1933575"/>
            <a:ext cx="688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Query:  </a:t>
            </a:r>
            <a:r>
              <a:rPr lang="en-US" sz="2000" dirty="0" smtClean="0"/>
              <a:t>which genetic conditions protect from asthma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3669" y="723930"/>
            <a:ext cx="410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Processing query: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33231" y="1076385"/>
            <a:ext cx="5048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Search strategy is executed (modified Dijkstra)</a:t>
            </a:r>
            <a:endParaRPr lang="en-US" sz="1600" dirty="0"/>
          </a:p>
        </p:txBody>
      </p:sp>
      <p:sp>
        <p:nvSpPr>
          <p:cNvPr id="12" name="AutoShape 3" descr=" 4099"/>
          <p:cNvSpPr>
            <a:spLocks noChangeArrowheads="1"/>
          </p:cNvSpPr>
          <p:nvPr/>
        </p:nvSpPr>
        <p:spPr bwMode="auto">
          <a:xfrm>
            <a:off x="1604889" y="2563339"/>
            <a:ext cx="5883315" cy="787237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Executing search strategy…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Joining databases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X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Y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, and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Z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to find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genetic variants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that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to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bar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that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downregulate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biz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 which causes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asthma</a:t>
            </a:r>
            <a:endParaRPr lang="en-US" sz="16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AutoShape 3" descr=" 4099"/>
          <p:cNvSpPr>
            <a:spLocks noChangeArrowheads="1"/>
          </p:cNvSpPr>
          <p:nvPr/>
        </p:nvSpPr>
        <p:spPr bwMode="auto">
          <a:xfrm>
            <a:off x="1590154" y="3467099"/>
            <a:ext cx="6170641" cy="1962151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Results: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Genetic variant </a:t>
            </a:r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lang="en-US" sz="1600" baseline="-25000" dirty="0">
                <a:solidFill>
                  <a:srgbClr val="000000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+mj-lt"/>
              </a:rPr>
              <a:t>protects from asthma (confidence </a:t>
            </a:r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1</a:t>
            </a:r>
            <a:r>
              <a:rPr lang="en-US" sz="1600" dirty="0" smtClean="0">
                <a:solidFill>
                  <a:srgbClr val="000000"/>
                </a:solidFill>
              </a:rPr>
              <a:t> %)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Genetic variant </a:t>
            </a:r>
            <a:r>
              <a:rPr lang="en-US" sz="1600" dirty="0" smtClean="0">
                <a:solidFill>
                  <a:srgbClr val="000000"/>
                </a:solidFill>
              </a:rPr>
              <a:t>X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protects from asthma (confidence </a:t>
            </a:r>
            <a:r>
              <a:rPr lang="en-US" sz="1600" dirty="0" smtClean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r>
              <a:rPr lang="en-US" sz="1600" dirty="0" smtClean="0">
                <a:solidFill>
                  <a:srgbClr val="000000"/>
                </a:solidFill>
              </a:rPr>
              <a:t> %)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Genetic variant X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 protects from asthma (confidence C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%)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…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sz="1600" dirty="0" smtClean="0">
              <a:solidFill>
                <a:srgbClr val="000000"/>
              </a:solidFill>
            </a:endParaRP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sz="1600" dirty="0" smtClean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25778" y="3784242"/>
            <a:ext cx="1105752" cy="304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Show details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25778" y="4042024"/>
            <a:ext cx="1105752" cy="304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Show details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25778" y="4299806"/>
            <a:ext cx="1105752" cy="304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Show details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6503137" y="4249775"/>
            <a:ext cx="1257659" cy="434896"/>
          </a:xfrm>
          <a:prstGeom prst="donut">
            <a:avLst>
              <a:gd name="adj" fmla="val 5219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83065" y="5440287"/>
            <a:ext cx="44228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Shows: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Full path through the Markov chain that gave this result.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Database queries used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Results of database API calls, etc.</a:t>
            </a:r>
            <a:endParaRPr lang="en-US" sz="16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743700" y="4684671"/>
            <a:ext cx="347639" cy="9556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96603" y="5014123"/>
            <a:ext cx="2135265" cy="304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Export results to CSV/JSON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96942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 4098"/>
          <p:cNvSpPr>
            <a:spLocks noChangeArrowheads="1"/>
          </p:cNvSpPr>
          <p:nvPr/>
        </p:nvSpPr>
        <p:spPr bwMode="auto">
          <a:xfrm>
            <a:off x="609600" y="1"/>
            <a:ext cx="7848600" cy="672860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Main interface</a:t>
            </a:r>
            <a:endParaRPr lang="en-US" sz="4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AutoShape 3" descr=" 4099"/>
          <p:cNvSpPr>
            <a:spLocks noChangeArrowheads="1"/>
          </p:cNvSpPr>
          <p:nvPr/>
        </p:nvSpPr>
        <p:spPr bwMode="auto">
          <a:xfrm>
            <a:off x="323849" y="1564952"/>
            <a:ext cx="8220075" cy="513112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 algn="ctr"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69" y="723930"/>
            <a:ext cx="410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Showing details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33231" y="1076385"/>
            <a:ext cx="5048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Expose all the guts as to how the answer was obtained</a:t>
            </a:r>
            <a:endParaRPr lang="en-US" sz="1600" dirty="0"/>
          </a:p>
        </p:txBody>
      </p:sp>
      <p:sp>
        <p:nvSpPr>
          <p:cNvPr id="12" name="AutoShape 3" descr=" 4099"/>
          <p:cNvSpPr>
            <a:spLocks noChangeArrowheads="1"/>
          </p:cNvSpPr>
          <p:nvPr/>
        </p:nvSpPr>
        <p:spPr bwMode="auto">
          <a:xfrm>
            <a:off x="1452563" y="1910320"/>
            <a:ext cx="5895975" cy="2675411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29316" dir="2700000" sx="1000" sy="1000" algn="ctr" rotWithShape="0">
              <a:srgbClr val="808080"/>
            </a:outerShdw>
          </a:effectLst>
        </p:spPr>
        <p:txBody>
          <a:bodyPr wrap="none" lIns="81639" tIns="40820" rIns="81639" bIns="40820" anchor="ctr"/>
          <a:lstStyle/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Details for: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Genetic variant </a:t>
            </a:r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lang="en-US" sz="1600" baseline="-25000" dirty="0">
                <a:solidFill>
                  <a:srgbClr val="000000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protects from asthma (confidence </a:t>
            </a:r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%)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endParaRPr lang="en-US" sz="1400" dirty="0" smtClean="0">
              <a:solidFill>
                <a:srgbClr val="000000"/>
              </a:solidFill>
            </a:endParaRP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Variant X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sz="1400" dirty="0" smtClean="0">
                <a:solidFill>
                  <a:srgbClr val="000000"/>
                </a:solidFill>
              </a:rPr>
              <a:t> found in database X (API call here)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Database X contains content type foo (supporting info here)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Database Y contains content type foo and bar (supporting info here)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(API call to ground foo and bar)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(API call to get association from X-&gt;Y)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Search database Z to find what grounded bar downregulates what 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(Result of search here)</a:t>
            </a:r>
          </a:p>
          <a:p>
            <a:pPr>
              <a:lnSpc>
                <a:spcPct val="10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More API calls, steps executed, biological jargon, whatever else….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59145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30911</TotalTime>
  <Words>635</Words>
  <Application>Microsoft Office PowerPoint</Application>
  <PresentationFormat>On-screen Show (4:3)</PresentationFormat>
  <Paragraphs>117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Koslicki</dc:creator>
  <cp:lastModifiedBy>David</cp:lastModifiedBy>
  <cp:revision>473</cp:revision>
  <cp:lastPrinted>2016-02-12T01:56:24Z</cp:lastPrinted>
  <dcterms:created xsi:type="dcterms:W3CDTF">2014-06-09T16:45:08Z</dcterms:created>
  <dcterms:modified xsi:type="dcterms:W3CDTF">2017-10-05T21:14:20Z</dcterms:modified>
</cp:coreProperties>
</file>