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1E84B70-8628-418A-A3B9-7B46706F9275}">
  <a:tblStyle styleId="{C1E84B70-8628-418A-A3B9-7B46706F9275}" styleName="Table_0">
    <a:wholeTbl>
      <a:tcTxStyle>
        <a:font>
          <a:latin typeface="Arial"/>
          <a:ea typeface="Arial"/>
          <a:cs typeface="Arial"/>
        </a:font>
        <a:srgbClr val="000000"/>
      </a:tcTxStyle>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1CC3C18-9246-4D28-B330-779EAF3B1671}" styleName="Table_1">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a:t>STEVE</a:t>
            </a:r>
            <a:r>
              <a:rPr lang="en"/>
              <a:t> [50 s] Hello and thank you for this opportunity. Our team proposes to create a reasoning tool called RTX.  RTX would be integrated with the Blackboard system and thus would communicate with biomedical knowledge sources through Translator-compliant interfaces. In implementing our proof-of-concept software and in our proposal to build RTX based on it, we are taking a novel approach to biomedical reasoning–based on the mathematical framework of a </a:t>
            </a:r>
            <a:r>
              <a:rPr i="1" lang="en"/>
              <a:t>Markov Chain</a:t>
            </a:r>
            <a:r>
              <a:rPr lang="en"/>
              <a:t>. This will make RTX generally flexible for leveraging a large-scale knowledge graph to answer “why” and “how” type queries (we’ll explain more about the Markov Chain approach later in our presentation).</a:t>
            </a:r>
            <a:r>
              <a:rPr lang="en"/>
              <a:t> For the 10-month project, Oregon State University would be the lead awardee institution and the Institute for Systems Biology and Ohio State University would be subcontractors. </a:t>
            </a:r>
          </a:p>
          <a:p>
            <a:pPr lvl="0">
              <a:spcBef>
                <a:spcPts val="0"/>
              </a:spcBef>
              <a:buNone/>
            </a:pPr>
            <a:r>
              <a:t/>
            </a:r>
            <a:endParaRPr/>
          </a:p>
          <a:p>
            <a:pPr lvl="0">
              <a:spcBef>
                <a:spcPts val="0"/>
              </a:spcBef>
              <a:buNone/>
            </a:pPr>
            <a:r>
              <a:rPr lang="en"/>
              <a:t>(if asked what RTX is:  “Reasoning Tool eXtensible”)</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DK [120 sec.]</a:t>
            </a:r>
          </a:p>
          <a:p>
            <a:pPr lvl="0">
              <a:spcBef>
                <a:spcPts val="0"/>
              </a:spcBef>
              <a:buNone/>
            </a:pPr>
            <a:r>
              <a:t/>
            </a:r>
            <a:endParaRPr/>
          </a:p>
          <a:p>
            <a:pPr lvl="0">
              <a:spcBef>
                <a:spcPts val="0"/>
              </a:spcBef>
              <a:buNone/>
            </a:pPr>
            <a:r>
              <a:rPr lang="en"/>
              <a:t>The Markov chain reasoning is what makes the tool work: the Markov chain assigns probabilities to “templates” which are sequences of node and relationship </a:t>
            </a:r>
            <a:r>
              <a:rPr b="1" i="1" lang="en"/>
              <a:t>types</a:t>
            </a:r>
            <a:r>
              <a:rPr lang="en"/>
              <a:t> (such as disease connects to protein connects to pathway connects to protein connects to disease). The arrows/edges in this plot depict Markov chain transition probabilities (i.e. how likely is it to connect a disease to a protein when trying to answer a given question) and these are informed by the training data. An advantage of this approach is that these probabilities can be trained (in a Bayesian manner) on very little training data, in contrast to so-called deep learning, or neural network approaches (for example, in Q1, we use only 7 training examples). These probabilities are used in the computation of the confidence scores.</a:t>
            </a:r>
          </a:p>
          <a:p>
            <a:pPr lvl="0">
              <a:spcBef>
                <a:spcPts val="0"/>
              </a:spcBef>
              <a:buNone/>
            </a:pPr>
            <a:r>
              <a:t/>
            </a:r>
            <a:endParaRPr/>
          </a:p>
          <a:p>
            <a:pPr lvl="0">
              <a:spcBef>
                <a:spcPts val="0"/>
              </a:spcBef>
              <a:buNone/>
            </a:pPr>
            <a:r>
              <a:rPr lang="en"/>
              <a:t>After the Markov chain finds what </a:t>
            </a:r>
            <a:r>
              <a:rPr b="1" i="1" lang="en"/>
              <a:t>kinds</a:t>
            </a:r>
            <a:r>
              <a:rPr lang="en"/>
              <a:t> of </a:t>
            </a:r>
            <a:r>
              <a:rPr lang="en"/>
              <a:t>paths are likely to answer the user question (such as “look for paths that connect these kinds of nodes to those kinds of nodes”), the conversion of these templates into a cypher query (or other graph analysis algorithm) is trivial. A distinct advantage of this approach is that new kinds of questions can easily be incorporated into this framework (indeed, this Markov chain approach can handle entire classes of questions with little coding required to incorporate new kinds of questions).</a:t>
            </a:r>
          </a:p>
          <a:p>
            <a:pPr lvl="0">
              <a:spcBef>
                <a:spcPts val="0"/>
              </a:spcBef>
              <a:buNone/>
            </a:pPr>
            <a:r>
              <a:t/>
            </a:r>
            <a:endParaRPr/>
          </a:p>
          <a:p>
            <a:pPr lvl="0">
              <a:spcBef>
                <a:spcPts val="0"/>
              </a:spcBef>
              <a:buNone/>
            </a:pPr>
            <a:r>
              <a:rPr lang="en"/>
              <a:t>Also, this approach can handle multi-path and branched-path strategies to discover relationships between entities, something simple cypher queries to Knowledge Sources cannot do.</a:t>
            </a:r>
          </a:p>
          <a:p>
            <a:pPr lvl="0">
              <a:spcBef>
                <a:spcPts val="0"/>
              </a:spcBef>
              <a:buNone/>
            </a:pPr>
            <a:r>
              <a:t/>
            </a:r>
            <a:endParaRPr/>
          </a:p>
          <a:p>
            <a:pPr lvl="0">
              <a:spcBef>
                <a:spcPts val="0"/>
              </a:spcBef>
              <a:buNone/>
            </a:pPr>
            <a:r>
              <a:rPr lang="en"/>
              <a:t>In addition, as more fine-grained relationships (like “protects against” or “increases risk of”) become </a:t>
            </a:r>
            <a:r>
              <a:rPr lang="en"/>
              <a:t>available</a:t>
            </a:r>
            <a:r>
              <a:rPr lang="en"/>
              <a:t> to the knowledge sources, these can easily be </a:t>
            </a:r>
            <a:r>
              <a:rPr lang="en"/>
              <a:t>implemented</a:t>
            </a:r>
            <a:r>
              <a:rPr lang="en"/>
              <a:t> in this approach by modifying the state space of the Markov chain.</a:t>
            </a:r>
          </a:p>
          <a:p>
            <a:pPr lvl="0">
              <a:spcBef>
                <a:spcPts val="0"/>
              </a:spcBef>
              <a:buNone/>
            </a:pPr>
            <a:r>
              <a:t/>
            </a:r>
            <a:endParaRPr/>
          </a:p>
          <a:p>
            <a:pPr lvl="0" rtl="0">
              <a:spcBef>
                <a:spcPts val="0"/>
              </a:spcBef>
              <a:buNone/>
            </a:pPr>
            <a:r>
              <a:rPr lang="en"/>
              <a:t>Currently, such fine-grained relationships are not integrated into Orangeboard, so we leverage text mining to further inform which paths we select to answer a given user query. In particular, we use co-occurrence of terms in PubMed abstracts based on semantic (Google) distance. We already have in hand the ability to search full-text PubMed articles, but have not had time to incorporate this into the framework quite yet.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a:t>STEVE?</a:t>
            </a:r>
            <a:r>
              <a:rPr lang="en"/>
              <a:t> [30 s] RTX’s in-browser UI would provide an optional heatmap view of semantic distance scores between entity types based on the type of user query.  So for example for Q1, we would display semantic distances between conditions and diseases, in the biomedical literature. Recognizing the importance of analysis transparency, RTX would provide a “score provenance” view that would list the PubMed entries for co-occurrence of the indicated pair of terms in the heatmap.</a:t>
            </a:r>
          </a:p>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LIVE DISPLAY:</a:t>
            </a:r>
          </a:p>
          <a:p>
            <a:pPr lvl="0">
              <a:spcBef>
                <a:spcPts val="0"/>
              </a:spcBef>
              <a:buNone/>
            </a:pPr>
            <a:r>
              <a:t/>
            </a:r>
            <a:endParaRPr/>
          </a:p>
          <a:p>
            <a:pPr lvl="0">
              <a:spcBef>
                <a:spcPts val="0"/>
              </a:spcBef>
              <a:buNone/>
            </a:pPr>
            <a:r>
              <a:rPr lang="en"/>
              <a:t>What is: hemoglobin, glaucoma, schizophrenia, dog (important for the RTX to understand what entities are)</a:t>
            </a:r>
          </a:p>
          <a:p>
            <a:pPr lvl="0">
              <a:spcBef>
                <a:spcPts val="0"/>
              </a:spcBef>
              <a:buNone/>
            </a:pPr>
            <a:r>
              <a:t/>
            </a:r>
            <a:endParaRPr/>
          </a:p>
          <a:p>
            <a:pPr lvl="0">
              <a:spcBef>
                <a:spcPts val="0"/>
              </a:spcBef>
              <a:buNone/>
            </a:pPr>
            <a:r>
              <a:rPr lang="en"/>
              <a:t>What genetic conditions might offer protection against malaria?</a:t>
            </a:r>
          </a:p>
          <a:p>
            <a:pPr lvl="0">
              <a:spcBef>
                <a:spcPts val="0"/>
              </a:spcBef>
              <a:buClr>
                <a:schemeClr val="dk1"/>
              </a:buClr>
              <a:buSzPts val="1100"/>
              <a:buFont typeface="Arial"/>
              <a:buNone/>
            </a:pPr>
            <a:r>
              <a:rPr lang="en">
                <a:solidFill>
                  <a:schemeClr val="dk1"/>
                </a:solidFill>
              </a:rPr>
              <a:t>What genetic conditions might offer protection against cholera? (don’t do until UI is working)</a:t>
            </a:r>
          </a:p>
          <a:p>
            <a:pPr lvl="0">
              <a:spcBef>
                <a:spcPts val="0"/>
              </a:spcBef>
              <a:buNone/>
            </a:pPr>
            <a:r>
              <a:t/>
            </a:r>
            <a:endParaRPr/>
          </a:p>
          <a:p>
            <a:pPr lvl="0">
              <a:spcBef>
                <a:spcPts val="0"/>
              </a:spcBef>
              <a:buNone/>
            </a:pPr>
            <a:r>
              <a:rPr lang="en"/>
              <a:t>What is the clinical outcome pathway of physostigmine for treatment of glaucoma?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a:t>STEVE?</a:t>
            </a:r>
            <a:r>
              <a:rPr lang="en"/>
              <a:t> [30 s] Embracing Translator’s open architecture philosophy, we would implement a RESTful OpenAPI interface exposing RTX’s functionality and making it discoverable and testable by other groups, as well as cacheable on the client side by API users. </a:t>
            </a:r>
            <a:r>
              <a:rPr lang="en"/>
              <a:t>We would support our API and assist other Translator stakeholders in using it, just as the Monarch team has helped us with using their APIs.  </a:t>
            </a:r>
            <a:r>
              <a:rPr lang="en"/>
              <a:t>Shown here is a prototype, but functional, OpenAPI for our proof-of-concept software.</a:t>
            </a:r>
          </a:p>
          <a:p>
            <a:pPr lvl="0">
              <a:spcBef>
                <a:spcPts val="0"/>
              </a:spcBef>
              <a:buNone/>
            </a:pPr>
            <a:r>
              <a:t/>
            </a:r>
            <a:endParaRPr/>
          </a:p>
          <a:p>
            <a:pPr lvl="0">
              <a:spcBef>
                <a:spcPts val="0"/>
              </a:spcBef>
              <a:buNone/>
            </a:pPr>
            <a:r>
              <a:rPr b="1" lang="en"/>
              <a:t>DAVID:</a:t>
            </a:r>
            <a:r>
              <a:rPr lang="en"/>
              <a:t>  Show real time interactions with API</a:t>
            </a:r>
          </a:p>
          <a:p>
            <a:pPr lvl="0">
              <a:spcBef>
                <a:spcPts val="0"/>
              </a:spcBef>
              <a:buNone/>
            </a:pPr>
            <a:r>
              <a:rPr lang="en"/>
              <a:t>LIVE DISPLAY:</a:t>
            </a:r>
          </a:p>
          <a:p>
            <a:pPr lvl="0">
              <a:spcBef>
                <a:spcPts val="0"/>
              </a:spcBef>
              <a:buNone/>
            </a:pPr>
            <a:r>
              <a:rPr lang="en"/>
              <a:t>Expand “query”</a:t>
            </a:r>
          </a:p>
          <a:p>
            <a:pPr lvl="0">
              <a:spcBef>
                <a:spcPts val="0"/>
              </a:spcBef>
              <a:buNone/>
            </a:pPr>
            <a:r>
              <a:rPr lang="en"/>
              <a:t>Click “example value”</a:t>
            </a:r>
          </a:p>
          <a:p>
            <a:pPr lvl="0" rtl="0">
              <a:spcBef>
                <a:spcPts val="0"/>
              </a:spcBef>
              <a:buNone/>
            </a:pPr>
            <a:r>
              <a:rPr lang="en"/>
              <a:t>Click “try it out”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ts val="1100"/>
              <a:buFont typeface="Arial"/>
              <a:buNone/>
            </a:pPr>
            <a:r>
              <a:rPr b="1" lang="en">
                <a:solidFill>
                  <a:schemeClr val="dk1"/>
                </a:solidFill>
              </a:rPr>
              <a:t>DAVID:</a:t>
            </a:r>
            <a:r>
              <a:rPr lang="en">
                <a:solidFill>
                  <a:schemeClr val="dk1"/>
                </a:solidFill>
              </a:rPr>
              <a:t>  Knowledge sources used: DisGeNet, OMIM, Uniprot, NCBI eUtils, Biolink/Monarch, Disease Ontology, MiRGate, GeneProf, PathwayCommons 2</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b="1" lang="en"/>
              <a:t>DAVID: </a:t>
            </a:r>
            <a:r>
              <a:rPr lang="en"/>
              <a:t> Knowledge sources used: MiRGate, GeneProf, PathwayCommons2, Human Phenotype Ontology, Disease Ontology, DisGeNet, OMIM, Reactome, Uniprot, NCBI eUtils, ChEMBL, Biolink/Monarch</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a:t>DAVID</a:t>
            </a:r>
          </a:p>
          <a:p>
            <a:pPr lvl="0">
              <a:spcBef>
                <a:spcPts val="0"/>
              </a:spcBef>
              <a:buNone/>
            </a:pPr>
            <a:r>
              <a:t/>
            </a:r>
            <a:endParaRPr/>
          </a:p>
          <a:p>
            <a:pPr lvl="0">
              <a:spcBef>
                <a:spcPts val="0"/>
              </a:spcBef>
              <a:buNone/>
            </a:pPr>
            <a:r>
              <a:rPr lang="en"/>
              <a:t>LIVE DISPLAY:</a:t>
            </a:r>
          </a:p>
          <a:p>
            <a:pPr lvl="0">
              <a:spcBef>
                <a:spcPts val="0"/>
              </a:spcBef>
              <a:buNone/>
            </a:pPr>
            <a:r>
              <a:rPr lang="en"/>
              <a:t>Navigate to github (log in), repositories, NCATS</a:t>
            </a:r>
          </a:p>
          <a:p>
            <a:pPr lvl="0">
              <a:spcBef>
                <a:spcPts val="0"/>
              </a:spcBef>
              <a:buNone/>
            </a:pPr>
            <a:r>
              <a:rPr lang="en"/>
              <a:t>Code</a:t>
            </a:r>
          </a:p>
          <a:p>
            <a:pPr lvl="0">
              <a:spcBef>
                <a:spcPts val="0"/>
              </a:spcBef>
              <a:buNone/>
            </a:pPr>
            <a:r>
              <a:rPr lang="en"/>
              <a:t>Reasoning tool</a:t>
            </a:r>
          </a:p>
          <a:p>
            <a:pPr lvl="0">
              <a:spcBef>
                <a:spcPts val="0"/>
              </a:spcBef>
              <a:buNone/>
            </a:pPr>
            <a:r>
              <a:rPr lang="en"/>
              <a:t>Issues</a:t>
            </a:r>
          </a:p>
          <a:p>
            <a:pPr lvl="0">
              <a:spcBef>
                <a:spcPts val="0"/>
              </a:spcBef>
              <a:buNone/>
            </a:pPr>
            <a:r>
              <a:rPr lang="en"/>
              <a:t>Insights</a:t>
            </a:r>
          </a:p>
          <a:p>
            <a:pPr lvl="0">
              <a:spcBef>
                <a:spcPts val="0"/>
              </a:spcBef>
              <a:buNone/>
            </a:pPr>
            <a:r>
              <a:rPr lang="en"/>
              <a:t>	1 month</a:t>
            </a:r>
          </a:p>
          <a:p>
            <a:pPr lvl="0">
              <a:spcBef>
                <a:spcPts val="0"/>
              </a:spcBef>
              <a:buNone/>
            </a:pPr>
            <a:r>
              <a:rPr lang="en"/>
              <a:t>	</a:t>
            </a:r>
            <a:r>
              <a:rPr lang="en"/>
              <a:t>Contributors</a:t>
            </a:r>
          </a:p>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b="1" lang="en"/>
              <a:t>DAVID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a:t>STEVE</a:t>
            </a:r>
            <a:r>
              <a:rPr lang="en"/>
              <a:t> [35 s] Our team is led by Stephen Ramsey, David Koslicki, Eric Deutsch, and Arnab Nandi (who are all on the call) and we would all have substantial effort on the project </a:t>
            </a:r>
            <a:r>
              <a:rPr lang="en">
                <a:solidFill>
                  <a:schemeClr val="dk1"/>
                </a:solidFill>
              </a:rPr>
              <a:t>[</a:t>
            </a:r>
            <a:r>
              <a:rPr lang="en">
                <a:solidFill>
                  <a:srgbClr val="B7B7B7"/>
                </a:solidFill>
              </a:rPr>
              <a:t>point to table</a:t>
            </a:r>
            <a:r>
              <a:rPr lang="en">
                <a:solidFill>
                  <a:schemeClr val="dk1"/>
                </a:solidFill>
              </a:rPr>
              <a:t>]</a:t>
            </a:r>
            <a:r>
              <a:rPr lang="en"/>
              <a:t>. Project-wide, we would have approximately six FTEs of personnel dedicated to implementing, testing, documenting, delivering, and supporting the RTX system. We would also be aided by three collaborators at ISB (Theo Knijnenburg and Sui Huang who are both on the call, as well as Gustavo Glusman). As you see from our GitHub repository, we are actively collaborating. Our team is fully staffed to build RTX.</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SzPts val="1100"/>
              <a:buFont typeface="Arial"/>
              <a:buNone/>
            </a:pPr>
            <a:r>
              <a:t/>
            </a:r>
            <a:endParaRPr>
              <a:solidFill>
                <a:schemeClr val="dk1"/>
              </a:solidFill>
            </a:endParaRPr>
          </a:p>
          <a:p>
            <a:pPr lvl="0" rtl="0">
              <a:spcBef>
                <a:spcPts val="0"/>
              </a:spcBef>
              <a:buNone/>
            </a:pPr>
            <a:r>
              <a:rPr lang="en">
                <a:solidFill>
                  <a:schemeClr val="dk1"/>
                </a:solidFill>
              </a:rPr>
              <a:t>Dr. Arnab Nandi is an expert in user-facing challenges in large-scale data analytics and interactive query interfaces.  His work powers the CUBE BY feature in Apache Pig platform for large-scale data analysis. He has also worked on large-scale information retrieval platforms such as the NCBI’s MeSH service.</a:t>
            </a:r>
          </a:p>
          <a:p>
            <a:pPr lvl="0" rtl="0">
              <a:spcBef>
                <a:spcPts val="0"/>
              </a:spcBef>
              <a:buNone/>
            </a:pPr>
            <a:r>
              <a:t/>
            </a:r>
            <a:endParaRPr>
              <a:solidFill>
                <a:schemeClr val="dk1"/>
              </a:solidFill>
            </a:endParaRPr>
          </a:p>
          <a:p>
            <a:pPr lvl="0" rtl="0">
              <a:spcBef>
                <a:spcPts val="0"/>
              </a:spcBef>
              <a:buClr>
                <a:schemeClr val="dk1"/>
              </a:buClr>
              <a:buSzPts val="1100"/>
              <a:buFont typeface="Arial"/>
              <a:buNone/>
            </a:pPr>
            <a:r>
              <a:rPr lang="en">
                <a:solidFill>
                  <a:schemeClr val="dk1"/>
                </a:solidFill>
              </a:rPr>
              <a:t>Scores are calculated offline (at server) and can be sent to frontend. We have started working on the ability to store large sparse matrices using compressed arrays / UInt32+Javascript WASM.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b="1" lang="en">
                <a:solidFill>
                  <a:schemeClr val="dk1"/>
                </a:solidFill>
              </a:rPr>
              <a:t>STEVE</a:t>
            </a:r>
            <a:r>
              <a:rPr lang="en">
                <a:solidFill>
                  <a:schemeClr val="dk1"/>
                </a:solidFill>
              </a:rPr>
              <a:t> [50 s] </a:t>
            </a:r>
            <a:r>
              <a:rPr lang="en">
                <a:solidFill>
                  <a:schemeClr val="dk1"/>
                </a:solidFill>
              </a:rPr>
              <a:t>In implementing our proof-of-concept software and designing RTX, we have leveraged our diverse strengths:</a:t>
            </a:r>
          </a:p>
          <a:p>
            <a:pPr lvl="0" rtl="0">
              <a:spcBef>
                <a:spcPts val="0"/>
              </a:spcBef>
              <a:buNone/>
            </a:pPr>
            <a:r>
              <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In the area of translational biomedical research, Sui Huang is providing his expertise </a:t>
            </a:r>
          </a:p>
          <a:p>
            <a:pPr indent="-298450" lvl="0" marL="457200" rtl="0">
              <a:spcBef>
                <a:spcPts val="0"/>
              </a:spcBef>
              <a:spcAft>
                <a:spcPts val="0"/>
              </a:spcAft>
              <a:buClr>
                <a:schemeClr val="dk1"/>
              </a:buClr>
              <a:buSzPts val="1100"/>
              <a:buChar char="-"/>
            </a:pPr>
            <a:r>
              <a:rPr lang="en">
                <a:solidFill>
                  <a:schemeClr val="dk1"/>
                </a:solidFill>
              </a:rPr>
              <a:t>Theo Knijnenburg is providing his knowledge of the Translator system and distributed data platforms</a:t>
            </a:r>
          </a:p>
          <a:p>
            <a:pPr indent="-298450" lvl="0" marL="457200" rtl="0">
              <a:spcBef>
                <a:spcPts val="0"/>
              </a:spcBef>
              <a:spcAft>
                <a:spcPts val="0"/>
              </a:spcAft>
              <a:buClr>
                <a:schemeClr val="dk1"/>
              </a:buClr>
              <a:buSzPts val="1100"/>
              <a:buChar char="-"/>
            </a:pPr>
            <a:r>
              <a:rPr lang="en">
                <a:solidFill>
                  <a:schemeClr val="dk1"/>
                </a:solidFill>
              </a:rPr>
              <a:t>Liang Huang is our team’s expert in natural language processing</a:t>
            </a:r>
          </a:p>
          <a:p>
            <a:pPr indent="-298450" lvl="0" marL="457200" rtl="0">
              <a:spcBef>
                <a:spcPts val="0"/>
              </a:spcBef>
              <a:spcAft>
                <a:spcPts val="0"/>
              </a:spcAft>
              <a:buClr>
                <a:schemeClr val="dk1"/>
              </a:buClr>
              <a:buSzPts val="1100"/>
              <a:buChar char="-"/>
            </a:pPr>
            <a:r>
              <a:rPr lang="en">
                <a:solidFill>
                  <a:schemeClr val="dk1"/>
                </a:solidFill>
              </a:rPr>
              <a:t>David Koslicki our team’s expert in graph algorithms</a:t>
            </a:r>
          </a:p>
          <a:p>
            <a:pPr indent="-298450" lvl="0" marL="457200" rtl="0">
              <a:spcBef>
                <a:spcPts val="0"/>
              </a:spcBef>
              <a:spcAft>
                <a:spcPts val="0"/>
              </a:spcAft>
              <a:buClr>
                <a:schemeClr val="dk1"/>
              </a:buClr>
              <a:buSzPts val="1100"/>
              <a:buChar char="-"/>
            </a:pPr>
            <a:r>
              <a:rPr lang="en">
                <a:solidFill>
                  <a:schemeClr val="dk1"/>
                </a:solidFill>
              </a:rPr>
              <a:t>Arash Termehchy is contributing his expertise in working with large-scale knowledge graphs</a:t>
            </a:r>
          </a:p>
          <a:p>
            <a:pPr indent="-298450" lvl="0" marL="457200" rtl="0">
              <a:spcBef>
                <a:spcPts val="0"/>
              </a:spcBef>
              <a:spcAft>
                <a:spcPts val="0"/>
              </a:spcAft>
              <a:buClr>
                <a:schemeClr val="dk1"/>
              </a:buClr>
              <a:buSzPts val="1100"/>
              <a:buChar char="-"/>
            </a:pPr>
            <a:r>
              <a:rPr lang="en">
                <a:solidFill>
                  <a:schemeClr val="dk1"/>
                </a:solidFill>
              </a:rPr>
              <a:t>Arnab Nandi is providing his expertise in </a:t>
            </a:r>
            <a:r>
              <a:rPr lang="en">
                <a:solidFill>
                  <a:schemeClr val="dk1"/>
                </a:solidFill>
              </a:rPr>
              <a:t>interactive query interfaces for big data</a:t>
            </a:r>
          </a:p>
          <a:p>
            <a:pPr indent="-298450" lvl="0" marL="457200" rtl="0">
              <a:spcBef>
                <a:spcPts val="0"/>
              </a:spcBef>
              <a:buClr>
                <a:schemeClr val="dk1"/>
              </a:buClr>
              <a:buSzPts val="1100"/>
              <a:buChar char="-"/>
            </a:pPr>
            <a:r>
              <a:rPr lang="en">
                <a:solidFill>
                  <a:schemeClr val="dk1"/>
                </a:solidFill>
              </a:rPr>
              <a:t>Eric Deutsch is contributing his expertise in informatics for systems biology</a:t>
            </a:r>
          </a:p>
          <a:p>
            <a:pPr lvl="0" rtl="0">
              <a:spcBef>
                <a:spcPts val="0"/>
              </a:spcBef>
              <a:buNone/>
            </a:pPr>
            <a:r>
              <a:t/>
            </a:r>
            <a:endParaRPr>
              <a:solidFill>
                <a:schemeClr val="dk1"/>
              </a:solidFill>
            </a:endParaRPr>
          </a:p>
          <a:p>
            <a:pPr lvl="0" rtl="0">
              <a:spcBef>
                <a:spcPts val="0"/>
              </a:spcBef>
              <a:buNone/>
            </a:pPr>
            <a:r>
              <a:rPr lang="en">
                <a:solidFill>
                  <a:schemeClr val="dk1"/>
                </a:solidFill>
              </a:rPr>
              <a:t>The PIs of the project have a combined 40 years’ experience in software engineering in both private industry and in academic institutions, that we would bring to bear on completing the RTX system in ten months.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a:t>STEVE</a:t>
            </a:r>
            <a:r>
              <a:rPr lang="en"/>
              <a:t> [90 s] (</a:t>
            </a:r>
            <a:r>
              <a:rPr lang="en">
                <a:solidFill>
                  <a:srgbClr val="999999"/>
                </a:solidFill>
              </a:rPr>
              <a:t>point to purple diagram</a:t>
            </a:r>
            <a:r>
              <a:rPr lang="en"/>
              <a:t>) We feel that the reasoning tool will need to have server-side methods that can run compute-intensive graph analysis algorithms on a knowledge graph object model; thus we propose to split the reasoning tool into client (or browser) side and server-side components that would intercommunicate by a RESTful API. We propose to implement RTX in Java on the server side and in JavaScript on the client side. </a:t>
            </a:r>
          </a:p>
          <a:p>
            <a:pPr lvl="0">
              <a:spcBef>
                <a:spcPts val="0"/>
              </a:spcBef>
              <a:buNone/>
            </a:pPr>
            <a:r>
              <a:t/>
            </a:r>
            <a:endParaRPr/>
          </a:p>
          <a:p>
            <a:pPr indent="-298450" lvl="0" marL="457200" rtl="0">
              <a:spcBef>
                <a:spcPts val="0"/>
              </a:spcBef>
              <a:spcAft>
                <a:spcPts val="0"/>
              </a:spcAft>
              <a:buSzPts val="1100"/>
              <a:buAutoNum type="arabicParenBoth"/>
            </a:pPr>
            <a:r>
              <a:rPr lang="en"/>
              <a:t>Because Blackboard is highly configurable and has an extensible object model for representing a knowledge graph, we propose to extend Blackboard and leverage the scalable Play webservice framework, all running in a JVM.</a:t>
            </a:r>
          </a:p>
          <a:p>
            <a:pPr indent="-298450" lvl="0" marL="457200" rtl="0">
              <a:spcBef>
                <a:spcPts val="0"/>
              </a:spcBef>
              <a:spcAft>
                <a:spcPts val="0"/>
              </a:spcAft>
              <a:buSzPts val="1100"/>
              <a:buAutoNum type="arabicParenBoth"/>
            </a:pPr>
            <a:r>
              <a:rPr lang="en"/>
              <a:t>Th</a:t>
            </a:r>
            <a:r>
              <a:rPr lang="en">
                <a:solidFill>
                  <a:schemeClr val="dk1"/>
                </a:solidFill>
              </a:rPr>
              <a:t>e RTX/Blackboard system would query knowledge sources using the Translator API, and using local HTTP caching. </a:t>
            </a:r>
          </a:p>
          <a:p>
            <a:pPr indent="-298450" lvl="0" marL="457200" rtl="0">
              <a:spcBef>
                <a:spcPts val="0"/>
              </a:spcBef>
              <a:spcAft>
                <a:spcPts val="0"/>
              </a:spcAft>
              <a:buSzPts val="1100"/>
              <a:buAutoNum type="arabicParenBoth"/>
            </a:pPr>
            <a:r>
              <a:rPr lang="en"/>
              <a:t>The heart of RTX would be the Controller class, which would contain the Markov Chain based reasoning algorithm (we’ll say more about that later). </a:t>
            </a:r>
            <a:r>
              <a:rPr lang="en">
                <a:solidFill>
                  <a:schemeClr val="dk1"/>
                </a:solidFill>
              </a:rPr>
              <a:t>As with Blackboard, we propose to use a seed-and-expand method for creating a query-specific knowledge graph that the reasoning tool would then analyze based on semantically parsed natural language query.</a:t>
            </a:r>
          </a:p>
          <a:p>
            <a:pPr indent="-298450" lvl="0" marL="457200">
              <a:spcBef>
                <a:spcPts val="0"/>
              </a:spcBef>
              <a:spcAft>
                <a:spcPts val="0"/>
              </a:spcAft>
              <a:buSzPts val="1100"/>
              <a:buAutoNum type="arabicParenBoth"/>
            </a:pPr>
            <a:r>
              <a:rPr lang="en"/>
              <a:t>(point to UI) RTX’s browser-based user interface would allow for a user to type in a natural language query, which would be parsed on the server side and would be mapped to potential search and graph analysis strategies to fulfill the request.</a:t>
            </a:r>
          </a:p>
          <a:p>
            <a:pPr indent="-298450" lvl="0" marL="457200" rtl="0">
              <a:spcBef>
                <a:spcPts val="0"/>
              </a:spcBef>
              <a:spcAft>
                <a:spcPts val="0"/>
              </a:spcAft>
              <a:buSzPts val="1100"/>
              <a:buAutoNum type="arabicParenBoth"/>
            </a:pPr>
            <a:r>
              <a:rPr lang="en"/>
              <a:t>To enable RTX to take advantage of Cypher’s powerful graph querying capabilities, we propose to use Neo4j for graph persistence and for graph analysis tasks (like shortest-path finding) that Neo4j can efficiently perform. </a:t>
            </a:r>
          </a:p>
          <a:p>
            <a:pPr indent="-298450" lvl="0" marL="457200">
              <a:spcBef>
                <a:spcPts val="0"/>
              </a:spcBef>
              <a:buSzPts val="1100"/>
              <a:buAutoNum type="arabicParenBoth"/>
            </a:pPr>
            <a:r>
              <a:rPr lang="en"/>
              <a:t>Neo4j would run within a separate JVM within the same Docker container, and thus, the combined RTX/Blackboard system could be deployed by creating a cloud instance with a Docker-enabled AMI, loading the current RTX/Blackboard Docker image from DockerHub, and then creating and running a container from the image.  </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b="1" lang="en"/>
              <a:t>STEVE</a:t>
            </a:r>
            <a:r>
              <a:rPr lang="en"/>
              <a:t>  [100 s] For our proof-of-concept software, we implemented a Blackboard-type system using Python, which is well-suited for rapid software prototyping. </a:t>
            </a:r>
          </a:p>
          <a:p>
            <a:pPr lvl="0" rtl="0">
              <a:spcBef>
                <a:spcPts val="0"/>
              </a:spcBef>
              <a:buNone/>
            </a:pPr>
            <a:r>
              <a:t/>
            </a:r>
            <a:endParaRPr/>
          </a:p>
          <a:p>
            <a:pPr indent="-298450" lvl="0" marL="457200" rtl="0">
              <a:spcBef>
                <a:spcPts val="0"/>
              </a:spcBef>
              <a:spcAft>
                <a:spcPts val="0"/>
              </a:spcAft>
              <a:buSzPts val="1100"/>
              <a:buAutoNum type="arabicParenBoth"/>
            </a:pPr>
            <a:r>
              <a:rPr lang="en"/>
              <a:t>Within the first two weeks of development, we had built a graph object model and a controller class designed for use with Neo4j for persistence. Our controller class, Orangeboard, is capable of high performance graph transfer into Neo4j.</a:t>
            </a:r>
          </a:p>
          <a:p>
            <a:pPr indent="-298450" lvl="0" marL="457200" rtl="0">
              <a:spcBef>
                <a:spcPts val="0"/>
              </a:spcBef>
              <a:spcAft>
                <a:spcPts val="0"/>
              </a:spcAft>
              <a:buSzPts val="1100"/>
              <a:buAutoNum type="arabicParenBoth"/>
            </a:pPr>
            <a:r>
              <a:rPr lang="en"/>
              <a:t>By the third week of development, we had implemented a class for iteratively expanding a knowledge graph, by remotely querying various knowledge sources via Python wrapper classes that we wrote, and taking advantage of HTTP caching.</a:t>
            </a:r>
          </a:p>
          <a:p>
            <a:pPr indent="-298450" lvl="0" marL="457200" rtl="0">
              <a:spcBef>
                <a:spcPts val="0"/>
              </a:spcBef>
              <a:spcAft>
                <a:spcPts val="0"/>
              </a:spcAft>
              <a:buSzPts val="1100"/>
              <a:buAutoNum type="arabicParenBoth"/>
            </a:pPr>
            <a:r>
              <a:rPr lang="en"/>
              <a:t>By the fifth week of development, our software was capable of building a knowledge graph seeded with all 21 diseases for Q1, 8000 genetic conditions, and all 1000 drugs and 1000 conditions for Q2, and expanding each node three hops, in less than two hours.</a:t>
            </a:r>
          </a:p>
          <a:p>
            <a:pPr indent="-298450" lvl="0" marL="457200" rtl="0">
              <a:spcBef>
                <a:spcPts val="0"/>
              </a:spcBef>
              <a:spcAft>
                <a:spcPts val="0"/>
              </a:spcAft>
              <a:buSzPts val="1100"/>
              <a:buAutoNum type="arabicParenBoth"/>
            </a:pPr>
            <a:r>
              <a:rPr lang="en"/>
              <a:t>By the sixth week of development, we had implemented programs that use Markov Chain algorithms for path and subgraph finding in the knowledge graph, for questions 1 and 2. </a:t>
            </a:r>
          </a:p>
          <a:p>
            <a:pPr indent="-298450" lvl="0" marL="457200" rtl="0">
              <a:spcBef>
                <a:spcPts val="0"/>
              </a:spcBef>
              <a:buSzPts val="1100"/>
              <a:buAutoNum type="arabicParenBoth"/>
            </a:pPr>
            <a:r>
              <a:rPr lang="en"/>
              <a:t>And in the past week, we have implemented an Open API interface for our Q1 and Q2 solution programs as well as a web browser-based user interface.</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a:t>STEVE</a:t>
            </a:r>
            <a:r>
              <a:rPr lang="en"/>
              <a:t> [45 s]  Our proof-of-concept software has several innovative aspects.  Orangeboard is specifically designed for Neo4j compatibility (making the Neo4j graph easier for people to use and visualize) and for high-performance knowledge graph transfer to Neo4j.  Orangeboard also has the capability of supporting multiple seed nodes, each of which can separately be expanded, which is a more efficient means of knowledge graph construction. </a:t>
            </a:r>
          </a:p>
          <a:p>
            <a:pPr lvl="0">
              <a:spcBef>
                <a:spcPts val="0"/>
              </a:spcBef>
              <a:buNone/>
            </a:pPr>
            <a:r>
              <a:t/>
            </a:r>
            <a:endParaRPr/>
          </a:p>
          <a:p>
            <a:pPr lvl="0" rtl="0">
              <a:spcBef>
                <a:spcPts val="0"/>
              </a:spcBef>
              <a:buNone/>
            </a:pPr>
            <a:r>
              <a:rPr lang="en"/>
              <a:t>For BioNetExpander, our principle innovations are support for both directed and undirected relationships that are predictably based on the edge type semantic (so “controls_expression_of” is alway directed, for example); and HTTP request caching, which our benchmarks indicate speeds up knowledge graph expansion by approximately 50-fold.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a:t>STEVE</a:t>
            </a:r>
            <a:r>
              <a:rPr lang="en"/>
              <a:t> [65 s] To maximize the coverage of our knowledge graph for connecting the Q1 and Q2 pairs of terms, we implemented neighbor-finding classes to query–on a per node basis–sixteen different knowledge sources covering genes, RNAs, proteins, pathways, phenotypes, diseases, genetic conditions, biomedical literature terms, and anatomic structures. Our proof-of-concept software queries all but two of these knowledge sources using RESTful requests, thus enabling us to take full benefit of HTTP caching.</a:t>
            </a:r>
          </a:p>
          <a:p>
            <a:pPr lvl="0">
              <a:spcBef>
                <a:spcPts val="0"/>
              </a:spcBef>
              <a:buNone/>
            </a:pPr>
            <a:r>
              <a:t/>
            </a:r>
            <a:endParaRPr/>
          </a:p>
          <a:p>
            <a:pPr lvl="0">
              <a:spcBef>
                <a:spcPts val="0"/>
              </a:spcBef>
              <a:buNone/>
            </a:pPr>
            <a:r>
              <a:rPr lang="en"/>
              <a:t>We know that gene regulatory mechanisms play an important role in disease pathogenesis (for example, NFE2 regulating </a:t>
            </a:r>
            <a:r>
              <a:rPr i="1" lang="en"/>
              <a:t>HMOX1</a:t>
            </a:r>
            <a:r>
              <a:rPr lang="en"/>
              <a:t> in sickle-cell anemia protecting against cerebral hemorrhage in malaria).  Thus, we implemented classes for querying for microRNA-to-gene regulatory relationships and transcription factor-to gene regulatory relationships from three databases, in addition to the more typically (and more easily) mined protein-protein interactions.</a:t>
            </a:r>
          </a:p>
          <a:p>
            <a:pPr lvl="0">
              <a:spcBef>
                <a:spcPts val="0"/>
              </a:spcBef>
              <a:buNone/>
            </a:pPr>
            <a:r>
              <a:t/>
            </a:r>
            <a:endParaRPr/>
          </a:p>
          <a:p>
            <a:pPr lvl="0" rtl="0">
              <a:spcBef>
                <a:spcPts val="0"/>
              </a:spcBef>
              <a:buNone/>
            </a:pPr>
            <a:r>
              <a:rPr lang="en"/>
              <a:t>Secondly, we implemented a class for mining PubMed articles based on MeSH term annotation co-occurrence. We measure semantic distance using the Normalized Google Distance.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a:t>STEVE</a:t>
            </a:r>
            <a:r>
              <a:rPr lang="en"/>
              <a:t> [20 s] Our knowledge graph seeded from the Q1 and Q2 diseases, drugs, and genetic conditions, and three-hop expanded for each type of seed node, contains approximately 43,000 nodes, including a broad swath of the human proteome, microRNA-ome, and phenome.</a:t>
            </a:r>
          </a:p>
          <a:p>
            <a:pPr lvl="0">
              <a:spcBef>
                <a:spcPts val="0"/>
              </a:spcBef>
              <a:buNone/>
            </a:pPr>
            <a:r>
              <a:t/>
            </a:r>
            <a:endParaRPr/>
          </a:p>
          <a:p>
            <a:pPr lvl="0">
              <a:spcBef>
                <a:spcPts val="0"/>
              </a:spcBef>
              <a:buNone/>
            </a:pPr>
            <a:r>
              <a:rPr lang="en"/>
              <a:t>DAVID:  OPTIONAL LIVE DISPLAY:</a:t>
            </a:r>
          </a:p>
          <a:p>
            <a:pPr lvl="0">
              <a:spcBef>
                <a:spcPts val="0"/>
              </a:spcBef>
              <a:buNone/>
            </a:pPr>
            <a:r>
              <a:rPr lang="en"/>
              <a:t>Cypher query:</a:t>
            </a:r>
          </a:p>
          <a:p>
            <a:pPr lvl="0">
              <a:spcBef>
                <a:spcPts val="0"/>
              </a:spcBef>
              <a:buNone/>
            </a:pPr>
            <a:r>
              <a:rPr lang="en"/>
              <a:t>MATCH (n) RETURN distinct labels(n)[1], count(*)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a:t>STEVE</a:t>
            </a:r>
            <a:r>
              <a:rPr lang="en"/>
              <a:t> [25 s] Our knowledge graph that we generated for Q1 and Q2 contains approximately 1.5 million relationships, of which the dominant types are protein-protein interactions, gene regulatory interactions, and phenotype-anatomy relationships. With the benefit of HTTP caching, and running in the NIH-supplied EC2 instance, our software builds this knowledge graph, starting from an empty blackboard, </a:t>
            </a:r>
            <a:r>
              <a:rPr i="1" lang="en"/>
              <a:t>in an hour and 45 minutes</a:t>
            </a:r>
            <a:r>
              <a:rPr lang="en"/>
              <a:t>.</a:t>
            </a:r>
          </a:p>
          <a:p>
            <a:pPr lvl="0">
              <a:spcBef>
                <a:spcPts val="0"/>
              </a:spcBef>
              <a:buNone/>
            </a:pPr>
            <a:r>
              <a:t/>
            </a:r>
            <a:endParaRPr/>
          </a:p>
          <a:p>
            <a:pPr lvl="0">
              <a:spcBef>
                <a:spcPts val="0"/>
              </a:spcBef>
              <a:buNone/>
            </a:pPr>
            <a:r>
              <a:rPr lang="en"/>
              <a:t>OPTIONAL LIVE DISPLAY:</a:t>
            </a:r>
          </a:p>
          <a:p>
            <a:pPr lvl="0">
              <a:spcBef>
                <a:spcPts val="0"/>
              </a:spcBef>
              <a:buNone/>
            </a:pPr>
            <a:r>
              <a:rPr lang="en"/>
              <a:t>Cypher query:</a:t>
            </a:r>
          </a:p>
          <a:p>
            <a:pPr lvl="0">
              <a:spcBef>
                <a:spcPts val="0"/>
              </a:spcBef>
              <a:buNone/>
            </a:pPr>
            <a:r>
              <a:rPr lang="en"/>
              <a:t>MATCH path=()-[r]-() RETURN distinct extract (rel in relationships(path) | type(rel) )[0] as types, count(*)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hyperlink" Target="https://github.com/dkoslicki/NCATS/blob/master/code/reasoningtool/README.md" TargetMode="External"/><Relationship Id="rId10" Type="http://schemas.openxmlformats.org/officeDocument/2006/relationships/image" Target="../media/image2.png"/><Relationship Id="rId9" Type="http://schemas.openxmlformats.org/officeDocument/2006/relationships/hyperlink" Target="https://github.com/dkoslicki/NCATS/blob/master/code/reasoningtool/Q2Utils.py" TargetMode="External"/><Relationship Id="rId5" Type="http://schemas.openxmlformats.org/officeDocument/2006/relationships/hyperlink" Target="https://github.com/dkoslicki/NCATS/blob/master/code/reasoningtool/Q1Solution.py" TargetMode="External"/><Relationship Id="rId6" Type="http://schemas.openxmlformats.org/officeDocument/2006/relationships/hyperlink" Target="https://github.com/dkoslicki/NCATS/blob/master/code/reasoningtool/Q1Utils.py" TargetMode="External"/><Relationship Id="rId7" Type="http://schemas.openxmlformats.org/officeDocument/2006/relationships/hyperlink" Target="https://github.com/dkoslicki/NCATS/blob/master/code/reasoningtool/MarkovLearning.py" TargetMode="External"/><Relationship Id="rId8" Type="http://schemas.openxmlformats.org/officeDocument/2006/relationships/hyperlink" Target="https://github.com/dkoslicki/NCATS/blob/master/code/reasoningtool/Q2Solution.p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idx="1" type="subTitle"/>
          </p:nvPr>
        </p:nvSpPr>
        <p:spPr>
          <a:xfrm>
            <a:off x="311700" y="1673000"/>
            <a:ext cx="8520600" cy="792600"/>
          </a:xfrm>
          <a:prstGeom prst="rect">
            <a:avLst/>
          </a:prstGeom>
        </p:spPr>
        <p:txBody>
          <a:bodyPr anchorCtr="0" anchor="t" bIns="91425" lIns="91425" rIns="91425" wrap="square" tIns="91425">
            <a:noAutofit/>
          </a:bodyPr>
          <a:lstStyle/>
          <a:p>
            <a:pPr lvl="0" rtl="0">
              <a:lnSpc>
                <a:spcPct val="115000"/>
              </a:lnSpc>
              <a:spcBef>
                <a:spcPts val="0"/>
              </a:spcBef>
              <a:buClr>
                <a:schemeClr val="dk1"/>
              </a:buClr>
              <a:buSzPts val="1100"/>
              <a:buFont typeface="Arial"/>
              <a:buNone/>
            </a:pPr>
            <a:r>
              <a:rPr b="1" lang="en" sz="2400">
                <a:solidFill>
                  <a:schemeClr val="dk1"/>
                </a:solidFill>
              </a:rPr>
              <a:t>A Markov chain-based reasoning tool integrated </a:t>
            </a:r>
          </a:p>
          <a:p>
            <a:pPr lvl="0" rtl="0">
              <a:lnSpc>
                <a:spcPct val="115000"/>
              </a:lnSpc>
              <a:spcBef>
                <a:spcPts val="0"/>
              </a:spcBef>
              <a:spcAft>
                <a:spcPts val="300"/>
              </a:spcAft>
              <a:buNone/>
            </a:pPr>
            <a:r>
              <a:rPr b="1" lang="en" sz="2400">
                <a:solidFill>
                  <a:schemeClr val="dk1"/>
                </a:solidFill>
              </a:rPr>
              <a:t>with the NCATS Blackboard and the Translator system</a:t>
            </a:r>
          </a:p>
        </p:txBody>
      </p:sp>
      <p:pic>
        <p:nvPicPr>
          <p:cNvPr id="55" name="Shape 55"/>
          <p:cNvPicPr preferRelativeResize="0"/>
          <p:nvPr/>
        </p:nvPicPr>
        <p:blipFill>
          <a:blip r:embed="rId3">
            <a:alphaModFix amt="71000"/>
          </a:blip>
          <a:stretch>
            <a:fillRect/>
          </a:stretch>
        </p:blipFill>
        <p:spPr>
          <a:xfrm>
            <a:off x="0" y="-21675"/>
            <a:ext cx="9143998" cy="1376508"/>
          </a:xfrm>
          <a:prstGeom prst="rect">
            <a:avLst/>
          </a:prstGeom>
          <a:noFill/>
          <a:ln>
            <a:noFill/>
          </a:ln>
        </p:spPr>
      </p:pic>
      <p:sp>
        <p:nvSpPr>
          <p:cNvPr id="56" name="Shape 56"/>
          <p:cNvSpPr txBox="1"/>
          <p:nvPr>
            <p:ph type="ctrTitle"/>
          </p:nvPr>
        </p:nvSpPr>
        <p:spPr>
          <a:xfrm>
            <a:off x="274750" y="-61400"/>
            <a:ext cx="8520600" cy="1134300"/>
          </a:xfrm>
          <a:prstGeom prst="rect">
            <a:avLst/>
          </a:prstGeom>
        </p:spPr>
        <p:txBody>
          <a:bodyPr anchorCtr="0" anchor="b" bIns="91425" lIns="91425" rIns="91425" wrap="square" tIns="91425">
            <a:noAutofit/>
          </a:bodyPr>
          <a:lstStyle/>
          <a:p>
            <a:pPr lvl="0">
              <a:spcBef>
                <a:spcPts val="0"/>
              </a:spcBef>
              <a:buNone/>
            </a:pPr>
            <a:r>
              <a:rPr lang="en" sz="6000">
                <a:solidFill>
                  <a:srgbClr val="E69138"/>
                </a:solidFill>
              </a:rPr>
              <a:t>RTX</a:t>
            </a:r>
          </a:p>
        </p:txBody>
      </p:sp>
      <p:sp>
        <p:nvSpPr>
          <p:cNvPr id="57" name="Shape 57"/>
          <p:cNvSpPr txBox="1"/>
          <p:nvPr/>
        </p:nvSpPr>
        <p:spPr>
          <a:xfrm>
            <a:off x="3164950" y="3718175"/>
            <a:ext cx="2740200" cy="1060800"/>
          </a:xfrm>
          <a:prstGeom prst="rect">
            <a:avLst/>
          </a:prstGeom>
          <a:noFill/>
          <a:ln>
            <a:noFill/>
          </a:ln>
        </p:spPr>
        <p:txBody>
          <a:bodyPr anchorCtr="0" anchor="t" bIns="91425" lIns="91425" rIns="91425" wrap="square" tIns="91425">
            <a:noAutofit/>
          </a:bodyPr>
          <a:lstStyle/>
          <a:p>
            <a:pPr lvl="0" algn="ctr">
              <a:spcBef>
                <a:spcPts val="0"/>
              </a:spcBef>
              <a:buNone/>
            </a:pPr>
            <a:r>
              <a:rPr lang="en"/>
              <a:t>Oregon State University</a:t>
            </a:r>
          </a:p>
          <a:p>
            <a:pPr lvl="0" algn="ctr">
              <a:spcBef>
                <a:spcPts val="0"/>
              </a:spcBef>
              <a:buNone/>
            </a:pPr>
            <a:r>
              <a:rPr lang="en"/>
              <a:t>Institute for Systems Biology</a:t>
            </a:r>
          </a:p>
          <a:p>
            <a:pPr lvl="0" algn="ctr">
              <a:spcBef>
                <a:spcPts val="0"/>
              </a:spcBef>
              <a:buNone/>
            </a:pPr>
            <a:r>
              <a:rPr lang="en"/>
              <a:t>Ohio State University</a:t>
            </a:r>
          </a:p>
        </p:txBody>
      </p:sp>
      <p:sp>
        <p:nvSpPr>
          <p:cNvPr id="58" name="Shape 58"/>
          <p:cNvSpPr txBox="1"/>
          <p:nvPr/>
        </p:nvSpPr>
        <p:spPr>
          <a:xfrm>
            <a:off x="2742250" y="2904575"/>
            <a:ext cx="3585600" cy="1060800"/>
          </a:xfrm>
          <a:prstGeom prst="rect">
            <a:avLst/>
          </a:prstGeom>
          <a:noFill/>
          <a:ln>
            <a:noFill/>
          </a:ln>
        </p:spPr>
        <p:txBody>
          <a:bodyPr anchorCtr="0" anchor="t" bIns="91425" lIns="91425" rIns="91425" wrap="square" tIns="91425">
            <a:noAutofit/>
          </a:bodyPr>
          <a:lstStyle/>
          <a:p>
            <a:pPr lvl="0" rtl="0" algn="ctr">
              <a:spcBef>
                <a:spcPts val="0"/>
              </a:spcBef>
              <a:buNone/>
            </a:pPr>
            <a:r>
              <a:rPr lang="en"/>
              <a:t>A proposed project responding to the NCATS OT2 Reasoning Tool FOA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4. Markov chain reasoning</a:t>
            </a:r>
          </a:p>
        </p:txBody>
      </p:sp>
      <p:sp>
        <p:nvSpPr>
          <p:cNvPr id="119" name="Shape 119"/>
          <p:cNvSpPr txBox="1"/>
          <p:nvPr>
            <p:ph idx="1" type="body"/>
          </p:nvPr>
        </p:nvSpPr>
        <p:spPr>
          <a:xfrm>
            <a:off x="311700" y="1076275"/>
            <a:ext cx="8260800" cy="1485900"/>
          </a:xfrm>
          <a:prstGeom prst="rect">
            <a:avLst/>
          </a:prstGeom>
        </p:spPr>
        <p:txBody>
          <a:bodyPr anchorCtr="0" anchor="t" bIns="91425" lIns="91425" rIns="91425" wrap="square" tIns="91425">
            <a:noAutofit/>
          </a:bodyPr>
          <a:lstStyle/>
          <a:p>
            <a:pPr indent="-342900" lvl="0" marL="457200" rtl="0">
              <a:lnSpc>
                <a:spcPct val="100000"/>
              </a:lnSpc>
              <a:spcBef>
                <a:spcPts val="0"/>
              </a:spcBef>
              <a:spcAft>
                <a:spcPts val="0"/>
              </a:spcAft>
              <a:buClr>
                <a:srgbClr val="434343"/>
              </a:buClr>
              <a:buSzPts val="1800"/>
              <a:buChar char="●"/>
            </a:pPr>
            <a:r>
              <a:rPr lang="en">
                <a:solidFill>
                  <a:srgbClr val="434343"/>
                </a:solidFill>
              </a:rPr>
              <a:t>Assigns probabilities to paths through the knowledge graph</a:t>
            </a:r>
          </a:p>
          <a:p>
            <a:pPr indent="-342900" lvl="0" marL="457200" rtl="0">
              <a:lnSpc>
                <a:spcPct val="100000"/>
              </a:lnSpc>
              <a:spcBef>
                <a:spcPts val="0"/>
              </a:spcBef>
              <a:spcAft>
                <a:spcPts val="0"/>
              </a:spcAft>
              <a:buClr>
                <a:srgbClr val="434343"/>
              </a:buClr>
              <a:buSzPts val="1800"/>
              <a:buChar char="●"/>
            </a:pPr>
            <a:r>
              <a:rPr lang="en">
                <a:solidFill>
                  <a:srgbClr val="434343"/>
                </a:solidFill>
              </a:rPr>
              <a:t>Trained on example solutions to given queries</a:t>
            </a:r>
          </a:p>
          <a:p>
            <a:pPr indent="-342900" lvl="0" marL="457200" rtl="0">
              <a:lnSpc>
                <a:spcPct val="100000"/>
              </a:lnSpc>
              <a:spcBef>
                <a:spcPts val="0"/>
              </a:spcBef>
              <a:spcAft>
                <a:spcPts val="0"/>
              </a:spcAft>
              <a:buClr>
                <a:srgbClr val="434343"/>
              </a:buClr>
              <a:buSzPts val="1800"/>
              <a:buChar char="●"/>
            </a:pPr>
            <a:r>
              <a:rPr lang="en">
                <a:solidFill>
                  <a:srgbClr val="434343"/>
                </a:solidFill>
              </a:rPr>
              <a:t>Easily integrates new kinds of questions</a:t>
            </a:r>
          </a:p>
          <a:p>
            <a:pPr indent="-342900" lvl="0" marL="457200" rtl="0">
              <a:lnSpc>
                <a:spcPct val="100000"/>
              </a:lnSpc>
              <a:spcBef>
                <a:spcPts val="0"/>
              </a:spcBef>
              <a:spcAft>
                <a:spcPts val="0"/>
              </a:spcAft>
              <a:buClr>
                <a:srgbClr val="434343"/>
              </a:buClr>
              <a:buSzPts val="1800"/>
              <a:buChar char="●"/>
            </a:pPr>
            <a:r>
              <a:rPr lang="en">
                <a:solidFill>
                  <a:srgbClr val="434343"/>
                </a:solidFill>
              </a:rPr>
              <a:t>Text mining to inform path selection</a:t>
            </a:r>
          </a:p>
          <a:p>
            <a:pPr indent="-342900" lvl="0" marL="457200" rtl="0">
              <a:lnSpc>
                <a:spcPct val="100000"/>
              </a:lnSpc>
              <a:spcBef>
                <a:spcPts val="0"/>
              </a:spcBef>
              <a:buClr>
                <a:srgbClr val="434343"/>
              </a:buClr>
              <a:buSzPts val="1800"/>
              <a:buChar char="●"/>
            </a:pPr>
            <a:r>
              <a:rPr lang="en">
                <a:solidFill>
                  <a:srgbClr val="434343"/>
                </a:solidFill>
              </a:rPr>
              <a:t>Results in confidence scores</a:t>
            </a:r>
          </a:p>
        </p:txBody>
      </p:sp>
      <p:pic>
        <p:nvPicPr>
          <p:cNvPr id="120" name="Shape 120"/>
          <p:cNvPicPr preferRelativeResize="0"/>
          <p:nvPr/>
        </p:nvPicPr>
        <p:blipFill>
          <a:blip r:embed="rId3">
            <a:alphaModFix/>
          </a:blip>
          <a:stretch>
            <a:fillRect/>
          </a:stretch>
        </p:blipFill>
        <p:spPr>
          <a:xfrm>
            <a:off x="4834425" y="2420775"/>
            <a:ext cx="4271474" cy="2276578"/>
          </a:xfrm>
          <a:prstGeom prst="rect">
            <a:avLst/>
          </a:prstGeom>
          <a:noFill/>
          <a:ln>
            <a:noFill/>
          </a:ln>
        </p:spPr>
      </p:pic>
      <p:sp>
        <p:nvSpPr>
          <p:cNvPr id="121" name="Shape 121"/>
          <p:cNvSpPr txBox="1"/>
          <p:nvPr/>
        </p:nvSpPr>
        <p:spPr>
          <a:xfrm>
            <a:off x="5926377" y="1925175"/>
            <a:ext cx="2157900" cy="419400"/>
          </a:xfrm>
          <a:prstGeom prst="rect">
            <a:avLst/>
          </a:prstGeom>
          <a:noFill/>
          <a:ln>
            <a:noFill/>
          </a:ln>
        </p:spPr>
        <p:txBody>
          <a:bodyPr anchorCtr="0" anchor="ctr" bIns="91425" lIns="91425" rIns="91425" wrap="square" tIns="91425">
            <a:noAutofit/>
          </a:bodyPr>
          <a:lstStyle/>
          <a:p>
            <a:pPr lvl="0" rtl="0">
              <a:spcBef>
                <a:spcPts val="0"/>
              </a:spcBef>
              <a:spcAft>
                <a:spcPts val="0"/>
              </a:spcAft>
              <a:buNone/>
            </a:pPr>
            <a:r>
              <a:rPr i="1" lang="en" sz="1200">
                <a:solidFill>
                  <a:schemeClr val="dk2"/>
                </a:solidFill>
              </a:rPr>
              <a:t>Which paths are most likely to connect disease DX and DY and answer the query?</a:t>
            </a:r>
          </a:p>
        </p:txBody>
      </p:sp>
      <p:sp>
        <p:nvSpPr>
          <p:cNvPr id="122" name="Shape 122"/>
          <p:cNvSpPr txBox="1"/>
          <p:nvPr/>
        </p:nvSpPr>
        <p:spPr>
          <a:xfrm>
            <a:off x="0" y="4852050"/>
            <a:ext cx="9144000" cy="273900"/>
          </a:xfrm>
          <a:prstGeom prst="rect">
            <a:avLst/>
          </a:prstGeom>
          <a:noFill/>
          <a:ln>
            <a:noFill/>
          </a:ln>
        </p:spPr>
        <p:txBody>
          <a:bodyPr anchorCtr="0" anchor="ctr" bIns="91425" lIns="91425" rIns="91425" wrap="square" tIns="91425">
            <a:noAutofit/>
          </a:bodyPr>
          <a:lstStyle/>
          <a:p>
            <a:pPr lvl="0" rtl="0">
              <a:spcBef>
                <a:spcPts val="0"/>
              </a:spcBef>
              <a:spcAft>
                <a:spcPts val="1600"/>
              </a:spcAft>
              <a:buNone/>
            </a:pPr>
            <a:r>
              <a:rPr lang="en" sz="1100">
                <a:solidFill>
                  <a:schemeClr val="dk2"/>
                </a:solidFill>
              </a:rPr>
              <a:t>Details for the POC solutions contained in the </a:t>
            </a:r>
            <a:r>
              <a:rPr lang="en" sz="1100" u="sng">
                <a:solidFill>
                  <a:schemeClr val="hlink"/>
                </a:solidFill>
                <a:hlinkClick r:id="rId4"/>
              </a:rPr>
              <a:t>Readme file</a:t>
            </a:r>
            <a:r>
              <a:rPr lang="en" sz="1100">
                <a:solidFill>
                  <a:schemeClr val="dk2"/>
                </a:solidFill>
              </a:rPr>
              <a:t> and the relevant code (</a:t>
            </a:r>
            <a:r>
              <a:rPr lang="en" sz="1100" u="sng">
                <a:solidFill>
                  <a:schemeClr val="hlink"/>
                </a:solidFill>
                <a:hlinkClick r:id="rId5"/>
              </a:rPr>
              <a:t>Q1Solution</a:t>
            </a:r>
            <a:r>
              <a:rPr lang="en" sz="1100">
                <a:solidFill>
                  <a:schemeClr val="dk2"/>
                </a:solidFill>
              </a:rPr>
              <a:t>, </a:t>
            </a:r>
            <a:r>
              <a:rPr lang="en" sz="1100" u="sng">
                <a:solidFill>
                  <a:schemeClr val="hlink"/>
                </a:solidFill>
                <a:hlinkClick r:id="rId6"/>
              </a:rPr>
              <a:t>Q1Utils</a:t>
            </a:r>
            <a:r>
              <a:rPr lang="en" sz="1100">
                <a:solidFill>
                  <a:schemeClr val="dk2"/>
                </a:solidFill>
              </a:rPr>
              <a:t>, </a:t>
            </a:r>
            <a:r>
              <a:rPr lang="en" sz="1100" u="sng">
                <a:solidFill>
                  <a:schemeClr val="hlink"/>
                </a:solidFill>
                <a:hlinkClick r:id="rId7"/>
              </a:rPr>
              <a:t>MarkovLearning</a:t>
            </a:r>
            <a:r>
              <a:rPr lang="en" sz="1100">
                <a:solidFill>
                  <a:schemeClr val="dk2"/>
                </a:solidFill>
              </a:rPr>
              <a:t>, </a:t>
            </a:r>
            <a:r>
              <a:rPr lang="en" sz="1100" u="sng">
                <a:solidFill>
                  <a:schemeClr val="hlink"/>
                </a:solidFill>
                <a:hlinkClick r:id="rId8"/>
              </a:rPr>
              <a:t>Q2Solution</a:t>
            </a:r>
            <a:r>
              <a:rPr lang="en" sz="1100">
                <a:solidFill>
                  <a:schemeClr val="dk2"/>
                </a:solidFill>
              </a:rPr>
              <a:t>, </a:t>
            </a:r>
            <a:r>
              <a:rPr lang="en" sz="1100" u="sng">
                <a:solidFill>
                  <a:schemeClr val="hlink"/>
                </a:solidFill>
                <a:hlinkClick r:id="rId9"/>
              </a:rPr>
              <a:t>Q2Utils</a:t>
            </a:r>
            <a:r>
              <a:rPr lang="en" sz="1100">
                <a:solidFill>
                  <a:schemeClr val="dk2"/>
                </a:solidFill>
              </a:rPr>
              <a:t>)</a:t>
            </a:r>
          </a:p>
        </p:txBody>
      </p:sp>
      <p:pic>
        <p:nvPicPr>
          <p:cNvPr id="123" name="Shape 123"/>
          <p:cNvPicPr preferRelativeResize="0"/>
          <p:nvPr/>
        </p:nvPicPr>
        <p:blipFill>
          <a:blip r:embed="rId10">
            <a:alphaModFix/>
          </a:blip>
          <a:stretch>
            <a:fillRect/>
          </a:stretch>
        </p:blipFill>
        <p:spPr>
          <a:xfrm>
            <a:off x="914400" y="2790775"/>
            <a:ext cx="3179940" cy="1908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209300"/>
            <a:ext cx="8520600" cy="572700"/>
          </a:xfrm>
          <a:prstGeom prst="rect">
            <a:avLst/>
          </a:prstGeom>
        </p:spPr>
        <p:txBody>
          <a:bodyPr anchorCtr="0" anchor="t" bIns="91425" lIns="91425" rIns="91425" wrap="square" tIns="91425">
            <a:noAutofit/>
          </a:bodyPr>
          <a:lstStyle/>
          <a:p>
            <a:pPr lvl="0">
              <a:spcBef>
                <a:spcPts val="0"/>
              </a:spcBef>
              <a:buNone/>
            </a:pPr>
            <a:r>
              <a:rPr lang="en"/>
              <a:t>Explainable rankings: PubMed semantic distance</a:t>
            </a:r>
          </a:p>
        </p:txBody>
      </p:sp>
      <p:pic>
        <p:nvPicPr>
          <p:cNvPr id="129" name="Shape 129"/>
          <p:cNvPicPr preferRelativeResize="0"/>
          <p:nvPr/>
        </p:nvPicPr>
        <p:blipFill>
          <a:blip r:embed="rId3">
            <a:alphaModFix/>
          </a:blip>
          <a:stretch>
            <a:fillRect/>
          </a:stretch>
        </p:blipFill>
        <p:spPr>
          <a:xfrm>
            <a:off x="1134575" y="875450"/>
            <a:ext cx="6187197" cy="4056700"/>
          </a:xfrm>
          <a:prstGeom prst="rect">
            <a:avLst/>
          </a:prstGeom>
          <a:noFill/>
          <a:ln>
            <a:noFill/>
          </a:ln>
        </p:spPr>
      </p:pic>
      <p:cxnSp>
        <p:nvCxnSpPr>
          <p:cNvPr id="130" name="Shape 130"/>
          <p:cNvCxnSpPr/>
          <p:nvPr/>
        </p:nvCxnSpPr>
        <p:spPr>
          <a:xfrm rot="10800000">
            <a:off x="6329125" y="1578025"/>
            <a:ext cx="1087500" cy="8700"/>
          </a:xfrm>
          <a:prstGeom prst="straightConnector1">
            <a:avLst/>
          </a:prstGeom>
          <a:noFill/>
          <a:ln cap="flat" cmpd="sng" w="28575">
            <a:solidFill>
              <a:schemeClr val="dk2"/>
            </a:solidFill>
            <a:prstDash val="solid"/>
            <a:round/>
            <a:headEnd len="lg" w="lg" type="none"/>
            <a:tailEnd len="lg" w="lg" type="triangle"/>
          </a:ln>
        </p:spPr>
      </p:cxnSp>
      <p:sp>
        <p:nvSpPr>
          <p:cNvPr id="131" name="Shape 131"/>
          <p:cNvSpPr txBox="1"/>
          <p:nvPr/>
        </p:nvSpPr>
        <p:spPr>
          <a:xfrm>
            <a:off x="7416625" y="1272325"/>
            <a:ext cx="1497600" cy="695400"/>
          </a:xfrm>
          <a:prstGeom prst="rect">
            <a:avLst/>
          </a:prstGeom>
          <a:noFill/>
          <a:ln>
            <a:noFill/>
          </a:ln>
        </p:spPr>
        <p:txBody>
          <a:bodyPr anchorCtr="0" anchor="t" bIns="91425" lIns="91425" rIns="91425" wrap="square" tIns="91425">
            <a:noAutofit/>
          </a:bodyPr>
          <a:lstStyle/>
          <a:p>
            <a:pPr lvl="0">
              <a:spcBef>
                <a:spcPts val="0"/>
              </a:spcBef>
              <a:buNone/>
            </a:pPr>
            <a:r>
              <a:rPr b="1" lang="en" sz="1100"/>
              <a:t>Color:</a:t>
            </a:r>
            <a:r>
              <a:rPr lang="en" sz="1100"/>
              <a:t> Normalized Google Distance</a:t>
            </a:r>
          </a:p>
        </p:txBody>
      </p:sp>
      <p:sp>
        <p:nvSpPr>
          <p:cNvPr id="132" name="Shape 132"/>
          <p:cNvSpPr txBox="1"/>
          <p:nvPr/>
        </p:nvSpPr>
        <p:spPr>
          <a:xfrm>
            <a:off x="7416625" y="2501275"/>
            <a:ext cx="1666200" cy="695400"/>
          </a:xfrm>
          <a:prstGeom prst="rect">
            <a:avLst/>
          </a:prstGeom>
          <a:noFill/>
          <a:ln>
            <a:noFill/>
          </a:ln>
        </p:spPr>
        <p:txBody>
          <a:bodyPr anchorCtr="0" anchor="t" bIns="91425" lIns="91425" rIns="91425" wrap="square" tIns="91425">
            <a:noAutofit/>
          </a:bodyPr>
          <a:lstStyle/>
          <a:p>
            <a:pPr lvl="0" rtl="0">
              <a:spcBef>
                <a:spcPts val="0"/>
              </a:spcBef>
              <a:buNone/>
            </a:pPr>
            <a:r>
              <a:rPr b="1" lang="en" sz="1100"/>
              <a:t>Evidentiary basis</a:t>
            </a:r>
            <a:r>
              <a:rPr lang="en" sz="1100"/>
              <a:t>: showing the basis for the NGD score</a:t>
            </a:r>
          </a:p>
        </p:txBody>
      </p:sp>
      <p:sp>
        <p:nvSpPr>
          <p:cNvPr id="133" name="Shape 133"/>
          <p:cNvSpPr/>
          <p:nvPr/>
        </p:nvSpPr>
        <p:spPr>
          <a:xfrm>
            <a:off x="3415975" y="2020425"/>
            <a:ext cx="3249300" cy="2718300"/>
          </a:xfrm>
          <a:prstGeom prst="rect">
            <a:avLst/>
          </a:prstGeom>
          <a:solidFill>
            <a:srgbClr val="FFFFFF"/>
          </a:solidFill>
          <a:ln>
            <a:noFill/>
          </a:ln>
        </p:spPr>
        <p:txBody>
          <a:bodyPr anchorCtr="0" anchor="ctr" bIns="91425" lIns="91425" rIns="91425" wrap="square" tIns="91425">
            <a:noAutofit/>
          </a:bodyPr>
          <a:lstStyle/>
          <a:p>
            <a:pPr lvl="0">
              <a:spcBef>
                <a:spcPts val="0"/>
              </a:spcBef>
              <a:buNone/>
            </a:pPr>
            <a:r>
              <a:t/>
            </a:r>
            <a:endParaRPr/>
          </a:p>
        </p:txBody>
      </p:sp>
      <p:pic>
        <p:nvPicPr>
          <p:cNvPr id="134" name="Shape 134"/>
          <p:cNvPicPr preferRelativeResize="0"/>
          <p:nvPr/>
        </p:nvPicPr>
        <p:blipFill>
          <a:blip r:embed="rId4">
            <a:alphaModFix/>
          </a:blip>
          <a:stretch>
            <a:fillRect/>
          </a:stretch>
        </p:blipFill>
        <p:spPr>
          <a:xfrm>
            <a:off x="3410125" y="2020425"/>
            <a:ext cx="3249299" cy="2765361"/>
          </a:xfrm>
          <a:prstGeom prst="rect">
            <a:avLst/>
          </a:prstGeom>
          <a:noFill/>
          <a:ln>
            <a:noFill/>
          </a:ln>
        </p:spPr>
      </p:pic>
      <p:cxnSp>
        <p:nvCxnSpPr>
          <p:cNvPr id="135" name="Shape 135"/>
          <p:cNvCxnSpPr/>
          <p:nvPr/>
        </p:nvCxnSpPr>
        <p:spPr>
          <a:xfrm rot="10800000">
            <a:off x="6329125" y="2698550"/>
            <a:ext cx="1087500" cy="870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91450"/>
            <a:ext cx="8520600" cy="572700"/>
          </a:xfrm>
          <a:prstGeom prst="rect">
            <a:avLst/>
          </a:prstGeom>
        </p:spPr>
        <p:txBody>
          <a:bodyPr anchorCtr="0" anchor="t" bIns="91425" lIns="91425" rIns="91425" wrap="square" tIns="91425">
            <a:noAutofit/>
          </a:bodyPr>
          <a:lstStyle/>
          <a:p>
            <a:pPr lvl="0">
              <a:spcBef>
                <a:spcPts val="0"/>
              </a:spcBef>
              <a:buNone/>
            </a:pPr>
            <a:r>
              <a:rPr lang="en"/>
              <a:t>Web browser-based UI for the POC software</a:t>
            </a:r>
          </a:p>
        </p:txBody>
      </p:sp>
      <p:sp>
        <p:nvSpPr>
          <p:cNvPr id="141" name="Shape 141"/>
          <p:cNvSpPr txBox="1"/>
          <p:nvPr/>
        </p:nvSpPr>
        <p:spPr>
          <a:xfrm>
            <a:off x="6058600" y="1570725"/>
            <a:ext cx="2853000" cy="3927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a:t>http://lysine.ncats.io/</a:t>
            </a:r>
          </a:p>
        </p:txBody>
      </p:sp>
      <p:pic>
        <p:nvPicPr>
          <p:cNvPr id="142" name="Shape 142"/>
          <p:cNvPicPr preferRelativeResize="0"/>
          <p:nvPr/>
        </p:nvPicPr>
        <p:blipFill>
          <a:blip r:embed="rId3">
            <a:alphaModFix/>
          </a:blip>
          <a:stretch>
            <a:fillRect/>
          </a:stretch>
        </p:blipFill>
        <p:spPr>
          <a:xfrm>
            <a:off x="522525" y="737500"/>
            <a:ext cx="5285724" cy="41745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242950" y="307525"/>
            <a:ext cx="8520600" cy="572700"/>
          </a:xfrm>
          <a:prstGeom prst="rect">
            <a:avLst/>
          </a:prstGeom>
        </p:spPr>
        <p:txBody>
          <a:bodyPr anchorCtr="0" anchor="t" bIns="91425" lIns="91425" rIns="91425" wrap="square" tIns="91425">
            <a:noAutofit/>
          </a:bodyPr>
          <a:lstStyle/>
          <a:p>
            <a:pPr lvl="0" rtl="0">
              <a:spcBef>
                <a:spcPts val="0"/>
              </a:spcBef>
              <a:buNone/>
            </a:pPr>
            <a:r>
              <a:rPr lang="en"/>
              <a:t>5</a:t>
            </a:r>
            <a:r>
              <a:rPr lang="en"/>
              <a:t>. OpenAPI/Swagger API for the POC software</a:t>
            </a:r>
          </a:p>
        </p:txBody>
      </p:sp>
      <p:pic>
        <p:nvPicPr>
          <p:cNvPr id="148" name="Shape 148"/>
          <p:cNvPicPr preferRelativeResize="0"/>
          <p:nvPr/>
        </p:nvPicPr>
        <p:blipFill>
          <a:blip r:embed="rId3">
            <a:alphaModFix/>
          </a:blip>
          <a:stretch>
            <a:fillRect/>
          </a:stretch>
        </p:blipFill>
        <p:spPr>
          <a:xfrm>
            <a:off x="348100" y="993350"/>
            <a:ext cx="8310288" cy="39584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sz="2400"/>
              <a:t>Q1: Genetic condition protects from a disease</a:t>
            </a:r>
          </a:p>
        </p:txBody>
      </p:sp>
      <p:sp>
        <p:nvSpPr>
          <p:cNvPr id="154" name="Shape 154"/>
          <p:cNvSpPr txBox="1"/>
          <p:nvPr>
            <p:ph idx="1" type="body"/>
          </p:nvPr>
        </p:nvSpPr>
        <p:spPr>
          <a:xfrm>
            <a:off x="311700" y="1017725"/>
            <a:ext cx="8769900" cy="3551100"/>
          </a:xfrm>
          <a:prstGeom prst="rect">
            <a:avLst/>
          </a:prstGeom>
        </p:spPr>
        <p:txBody>
          <a:bodyPr anchorCtr="0" anchor="t" bIns="91425" lIns="91425" rIns="91425" wrap="square" tIns="91425">
            <a:noAutofit/>
          </a:bodyPr>
          <a:lstStyle/>
          <a:p>
            <a:pPr lvl="0" rtl="0">
              <a:lnSpc>
                <a:spcPct val="150000"/>
              </a:lnSpc>
              <a:spcBef>
                <a:spcPts val="0"/>
              </a:spcBef>
              <a:spcAft>
                <a:spcPts val="0"/>
              </a:spcAft>
              <a:buNone/>
            </a:pPr>
            <a:r>
              <a:rPr lang="en" sz="1400">
                <a:solidFill>
                  <a:srgbClr val="434343"/>
                </a:solidFill>
              </a:rPr>
              <a:t>- Found possible protective genetic conditions 19 of the 21 diseases</a:t>
            </a:r>
          </a:p>
          <a:p>
            <a:pPr lvl="0" rtl="0">
              <a:lnSpc>
                <a:spcPct val="150000"/>
              </a:lnSpc>
              <a:spcBef>
                <a:spcPts val="0"/>
              </a:spcBef>
              <a:spcAft>
                <a:spcPts val="0"/>
              </a:spcAft>
              <a:buNone/>
            </a:pPr>
            <a:r>
              <a:rPr lang="en" sz="1400">
                <a:solidFill>
                  <a:srgbClr val="434343"/>
                </a:solidFill>
              </a:rPr>
              <a:t>- Returns paths for suggested mechanism and associated confidence score</a:t>
            </a:r>
          </a:p>
          <a:p>
            <a:pPr lvl="0" rtl="0">
              <a:lnSpc>
                <a:spcPct val="150000"/>
              </a:lnSpc>
              <a:spcBef>
                <a:spcPts val="0"/>
              </a:spcBef>
              <a:spcAft>
                <a:spcPts val="0"/>
              </a:spcAft>
              <a:buNone/>
            </a:pPr>
            <a:r>
              <a:rPr lang="en" sz="1200">
                <a:solidFill>
                  <a:srgbClr val="434343"/>
                </a:solidFill>
              </a:rPr>
              <a:t>(SCA)--[gene_assoc_with]--&gt;(Haptoglobin:P00738:uniprot_protein)--[gene_assoc_with]--&gt;(malaria). Confidence: 0.926852</a:t>
            </a:r>
          </a:p>
          <a:p>
            <a:pPr lvl="0" rtl="0">
              <a:lnSpc>
                <a:spcPct val="150000"/>
              </a:lnSpc>
              <a:spcBef>
                <a:spcPts val="0"/>
              </a:spcBef>
              <a:spcAft>
                <a:spcPts val="0"/>
              </a:spcAft>
              <a:buNone/>
            </a:pPr>
            <a:r>
              <a:t/>
            </a:r>
            <a:endParaRPr sz="1200">
              <a:solidFill>
                <a:srgbClr val="434343"/>
              </a:solidFill>
            </a:endParaRPr>
          </a:p>
          <a:p>
            <a:pPr lvl="0" rtl="0">
              <a:lnSpc>
                <a:spcPct val="150000"/>
              </a:lnSpc>
              <a:spcBef>
                <a:spcPts val="0"/>
              </a:spcBef>
              <a:spcAft>
                <a:spcPts val="0"/>
              </a:spcAft>
              <a:buNone/>
            </a:pPr>
            <a:r>
              <a:t/>
            </a:r>
            <a:endParaRPr sz="1200">
              <a:solidFill>
                <a:srgbClr val="434343"/>
              </a:solidFill>
            </a:endParaRPr>
          </a:p>
          <a:p>
            <a:pPr lvl="0" rtl="0">
              <a:lnSpc>
                <a:spcPct val="150000"/>
              </a:lnSpc>
              <a:spcBef>
                <a:spcPts val="0"/>
              </a:spcBef>
              <a:spcAft>
                <a:spcPts val="0"/>
              </a:spcAft>
              <a:buNone/>
            </a:pPr>
            <a:r>
              <a:t/>
            </a:r>
            <a:endParaRPr sz="1200">
              <a:solidFill>
                <a:srgbClr val="434343"/>
              </a:solidFill>
            </a:endParaRPr>
          </a:p>
          <a:p>
            <a:pPr lvl="0" rtl="0">
              <a:lnSpc>
                <a:spcPct val="150000"/>
              </a:lnSpc>
              <a:spcBef>
                <a:spcPts val="0"/>
              </a:spcBef>
              <a:spcAft>
                <a:spcPts val="0"/>
              </a:spcAft>
              <a:buNone/>
            </a:pPr>
            <a:r>
              <a:t/>
            </a:r>
            <a:endParaRPr sz="1200">
              <a:solidFill>
                <a:srgbClr val="434343"/>
              </a:solidFill>
            </a:endParaRPr>
          </a:p>
          <a:p>
            <a:pPr lvl="0" rtl="0">
              <a:lnSpc>
                <a:spcPct val="150000"/>
              </a:lnSpc>
              <a:spcBef>
                <a:spcPts val="0"/>
              </a:spcBef>
              <a:spcAft>
                <a:spcPts val="0"/>
              </a:spcAft>
              <a:buClr>
                <a:schemeClr val="dk1"/>
              </a:buClr>
              <a:buSzPts val="1100"/>
              <a:buFont typeface="Arial"/>
              <a:buNone/>
            </a:pPr>
            <a:r>
              <a:t/>
            </a:r>
            <a:endParaRPr sz="1200">
              <a:solidFill>
                <a:srgbClr val="434343"/>
              </a:solidFill>
            </a:endParaRPr>
          </a:p>
          <a:p>
            <a:pPr lvl="0">
              <a:lnSpc>
                <a:spcPct val="150000"/>
              </a:lnSpc>
              <a:spcBef>
                <a:spcPts val="0"/>
              </a:spcBef>
              <a:spcAft>
                <a:spcPts val="0"/>
              </a:spcAft>
              <a:buClr>
                <a:schemeClr val="dk1"/>
              </a:buClr>
              <a:buSzPts val="1100"/>
              <a:buFont typeface="Arial"/>
              <a:buNone/>
            </a:pPr>
            <a:r>
              <a:rPr lang="en" sz="1400">
                <a:solidFill>
                  <a:srgbClr val="434343"/>
                </a:solidFill>
              </a:rPr>
              <a:t>- Uses 9 different KS’s </a:t>
            </a:r>
          </a:p>
          <a:p>
            <a:pPr lvl="0">
              <a:lnSpc>
                <a:spcPct val="150000"/>
              </a:lnSpc>
              <a:spcBef>
                <a:spcPts val="0"/>
              </a:spcBef>
              <a:spcAft>
                <a:spcPts val="0"/>
              </a:spcAft>
              <a:buClr>
                <a:schemeClr val="dk1"/>
              </a:buClr>
              <a:buSzPts val="1100"/>
              <a:buFont typeface="Arial"/>
              <a:buNone/>
            </a:pPr>
            <a:r>
              <a:rPr lang="en" sz="1400">
                <a:solidFill>
                  <a:srgbClr val="434343"/>
                </a:solidFill>
              </a:rPr>
              <a:t>- Markov-based algorithm trained on 7 known disease-protective genetic condition pairs</a:t>
            </a:r>
          </a:p>
          <a:p>
            <a:pPr lvl="0" rtl="0">
              <a:lnSpc>
                <a:spcPct val="100000"/>
              </a:lnSpc>
              <a:spcBef>
                <a:spcPts val="0"/>
              </a:spcBef>
              <a:spcAft>
                <a:spcPts val="0"/>
              </a:spcAft>
              <a:buNone/>
            </a:pPr>
            <a:r>
              <a:rPr lang="en" sz="1400">
                <a:solidFill>
                  <a:srgbClr val="434343"/>
                </a:solidFill>
              </a:rPr>
              <a:t>- How can we do better?</a:t>
            </a:r>
          </a:p>
          <a:p>
            <a:pPr lvl="0" rtl="0">
              <a:lnSpc>
                <a:spcPct val="100000"/>
              </a:lnSpc>
              <a:spcBef>
                <a:spcPts val="0"/>
              </a:spcBef>
              <a:spcAft>
                <a:spcPts val="0"/>
              </a:spcAft>
              <a:buNone/>
            </a:pPr>
            <a:r>
              <a:rPr lang="en" sz="1400">
                <a:solidFill>
                  <a:srgbClr val="434343"/>
                </a:solidFill>
              </a:rPr>
              <a:t>	- We can incorporate fine-grained causal relationships (eg “inhibits”) as they become available</a:t>
            </a:r>
          </a:p>
          <a:p>
            <a:pPr lvl="0" rtl="0">
              <a:lnSpc>
                <a:spcPct val="100000"/>
              </a:lnSpc>
              <a:spcBef>
                <a:spcPts val="0"/>
              </a:spcBef>
              <a:spcAft>
                <a:spcPts val="0"/>
              </a:spcAft>
              <a:buClr>
                <a:schemeClr val="dk1"/>
              </a:buClr>
              <a:buSzPts val="1100"/>
              <a:buFont typeface="Arial"/>
              <a:buNone/>
            </a:pPr>
            <a:r>
              <a:rPr lang="en" sz="1400">
                <a:solidFill>
                  <a:srgbClr val="434343"/>
                </a:solidFill>
              </a:rPr>
              <a:t>	- Currently have PubMed abstract searches, haven’t connected full-text capability to RTX</a:t>
            </a:r>
          </a:p>
          <a:p>
            <a:pPr lvl="0" rtl="0">
              <a:lnSpc>
                <a:spcPct val="100000"/>
              </a:lnSpc>
              <a:spcBef>
                <a:spcPts val="0"/>
              </a:spcBef>
              <a:spcAft>
                <a:spcPts val="0"/>
              </a:spcAft>
              <a:buClr>
                <a:schemeClr val="dk1"/>
              </a:buClr>
              <a:buSzPts val="1100"/>
              <a:buFont typeface="Arial"/>
              <a:buNone/>
            </a:pPr>
            <a:r>
              <a:rPr lang="en" sz="1400">
                <a:solidFill>
                  <a:srgbClr val="434343"/>
                </a:solidFill>
              </a:rPr>
              <a:t>	- Continued refinement of ground truth from biomedical experts (Sui Huang)</a:t>
            </a:r>
          </a:p>
          <a:p>
            <a:pPr lvl="0">
              <a:lnSpc>
                <a:spcPct val="100000"/>
              </a:lnSpc>
              <a:spcBef>
                <a:spcPts val="0"/>
              </a:spcBef>
              <a:spcAft>
                <a:spcPts val="0"/>
              </a:spcAft>
              <a:buNone/>
            </a:pPr>
            <a:r>
              <a:t/>
            </a:r>
            <a:endParaRPr sz="1400">
              <a:solidFill>
                <a:srgbClr val="434343"/>
              </a:solidFill>
            </a:endParaRPr>
          </a:p>
        </p:txBody>
      </p:sp>
      <p:pic>
        <p:nvPicPr>
          <p:cNvPr id="155" name="Shape 155"/>
          <p:cNvPicPr preferRelativeResize="0"/>
          <p:nvPr/>
        </p:nvPicPr>
        <p:blipFill>
          <a:blip r:embed="rId3">
            <a:alphaModFix/>
          </a:blip>
          <a:stretch>
            <a:fillRect/>
          </a:stretch>
        </p:blipFill>
        <p:spPr>
          <a:xfrm>
            <a:off x="2662600" y="2079650"/>
            <a:ext cx="3583350" cy="1228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sz="2400"/>
              <a:t>Q2: Clinical outcome pathways for drug-condition pairs</a:t>
            </a:r>
          </a:p>
        </p:txBody>
      </p:sp>
      <p:sp>
        <p:nvSpPr>
          <p:cNvPr id="161" name="Shape 161"/>
          <p:cNvSpPr txBox="1"/>
          <p:nvPr>
            <p:ph idx="1" type="body"/>
          </p:nvPr>
        </p:nvSpPr>
        <p:spPr>
          <a:xfrm>
            <a:off x="311700" y="1017725"/>
            <a:ext cx="8520600" cy="3416400"/>
          </a:xfrm>
          <a:prstGeom prst="rect">
            <a:avLst/>
          </a:prstGeom>
        </p:spPr>
        <p:txBody>
          <a:bodyPr anchorCtr="0" anchor="t" bIns="91425" lIns="91425" rIns="91425" wrap="square" tIns="91425">
            <a:noAutofit/>
          </a:bodyPr>
          <a:lstStyle/>
          <a:p>
            <a:pPr lvl="0" rtl="0">
              <a:lnSpc>
                <a:spcPct val="150000"/>
              </a:lnSpc>
              <a:spcBef>
                <a:spcPts val="0"/>
              </a:spcBef>
              <a:spcAft>
                <a:spcPts val="0"/>
              </a:spcAft>
              <a:buNone/>
            </a:pPr>
            <a:r>
              <a:rPr lang="en" sz="1400"/>
              <a:t>- Answers for XX% of drug-condition pairs</a:t>
            </a:r>
          </a:p>
          <a:p>
            <a:pPr lvl="0" rtl="0">
              <a:lnSpc>
                <a:spcPct val="150000"/>
              </a:lnSpc>
              <a:spcBef>
                <a:spcPts val="0"/>
              </a:spcBef>
              <a:spcAft>
                <a:spcPts val="0"/>
              </a:spcAft>
              <a:buNone/>
            </a:pPr>
            <a:r>
              <a:rPr lang="en" sz="1400"/>
              <a:t>- If no valid outcome pathway (with all required entities), this is reported by the tool. </a:t>
            </a:r>
          </a:p>
          <a:p>
            <a:pPr lvl="0" rtl="0">
              <a:lnSpc>
                <a:spcPct val="150000"/>
              </a:lnSpc>
              <a:spcBef>
                <a:spcPts val="0"/>
              </a:spcBef>
              <a:spcAft>
                <a:spcPts val="0"/>
              </a:spcAft>
              <a:buNone/>
            </a:pPr>
            <a:r>
              <a:rPr lang="en" sz="1400"/>
              <a:t>- Returns a subgraph consisting of: drug, protein target(s), biological pathway(s), tissue/anatomy, phenotype or disease.</a:t>
            </a:r>
          </a:p>
          <a:p>
            <a:pPr lvl="0" rtl="0">
              <a:lnSpc>
                <a:spcPct val="150000"/>
              </a:lnSpc>
              <a:spcBef>
                <a:spcPts val="0"/>
              </a:spcBef>
              <a:spcAft>
                <a:spcPts val="0"/>
              </a:spcAft>
              <a:buNone/>
            </a:pPr>
            <a:r>
              <a:t/>
            </a:r>
            <a:endParaRPr sz="1400"/>
          </a:p>
          <a:p>
            <a:pPr lvl="0" rtl="0">
              <a:lnSpc>
                <a:spcPct val="150000"/>
              </a:lnSpc>
              <a:spcBef>
                <a:spcPts val="0"/>
              </a:spcBef>
              <a:spcAft>
                <a:spcPts val="0"/>
              </a:spcAft>
              <a:buNone/>
            </a:pPr>
            <a:r>
              <a:t/>
            </a:r>
            <a:endParaRPr sz="1400"/>
          </a:p>
          <a:p>
            <a:pPr lvl="0">
              <a:lnSpc>
                <a:spcPct val="150000"/>
              </a:lnSpc>
              <a:spcBef>
                <a:spcPts val="0"/>
              </a:spcBef>
              <a:spcAft>
                <a:spcPts val="0"/>
              </a:spcAft>
              <a:buNone/>
            </a:pPr>
            <a:r>
              <a:t/>
            </a:r>
            <a:endParaRPr sz="1400"/>
          </a:p>
          <a:p>
            <a:pPr lvl="0">
              <a:lnSpc>
                <a:spcPct val="150000"/>
              </a:lnSpc>
              <a:spcBef>
                <a:spcPts val="0"/>
              </a:spcBef>
              <a:spcAft>
                <a:spcPts val="0"/>
              </a:spcAft>
              <a:buNone/>
            </a:pPr>
            <a:r>
              <a:rPr lang="en" sz="1400"/>
              <a:t>- Uses 11 different KS’s </a:t>
            </a:r>
          </a:p>
          <a:p>
            <a:pPr lvl="0" rtl="0">
              <a:lnSpc>
                <a:spcPct val="100000"/>
              </a:lnSpc>
              <a:spcBef>
                <a:spcPts val="0"/>
              </a:spcBef>
              <a:spcAft>
                <a:spcPts val="0"/>
              </a:spcAft>
              <a:buNone/>
            </a:pPr>
            <a:r>
              <a:rPr lang="en" sz="1400"/>
              <a:t>- Direct search for set of relevant nodes, prioritized by PubMed co-occurrence search</a:t>
            </a:r>
          </a:p>
          <a:p>
            <a:pPr lvl="0">
              <a:lnSpc>
                <a:spcPct val="100000"/>
              </a:lnSpc>
              <a:spcBef>
                <a:spcPts val="0"/>
              </a:spcBef>
              <a:spcAft>
                <a:spcPts val="1000"/>
              </a:spcAft>
              <a:buNone/>
            </a:pPr>
            <a:r>
              <a:rPr lang="en" sz="1400"/>
              <a:t>	- Markov chain approach is trivial to implement here, but lacked training data.</a:t>
            </a:r>
          </a:p>
          <a:p>
            <a:pPr lvl="0" rtl="0">
              <a:lnSpc>
                <a:spcPct val="100000"/>
              </a:lnSpc>
              <a:spcBef>
                <a:spcPts val="0"/>
              </a:spcBef>
              <a:spcAft>
                <a:spcPts val="0"/>
              </a:spcAft>
              <a:buNone/>
            </a:pPr>
            <a:r>
              <a:rPr lang="en" sz="1400"/>
              <a:t>- How can we do better?</a:t>
            </a:r>
          </a:p>
          <a:p>
            <a:pPr lvl="0" rtl="0">
              <a:lnSpc>
                <a:spcPct val="100000"/>
              </a:lnSpc>
              <a:spcBef>
                <a:spcPts val="0"/>
              </a:spcBef>
              <a:spcAft>
                <a:spcPts val="0"/>
              </a:spcAft>
              <a:buNone/>
            </a:pPr>
            <a:r>
              <a:rPr lang="en" sz="1400"/>
              <a:t>	- PubMed abstract/full-text search (not yet implemented), will greatly improve accuracy</a:t>
            </a:r>
          </a:p>
          <a:p>
            <a:pPr lvl="0" rtl="0">
              <a:lnSpc>
                <a:spcPct val="100000"/>
              </a:lnSpc>
              <a:spcBef>
                <a:spcPts val="0"/>
              </a:spcBef>
              <a:spcAft>
                <a:spcPts val="0"/>
              </a:spcAft>
              <a:buNone/>
            </a:pPr>
            <a:r>
              <a:rPr lang="en" sz="1400"/>
              <a:t>	- Continued refinement of ground truth from biomedical experts (Sui Huang)</a:t>
            </a:r>
          </a:p>
          <a:p>
            <a:pPr lvl="0">
              <a:lnSpc>
                <a:spcPct val="100000"/>
              </a:lnSpc>
              <a:spcBef>
                <a:spcPts val="0"/>
              </a:spcBef>
              <a:spcAft>
                <a:spcPts val="0"/>
              </a:spcAft>
              <a:buNone/>
            </a:pPr>
            <a:r>
              <a:t/>
            </a:r>
            <a:endParaRPr sz="1400"/>
          </a:p>
          <a:p>
            <a:pPr lvl="0" rtl="0">
              <a:lnSpc>
                <a:spcPct val="150000"/>
              </a:lnSpc>
              <a:spcBef>
                <a:spcPts val="0"/>
              </a:spcBef>
              <a:spcAft>
                <a:spcPts val="0"/>
              </a:spcAft>
              <a:buNone/>
            </a:pPr>
            <a:r>
              <a:t/>
            </a:r>
            <a:endParaRPr sz="1400"/>
          </a:p>
          <a:p>
            <a:pPr lvl="0" rtl="0">
              <a:lnSpc>
                <a:spcPct val="150000"/>
              </a:lnSpc>
              <a:spcBef>
                <a:spcPts val="0"/>
              </a:spcBef>
              <a:spcAft>
                <a:spcPts val="0"/>
              </a:spcAft>
              <a:buNone/>
            </a:pPr>
            <a:r>
              <a:t/>
            </a:r>
            <a:endParaRPr sz="1400"/>
          </a:p>
        </p:txBody>
      </p:sp>
      <p:pic>
        <p:nvPicPr>
          <p:cNvPr id="162" name="Shape 162"/>
          <p:cNvPicPr preferRelativeResize="0"/>
          <p:nvPr/>
        </p:nvPicPr>
        <p:blipFill>
          <a:blip r:embed="rId3">
            <a:alphaModFix/>
          </a:blip>
          <a:stretch>
            <a:fillRect/>
          </a:stretch>
        </p:blipFill>
        <p:spPr>
          <a:xfrm>
            <a:off x="2814049" y="2005600"/>
            <a:ext cx="5418551" cy="164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164375" y="287150"/>
            <a:ext cx="8694900" cy="572700"/>
          </a:xfrm>
          <a:prstGeom prst="rect">
            <a:avLst/>
          </a:prstGeom>
        </p:spPr>
        <p:txBody>
          <a:bodyPr anchorCtr="0" anchor="t" bIns="91425" lIns="91425" rIns="91425" wrap="square" tIns="91425">
            <a:noAutofit/>
          </a:bodyPr>
          <a:lstStyle/>
          <a:p>
            <a:pPr lvl="0" rtl="0">
              <a:spcBef>
                <a:spcPts val="0"/>
              </a:spcBef>
              <a:buNone/>
            </a:pPr>
            <a:r>
              <a:rPr lang="en"/>
              <a:t>POC software</a:t>
            </a:r>
          </a:p>
          <a:p>
            <a:pPr lvl="0" rtl="0">
              <a:spcBef>
                <a:spcPts val="0"/>
              </a:spcBef>
              <a:buNone/>
            </a:pPr>
            <a:r>
              <a:rPr lang="en"/>
              <a:t>GitHub page–</a:t>
            </a:r>
          </a:p>
          <a:p>
            <a:pPr lvl="0" rtl="0">
              <a:spcBef>
                <a:spcPts val="0"/>
              </a:spcBef>
              <a:buNone/>
            </a:pPr>
            <a:r>
              <a:rPr lang="en"/>
              <a:t>main</a:t>
            </a:r>
          </a:p>
        </p:txBody>
      </p:sp>
      <p:pic>
        <p:nvPicPr>
          <p:cNvPr id="168" name="Shape 168"/>
          <p:cNvPicPr preferRelativeResize="0"/>
          <p:nvPr/>
        </p:nvPicPr>
        <p:blipFill>
          <a:blip r:embed="rId3">
            <a:alphaModFix/>
          </a:blip>
          <a:stretch>
            <a:fillRect/>
          </a:stretch>
        </p:blipFill>
        <p:spPr>
          <a:xfrm>
            <a:off x="2588225" y="0"/>
            <a:ext cx="4370911"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64375" y="287150"/>
            <a:ext cx="8694900" cy="572700"/>
          </a:xfrm>
          <a:prstGeom prst="rect">
            <a:avLst/>
          </a:prstGeom>
        </p:spPr>
        <p:txBody>
          <a:bodyPr anchorCtr="0" anchor="t" bIns="91425" lIns="91425" rIns="91425" wrap="square" tIns="91425">
            <a:noAutofit/>
          </a:bodyPr>
          <a:lstStyle/>
          <a:p>
            <a:pPr lvl="0">
              <a:spcBef>
                <a:spcPts val="0"/>
              </a:spcBef>
              <a:buNone/>
            </a:pPr>
            <a:r>
              <a:rPr lang="en"/>
              <a:t>POC software</a:t>
            </a:r>
          </a:p>
          <a:p>
            <a:pPr lvl="0" rtl="0">
              <a:spcBef>
                <a:spcPts val="0"/>
              </a:spcBef>
              <a:buNone/>
            </a:pPr>
            <a:r>
              <a:rPr lang="en"/>
              <a:t>GitHub - code</a:t>
            </a:r>
          </a:p>
        </p:txBody>
      </p:sp>
      <p:pic>
        <p:nvPicPr>
          <p:cNvPr id="174" name="Shape 174"/>
          <p:cNvPicPr preferRelativeResize="0"/>
          <p:nvPr/>
        </p:nvPicPr>
        <p:blipFill>
          <a:blip r:embed="rId3">
            <a:alphaModFix/>
          </a:blip>
          <a:stretch>
            <a:fillRect/>
          </a:stretch>
        </p:blipFill>
        <p:spPr>
          <a:xfrm>
            <a:off x="2642350" y="0"/>
            <a:ext cx="5928498"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Record of collaborative success</a:t>
            </a:r>
          </a:p>
        </p:txBody>
      </p:sp>
      <p:pic>
        <p:nvPicPr>
          <p:cNvPr id="180" name="Shape 180"/>
          <p:cNvPicPr preferRelativeResize="0"/>
          <p:nvPr/>
        </p:nvPicPr>
        <p:blipFill>
          <a:blip r:embed="rId3">
            <a:alphaModFix/>
          </a:blip>
          <a:stretch>
            <a:fillRect/>
          </a:stretch>
        </p:blipFill>
        <p:spPr>
          <a:xfrm>
            <a:off x="4785650" y="2662225"/>
            <a:ext cx="4358362" cy="2481275"/>
          </a:xfrm>
          <a:prstGeom prst="rect">
            <a:avLst/>
          </a:prstGeom>
          <a:noFill/>
          <a:ln>
            <a:noFill/>
          </a:ln>
        </p:spPr>
      </p:pic>
      <p:sp>
        <p:nvSpPr>
          <p:cNvPr id="181" name="Shape 181"/>
          <p:cNvSpPr txBox="1"/>
          <p:nvPr>
            <p:ph idx="1" type="body"/>
          </p:nvPr>
        </p:nvSpPr>
        <p:spPr>
          <a:xfrm>
            <a:off x="540300" y="1152475"/>
            <a:ext cx="6812400" cy="409800"/>
          </a:xfrm>
          <a:prstGeom prst="rect">
            <a:avLst/>
          </a:prstGeom>
        </p:spPr>
        <p:txBody>
          <a:bodyPr anchorCtr="0" anchor="t" bIns="91425" lIns="91425" rIns="91425" wrap="square" tIns="91425">
            <a:noAutofit/>
          </a:bodyPr>
          <a:lstStyle/>
          <a:p>
            <a:pPr lvl="0" rtl="0">
              <a:lnSpc>
                <a:spcPct val="100000"/>
              </a:lnSpc>
              <a:spcBef>
                <a:spcPts val="0"/>
              </a:spcBef>
              <a:buNone/>
            </a:pPr>
            <a:r>
              <a:rPr lang="en">
                <a:solidFill>
                  <a:srgbClr val="434343"/>
                </a:solidFill>
              </a:rPr>
              <a:t>Effective use of Github to facilitate rapid prototyping</a:t>
            </a:r>
          </a:p>
        </p:txBody>
      </p:sp>
      <p:sp>
        <p:nvSpPr>
          <p:cNvPr id="182" name="Shape 182"/>
          <p:cNvSpPr txBox="1"/>
          <p:nvPr>
            <p:ph idx="1" type="body"/>
          </p:nvPr>
        </p:nvSpPr>
        <p:spPr>
          <a:xfrm>
            <a:off x="540300" y="1584450"/>
            <a:ext cx="6812400" cy="409800"/>
          </a:xfrm>
          <a:prstGeom prst="rect">
            <a:avLst/>
          </a:prstGeom>
        </p:spPr>
        <p:txBody>
          <a:bodyPr anchorCtr="0" anchor="t" bIns="91425" lIns="91425" rIns="91425" wrap="square" tIns="91425">
            <a:noAutofit/>
          </a:bodyPr>
          <a:lstStyle/>
          <a:p>
            <a:pPr lvl="0" rtl="0">
              <a:lnSpc>
                <a:spcPct val="100000"/>
              </a:lnSpc>
              <a:spcBef>
                <a:spcPts val="0"/>
              </a:spcBef>
              <a:buNone/>
            </a:pPr>
            <a:r>
              <a:rPr lang="en">
                <a:solidFill>
                  <a:srgbClr val="434343"/>
                </a:solidFill>
              </a:rPr>
              <a:t>Issue tracker ensures meeting milestone deadlines</a:t>
            </a:r>
          </a:p>
        </p:txBody>
      </p:sp>
      <p:sp>
        <p:nvSpPr>
          <p:cNvPr id="183" name="Shape 183"/>
          <p:cNvSpPr txBox="1"/>
          <p:nvPr>
            <p:ph idx="1" type="body"/>
          </p:nvPr>
        </p:nvSpPr>
        <p:spPr>
          <a:xfrm>
            <a:off x="540300" y="2016425"/>
            <a:ext cx="6812400" cy="409800"/>
          </a:xfrm>
          <a:prstGeom prst="rect">
            <a:avLst/>
          </a:prstGeom>
        </p:spPr>
        <p:txBody>
          <a:bodyPr anchorCtr="0" anchor="t" bIns="91425" lIns="91425" rIns="91425" wrap="square" tIns="91425">
            <a:noAutofit/>
          </a:bodyPr>
          <a:lstStyle/>
          <a:p>
            <a:pPr lvl="0" rtl="0">
              <a:lnSpc>
                <a:spcPct val="100000"/>
              </a:lnSpc>
              <a:spcBef>
                <a:spcPts val="0"/>
              </a:spcBef>
              <a:buNone/>
            </a:pPr>
            <a:r>
              <a:rPr lang="en">
                <a:solidFill>
                  <a:srgbClr val="434343"/>
                </a:solidFill>
              </a:rPr>
              <a:t>Code usability and reproducibility prioritized</a:t>
            </a:r>
          </a:p>
        </p:txBody>
      </p:sp>
      <p:sp>
        <p:nvSpPr>
          <p:cNvPr id="184" name="Shape 184"/>
          <p:cNvSpPr txBox="1"/>
          <p:nvPr>
            <p:ph idx="1" type="body"/>
          </p:nvPr>
        </p:nvSpPr>
        <p:spPr>
          <a:xfrm>
            <a:off x="550000" y="2443050"/>
            <a:ext cx="6812400" cy="409800"/>
          </a:xfrm>
          <a:prstGeom prst="rect">
            <a:avLst/>
          </a:prstGeom>
        </p:spPr>
        <p:txBody>
          <a:bodyPr anchorCtr="0" anchor="t" bIns="91425" lIns="91425" rIns="91425" wrap="square" tIns="91425">
            <a:noAutofit/>
          </a:bodyPr>
          <a:lstStyle/>
          <a:p>
            <a:pPr lvl="0" rtl="0">
              <a:lnSpc>
                <a:spcPct val="100000"/>
              </a:lnSpc>
              <a:spcBef>
                <a:spcPts val="0"/>
              </a:spcBef>
              <a:buNone/>
            </a:pPr>
            <a:r>
              <a:rPr lang="en">
                <a:solidFill>
                  <a:srgbClr val="434343"/>
                </a:solidFill>
              </a:rPr>
              <a:t>Over 9.5K lines of code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136425"/>
            <a:ext cx="8520600" cy="572700"/>
          </a:xfrm>
          <a:prstGeom prst="rect">
            <a:avLst/>
          </a:prstGeom>
        </p:spPr>
        <p:txBody>
          <a:bodyPr anchorCtr="0" anchor="t" bIns="91425" lIns="91425" rIns="91425" wrap="square" tIns="91425">
            <a:noAutofit/>
          </a:bodyPr>
          <a:lstStyle/>
          <a:p>
            <a:pPr lvl="0" rtl="0">
              <a:spcBef>
                <a:spcPts val="0"/>
              </a:spcBef>
              <a:buNone/>
            </a:pPr>
            <a:r>
              <a:rPr lang="en"/>
              <a:t>Future plans</a:t>
            </a:r>
          </a:p>
        </p:txBody>
      </p:sp>
      <p:sp>
        <p:nvSpPr>
          <p:cNvPr id="190" name="Shape 190"/>
          <p:cNvSpPr txBox="1"/>
          <p:nvPr>
            <p:ph idx="1" type="body"/>
          </p:nvPr>
        </p:nvSpPr>
        <p:spPr>
          <a:xfrm>
            <a:off x="80950" y="863550"/>
            <a:ext cx="44325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434343"/>
              </a:buClr>
              <a:buSzPts val="1800"/>
              <a:buAutoNum type="arabicPeriod"/>
            </a:pPr>
            <a:r>
              <a:rPr lang="en">
                <a:solidFill>
                  <a:srgbClr val="434343"/>
                </a:solidFill>
              </a:rPr>
              <a:t>Natural Language Processing (NLP)</a:t>
            </a:r>
          </a:p>
          <a:p>
            <a:pPr indent="-317500" lvl="1" marL="914400" rtl="0">
              <a:spcBef>
                <a:spcPts val="0"/>
              </a:spcBef>
              <a:spcAft>
                <a:spcPts val="0"/>
              </a:spcAft>
              <a:buClr>
                <a:srgbClr val="434343"/>
              </a:buClr>
              <a:buSzPts val="1400"/>
              <a:buChar char="○"/>
            </a:pPr>
            <a:r>
              <a:rPr lang="en">
                <a:solidFill>
                  <a:srgbClr val="434343"/>
                </a:solidFill>
              </a:rPr>
              <a:t>Syntactic and semantic parsers</a:t>
            </a:r>
          </a:p>
          <a:p>
            <a:pPr indent="-317500" lvl="1" marL="914400" rtl="0">
              <a:spcBef>
                <a:spcPts val="0"/>
              </a:spcBef>
              <a:spcAft>
                <a:spcPts val="0"/>
              </a:spcAft>
              <a:buClr>
                <a:srgbClr val="434343"/>
              </a:buClr>
              <a:buSzPts val="1400"/>
              <a:buChar char="○"/>
            </a:pPr>
            <a:r>
              <a:rPr lang="en">
                <a:solidFill>
                  <a:srgbClr val="434343"/>
                </a:solidFill>
              </a:rPr>
              <a:t>Integrate into framework</a:t>
            </a:r>
          </a:p>
          <a:p>
            <a:pPr indent="-342900" lvl="0" marL="457200" rtl="0">
              <a:spcBef>
                <a:spcPts val="0"/>
              </a:spcBef>
              <a:spcAft>
                <a:spcPts val="0"/>
              </a:spcAft>
              <a:buClr>
                <a:srgbClr val="434343"/>
              </a:buClr>
              <a:buSzPts val="1800"/>
              <a:buAutoNum type="arabicPeriod"/>
            </a:pPr>
            <a:r>
              <a:rPr lang="en">
                <a:solidFill>
                  <a:srgbClr val="434343"/>
                </a:solidFill>
              </a:rPr>
              <a:t>Templatize the Markov Chain approach</a:t>
            </a:r>
          </a:p>
          <a:p>
            <a:pPr indent="-317500" lvl="1" marL="914400" rtl="0">
              <a:spcBef>
                <a:spcPts val="0"/>
              </a:spcBef>
              <a:spcAft>
                <a:spcPts val="0"/>
              </a:spcAft>
              <a:buClr>
                <a:srgbClr val="434343"/>
              </a:buClr>
              <a:buSzPts val="1400"/>
              <a:buChar char="○"/>
            </a:pPr>
            <a:r>
              <a:rPr lang="en">
                <a:solidFill>
                  <a:srgbClr val="434343"/>
                </a:solidFill>
              </a:rPr>
              <a:t>Ability to handle arbitrary query types</a:t>
            </a:r>
          </a:p>
          <a:p>
            <a:pPr indent="-342900" lvl="0" marL="457200" rtl="0">
              <a:spcBef>
                <a:spcPts val="0"/>
              </a:spcBef>
              <a:spcAft>
                <a:spcPts val="0"/>
              </a:spcAft>
              <a:buClr>
                <a:srgbClr val="434343"/>
              </a:buClr>
              <a:buSzPts val="1800"/>
              <a:buAutoNum type="arabicPeriod"/>
            </a:pPr>
            <a:r>
              <a:rPr lang="en">
                <a:solidFill>
                  <a:srgbClr val="434343"/>
                </a:solidFill>
              </a:rPr>
              <a:t>Data-intensive Query Interfaces</a:t>
            </a:r>
          </a:p>
          <a:p>
            <a:pPr indent="-317500" lvl="1" marL="914400" rtl="0">
              <a:spcBef>
                <a:spcPts val="0"/>
              </a:spcBef>
              <a:spcAft>
                <a:spcPts val="0"/>
              </a:spcAft>
              <a:buClr>
                <a:srgbClr val="434343"/>
              </a:buClr>
              <a:buSzPts val="1400"/>
              <a:buChar char="○"/>
            </a:pPr>
            <a:r>
              <a:rPr lang="en">
                <a:solidFill>
                  <a:srgbClr val="434343"/>
                </a:solidFill>
              </a:rPr>
              <a:t>Interactive, explainable results </a:t>
            </a:r>
          </a:p>
          <a:p>
            <a:pPr indent="-342900" lvl="0" marL="457200" rtl="0">
              <a:spcBef>
                <a:spcPts val="0"/>
              </a:spcBef>
              <a:spcAft>
                <a:spcPts val="0"/>
              </a:spcAft>
              <a:buClr>
                <a:srgbClr val="434343"/>
              </a:buClr>
              <a:buSzPts val="1800"/>
              <a:buAutoNum type="arabicPeriod"/>
            </a:pPr>
            <a:r>
              <a:rPr lang="en">
                <a:solidFill>
                  <a:srgbClr val="434343"/>
                </a:solidFill>
              </a:rPr>
              <a:t>Structured data results</a:t>
            </a:r>
          </a:p>
          <a:p>
            <a:pPr indent="-317500" lvl="1" marL="914400" rtl="0">
              <a:spcBef>
                <a:spcPts val="0"/>
              </a:spcBef>
              <a:spcAft>
                <a:spcPts val="0"/>
              </a:spcAft>
              <a:buClr>
                <a:srgbClr val="434343"/>
              </a:buClr>
              <a:buSzPts val="1400"/>
              <a:buChar char="○"/>
            </a:pPr>
            <a:r>
              <a:rPr lang="en">
                <a:solidFill>
                  <a:srgbClr val="434343"/>
                </a:solidFill>
              </a:rPr>
              <a:t>Machine readable results</a:t>
            </a:r>
          </a:p>
          <a:p>
            <a:pPr indent="-342900" lvl="0" marL="457200" rtl="0">
              <a:spcBef>
                <a:spcPts val="0"/>
              </a:spcBef>
              <a:spcAft>
                <a:spcPts val="0"/>
              </a:spcAft>
              <a:buClr>
                <a:srgbClr val="434343"/>
              </a:buClr>
              <a:buSzPts val="1800"/>
              <a:buAutoNum type="arabicPeriod"/>
            </a:pPr>
            <a:r>
              <a:rPr lang="en">
                <a:solidFill>
                  <a:srgbClr val="434343"/>
                </a:solidFill>
              </a:rPr>
              <a:t>Random walk with restart</a:t>
            </a:r>
          </a:p>
          <a:p>
            <a:pPr indent="-317500" lvl="1" marL="914400" rtl="0">
              <a:spcBef>
                <a:spcPts val="0"/>
              </a:spcBef>
              <a:spcAft>
                <a:spcPts val="0"/>
              </a:spcAft>
              <a:buClr>
                <a:srgbClr val="434343"/>
              </a:buClr>
              <a:buSzPts val="1400"/>
              <a:buChar char="○"/>
            </a:pPr>
            <a:r>
              <a:rPr lang="en">
                <a:solidFill>
                  <a:srgbClr val="434343"/>
                </a:solidFill>
              </a:rPr>
              <a:t>For multi-path relatedness</a:t>
            </a:r>
          </a:p>
          <a:p>
            <a:pPr indent="-342900" lvl="0" marL="457200" rtl="0">
              <a:spcBef>
                <a:spcPts val="0"/>
              </a:spcBef>
              <a:spcAft>
                <a:spcPts val="0"/>
              </a:spcAft>
              <a:buClr>
                <a:srgbClr val="434343"/>
              </a:buClr>
              <a:buSzPts val="1800"/>
              <a:buAutoNum type="arabicPeriod"/>
            </a:pPr>
            <a:r>
              <a:rPr lang="en">
                <a:solidFill>
                  <a:srgbClr val="434343"/>
                </a:solidFill>
              </a:rPr>
              <a:t>Port to Java</a:t>
            </a:r>
          </a:p>
          <a:p>
            <a:pPr indent="-317500" lvl="1" marL="914400" rtl="0">
              <a:spcBef>
                <a:spcPts val="0"/>
              </a:spcBef>
              <a:buClr>
                <a:srgbClr val="434343"/>
              </a:buClr>
              <a:buSzPts val="1400"/>
              <a:buChar char="○"/>
            </a:pPr>
            <a:r>
              <a:rPr lang="en">
                <a:solidFill>
                  <a:srgbClr val="434343"/>
                </a:solidFill>
              </a:rPr>
              <a:t>For ntegration with NCATS existing code</a:t>
            </a:r>
          </a:p>
        </p:txBody>
      </p:sp>
      <p:pic>
        <p:nvPicPr>
          <p:cNvPr id="191" name="Shape 191"/>
          <p:cNvPicPr preferRelativeResize="0"/>
          <p:nvPr/>
        </p:nvPicPr>
        <p:blipFill>
          <a:blip r:embed="rId3">
            <a:alphaModFix/>
          </a:blip>
          <a:stretch>
            <a:fillRect/>
          </a:stretch>
        </p:blipFill>
        <p:spPr>
          <a:xfrm>
            <a:off x="4575750" y="1253013"/>
            <a:ext cx="4572000" cy="990600"/>
          </a:xfrm>
          <a:prstGeom prst="rect">
            <a:avLst/>
          </a:prstGeom>
          <a:noFill/>
          <a:ln>
            <a:noFill/>
          </a:ln>
        </p:spPr>
      </p:pic>
      <p:pic>
        <p:nvPicPr>
          <p:cNvPr id="192" name="Shape 192"/>
          <p:cNvPicPr preferRelativeResize="0"/>
          <p:nvPr/>
        </p:nvPicPr>
        <p:blipFill>
          <a:blip r:embed="rId4">
            <a:alphaModFix/>
          </a:blip>
          <a:stretch>
            <a:fillRect/>
          </a:stretch>
        </p:blipFill>
        <p:spPr>
          <a:xfrm>
            <a:off x="5461100" y="2314900"/>
            <a:ext cx="3594497" cy="2253975"/>
          </a:xfrm>
          <a:prstGeom prst="rect">
            <a:avLst/>
          </a:prstGeom>
          <a:noFill/>
          <a:ln>
            <a:noFill/>
          </a:ln>
        </p:spPr>
      </p:pic>
      <p:sp>
        <p:nvSpPr>
          <p:cNvPr id="193" name="Shape 193"/>
          <p:cNvSpPr txBox="1"/>
          <p:nvPr/>
        </p:nvSpPr>
        <p:spPr>
          <a:xfrm>
            <a:off x="4809700" y="667225"/>
            <a:ext cx="4245900" cy="270900"/>
          </a:xfrm>
          <a:prstGeom prst="rect">
            <a:avLst/>
          </a:prstGeom>
          <a:noFill/>
          <a:ln>
            <a:noFill/>
          </a:ln>
        </p:spPr>
        <p:txBody>
          <a:bodyPr anchorCtr="0" anchor="t" bIns="91425" lIns="91425" rIns="91425" wrap="square" tIns="91425">
            <a:noAutofit/>
          </a:bodyPr>
          <a:lstStyle/>
          <a:p>
            <a:pPr lvl="0">
              <a:spcBef>
                <a:spcPts val="0"/>
              </a:spcBef>
              <a:buNone/>
            </a:pPr>
            <a:r>
              <a:rPr i="1" lang="en" sz="1200"/>
              <a:t>What genetic variant causes D1 and protects against D2?</a:t>
            </a:r>
          </a:p>
        </p:txBody>
      </p:sp>
      <p:sp>
        <p:nvSpPr>
          <p:cNvPr id="194" name="Shape 194"/>
          <p:cNvSpPr txBox="1"/>
          <p:nvPr/>
        </p:nvSpPr>
        <p:spPr>
          <a:xfrm>
            <a:off x="5032625" y="1017725"/>
            <a:ext cx="1729200" cy="155700"/>
          </a:xfrm>
          <a:prstGeom prst="rect">
            <a:avLst/>
          </a:prstGeom>
          <a:noFill/>
          <a:ln>
            <a:noFill/>
          </a:ln>
        </p:spPr>
        <p:txBody>
          <a:bodyPr anchorCtr="0" anchor="t" bIns="91425" lIns="91425" rIns="91425" wrap="square" tIns="91425">
            <a:noAutofit/>
          </a:bodyPr>
          <a:lstStyle/>
          <a:p>
            <a:pPr lvl="0">
              <a:spcBef>
                <a:spcPts val="0"/>
              </a:spcBef>
              <a:buNone/>
            </a:pPr>
            <a:r>
              <a:rPr lang="en" sz="1100"/>
              <a:t>(syntactic parse)</a:t>
            </a:r>
          </a:p>
        </p:txBody>
      </p:sp>
      <p:sp>
        <p:nvSpPr>
          <p:cNvPr id="195" name="Shape 195"/>
          <p:cNvSpPr txBox="1"/>
          <p:nvPr/>
        </p:nvSpPr>
        <p:spPr>
          <a:xfrm>
            <a:off x="7486544" y="1026018"/>
            <a:ext cx="1729200" cy="155700"/>
          </a:xfrm>
          <a:prstGeom prst="rect">
            <a:avLst/>
          </a:prstGeom>
          <a:noFill/>
          <a:ln>
            <a:noFill/>
          </a:ln>
        </p:spPr>
        <p:txBody>
          <a:bodyPr anchorCtr="0" anchor="t" bIns="91425" lIns="91425" rIns="91425" wrap="square" tIns="91425">
            <a:noAutofit/>
          </a:bodyPr>
          <a:lstStyle/>
          <a:p>
            <a:pPr lvl="0" rtl="0">
              <a:spcBef>
                <a:spcPts val="0"/>
              </a:spcBef>
              <a:buNone/>
            </a:pPr>
            <a:r>
              <a:rPr lang="en" sz="1100"/>
              <a:t>(semantic parse)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380000" y="165825"/>
            <a:ext cx="8520600" cy="572700"/>
          </a:xfrm>
          <a:prstGeom prst="rect">
            <a:avLst/>
          </a:prstGeom>
        </p:spPr>
        <p:txBody>
          <a:bodyPr anchorCtr="0" anchor="t" bIns="91425" lIns="91425" rIns="91425" wrap="square" tIns="91425">
            <a:noAutofit/>
          </a:bodyPr>
          <a:lstStyle/>
          <a:p>
            <a:pPr lvl="0">
              <a:spcBef>
                <a:spcPts val="0"/>
              </a:spcBef>
              <a:buNone/>
            </a:pPr>
            <a:r>
              <a:rPr lang="en"/>
              <a:t>The RTX team</a:t>
            </a:r>
          </a:p>
        </p:txBody>
      </p:sp>
      <p:graphicFrame>
        <p:nvGraphicFramePr>
          <p:cNvPr id="64" name="Shape 64"/>
          <p:cNvGraphicFramePr/>
          <p:nvPr/>
        </p:nvGraphicFramePr>
        <p:xfrm>
          <a:off x="999425" y="972825"/>
          <a:ext cx="3000000" cy="3000000"/>
        </p:xfrm>
        <a:graphic>
          <a:graphicData uri="http://schemas.openxmlformats.org/drawingml/2006/table">
            <a:tbl>
              <a:tblPr>
                <a:noFill/>
                <a:tableStyleId>{C1E84B70-8628-418A-A3B9-7B46706F9275}</a:tableStyleId>
              </a:tblPr>
              <a:tblGrid>
                <a:gridCol w="1384650"/>
                <a:gridCol w="1994250"/>
                <a:gridCol w="1354475"/>
                <a:gridCol w="1493475"/>
              </a:tblGrid>
              <a:tr h="12700">
                <a:tc>
                  <a:txBody>
                    <a:bodyPr>
                      <a:noAutofit/>
                    </a:bodyPr>
                    <a:lstStyle/>
                    <a:p>
                      <a:pPr lvl="0" rtl="0">
                        <a:spcBef>
                          <a:spcPts val="0"/>
                        </a:spcBef>
                        <a:buNone/>
                      </a:pPr>
                      <a:r>
                        <a:rPr b="1" lang="en" sz="1100"/>
                        <a:t>Name</a:t>
                      </a:r>
                    </a:p>
                  </a:txBody>
                  <a:tcPr marT="9150" marB="9150" marR="9150" marL="9150"/>
                </a:tc>
                <a:tc>
                  <a:txBody>
                    <a:bodyPr>
                      <a:noAutofit/>
                    </a:bodyPr>
                    <a:lstStyle/>
                    <a:p>
                      <a:pPr lvl="0" rtl="0">
                        <a:spcBef>
                          <a:spcPts val="0"/>
                        </a:spcBef>
                        <a:buNone/>
                      </a:pPr>
                      <a:r>
                        <a:rPr b="1" lang="en" sz="1100"/>
                        <a:t>Institution</a:t>
                      </a:r>
                    </a:p>
                  </a:txBody>
                  <a:tcPr marT="9150" marB="9150" marR="9150" marL="9150"/>
                </a:tc>
                <a:tc>
                  <a:txBody>
                    <a:bodyPr>
                      <a:noAutofit/>
                    </a:bodyPr>
                    <a:lstStyle/>
                    <a:p>
                      <a:pPr lvl="0" rtl="0">
                        <a:spcBef>
                          <a:spcPts val="0"/>
                        </a:spcBef>
                        <a:buNone/>
                      </a:pPr>
                      <a:r>
                        <a:rPr b="1" lang="en" sz="1100"/>
                        <a:t>Role</a:t>
                      </a:r>
                    </a:p>
                  </a:txBody>
                  <a:tcPr marT="9150" marB="9150" marR="9150" marL="9150"/>
                </a:tc>
                <a:tc>
                  <a:txBody>
                    <a:bodyPr>
                      <a:noAutofit/>
                    </a:bodyPr>
                    <a:lstStyle/>
                    <a:p>
                      <a:pPr lvl="0" rtl="0">
                        <a:spcBef>
                          <a:spcPts val="0"/>
                        </a:spcBef>
                        <a:buNone/>
                      </a:pPr>
                      <a:r>
                        <a:rPr b="1" lang="en" sz="1100"/>
                        <a:t>Effort</a:t>
                      </a:r>
                    </a:p>
                  </a:txBody>
                  <a:tcPr marT="9150" marB="9150" marR="9150" marL="9150"/>
                </a:tc>
              </a:tr>
              <a:tr h="12700">
                <a:tc>
                  <a:txBody>
                    <a:bodyPr>
                      <a:noAutofit/>
                    </a:bodyPr>
                    <a:lstStyle/>
                    <a:p>
                      <a:pPr lvl="0" rtl="0">
                        <a:spcBef>
                          <a:spcPts val="0"/>
                        </a:spcBef>
                        <a:buNone/>
                      </a:pPr>
                      <a:r>
                        <a:rPr b="1" lang="en" sz="1100"/>
                        <a:t>Stephen Ramsey</a:t>
                      </a:r>
                      <a:r>
                        <a:rPr lang="en" sz="1100"/>
                        <a:t>*</a:t>
                      </a:r>
                    </a:p>
                  </a:txBody>
                  <a:tcPr marT="9150" marB="9150" marR="9150" marL="9150"/>
                </a:tc>
                <a:tc>
                  <a:txBody>
                    <a:bodyPr>
                      <a:noAutofit/>
                    </a:bodyPr>
                    <a:lstStyle/>
                    <a:p>
                      <a:pPr lvl="0" rtl="0">
                        <a:spcBef>
                          <a:spcPts val="0"/>
                        </a:spcBef>
                        <a:buNone/>
                      </a:pPr>
                      <a:r>
                        <a:rPr lang="en" sz="1100"/>
                        <a:t>Oregon State University</a:t>
                      </a:r>
                    </a:p>
                  </a:txBody>
                  <a:tcPr marT="9150" marB="9150" marR="9150" marL="9150"/>
                </a:tc>
                <a:tc>
                  <a:txBody>
                    <a:bodyPr>
                      <a:noAutofit/>
                    </a:bodyPr>
                    <a:lstStyle/>
                    <a:p>
                      <a:pPr lvl="0" rtl="0">
                        <a:spcBef>
                          <a:spcPts val="0"/>
                        </a:spcBef>
                        <a:buNone/>
                      </a:pPr>
                      <a:r>
                        <a:rPr b="1" lang="en" sz="1100"/>
                        <a:t>Lead PI</a:t>
                      </a:r>
                    </a:p>
                  </a:txBody>
                  <a:tcPr marT="9150" marB="9150" marR="9150" marL="9150"/>
                </a:tc>
                <a:tc>
                  <a:txBody>
                    <a:bodyPr>
                      <a:noAutofit/>
                    </a:bodyPr>
                    <a:lstStyle/>
                    <a:p>
                      <a:pPr lvl="0" rtl="0">
                        <a:spcBef>
                          <a:spcPts val="0"/>
                        </a:spcBef>
                        <a:buNone/>
                      </a:pPr>
                      <a:r>
                        <a:rPr lang="en" sz="1100"/>
                        <a:t>22% effort</a:t>
                      </a:r>
                    </a:p>
                  </a:txBody>
                  <a:tcPr marT="9150" marB="9150" marR="9150" marL="9150"/>
                </a:tc>
              </a:tr>
              <a:tr h="12700">
                <a:tc>
                  <a:txBody>
                    <a:bodyPr>
                      <a:noAutofit/>
                    </a:bodyPr>
                    <a:lstStyle/>
                    <a:p>
                      <a:pPr lvl="0" rtl="0">
                        <a:spcBef>
                          <a:spcPts val="0"/>
                        </a:spcBef>
                        <a:buNone/>
                      </a:pPr>
                      <a:r>
                        <a:rPr b="1" lang="en" sz="1100"/>
                        <a:t>David Koslicki</a:t>
                      </a:r>
                      <a:r>
                        <a:rPr lang="en" sz="1100"/>
                        <a:t>*</a:t>
                      </a:r>
                    </a:p>
                  </a:txBody>
                  <a:tcPr marT="9150" marB="9150" marR="9150" marL="9150"/>
                </a:tc>
                <a:tc>
                  <a:txBody>
                    <a:bodyPr>
                      <a:noAutofit/>
                    </a:bodyPr>
                    <a:lstStyle/>
                    <a:p>
                      <a:pPr lvl="0" rtl="0">
                        <a:spcBef>
                          <a:spcPts val="0"/>
                        </a:spcBef>
                        <a:buNone/>
                      </a:pPr>
                      <a:r>
                        <a:rPr lang="en" sz="1100"/>
                        <a:t>Oregon State University</a:t>
                      </a:r>
                    </a:p>
                  </a:txBody>
                  <a:tcPr marT="9150" marB="9150" marR="9150" marL="9150"/>
                </a:tc>
                <a:tc>
                  <a:txBody>
                    <a:bodyPr>
                      <a:noAutofit/>
                    </a:bodyPr>
                    <a:lstStyle/>
                    <a:p>
                      <a:pPr lvl="0" rtl="0">
                        <a:spcBef>
                          <a:spcPts val="0"/>
                        </a:spcBef>
                        <a:buNone/>
                      </a:pPr>
                      <a:r>
                        <a:rPr b="1" lang="en" sz="1100"/>
                        <a:t>Co-PI</a:t>
                      </a:r>
                    </a:p>
                  </a:txBody>
                  <a:tcPr marT="9150" marB="9150" marR="9150" marL="9150"/>
                </a:tc>
                <a:tc>
                  <a:txBody>
                    <a:bodyPr>
                      <a:noAutofit/>
                    </a:bodyPr>
                    <a:lstStyle/>
                    <a:p>
                      <a:pPr lvl="0" rtl="0">
                        <a:spcBef>
                          <a:spcPts val="0"/>
                        </a:spcBef>
                        <a:buNone/>
                      </a:pPr>
                      <a:r>
                        <a:rPr lang="en" sz="1100"/>
                        <a:t>50% effort</a:t>
                      </a:r>
                    </a:p>
                  </a:txBody>
                  <a:tcPr marT="9150" marB="9150" marR="9150" marL="9150"/>
                </a:tc>
              </a:tr>
              <a:tr h="12700">
                <a:tc>
                  <a:txBody>
                    <a:bodyPr>
                      <a:noAutofit/>
                    </a:bodyPr>
                    <a:lstStyle/>
                    <a:p>
                      <a:pPr lvl="0" rtl="0">
                        <a:spcBef>
                          <a:spcPts val="0"/>
                        </a:spcBef>
                        <a:buNone/>
                      </a:pPr>
                      <a:r>
                        <a:rPr lang="en" sz="1100"/>
                        <a:t>Liang Huang*</a:t>
                      </a:r>
                    </a:p>
                  </a:txBody>
                  <a:tcPr marT="9150" marB="9150" marR="9150" marL="9150"/>
                </a:tc>
                <a:tc>
                  <a:txBody>
                    <a:bodyPr>
                      <a:noAutofit/>
                    </a:bodyPr>
                    <a:lstStyle/>
                    <a:p>
                      <a:pPr lvl="0" rtl="0">
                        <a:spcBef>
                          <a:spcPts val="0"/>
                        </a:spcBef>
                        <a:buNone/>
                      </a:pPr>
                      <a:r>
                        <a:rPr lang="en" sz="1100"/>
                        <a:t>Oregon State University</a:t>
                      </a:r>
                    </a:p>
                  </a:txBody>
                  <a:tcPr marT="9150" marB="9150" marR="9150" marL="9150"/>
                </a:tc>
                <a:tc>
                  <a:txBody>
                    <a:bodyPr>
                      <a:noAutofit/>
                    </a:bodyPr>
                    <a:lstStyle/>
                    <a:p>
                      <a:pPr lvl="0" rtl="0">
                        <a:spcBef>
                          <a:spcPts val="0"/>
                        </a:spcBef>
                        <a:buNone/>
                      </a:pPr>
                      <a:r>
                        <a:rPr lang="en" sz="1100"/>
                        <a:t>Co-investigator</a:t>
                      </a:r>
                    </a:p>
                  </a:txBody>
                  <a:tcPr marT="9150" marB="9150" marR="9150" marL="9150"/>
                </a:tc>
                <a:tc>
                  <a:txBody>
                    <a:bodyPr>
                      <a:noAutofit/>
                    </a:bodyPr>
                    <a:lstStyle/>
                    <a:p>
                      <a:pPr lvl="0" rtl="0">
                        <a:spcBef>
                          <a:spcPts val="0"/>
                        </a:spcBef>
                        <a:buNone/>
                      </a:pPr>
                      <a:r>
                        <a:rPr lang="en" sz="1100"/>
                        <a:t>22% effort</a:t>
                      </a:r>
                    </a:p>
                  </a:txBody>
                  <a:tcPr marT="9150" marB="9150" marR="9150" marL="9150"/>
                </a:tc>
              </a:tr>
              <a:tr h="12700">
                <a:tc>
                  <a:txBody>
                    <a:bodyPr>
                      <a:noAutofit/>
                    </a:bodyPr>
                    <a:lstStyle/>
                    <a:p>
                      <a:pPr lvl="0" rtl="0">
                        <a:spcBef>
                          <a:spcPts val="0"/>
                        </a:spcBef>
                        <a:buNone/>
                      </a:pPr>
                      <a:r>
                        <a:rPr lang="en" sz="1100"/>
                        <a:t>Arash Termehchy*</a:t>
                      </a:r>
                    </a:p>
                  </a:txBody>
                  <a:tcPr marT="9150" marB="9150" marR="9150" marL="9150"/>
                </a:tc>
                <a:tc>
                  <a:txBody>
                    <a:bodyPr>
                      <a:noAutofit/>
                    </a:bodyPr>
                    <a:lstStyle/>
                    <a:p>
                      <a:pPr lvl="0" rtl="0">
                        <a:spcBef>
                          <a:spcPts val="0"/>
                        </a:spcBef>
                        <a:buNone/>
                      </a:pPr>
                      <a:r>
                        <a:rPr lang="en" sz="1100"/>
                        <a:t>Oregon State University</a:t>
                      </a:r>
                    </a:p>
                  </a:txBody>
                  <a:tcPr marT="9150" marB="9150" marR="9150" marL="9150"/>
                </a:tc>
                <a:tc>
                  <a:txBody>
                    <a:bodyPr>
                      <a:noAutofit/>
                    </a:bodyPr>
                    <a:lstStyle/>
                    <a:p>
                      <a:pPr lvl="0" rtl="0">
                        <a:spcBef>
                          <a:spcPts val="0"/>
                        </a:spcBef>
                        <a:buNone/>
                      </a:pPr>
                      <a:r>
                        <a:rPr lang="en" sz="1100"/>
                        <a:t>Co-investigator</a:t>
                      </a:r>
                    </a:p>
                  </a:txBody>
                  <a:tcPr marT="9150" marB="9150" marR="9150" marL="9150"/>
                </a:tc>
                <a:tc>
                  <a:txBody>
                    <a:bodyPr>
                      <a:noAutofit/>
                    </a:bodyPr>
                    <a:lstStyle/>
                    <a:p>
                      <a:pPr lvl="0" rtl="0">
                        <a:spcBef>
                          <a:spcPts val="0"/>
                        </a:spcBef>
                        <a:buNone/>
                      </a:pPr>
                      <a:r>
                        <a:rPr lang="en" sz="1100"/>
                        <a:t>11% effort</a:t>
                      </a:r>
                    </a:p>
                  </a:txBody>
                  <a:tcPr marT="9150" marB="9150" marR="9150" marL="9150"/>
                </a:tc>
              </a:tr>
              <a:tr h="12700">
                <a:tc>
                  <a:txBody>
                    <a:bodyPr>
                      <a:noAutofit/>
                    </a:bodyPr>
                    <a:lstStyle/>
                    <a:p>
                      <a:pPr lvl="0" rtl="0">
                        <a:spcBef>
                          <a:spcPts val="0"/>
                        </a:spcBef>
                        <a:buNone/>
                      </a:pPr>
                      <a:r>
                        <a:rPr lang="en" sz="1100"/>
                        <a:t>Yao Yao</a:t>
                      </a:r>
                    </a:p>
                  </a:txBody>
                  <a:tcPr marT="9150" marB="9150" marR="9150" marL="9150"/>
                </a:tc>
                <a:tc>
                  <a:txBody>
                    <a:bodyPr>
                      <a:noAutofit/>
                    </a:bodyPr>
                    <a:lstStyle/>
                    <a:p>
                      <a:pPr lvl="0" rtl="0">
                        <a:spcBef>
                          <a:spcPts val="0"/>
                        </a:spcBef>
                        <a:buNone/>
                      </a:pPr>
                      <a:r>
                        <a:rPr lang="en" sz="1100"/>
                        <a:t>Oregon State University</a:t>
                      </a:r>
                    </a:p>
                  </a:txBody>
                  <a:tcPr marT="9150" marB="9150" marR="9150" marL="9150"/>
                </a:tc>
                <a:tc>
                  <a:txBody>
                    <a:bodyPr>
                      <a:noAutofit/>
                    </a:bodyPr>
                    <a:lstStyle/>
                    <a:p>
                      <a:pPr lvl="0" rtl="0">
                        <a:spcBef>
                          <a:spcPts val="0"/>
                        </a:spcBef>
                        <a:buNone/>
                      </a:pPr>
                      <a:r>
                        <a:rPr lang="en" sz="1100"/>
                        <a:t>Graduate assistant</a:t>
                      </a:r>
                    </a:p>
                  </a:txBody>
                  <a:tcPr marT="9150" marB="9150" marR="9150" marL="9150"/>
                </a:tc>
                <a:tc>
                  <a:txBody>
                    <a:bodyPr>
                      <a:noAutofit/>
                    </a:bodyPr>
                    <a:lstStyle/>
                    <a:p>
                      <a:pPr lvl="0" rtl="0">
                        <a:spcBef>
                          <a:spcPts val="0"/>
                        </a:spcBef>
                        <a:buNone/>
                      </a:pPr>
                      <a:r>
                        <a:rPr lang="en" sz="1100"/>
                        <a:t>50% effort (full GRA)</a:t>
                      </a:r>
                    </a:p>
                  </a:txBody>
                  <a:tcPr marT="9150" marB="9150" marR="9150" marL="9150"/>
                </a:tc>
              </a:tr>
              <a:tr h="12700">
                <a:tc>
                  <a:txBody>
                    <a:bodyPr>
                      <a:noAutofit/>
                    </a:bodyPr>
                    <a:lstStyle/>
                    <a:p>
                      <a:pPr lvl="0" rtl="0">
                        <a:spcBef>
                          <a:spcPts val="0"/>
                        </a:spcBef>
                        <a:buNone/>
                      </a:pPr>
                      <a:r>
                        <a:rPr lang="en" sz="1100"/>
                        <a:t>Zheng Liu</a:t>
                      </a:r>
                    </a:p>
                  </a:txBody>
                  <a:tcPr marT="9150" marB="9150" marR="9150" marL="9150"/>
                </a:tc>
                <a:tc>
                  <a:txBody>
                    <a:bodyPr>
                      <a:noAutofit/>
                    </a:bodyPr>
                    <a:lstStyle/>
                    <a:p>
                      <a:pPr lvl="0" rtl="0">
                        <a:spcBef>
                          <a:spcPts val="0"/>
                        </a:spcBef>
                        <a:buNone/>
                      </a:pPr>
                      <a:r>
                        <a:rPr lang="en" sz="1100"/>
                        <a:t>Oregon State University</a:t>
                      </a:r>
                    </a:p>
                  </a:txBody>
                  <a:tcPr marT="9150" marB="9150" marR="9150" marL="9150"/>
                </a:tc>
                <a:tc>
                  <a:txBody>
                    <a:bodyPr>
                      <a:noAutofit/>
                    </a:bodyPr>
                    <a:lstStyle/>
                    <a:p>
                      <a:pPr lvl="0" rtl="0">
                        <a:spcBef>
                          <a:spcPts val="0"/>
                        </a:spcBef>
                        <a:buNone/>
                      </a:pPr>
                      <a:r>
                        <a:rPr lang="en" sz="1100"/>
                        <a:t>Graduate assistant</a:t>
                      </a:r>
                    </a:p>
                  </a:txBody>
                  <a:tcPr marT="9150" marB="9150" marR="9150" marL="9150"/>
                </a:tc>
                <a:tc>
                  <a:txBody>
                    <a:bodyPr>
                      <a:noAutofit/>
                    </a:bodyPr>
                    <a:lstStyle/>
                    <a:p>
                      <a:pPr lvl="0" rtl="0">
                        <a:spcBef>
                          <a:spcPts val="0"/>
                        </a:spcBef>
                        <a:buNone/>
                      </a:pPr>
                      <a:r>
                        <a:rPr lang="en" sz="1100"/>
                        <a:t>50% effort (full GRA)</a:t>
                      </a:r>
                    </a:p>
                  </a:txBody>
                  <a:tcPr marT="9150" marB="9150" marR="9150" marL="9150"/>
                </a:tc>
              </a:tr>
              <a:tr h="12700">
                <a:tc>
                  <a:txBody>
                    <a:bodyPr>
                      <a:noAutofit/>
                    </a:bodyPr>
                    <a:lstStyle/>
                    <a:p>
                      <a:pPr lvl="0" rtl="0">
                        <a:spcBef>
                          <a:spcPts val="0"/>
                        </a:spcBef>
                        <a:buNone/>
                      </a:pPr>
                      <a:r>
                        <a:rPr lang="en" sz="1100"/>
                        <a:t>Dezhong Deng</a:t>
                      </a:r>
                    </a:p>
                  </a:txBody>
                  <a:tcPr marT="9150" marB="9150" marR="9150" marL="9150"/>
                </a:tc>
                <a:tc>
                  <a:txBody>
                    <a:bodyPr>
                      <a:noAutofit/>
                    </a:bodyPr>
                    <a:lstStyle/>
                    <a:p>
                      <a:pPr lvl="0" rtl="0">
                        <a:spcBef>
                          <a:spcPts val="0"/>
                        </a:spcBef>
                        <a:buNone/>
                      </a:pPr>
                      <a:r>
                        <a:rPr lang="en" sz="1100"/>
                        <a:t>Oregon State University</a:t>
                      </a:r>
                    </a:p>
                  </a:txBody>
                  <a:tcPr marT="9150" marB="9150" marR="9150" marL="9150"/>
                </a:tc>
                <a:tc>
                  <a:txBody>
                    <a:bodyPr>
                      <a:noAutofit/>
                    </a:bodyPr>
                    <a:lstStyle/>
                    <a:p>
                      <a:pPr lvl="0" rtl="0">
                        <a:spcBef>
                          <a:spcPts val="0"/>
                        </a:spcBef>
                        <a:buNone/>
                      </a:pPr>
                      <a:r>
                        <a:rPr lang="en" sz="1100"/>
                        <a:t>Graduate assistant</a:t>
                      </a:r>
                    </a:p>
                  </a:txBody>
                  <a:tcPr marT="9150" marB="9150" marR="9150" marL="9150"/>
                </a:tc>
                <a:tc>
                  <a:txBody>
                    <a:bodyPr>
                      <a:noAutofit/>
                    </a:bodyPr>
                    <a:lstStyle/>
                    <a:p>
                      <a:pPr lvl="0" rtl="0">
                        <a:spcBef>
                          <a:spcPts val="0"/>
                        </a:spcBef>
                        <a:buNone/>
                      </a:pPr>
                      <a:r>
                        <a:rPr lang="en" sz="1100"/>
                        <a:t>50% effort (full GRA)</a:t>
                      </a:r>
                    </a:p>
                  </a:txBody>
                  <a:tcPr marT="9150" marB="9150" marR="9150" marL="9150"/>
                </a:tc>
              </a:tr>
              <a:tr h="12700">
                <a:tc>
                  <a:txBody>
                    <a:bodyPr>
                      <a:noAutofit/>
                    </a:bodyPr>
                    <a:lstStyle/>
                    <a:p>
                      <a:pPr lvl="0" rtl="0">
                        <a:spcBef>
                          <a:spcPts val="0"/>
                        </a:spcBef>
                        <a:buNone/>
                      </a:pPr>
                      <a:r>
                        <a:rPr lang="en" sz="1100"/>
                        <a:t>Jason McClelland</a:t>
                      </a:r>
                    </a:p>
                  </a:txBody>
                  <a:tcPr marT="9150" marB="9150" marR="9150" marL="9150"/>
                </a:tc>
                <a:tc>
                  <a:txBody>
                    <a:bodyPr>
                      <a:noAutofit/>
                    </a:bodyPr>
                    <a:lstStyle/>
                    <a:p>
                      <a:pPr lvl="0" rtl="0">
                        <a:spcBef>
                          <a:spcPts val="0"/>
                        </a:spcBef>
                        <a:buNone/>
                      </a:pPr>
                      <a:r>
                        <a:rPr lang="en" sz="1100"/>
                        <a:t>Oregon State University</a:t>
                      </a:r>
                    </a:p>
                  </a:txBody>
                  <a:tcPr marT="9150" marB="9150" marR="9150" marL="9150"/>
                </a:tc>
                <a:tc>
                  <a:txBody>
                    <a:bodyPr>
                      <a:noAutofit/>
                    </a:bodyPr>
                    <a:lstStyle/>
                    <a:p>
                      <a:pPr lvl="0" rtl="0">
                        <a:spcBef>
                          <a:spcPts val="0"/>
                        </a:spcBef>
                        <a:buNone/>
                      </a:pPr>
                      <a:r>
                        <a:rPr lang="en" sz="1100"/>
                        <a:t>Graduate assistant</a:t>
                      </a:r>
                    </a:p>
                  </a:txBody>
                  <a:tcPr marT="9150" marB="9150" marR="9150" marL="9150"/>
                </a:tc>
                <a:tc>
                  <a:txBody>
                    <a:bodyPr>
                      <a:noAutofit/>
                    </a:bodyPr>
                    <a:lstStyle/>
                    <a:p>
                      <a:pPr lvl="0" rtl="0">
                        <a:spcBef>
                          <a:spcPts val="0"/>
                        </a:spcBef>
                        <a:buNone/>
                      </a:pPr>
                      <a:r>
                        <a:rPr lang="en" sz="1100"/>
                        <a:t>50% effort (full GRA)</a:t>
                      </a:r>
                    </a:p>
                  </a:txBody>
                  <a:tcPr marT="9150" marB="9150" marR="9150" marL="9150"/>
                </a:tc>
              </a:tr>
              <a:tr h="12700">
                <a:tc>
                  <a:txBody>
                    <a:bodyPr>
                      <a:noAutofit/>
                    </a:bodyPr>
                    <a:lstStyle/>
                    <a:p>
                      <a:pPr lvl="0" rtl="0">
                        <a:spcBef>
                          <a:spcPts val="0"/>
                        </a:spcBef>
                        <a:buNone/>
                      </a:pPr>
                      <a:r>
                        <a:rPr b="1" lang="en" sz="1100"/>
                        <a:t>Eric Deutsch</a:t>
                      </a:r>
                      <a:r>
                        <a:rPr lang="en" sz="1100"/>
                        <a:t>*</a:t>
                      </a:r>
                    </a:p>
                  </a:txBody>
                  <a:tcPr marT="9150" marB="9150" marR="9150" marL="9150"/>
                </a:tc>
                <a:tc>
                  <a:txBody>
                    <a:bodyPr>
                      <a:noAutofit/>
                    </a:bodyPr>
                    <a:lstStyle/>
                    <a:p>
                      <a:pPr lvl="0" rtl="0">
                        <a:spcBef>
                          <a:spcPts val="0"/>
                        </a:spcBef>
                        <a:buNone/>
                      </a:pPr>
                      <a:r>
                        <a:rPr lang="en" sz="1100"/>
                        <a:t>Institute for Systems Biology</a:t>
                      </a:r>
                    </a:p>
                  </a:txBody>
                  <a:tcPr marT="9150" marB="9150" marR="9150" marL="9150"/>
                </a:tc>
                <a:tc>
                  <a:txBody>
                    <a:bodyPr>
                      <a:noAutofit/>
                    </a:bodyPr>
                    <a:lstStyle/>
                    <a:p>
                      <a:pPr lvl="0" rtl="0">
                        <a:spcBef>
                          <a:spcPts val="0"/>
                        </a:spcBef>
                        <a:buNone/>
                      </a:pPr>
                      <a:r>
                        <a:rPr b="1" lang="en" sz="1100"/>
                        <a:t>PI, ISB subaward</a:t>
                      </a:r>
                    </a:p>
                  </a:txBody>
                  <a:tcPr marT="9150" marB="9150" marR="9150" marL="9150"/>
                </a:tc>
                <a:tc>
                  <a:txBody>
                    <a:bodyPr>
                      <a:noAutofit/>
                    </a:bodyPr>
                    <a:lstStyle/>
                    <a:p>
                      <a:pPr lvl="0" rtl="0">
                        <a:spcBef>
                          <a:spcPts val="0"/>
                        </a:spcBef>
                        <a:buNone/>
                      </a:pPr>
                      <a:r>
                        <a:rPr lang="en" sz="1100"/>
                        <a:t>33% effort</a:t>
                      </a:r>
                    </a:p>
                  </a:txBody>
                  <a:tcPr marT="9150" marB="9150" marR="9150" marL="9150"/>
                </a:tc>
              </a:tr>
              <a:tr h="12700">
                <a:tc>
                  <a:txBody>
                    <a:bodyPr>
                      <a:noAutofit/>
                    </a:bodyPr>
                    <a:lstStyle/>
                    <a:p>
                      <a:pPr lvl="0" rtl="0">
                        <a:spcBef>
                          <a:spcPts val="0"/>
                        </a:spcBef>
                        <a:buNone/>
                      </a:pPr>
                      <a:r>
                        <a:rPr lang="en" sz="1100"/>
                        <a:t>Joe Slagel</a:t>
                      </a:r>
                    </a:p>
                  </a:txBody>
                  <a:tcPr marT="9150" marB="9150" marR="9150" marL="9150"/>
                </a:tc>
                <a:tc>
                  <a:txBody>
                    <a:bodyPr>
                      <a:noAutofit/>
                    </a:bodyPr>
                    <a:lstStyle/>
                    <a:p>
                      <a:pPr lvl="0" rtl="0">
                        <a:spcBef>
                          <a:spcPts val="0"/>
                        </a:spcBef>
                        <a:buNone/>
                      </a:pPr>
                      <a:r>
                        <a:rPr lang="en" sz="1100"/>
                        <a:t>Institute for Systems Biology</a:t>
                      </a:r>
                    </a:p>
                  </a:txBody>
                  <a:tcPr marT="9150" marB="9150" marR="9150" marL="9150"/>
                </a:tc>
                <a:tc>
                  <a:txBody>
                    <a:bodyPr>
                      <a:noAutofit/>
                    </a:bodyPr>
                    <a:lstStyle/>
                    <a:p>
                      <a:pPr lvl="0" rtl="0">
                        <a:spcBef>
                          <a:spcPts val="0"/>
                        </a:spcBef>
                        <a:buNone/>
                      </a:pPr>
                      <a:r>
                        <a:rPr lang="en" sz="1100"/>
                        <a:t>Software engineer</a:t>
                      </a:r>
                    </a:p>
                  </a:txBody>
                  <a:tcPr marT="9150" marB="9150" marR="9150" marL="9150"/>
                </a:tc>
                <a:tc>
                  <a:txBody>
                    <a:bodyPr>
                      <a:noAutofit/>
                    </a:bodyPr>
                    <a:lstStyle/>
                    <a:p>
                      <a:pPr lvl="0" rtl="0">
                        <a:spcBef>
                          <a:spcPts val="0"/>
                        </a:spcBef>
                        <a:buNone/>
                      </a:pPr>
                      <a:r>
                        <a:rPr lang="en" sz="1100"/>
                        <a:t>29% effort</a:t>
                      </a:r>
                    </a:p>
                  </a:txBody>
                  <a:tcPr marT="9150" marB="9150" marR="9150" marL="9150"/>
                </a:tc>
              </a:tr>
              <a:tr h="12700">
                <a:tc>
                  <a:txBody>
                    <a:bodyPr>
                      <a:noAutofit/>
                    </a:bodyPr>
                    <a:lstStyle/>
                    <a:p>
                      <a:pPr lvl="0" rtl="0">
                        <a:spcBef>
                          <a:spcPts val="0"/>
                        </a:spcBef>
                        <a:buNone/>
                      </a:pPr>
                      <a:r>
                        <a:rPr lang="en" sz="1100"/>
                        <a:t>Theo Knijnenburg*</a:t>
                      </a:r>
                    </a:p>
                  </a:txBody>
                  <a:tcPr marT="9150" marB="9150" marR="9150" marL="9150"/>
                </a:tc>
                <a:tc>
                  <a:txBody>
                    <a:bodyPr>
                      <a:noAutofit/>
                    </a:bodyPr>
                    <a:lstStyle/>
                    <a:p>
                      <a:pPr lvl="0" rtl="0">
                        <a:spcBef>
                          <a:spcPts val="0"/>
                        </a:spcBef>
                        <a:buNone/>
                      </a:pPr>
                      <a:r>
                        <a:rPr lang="en" sz="1100"/>
                        <a:t>Institute for Systems Biology</a:t>
                      </a:r>
                    </a:p>
                  </a:txBody>
                  <a:tcPr marT="9150" marB="9150" marR="9150" marL="9150"/>
                </a:tc>
                <a:tc>
                  <a:txBody>
                    <a:bodyPr>
                      <a:noAutofit/>
                    </a:bodyPr>
                    <a:lstStyle/>
                    <a:p>
                      <a:pPr lvl="0" rtl="0">
                        <a:spcBef>
                          <a:spcPts val="0"/>
                        </a:spcBef>
                        <a:buNone/>
                      </a:pPr>
                      <a:r>
                        <a:rPr lang="en" sz="1100"/>
                        <a:t>Co-investigator</a:t>
                      </a:r>
                    </a:p>
                  </a:txBody>
                  <a:tcPr marT="9150" marB="9150" marR="9150" marL="9150"/>
                </a:tc>
                <a:tc>
                  <a:txBody>
                    <a:bodyPr>
                      <a:noAutofit/>
                    </a:bodyPr>
                    <a:lstStyle/>
                    <a:p>
                      <a:pPr lvl="0" rtl="0">
                        <a:spcBef>
                          <a:spcPts val="0"/>
                        </a:spcBef>
                        <a:buNone/>
                      </a:pPr>
                      <a:r>
                        <a:rPr lang="en" sz="1100"/>
                        <a:t>4% effort</a:t>
                      </a:r>
                    </a:p>
                  </a:txBody>
                  <a:tcPr marT="9150" marB="9150" marR="9150" marL="9150"/>
                </a:tc>
              </a:tr>
              <a:tr h="12700">
                <a:tc>
                  <a:txBody>
                    <a:bodyPr>
                      <a:noAutofit/>
                    </a:bodyPr>
                    <a:lstStyle/>
                    <a:p>
                      <a:pPr lvl="0" rtl="0">
                        <a:spcBef>
                          <a:spcPts val="0"/>
                        </a:spcBef>
                        <a:buNone/>
                      </a:pPr>
                      <a:r>
                        <a:rPr lang="en" sz="1100"/>
                        <a:t>Gustavo Glusman*</a:t>
                      </a:r>
                    </a:p>
                  </a:txBody>
                  <a:tcPr marT="9150" marB="9150" marR="9150" marL="9150"/>
                </a:tc>
                <a:tc>
                  <a:txBody>
                    <a:bodyPr>
                      <a:noAutofit/>
                    </a:bodyPr>
                    <a:lstStyle/>
                    <a:p>
                      <a:pPr lvl="0" rtl="0">
                        <a:spcBef>
                          <a:spcPts val="0"/>
                        </a:spcBef>
                        <a:buNone/>
                      </a:pPr>
                      <a:r>
                        <a:rPr lang="en" sz="1100"/>
                        <a:t>Institute for Systems Biology</a:t>
                      </a:r>
                    </a:p>
                  </a:txBody>
                  <a:tcPr marT="9150" marB="9150" marR="9150" marL="9150"/>
                </a:tc>
                <a:tc>
                  <a:txBody>
                    <a:bodyPr>
                      <a:noAutofit/>
                    </a:bodyPr>
                    <a:lstStyle/>
                    <a:p>
                      <a:pPr lvl="0" rtl="0">
                        <a:spcBef>
                          <a:spcPts val="0"/>
                        </a:spcBef>
                        <a:buNone/>
                      </a:pPr>
                      <a:r>
                        <a:rPr lang="en" sz="1100"/>
                        <a:t>Co-investigator</a:t>
                      </a:r>
                    </a:p>
                  </a:txBody>
                  <a:tcPr marT="9150" marB="9150" marR="9150" marL="9150"/>
                </a:tc>
                <a:tc>
                  <a:txBody>
                    <a:bodyPr>
                      <a:noAutofit/>
                    </a:bodyPr>
                    <a:lstStyle/>
                    <a:p>
                      <a:pPr lvl="0" rtl="0">
                        <a:spcBef>
                          <a:spcPts val="0"/>
                        </a:spcBef>
                        <a:buNone/>
                      </a:pPr>
                      <a:r>
                        <a:rPr lang="en" sz="1100"/>
                        <a:t>4% effort</a:t>
                      </a:r>
                    </a:p>
                  </a:txBody>
                  <a:tcPr marT="9150" marB="9150" marR="9150" marL="9150"/>
                </a:tc>
              </a:tr>
              <a:tr h="12700">
                <a:tc>
                  <a:txBody>
                    <a:bodyPr>
                      <a:noAutofit/>
                    </a:bodyPr>
                    <a:lstStyle/>
                    <a:p>
                      <a:pPr lvl="0" rtl="0">
                        <a:spcBef>
                          <a:spcPts val="0"/>
                        </a:spcBef>
                        <a:buNone/>
                      </a:pPr>
                      <a:r>
                        <a:rPr lang="en" sz="1100"/>
                        <a:t>Sui Huang*</a:t>
                      </a:r>
                    </a:p>
                  </a:txBody>
                  <a:tcPr marT="9150" marB="9150" marR="9150" marL="9150"/>
                </a:tc>
                <a:tc>
                  <a:txBody>
                    <a:bodyPr>
                      <a:noAutofit/>
                    </a:bodyPr>
                    <a:lstStyle/>
                    <a:p>
                      <a:pPr lvl="0" rtl="0">
                        <a:spcBef>
                          <a:spcPts val="0"/>
                        </a:spcBef>
                        <a:buNone/>
                      </a:pPr>
                      <a:r>
                        <a:rPr lang="en" sz="1100"/>
                        <a:t>Institute for Systems Biology</a:t>
                      </a:r>
                    </a:p>
                  </a:txBody>
                  <a:tcPr marT="9150" marB="9150" marR="9150" marL="9150"/>
                </a:tc>
                <a:tc>
                  <a:txBody>
                    <a:bodyPr>
                      <a:noAutofit/>
                    </a:bodyPr>
                    <a:lstStyle/>
                    <a:p>
                      <a:pPr lvl="0" rtl="0">
                        <a:spcBef>
                          <a:spcPts val="0"/>
                        </a:spcBef>
                        <a:buNone/>
                      </a:pPr>
                      <a:r>
                        <a:rPr lang="en" sz="1100"/>
                        <a:t>Co-investigator</a:t>
                      </a:r>
                    </a:p>
                  </a:txBody>
                  <a:tcPr marT="9150" marB="9150" marR="9150" marL="9150"/>
                </a:tc>
                <a:tc>
                  <a:txBody>
                    <a:bodyPr>
                      <a:noAutofit/>
                    </a:bodyPr>
                    <a:lstStyle/>
                    <a:p>
                      <a:pPr lvl="0" rtl="0">
                        <a:spcBef>
                          <a:spcPts val="0"/>
                        </a:spcBef>
                        <a:buNone/>
                      </a:pPr>
                      <a:r>
                        <a:rPr lang="en" sz="1100"/>
                        <a:t>2% effort</a:t>
                      </a:r>
                    </a:p>
                  </a:txBody>
                  <a:tcPr marT="9150" marB="9150" marR="9150" marL="9150"/>
                </a:tc>
              </a:tr>
              <a:tr h="12700">
                <a:tc>
                  <a:txBody>
                    <a:bodyPr>
                      <a:noAutofit/>
                    </a:bodyPr>
                    <a:lstStyle/>
                    <a:p>
                      <a:pPr lvl="0" rtl="0">
                        <a:spcBef>
                          <a:spcPts val="0"/>
                        </a:spcBef>
                        <a:buNone/>
                      </a:pPr>
                      <a:r>
                        <a:rPr b="1" lang="en" sz="1100"/>
                        <a:t>Arnab Nandi</a:t>
                      </a:r>
                      <a:r>
                        <a:rPr lang="en" sz="1100"/>
                        <a:t>*</a:t>
                      </a:r>
                    </a:p>
                  </a:txBody>
                  <a:tcPr marT="9150" marB="9150" marR="9150" marL="9150"/>
                </a:tc>
                <a:tc>
                  <a:txBody>
                    <a:bodyPr>
                      <a:noAutofit/>
                    </a:bodyPr>
                    <a:lstStyle/>
                    <a:p>
                      <a:pPr lvl="0" rtl="0">
                        <a:spcBef>
                          <a:spcPts val="0"/>
                        </a:spcBef>
                        <a:buNone/>
                      </a:pPr>
                      <a:r>
                        <a:rPr lang="en" sz="1100"/>
                        <a:t>Ohio State University</a:t>
                      </a:r>
                    </a:p>
                  </a:txBody>
                  <a:tcPr marT="9150" marB="9150" marR="9150" marL="9150"/>
                </a:tc>
                <a:tc>
                  <a:txBody>
                    <a:bodyPr>
                      <a:noAutofit/>
                    </a:bodyPr>
                    <a:lstStyle/>
                    <a:p>
                      <a:pPr lvl="0" rtl="0">
                        <a:spcBef>
                          <a:spcPts val="0"/>
                        </a:spcBef>
                        <a:buNone/>
                      </a:pPr>
                      <a:r>
                        <a:rPr b="1" lang="en" sz="1100"/>
                        <a:t>PI, Ohio State sub.</a:t>
                      </a:r>
                    </a:p>
                  </a:txBody>
                  <a:tcPr marT="9150" marB="9150" marR="9150" marL="9150"/>
                </a:tc>
                <a:tc>
                  <a:txBody>
                    <a:bodyPr>
                      <a:noAutofit/>
                    </a:bodyPr>
                    <a:lstStyle/>
                    <a:p>
                      <a:pPr lvl="0" rtl="0">
                        <a:spcBef>
                          <a:spcPts val="0"/>
                        </a:spcBef>
                        <a:buNone/>
                      </a:pPr>
                      <a:r>
                        <a:rPr lang="en" sz="1100"/>
                        <a:t>17% effort</a:t>
                      </a:r>
                    </a:p>
                  </a:txBody>
                  <a:tcPr marT="9150" marB="9150" marR="9150" marL="9150"/>
                </a:tc>
              </a:tr>
              <a:tr h="12700">
                <a:tc>
                  <a:txBody>
                    <a:bodyPr>
                      <a:noAutofit/>
                    </a:bodyPr>
                    <a:lstStyle/>
                    <a:p>
                      <a:pPr lvl="0" rtl="0">
                        <a:spcBef>
                          <a:spcPts val="0"/>
                        </a:spcBef>
                        <a:buNone/>
                      </a:pPr>
                      <a:r>
                        <a:rPr lang="en" sz="1100"/>
                        <a:t>Kayhan Moharreri</a:t>
                      </a:r>
                    </a:p>
                  </a:txBody>
                  <a:tcPr marT="9150" marB="9150" marR="9150" marL="9150"/>
                </a:tc>
                <a:tc>
                  <a:txBody>
                    <a:bodyPr>
                      <a:noAutofit/>
                    </a:bodyPr>
                    <a:lstStyle/>
                    <a:p>
                      <a:pPr lvl="0" rtl="0">
                        <a:spcBef>
                          <a:spcPts val="0"/>
                        </a:spcBef>
                        <a:buNone/>
                      </a:pPr>
                      <a:r>
                        <a:rPr lang="en" sz="1100"/>
                        <a:t>Ohio State University</a:t>
                      </a:r>
                    </a:p>
                  </a:txBody>
                  <a:tcPr marT="9150" marB="9150" marR="9150" marL="9150"/>
                </a:tc>
                <a:tc>
                  <a:txBody>
                    <a:bodyPr>
                      <a:noAutofit/>
                    </a:bodyPr>
                    <a:lstStyle/>
                    <a:p>
                      <a:pPr lvl="0" rtl="0">
                        <a:spcBef>
                          <a:spcPts val="0"/>
                        </a:spcBef>
                        <a:buNone/>
                      </a:pPr>
                      <a:r>
                        <a:rPr lang="en" sz="1100"/>
                        <a:t>Postdoc researcher</a:t>
                      </a:r>
                    </a:p>
                  </a:txBody>
                  <a:tcPr marT="9150" marB="9150" marR="9150" marL="9150"/>
                </a:tc>
                <a:tc>
                  <a:txBody>
                    <a:bodyPr>
                      <a:noAutofit/>
                    </a:bodyPr>
                    <a:lstStyle/>
                    <a:p>
                      <a:pPr lvl="0" rtl="0">
                        <a:spcBef>
                          <a:spcPts val="0"/>
                        </a:spcBef>
                        <a:buNone/>
                      </a:pPr>
                      <a:r>
                        <a:rPr lang="en" sz="1100"/>
                        <a:t>50% effort</a:t>
                      </a:r>
                    </a:p>
                  </a:txBody>
                  <a:tcPr marT="9150" marB="9150" marR="9150" marL="9150"/>
                </a:tc>
              </a:tr>
              <a:tr h="12700">
                <a:tc>
                  <a:txBody>
                    <a:bodyPr>
                      <a:noAutofit/>
                    </a:bodyPr>
                    <a:lstStyle/>
                    <a:p>
                      <a:pPr lvl="0" rtl="0">
                        <a:spcBef>
                          <a:spcPts val="0"/>
                        </a:spcBef>
                        <a:buNone/>
                      </a:pPr>
                      <a:r>
                        <a:rPr lang="en" sz="1100"/>
                        <a:t>David Palzer</a:t>
                      </a:r>
                    </a:p>
                  </a:txBody>
                  <a:tcPr marT="9150" marB="9150" marR="9150" marL="9150"/>
                </a:tc>
                <a:tc>
                  <a:txBody>
                    <a:bodyPr>
                      <a:noAutofit/>
                    </a:bodyPr>
                    <a:lstStyle/>
                    <a:p>
                      <a:pPr lvl="0" rtl="0">
                        <a:spcBef>
                          <a:spcPts val="0"/>
                        </a:spcBef>
                        <a:buNone/>
                      </a:pPr>
                      <a:r>
                        <a:rPr lang="en" sz="1100"/>
                        <a:t>Ohio State University</a:t>
                      </a:r>
                    </a:p>
                  </a:txBody>
                  <a:tcPr marT="9150" marB="9150" marR="9150" marL="9150"/>
                </a:tc>
                <a:tc>
                  <a:txBody>
                    <a:bodyPr>
                      <a:noAutofit/>
                    </a:bodyPr>
                    <a:lstStyle/>
                    <a:p>
                      <a:pPr lvl="0" rtl="0">
                        <a:spcBef>
                          <a:spcPts val="0"/>
                        </a:spcBef>
                        <a:buNone/>
                      </a:pPr>
                      <a:r>
                        <a:rPr lang="en" sz="1100"/>
                        <a:t>Graduate assistant</a:t>
                      </a:r>
                    </a:p>
                  </a:txBody>
                  <a:tcPr marT="9150" marB="9150" marR="9150" marL="9150"/>
                </a:tc>
                <a:tc>
                  <a:txBody>
                    <a:bodyPr>
                      <a:noAutofit/>
                    </a:bodyPr>
                    <a:lstStyle/>
                    <a:p>
                      <a:pPr lvl="0" rtl="0">
                        <a:spcBef>
                          <a:spcPts val="0"/>
                        </a:spcBef>
                        <a:buNone/>
                      </a:pPr>
                      <a:r>
                        <a:rPr lang="en" sz="1100"/>
                        <a:t>50% effort (full GRA)</a:t>
                      </a:r>
                    </a:p>
                  </a:txBody>
                  <a:tcPr marT="9150" marB="9150" marR="9150" marL="9150"/>
                </a:tc>
              </a:tr>
              <a:tr h="12700">
                <a:tc>
                  <a:txBody>
                    <a:bodyPr>
                      <a:noAutofit/>
                    </a:bodyPr>
                    <a:lstStyle/>
                    <a:p>
                      <a:pPr lvl="0" rtl="0">
                        <a:spcBef>
                          <a:spcPts val="0"/>
                        </a:spcBef>
                        <a:buNone/>
                      </a:pPr>
                      <a:r>
                        <a:rPr lang="en" sz="1100"/>
                        <a:t>Ritesh Sarkhel</a:t>
                      </a:r>
                    </a:p>
                  </a:txBody>
                  <a:tcPr marT="9150" marB="9150" marR="9150" marL="9150"/>
                </a:tc>
                <a:tc>
                  <a:txBody>
                    <a:bodyPr>
                      <a:noAutofit/>
                    </a:bodyPr>
                    <a:lstStyle/>
                    <a:p>
                      <a:pPr lvl="0" rtl="0">
                        <a:spcBef>
                          <a:spcPts val="0"/>
                        </a:spcBef>
                        <a:buNone/>
                      </a:pPr>
                      <a:r>
                        <a:rPr lang="en" sz="1100"/>
                        <a:t>Ohio State University</a:t>
                      </a:r>
                    </a:p>
                  </a:txBody>
                  <a:tcPr marT="9150" marB="9150" marR="9150" marL="9150"/>
                </a:tc>
                <a:tc>
                  <a:txBody>
                    <a:bodyPr>
                      <a:noAutofit/>
                    </a:bodyPr>
                    <a:lstStyle/>
                    <a:p>
                      <a:pPr lvl="0" rtl="0">
                        <a:spcBef>
                          <a:spcPts val="0"/>
                        </a:spcBef>
                        <a:buNone/>
                      </a:pPr>
                      <a:r>
                        <a:rPr lang="en" sz="1100"/>
                        <a:t>Graduate assistant</a:t>
                      </a:r>
                    </a:p>
                  </a:txBody>
                  <a:tcPr marT="9150" marB="9150" marR="9150" marL="9150"/>
                </a:tc>
                <a:tc>
                  <a:txBody>
                    <a:bodyPr>
                      <a:noAutofit/>
                    </a:bodyPr>
                    <a:lstStyle/>
                    <a:p>
                      <a:pPr lvl="0" rtl="0">
                        <a:spcBef>
                          <a:spcPts val="0"/>
                        </a:spcBef>
                        <a:buNone/>
                      </a:pPr>
                      <a:r>
                        <a:rPr lang="en" sz="1100"/>
                        <a:t>50% effort (full GRA)</a:t>
                      </a:r>
                    </a:p>
                  </a:txBody>
                  <a:tcPr marT="9150" marB="9150" marR="9150" marL="9150"/>
                </a:tc>
              </a:tr>
            </a:tbl>
          </a:graphicData>
        </a:graphic>
      </p:graphicFrame>
      <p:sp>
        <p:nvSpPr>
          <p:cNvPr id="65" name="Shape 65"/>
          <p:cNvSpPr txBox="1"/>
          <p:nvPr/>
        </p:nvSpPr>
        <p:spPr>
          <a:xfrm>
            <a:off x="322850" y="4622625"/>
            <a:ext cx="8414100" cy="304500"/>
          </a:xfrm>
          <a:prstGeom prst="rect">
            <a:avLst/>
          </a:prstGeom>
          <a:noFill/>
          <a:ln>
            <a:noFill/>
          </a:ln>
        </p:spPr>
        <p:txBody>
          <a:bodyPr anchorCtr="0" anchor="t" bIns="91425" lIns="91425" rIns="91425" wrap="square" tIns="91425">
            <a:noAutofit/>
          </a:bodyPr>
          <a:lstStyle/>
          <a:p>
            <a:pPr lvl="0">
              <a:spcBef>
                <a:spcPts val="0"/>
              </a:spcBef>
              <a:buNone/>
            </a:pPr>
            <a:r>
              <a:rPr lang="en"/>
              <a:t>The team is actively collaborating on the POC software and we are staffed to build the proposed RT</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Timeline</a:t>
            </a:r>
          </a:p>
        </p:txBody>
      </p:sp>
      <p:sp>
        <p:nvSpPr>
          <p:cNvPr id="201" name="Shape 20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TEXT INTRONS (SEE PRESENTER NOTES)</a:t>
            </a:r>
          </a:p>
        </p:txBody>
      </p:sp>
      <p:sp>
        <p:nvSpPr>
          <p:cNvPr id="207" name="Shape 20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270025" y="111775"/>
            <a:ext cx="8520600" cy="572700"/>
          </a:xfrm>
          <a:prstGeom prst="rect">
            <a:avLst/>
          </a:prstGeom>
        </p:spPr>
        <p:txBody>
          <a:bodyPr anchorCtr="0" anchor="t" bIns="91425" lIns="91425" rIns="91425" wrap="square" tIns="91425">
            <a:noAutofit/>
          </a:bodyPr>
          <a:lstStyle/>
          <a:p>
            <a:pPr lvl="0" rtl="0">
              <a:spcBef>
                <a:spcPts val="0"/>
              </a:spcBef>
              <a:buNone/>
            </a:pPr>
            <a:r>
              <a:rPr lang="en"/>
              <a:t>Expertise on the RTX team</a:t>
            </a:r>
          </a:p>
        </p:txBody>
      </p:sp>
      <p:pic>
        <p:nvPicPr>
          <p:cNvPr id="71" name="Shape 71"/>
          <p:cNvPicPr preferRelativeResize="0"/>
          <p:nvPr/>
        </p:nvPicPr>
        <p:blipFill>
          <a:blip r:embed="rId3">
            <a:alphaModFix/>
          </a:blip>
          <a:stretch>
            <a:fillRect/>
          </a:stretch>
        </p:blipFill>
        <p:spPr>
          <a:xfrm>
            <a:off x="152400" y="836875"/>
            <a:ext cx="8839200" cy="39898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Overview of proposed RTX framework</a:t>
            </a:r>
          </a:p>
        </p:txBody>
      </p:sp>
      <p:sp>
        <p:nvSpPr>
          <p:cNvPr id="77" name="Shape 77"/>
          <p:cNvSpPr txBox="1"/>
          <p:nvPr>
            <p:ph idx="1" type="body"/>
          </p:nvPr>
        </p:nvSpPr>
        <p:spPr>
          <a:xfrm>
            <a:off x="227500" y="1152475"/>
            <a:ext cx="41919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434343"/>
              </a:buClr>
              <a:buSzPts val="1800"/>
              <a:buAutoNum type="arabicPeriod"/>
            </a:pPr>
            <a:r>
              <a:rPr lang="en">
                <a:solidFill>
                  <a:srgbClr val="434343"/>
                </a:solidFill>
              </a:rPr>
              <a:t>RTX integrates with and extends the NCATS Blackboard framework</a:t>
            </a:r>
          </a:p>
          <a:p>
            <a:pPr indent="-342900" lvl="0" marL="457200" rtl="0">
              <a:spcBef>
                <a:spcPts val="0"/>
              </a:spcBef>
              <a:spcAft>
                <a:spcPts val="800"/>
              </a:spcAft>
              <a:buClr>
                <a:srgbClr val="434343"/>
              </a:buClr>
              <a:buSzPts val="1800"/>
              <a:buAutoNum type="arabicPeriod"/>
            </a:pPr>
            <a:r>
              <a:rPr lang="en">
                <a:solidFill>
                  <a:srgbClr val="434343"/>
                </a:solidFill>
              </a:rPr>
              <a:t>RESTful querying to knowledge sources updates RTX KS</a:t>
            </a:r>
          </a:p>
          <a:p>
            <a:pPr indent="-342900" lvl="0" marL="457200" rtl="0">
              <a:spcBef>
                <a:spcPts val="0"/>
              </a:spcBef>
              <a:spcAft>
                <a:spcPts val="0"/>
              </a:spcAft>
              <a:buClr>
                <a:srgbClr val="434343"/>
              </a:buClr>
              <a:buSzPts val="1800"/>
              <a:buAutoNum type="arabicPeriod"/>
            </a:pPr>
            <a:r>
              <a:rPr lang="en">
                <a:solidFill>
                  <a:srgbClr val="434343"/>
                </a:solidFill>
              </a:rPr>
              <a:t>RTX Controller contains the reasoning tool algorithms</a:t>
            </a:r>
          </a:p>
          <a:p>
            <a:pPr indent="-342900" lvl="0" marL="457200" rtl="0">
              <a:spcBef>
                <a:spcPts val="0"/>
              </a:spcBef>
              <a:spcAft>
                <a:spcPts val="0"/>
              </a:spcAft>
              <a:buClr>
                <a:srgbClr val="434343"/>
              </a:buClr>
              <a:buSzPts val="1800"/>
              <a:buAutoNum type="arabicPeriod"/>
            </a:pPr>
            <a:r>
              <a:rPr lang="en">
                <a:solidFill>
                  <a:srgbClr val="434343"/>
                </a:solidFill>
              </a:rPr>
              <a:t>RTX UI provides natural language query interface</a:t>
            </a:r>
          </a:p>
          <a:p>
            <a:pPr indent="-342900" lvl="0" marL="457200" rtl="0">
              <a:spcBef>
                <a:spcPts val="0"/>
              </a:spcBef>
              <a:spcAft>
                <a:spcPts val="0"/>
              </a:spcAft>
              <a:buClr>
                <a:srgbClr val="434343"/>
              </a:buClr>
              <a:buSzPts val="1800"/>
              <a:buAutoNum type="arabicPeriod"/>
            </a:pPr>
            <a:r>
              <a:rPr lang="en">
                <a:solidFill>
                  <a:srgbClr val="434343"/>
                </a:solidFill>
              </a:rPr>
              <a:t>Neo4j for KG persistence</a:t>
            </a:r>
          </a:p>
          <a:p>
            <a:pPr indent="-342900" lvl="0" marL="457200" rtl="0">
              <a:spcBef>
                <a:spcPts val="0"/>
              </a:spcBef>
              <a:buClr>
                <a:srgbClr val="434343"/>
              </a:buClr>
              <a:buSzPts val="1800"/>
              <a:buAutoNum type="arabicPeriod"/>
            </a:pPr>
            <a:r>
              <a:rPr lang="en">
                <a:solidFill>
                  <a:srgbClr val="434343"/>
                </a:solidFill>
              </a:rPr>
              <a:t>Docker containerized deployment</a:t>
            </a:r>
          </a:p>
          <a:p>
            <a:pPr lvl="0">
              <a:spcBef>
                <a:spcPts val="0"/>
              </a:spcBef>
              <a:buNone/>
            </a:pPr>
            <a:r>
              <a:t/>
            </a:r>
            <a:endParaRPr>
              <a:solidFill>
                <a:srgbClr val="434343"/>
              </a:solidFill>
            </a:endParaRPr>
          </a:p>
        </p:txBody>
      </p:sp>
      <p:pic>
        <p:nvPicPr>
          <p:cNvPr id="78" name="Shape 78"/>
          <p:cNvPicPr preferRelativeResize="0"/>
          <p:nvPr/>
        </p:nvPicPr>
        <p:blipFill>
          <a:blip r:embed="rId3">
            <a:alphaModFix/>
          </a:blip>
          <a:stretch>
            <a:fillRect/>
          </a:stretch>
        </p:blipFill>
        <p:spPr>
          <a:xfrm>
            <a:off x="4419400" y="1547225"/>
            <a:ext cx="4724474" cy="3543350"/>
          </a:xfrm>
          <a:prstGeom prst="rect">
            <a:avLst/>
          </a:prstGeom>
          <a:noFill/>
          <a:ln>
            <a:noFill/>
          </a:ln>
        </p:spPr>
      </p:pic>
      <p:pic>
        <p:nvPicPr>
          <p:cNvPr id="79" name="Shape 79"/>
          <p:cNvPicPr preferRelativeResize="0"/>
          <p:nvPr/>
        </p:nvPicPr>
        <p:blipFill>
          <a:blip r:embed="rId4">
            <a:alphaModFix/>
          </a:blip>
          <a:stretch>
            <a:fillRect/>
          </a:stretch>
        </p:blipFill>
        <p:spPr>
          <a:xfrm>
            <a:off x="7597098" y="69100"/>
            <a:ext cx="1497276" cy="151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164375" y="239525"/>
            <a:ext cx="8694900" cy="572700"/>
          </a:xfrm>
          <a:prstGeom prst="rect">
            <a:avLst/>
          </a:prstGeom>
        </p:spPr>
        <p:txBody>
          <a:bodyPr anchorCtr="0" anchor="t" bIns="91425" lIns="91425" rIns="91425" wrap="square" tIns="91425">
            <a:noAutofit/>
          </a:bodyPr>
          <a:lstStyle/>
          <a:p>
            <a:pPr lvl="0" rtl="0">
              <a:spcBef>
                <a:spcPts val="0"/>
              </a:spcBef>
              <a:buNone/>
            </a:pPr>
            <a:r>
              <a:rPr lang="en"/>
              <a:t>Milestones in our development of POC software</a:t>
            </a:r>
          </a:p>
        </p:txBody>
      </p:sp>
      <p:sp>
        <p:nvSpPr>
          <p:cNvPr id="85" name="Shape 85"/>
          <p:cNvSpPr txBox="1"/>
          <p:nvPr/>
        </p:nvSpPr>
        <p:spPr>
          <a:xfrm>
            <a:off x="267600" y="4525325"/>
            <a:ext cx="8783100" cy="572700"/>
          </a:xfrm>
          <a:prstGeom prst="rect">
            <a:avLst/>
          </a:prstGeom>
          <a:noFill/>
          <a:ln>
            <a:noFill/>
          </a:ln>
        </p:spPr>
        <p:txBody>
          <a:bodyPr anchorCtr="0" anchor="t" bIns="91425" lIns="91425" rIns="91425" wrap="square" tIns="91425">
            <a:noAutofit/>
          </a:bodyPr>
          <a:lstStyle/>
          <a:p>
            <a:pPr lvl="0" rtl="0">
              <a:spcBef>
                <a:spcPts val="0"/>
              </a:spcBef>
              <a:buNone/>
            </a:pPr>
            <a:r>
              <a:rPr lang="en" sz="1500"/>
              <a:t>These milestones illustrate our group’s ability to rapidly and collaboratively produce functional tools </a:t>
            </a:r>
          </a:p>
        </p:txBody>
      </p:sp>
      <p:pic>
        <p:nvPicPr>
          <p:cNvPr id="86" name="Shape 86"/>
          <p:cNvPicPr preferRelativeResize="0"/>
          <p:nvPr/>
        </p:nvPicPr>
        <p:blipFill>
          <a:blip r:embed="rId3">
            <a:alphaModFix/>
          </a:blip>
          <a:stretch>
            <a:fillRect/>
          </a:stretch>
        </p:blipFill>
        <p:spPr>
          <a:xfrm>
            <a:off x="152400" y="1503175"/>
            <a:ext cx="8839203" cy="16547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278075"/>
            <a:ext cx="8520600" cy="572700"/>
          </a:xfrm>
          <a:prstGeom prst="rect">
            <a:avLst/>
          </a:prstGeom>
        </p:spPr>
        <p:txBody>
          <a:bodyPr anchorCtr="0" anchor="t" bIns="91425" lIns="91425" rIns="91425" wrap="square" tIns="91425">
            <a:noAutofit/>
          </a:bodyPr>
          <a:lstStyle/>
          <a:p>
            <a:pPr indent="-406400" lvl="0" marL="457200" rtl="0">
              <a:spcBef>
                <a:spcPts val="0"/>
              </a:spcBef>
              <a:buSzPts val="2800"/>
              <a:buAutoNum type="arabicPeriod"/>
            </a:pPr>
            <a:r>
              <a:rPr lang="en"/>
              <a:t>Orangeboard and BioNetExpander</a:t>
            </a:r>
          </a:p>
        </p:txBody>
      </p:sp>
      <p:sp>
        <p:nvSpPr>
          <p:cNvPr id="92" name="Shape 92"/>
          <p:cNvSpPr txBox="1"/>
          <p:nvPr>
            <p:ph idx="1" type="body"/>
          </p:nvPr>
        </p:nvSpPr>
        <p:spPr>
          <a:xfrm>
            <a:off x="311700" y="1021050"/>
            <a:ext cx="6812400" cy="409800"/>
          </a:xfrm>
          <a:prstGeom prst="rect">
            <a:avLst/>
          </a:prstGeom>
        </p:spPr>
        <p:txBody>
          <a:bodyPr anchorCtr="0" anchor="t" bIns="91425" lIns="91425" rIns="91425" wrap="square" tIns="91425">
            <a:noAutofit/>
          </a:bodyPr>
          <a:lstStyle/>
          <a:p>
            <a:pPr lvl="0" rtl="0">
              <a:lnSpc>
                <a:spcPct val="100000"/>
              </a:lnSpc>
              <a:spcBef>
                <a:spcPts val="0"/>
              </a:spcBef>
              <a:buNone/>
            </a:pPr>
            <a:r>
              <a:rPr lang="en">
                <a:solidFill>
                  <a:srgbClr val="434343"/>
                </a:solidFill>
              </a:rPr>
              <a:t>A prototype implementation of the Blackboard architecture. </a:t>
            </a:r>
          </a:p>
          <a:p>
            <a:pPr lvl="0" rtl="0">
              <a:lnSpc>
                <a:spcPct val="100000"/>
              </a:lnSpc>
              <a:spcBef>
                <a:spcPts val="0"/>
              </a:spcBef>
              <a:buNone/>
            </a:pPr>
            <a:r>
              <a:t/>
            </a:r>
            <a:endParaRPr>
              <a:solidFill>
                <a:srgbClr val="434343"/>
              </a:solidFill>
            </a:endParaRPr>
          </a:p>
          <a:p>
            <a:pPr lvl="0" rtl="0">
              <a:lnSpc>
                <a:spcPct val="100000"/>
              </a:lnSpc>
              <a:spcBef>
                <a:spcPts val="0"/>
              </a:spcBef>
              <a:buNone/>
            </a:pPr>
            <a:r>
              <a:rPr lang="en">
                <a:solidFill>
                  <a:srgbClr val="434343"/>
                </a:solidFill>
              </a:rPr>
              <a:t>Principal innovations in Orangeboard:</a:t>
            </a:r>
          </a:p>
          <a:p>
            <a:pPr indent="-342900" lvl="0" marL="457200" rtl="0">
              <a:lnSpc>
                <a:spcPct val="100000"/>
              </a:lnSpc>
              <a:spcBef>
                <a:spcPts val="0"/>
              </a:spcBef>
              <a:spcAft>
                <a:spcPts val="0"/>
              </a:spcAft>
              <a:buClr>
                <a:srgbClr val="000000"/>
              </a:buClr>
              <a:buSzPts val="1800"/>
              <a:buChar char="●"/>
            </a:pPr>
            <a:r>
              <a:rPr lang="en">
                <a:solidFill>
                  <a:srgbClr val="000000"/>
                </a:solidFill>
              </a:rPr>
              <a:t>Object model is designed for Neo4j compatibility</a:t>
            </a:r>
          </a:p>
          <a:p>
            <a:pPr indent="-342900" lvl="0" marL="457200" rtl="0">
              <a:lnSpc>
                <a:spcPct val="100000"/>
              </a:lnSpc>
              <a:spcBef>
                <a:spcPts val="0"/>
              </a:spcBef>
              <a:spcAft>
                <a:spcPts val="0"/>
              </a:spcAft>
              <a:buClr>
                <a:srgbClr val="000000"/>
              </a:buClr>
              <a:buSzPts val="1800"/>
              <a:buChar char="●"/>
            </a:pPr>
            <a:r>
              <a:rPr lang="en">
                <a:solidFill>
                  <a:srgbClr val="000000"/>
                </a:solidFill>
              </a:rPr>
              <a:t>High-performance transfer of </a:t>
            </a:r>
            <a:r>
              <a:rPr lang="en">
                <a:solidFill>
                  <a:srgbClr val="000000"/>
                </a:solidFill>
              </a:rPr>
              <a:t> </a:t>
            </a:r>
            <a:r>
              <a:rPr lang="en">
                <a:solidFill>
                  <a:srgbClr val="000000"/>
                </a:solidFill>
              </a:rPr>
              <a:t>the knowledge graph to Neo4j</a:t>
            </a:r>
          </a:p>
          <a:p>
            <a:pPr indent="-342900" lvl="0" marL="457200" rtl="0">
              <a:lnSpc>
                <a:spcPct val="100000"/>
              </a:lnSpc>
              <a:spcBef>
                <a:spcPts val="0"/>
              </a:spcBef>
              <a:buClr>
                <a:srgbClr val="434343"/>
              </a:buClr>
              <a:buSzPts val="1800"/>
              <a:buChar char="●"/>
            </a:pPr>
            <a:r>
              <a:rPr lang="en">
                <a:solidFill>
                  <a:srgbClr val="434343"/>
                </a:solidFill>
              </a:rPr>
              <a:t>Can have multiple “seed nodes”; allows for selective clearing of the knowledge graph from a single “seed node”</a:t>
            </a:r>
          </a:p>
          <a:p>
            <a:pPr lvl="0" rtl="0">
              <a:lnSpc>
                <a:spcPct val="100000"/>
              </a:lnSpc>
              <a:spcBef>
                <a:spcPts val="0"/>
              </a:spcBef>
              <a:buNone/>
            </a:pPr>
            <a:r>
              <a:rPr lang="en">
                <a:solidFill>
                  <a:srgbClr val="434343"/>
                </a:solidFill>
              </a:rPr>
              <a:t>Principal innovations in BioNetExpander:</a:t>
            </a:r>
          </a:p>
          <a:p>
            <a:pPr indent="-342900" lvl="0" marL="457200" rtl="0">
              <a:lnSpc>
                <a:spcPct val="100000"/>
              </a:lnSpc>
              <a:spcBef>
                <a:spcPts val="0"/>
              </a:spcBef>
              <a:spcAft>
                <a:spcPts val="0"/>
              </a:spcAft>
              <a:buClr>
                <a:srgbClr val="434343"/>
              </a:buClr>
              <a:buSzPts val="1800"/>
              <a:buChar char="●"/>
            </a:pPr>
            <a:r>
              <a:rPr lang="en">
                <a:solidFill>
                  <a:srgbClr val="434343"/>
                </a:solidFill>
              </a:rPr>
              <a:t>Normalization of edge directions with respect to edge types</a:t>
            </a:r>
          </a:p>
          <a:p>
            <a:pPr indent="-342900" lvl="0" marL="457200" rtl="0">
              <a:lnSpc>
                <a:spcPct val="100000"/>
              </a:lnSpc>
              <a:spcBef>
                <a:spcPts val="0"/>
              </a:spcBef>
              <a:buClr>
                <a:srgbClr val="434343"/>
              </a:buClr>
              <a:buSzPts val="1800"/>
              <a:buChar char="●"/>
            </a:pPr>
            <a:r>
              <a:rPr lang="en">
                <a:solidFill>
                  <a:srgbClr val="434343"/>
                </a:solidFill>
              </a:rPr>
              <a:t>HTTP request caching vastly speeds up KG expansion</a:t>
            </a:r>
          </a:p>
        </p:txBody>
      </p:sp>
      <p:pic>
        <p:nvPicPr>
          <p:cNvPr id="93" name="Shape 93"/>
          <p:cNvPicPr preferRelativeResize="0"/>
          <p:nvPr/>
        </p:nvPicPr>
        <p:blipFill>
          <a:blip r:embed="rId3">
            <a:alphaModFix/>
          </a:blip>
          <a:stretch>
            <a:fillRect/>
          </a:stretch>
        </p:blipFill>
        <p:spPr>
          <a:xfrm>
            <a:off x="4679750" y="1406600"/>
            <a:ext cx="4464250" cy="127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262563" y="68750"/>
            <a:ext cx="8520600" cy="572700"/>
          </a:xfrm>
          <a:prstGeom prst="rect">
            <a:avLst/>
          </a:prstGeom>
        </p:spPr>
        <p:txBody>
          <a:bodyPr anchorCtr="0" anchor="t" bIns="91425" lIns="91425" rIns="91425" wrap="square" tIns="91425">
            <a:noAutofit/>
          </a:bodyPr>
          <a:lstStyle/>
          <a:p>
            <a:pPr lvl="0" rtl="0">
              <a:spcBef>
                <a:spcPts val="0"/>
              </a:spcBef>
              <a:buNone/>
            </a:pPr>
            <a:r>
              <a:rPr lang="en"/>
              <a:t>3. RTX Knowledge Sources</a:t>
            </a:r>
          </a:p>
        </p:txBody>
      </p:sp>
      <p:graphicFrame>
        <p:nvGraphicFramePr>
          <p:cNvPr id="99" name="Shape 99"/>
          <p:cNvGraphicFramePr/>
          <p:nvPr/>
        </p:nvGraphicFramePr>
        <p:xfrm>
          <a:off x="154488" y="641458"/>
          <a:ext cx="3000000" cy="3000000"/>
        </p:xfrm>
        <a:graphic>
          <a:graphicData uri="http://schemas.openxmlformats.org/drawingml/2006/table">
            <a:tbl>
              <a:tblPr>
                <a:noFill/>
                <a:tableStyleId>{A1CC3C18-9246-4D28-B330-779EAF3B1671}</a:tableStyleId>
              </a:tblPr>
              <a:tblGrid>
                <a:gridCol w="3061300"/>
                <a:gridCol w="1263175"/>
                <a:gridCol w="3011525"/>
                <a:gridCol w="1400775"/>
              </a:tblGrid>
              <a:tr h="373525">
                <a:tc>
                  <a:txBody>
                    <a:bodyPr>
                      <a:noAutofit/>
                    </a:bodyPr>
                    <a:lstStyle/>
                    <a:p>
                      <a:pPr lvl="0">
                        <a:spcBef>
                          <a:spcPts val="0"/>
                        </a:spcBef>
                        <a:buNone/>
                      </a:pPr>
                      <a:r>
                        <a:rPr lang="en"/>
                        <a:t>MyGene (ID translation)</a:t>
                      </a:r>
                    </a:p>
                  </a:txBody>
                  <a:tcPr marT="91425" marB="91425" marR="91425" marL="91425"/>
                </a:tc>
                <a:tc>
                  <a:txBody>
                    <a:bodyPr>
                      <a:noAutofit/>
                    </a:bodyPr>
                    <a:lstStyle/>
                    <a:p>
                      <a:pPr lvl="0">
                        <a:spcBef>
                          <a:spcPts val="0"/>
                        </a:spcBef>
                        <a:buNone/>
                      </a:pPr>
                      <a:r>
                        <a:rPr lang="en"/>
                        <a:t>RESTful</a:t>
                      </a: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lvl="0" rtl="0">
                        <a:spcBef>
                          <a:spcPts val="0"/>
                        </a:spcBef>
                        <a:buNone/>
                      </a:pPr>
                      <a:r>
                        <a:rPr lang="en"/>
                        <a:t>ChEMBL </a:t>
                      </a:r>
                      <a:r>
                        <a:rPr lang="en">
                          <a:solidFill>
                            <a:schemeClr val="dk1"/>
                          </a:solidFill>
                        </a:rPr>
                        <a:t>(drug → target)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a:t>RESTful</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73525">
                <a:tc>
                  <a:txBody>
                    <a:bodyPr>
                      <a:noAutofit/>
                    </a:bodyPr>
                    <a:lstStyle/>
                    <a:p>
                      <a:pPr lvl="0">
                        <a:spcBef>
                          <a:spcPts val="0"/>
                        </a:spcBef>
                        <a:buNone/>
                      </a:pPr>
                      <a:r>
                        <a:rPr lang="en"/>
                        <a:t>Monarch BioLink</a:t>
                      </a:r>
                    </a:p>
                  </a:txBody>
                  <a:tcPr marT="91425" marB="91425" marR="91425" marL="91425"/>
                </a:tc>
                <a:tc>
                  <a:txBody>
                    <a:bodyPr>
                      <a:noAutofit/>
                    </a:bodyPr>
                    <a:lstStyle/>
                    <a:p>
                      <a:pPr lvl="0">
                        <a:spcBef>
                          <a:spcPts val="0"/>
                        </a:spcBef>
                        <a:buNone/>
                      </a:pPr>
                      <a:r>
                        <a:rPr lang="en"/>
                        <a:t>RESTful </a:t>
                      </a:r>
                    </a:p>
                  </a:txBody>
                  <a:tcPr marT="91425" marB="91425" marR="91425" marL="91425"/>
                </a:tc>
                <a:tc>
                  <a:txBody>
                    <a:bodyPr>
                      <a:noAutofit/>
                    </a:bodyPr>
                    <a:lstStyle/>
                    <a:p>
                      <a:pPr lvl="0">
                        <a:spcBef>
                          <a:spcPts val="0"/>
                        </a:spcBef>
                        <a:buNone/>
                      </a:pPr>
                      <a:r>
                        <a:rPr lang="en"/>
                        <a:t>UniProt</a:t>
                      </a:r>
                    </a:p>
                  </a:txBody>
                  <a:tcPr marT="91425" marB="91425" marR="91425" marL="91425">
                    <a:lnT cap="flat" cmpd="sng" w="9525">
                      <a:solidFill>
                        <a:srgbClr val="9E9E9E"/>
                      </a:solidFill>
                      <a:prstDash val="solid"/>
                      <a:round/>
                      <a:headEnd len="med" w="med" type="none"/>
                      <a:tailEnd len="med" w="med" type="none"/>
                    </a:lnT>
                  </a:tcPr>
                </a:tc>
                <a:tc>
                  <a:txBody>
                    <a:bodyPr>
                      <a:noAutofit/>
                    </a:bodyPr>
                    <a:lstStyle/>
                    <a:p>
                      <a:pPr lvl="0" rtl="0">
                        <a:spcBef>
                          <a:spcPts val="0"/>
                        </a:spcBef>
                        <a:buNone/>
                      </a:pPr>
                      <a:r>
                        <a:rPr lang="en"/>
                        <a:t>RESTful</a:t>
                      </a:r>
                    </a:p>
                  </a:txBody>
                  <a:tcPr marT="91425" marB="91425" marR="91425" marL="91425">
                    <a:lnT cap="flat" cmpd="sng" w="9525">
                      <a:solidFill>
                        <a:srgbClr val="9E9E9E"/>
                      </a:solidFill>
                      <a:prstDash val="solid"/>
                      <a:round/>
                      <a:headEnd len="med" w="med" type="none"/>
                      <a:tailEnd len="med" w="med" type="none"/>
                    </a:lnT>
                  </a:tcPr>
                </a:tc>
              </a:tr>
              <a:tr h="373525">
                <a:tc>
                  <a:txBody>
                    <a:bodyPr>
                      <a:noAutofit/>
                    </a:bodyPr>
                    <a:lstStyle/>
                    <a:p>
                      <a:pPr lvl="0">
                        <a:spcBef>
                          <a:spcPts val="0"/>
                        </a:spcBef>
                        <a:buNone/>
                      </a:pPr>
                      <a:r>
                        <a:rPr lang="en"/>
                        <a:t>Monarch SciGraph</a:t>
                      </a:r>
                    </a:p>
                  </a:txBody>
                  <a:tcPr marT="91425" marB="91425" marR="91425" marL="91425"/>
                </a:tc>
                <a:tc>
                  <a:txBody>
                    <a:bodyPr>
                      <a:noAutofit/>
                    </a:bodyPr>
                    <a:lstStyle/>
                    <a:p>
                      <a:pPr lvl="0">
                        <a:spcBef>
                          <a:spcPts val="0"/>
                        </a:spcBef>
                        <a:buNone/>
                      </a:pPr>
                      <a:r>
                        <a:rPr lang="en"/>
                        <a:t>RESTful</a:t>
                      </a:r>
                    </a:p>
                  </a:txBody>
                  <a:tcPr marT="91425" marB="91425" marR="91425" marL="91425"/>
                </a:tc>
                <a:tc>
                  <a:txBody>
                    <a:bodyPr>
                      <a:noAutofit/>
                    </a:bodyPr>
                    <a:lstStyle/>
                    <a:p>
                      <a:pPr lvl="0">
                        <a:spcBef>
                          <a:spcPts val="0"/>
                        </a:spcBef>
                        <a:buNone/>
                      </a:pPr>
                      <a:r>
                        <a:rPr lang="en"/>
                        <a:t>Disease Ontology</a:t>
                      </a:r>
                    </a:p>
                  </a:txBody>
                  <a:tcPr marT="91425" marB="91425" marR="91425" marL="91425"/>
                </a:tc>
                <a:tc>
                  <a:txBody>
                    <a:bodyPr>
                      <a:noAutofit/>
                    </a:bodyPr>
                    <a:lstStyle/>
                    <a:p>
                      <a:pPr lvl="0" rtl="0">
                        <a:spcBef>
                          <a:spcPts val="0"/>
                        </a:spcBef>
                        <a:buNone/>
                      </a:pPr>
                      <a:r>
                        <a:rPr lang="en"/>
                        <a:t>RESTful</a:t>
                      </a:r>
                    </a:p>
                  </a:txBody>
                  <a:tcPr marT="91425" marB="91425" marR="91425" marL="91425"/>
                </a:tc>
              </a:tr>
              <a:tr h="373525">
                <a:tc>
                  <a:txBody>
                    <a:bodyPr>
                      <a:noAutofit/>
                    </a:bodyPr>
                    <a:lstStyle/>
                    <a:p>
                      <a:pPr lvl="0">
                        <a:spcBef>
                          <a:spcPts val="0"/>
                        </a:spcBef>
                        <a:buNone/>
                      </a:pPr>
                      <a:r>
                        <a:rPr lang="en"/>
                        <a:t>Reactome </a:t>
                      </a:r>
                    </a:p>
                    <a:p>
                      <a:pPr lvl="0">
                        <a:spcBef>
                          <a:spcPts val="0"/>
                        </a:spcBef>
                        <a:buNone/>
                      </a:pPr>
                      <a:r>
                        <a:rPr lang="en">
                          <a:solidFill>
                            <a:schemeClr val="dk1"/>
                          </a:solidFill>
                        </a:rPr>
                        <a:t>(protein–pathway,  protein–protein)</a:t>
                      </a:r>
                    </a:p>
                  </a:txBody>
                  <a:tcPr marT="91425" marB="91425" marR="91425" marL="91425"/>
                </a:tc>
                <a:tc>
                  <a:txBody>
                    <a:bodyPr>
                      <a:noAutofit/>
                    </a:bodyPr>
                    <a:lstStyle/>
                    <a:p>
                      <a:pPr lvl="0">
                        <a:spcBef>
                          <a:spcPts val="0"/>
                        </a:spcBef>
                        <a:buNone/>
                      </a:pPr>
                      <a:r>
                        <a:rPr lang="en"/>
                        <a:t>RESTful</a:t>
                      </a:r>
                    </a:p>
                  </a:txBody>
                  <a:tcPr marT="91425" marB="91425" marR="91425" marL="91425"/>
                </a:tc>
                <a:tc>
                  <a:txBody>
                    <a:bodyPr>
                      <a:noAutofit/>
                    </a:bodyPr>
                    <a:lstStyle/>
                    <a:p>
                      <a:pPr lvl="0">
                        <a:spcBef>
                          <a:spcPts val="0"/>
                        </a:spcBef>
                        <a:buNone/>
                      </a:pPr>
                      <a:r>
                        <a:rPr lang="en"/>
                        <a:t>MiRGate</a:t>
                      </a:r>
                      <a:r>
                        <a:rPr b="1" lang="en"/>
                        <a:t> </a:t>
                      </a:r>
                      <a:r>
                        <a:rPr lang="en"/>
                        <a:t>(</a:t>
                      </a:r>
                      <a:r>
                        <a:rPr b="1" lang="en"/>
                        <a:t>miR → target</a:t>
                      </a:r>
                      <a:r>
                        <a:rPr lang="en"/>
                        <a:t>)</a:t>
                      </a:r>
                    </a:p>
                  </a:txBody>
                  <a:tcPr marT="91425" marB="91425" marR="91425" marL="91425"/>
                </a:tc>
                <a:tc>
                  <a:txBody>
                    <a:bodyPr>
                      <a:noAutofit/>
                    </a:bodyPr>
                    <a:lstStyle/>
                    <a:p>
                      <a:pPr lvl="0" rtl="0">
                        <a:spcBef>
                          <a:spcPts val="0"/>
                        </a:spcBef>
                        <a:buNone/>
                      </a:pPr>
                      <a:r>
                        <a:rPr lang="en"/>
                        <a:t>RESTful</a:t>
                      </a:r>
                    </a:p>
                  </a:txBody>
                  <a:tcPr marT="91425" marB="91425" marR="91425" marL="91425"/>
                </a:tc>
              </a:tr>
              <a:tr h="373525">
                <a:tc>
                  <a:txBody>
                    <a:bodyPr>
                      <a:noAutofit/>
                    </a:bodyPr>
                    <a:lstStyle/>
                    <a:p>
                      <a:pPr lvl="0">
                        <a:spcBef>
                          <a:spcPts val="0"/>
                        </a:spcBef>
                        <a:buNone/>
                      </a:pPr>
                      <a:r>
                        <a:rPr lang="en"/>
                        <a:t>Human Phenotype Ont.</a:t>
                      </a:r>
                    </a:p>
                  </a:txBody>
                  <a:tcPr marT="91425" marB="91425" marR="91425" marL="91425"/>
                </a:tc>
                <a:tc>
                  <a:txBody>
                    <a:bodyPr>
                      <a:noAutofit/>
                    </a:bodyPr>
                    <a:lstStyle/>
                    <a:p>
                      <a:pPr lvl="0">
                        <a:spcBef>
                          <a:spcPts val="0"/>
                        </a:spcBef>
                        <a:buNone/>
                      </a:pPr>
                      <a:r>
                        <a:rPr lang="en"/>
                        <a:t>RESTful</a:t>
                      </a:r>
                    </a:p>
                  </a:txBody>
                  <a:tcPr marT="91425" marB="91425" marR="91425" marL="91425"/>
                </a:tc>
                <a:tc>
                  <a:txBody>
                    <a:bodyPr>
                      <a:noAutofit/>
                    </a:bodyPr>
                    <a:lstStyle/>
                    <a:p>
                      <a:pPr lvl="0">
                        <a:spcBef>
                          <a:spcPts val="0"/>
                        </a:spcBef>
                        <a:buNone/>
                      </a:pPr>
                      <a:r>
                        <a:rPr lang="en"/>
                        <a:t>MiRBase</a:t>
                      </a:r>
                    </a:p>
                  </a:txBody>
                  <a:tcPr marT="91425" marB="91425" marR="91425" marL="91425"/>
                </a:tc>
                <a:tc>
                  <a:txBody>
                    <a:bodyPr>
                      <a:noAutofit/>
                    </a:bodyPr>
                    <a:lstStyle/>
                    <a:p>
                      <a:pPr lvl="0" rtl="0">
                        <a:spcBef>
                          <a:spcPts val="0"/>
                        </a:spcBef>
                        <a:buNone/>
                      </a:pPr>
                      <a:r>
                        <a:rPr lang="en"/>
                        <a:t>RESTful</a:t>
                      </a:r>
                    </a:p>
                  </a:txBody>
                  <a:tcPr marT="91425" marB="91425" marR="91425" marL="91425"/>
                </a:tc>
              </a:tr>
              <a:tr h="556400">
                <a:tc>
                  <a:txBody>
                    <a:bodyPr>
                      <a:noAutofit/>
                    </a:bodyPr>
                    <a:lstStyle/>
                    <a:p>
                      <a:pPr lvl="0">
                        <a:spcBef>
                          <a:spcPts val="0"/>
                        </a:spcBef>
                        <a:buNone/>
                      </a:pPr>
                      <a:r>
                        <a:rPr lang="en"/>
                        <a:t>Pathway Commons 2 </a:t>
                      </a:r>
                    </a:p>
                    <a:p>
                      <a:pPr lvl="0">
                        <a:spcBef>
                          <a:spcPts val="0"/>
                        </a:spcBef>
                        <a:buNone/>
                      </a:pPr>
                      <a:r>
                        <a:rPr lang="en">
                          <a:solidFill>
                            <a:schemeClr val="dk1"/>
                          </a:solidFill>
                        </a:rPr>
                        <a:t>(</a:t>
                      </a:r>
                      <a:r>
                        <a:rPr b="1" lang="en">
                          <a:solidFill>
                            <a:schemeClr val="dk1"/>
                          </a:solidFill>
                        </a:rPr>
                        <a:t>TF → target</a:t>
                      </a:r>
                      <a:r>
                        <a:rPr lang="en">
                          <a:solidFill>
                            <a:schemeClr val="dk1"/>
                          </a:solidFill>
                        </a:rPr>
                        <a:t>, protein–protein)</a:t>
                      </a:r>
                    </a:p>
                  </a:txBody>
                  <a:tcPr marT="91425" marB="91425" marR="91425" marL="91425"/>
                </a:tc>
                <a:tc>
                  <a:txBody>
                    <a:bodyPr>
                      <a:noAutofit/>
                    </a:bodyPr>
                    <a:lstStyle/>
                    <a:p>
                      <a:pPr lvl="0">
                        <a:spcBef>
                          <a:spcPts val="0"/>
                        </a:spcBef>
                        <a:buNone/>
                      </a:pPr>
                      <a:r>
                        <a:rPr lang="en"/>
                        <a:t>RESTful implemented</a:t>
                      </a:r>
                    </a:p>
                  </a:txBody>
                  <a:tcPr marT="91425" marB="91425" marR="91425" marL="91425"/>
                </a:tc>
                <a:tc>
                  <a:txBody>
                    <a:bodyPr>
                      <a:noAutofit/>
                    </a:bodyPr>
                    <a:lstStyle/>
                    <a:p>
                      <a:pPr lvl="0">
                        <a:spcBef>
                          <a:spcPts val="0"/>
                        </a:spcBef>
                        <a:buNone/>
                      </a:pPr>
                      <a:r>
                        <a:rPr lang="en"/>
                        <a:t>GeneProf </a:t>
                      </a:r>
                      <a:r>
                        <a:rPr lang="en">
                          <a:solidFill>
                            <a:schemeClr val="dk1"/>
                          </a:solidFill>
                        </a:rPr>
                        <a:t>(</a:t>
                      </a:r>
                      <a:r>
                        <a:rPr b="1" lang="en">
                          <a:solidFill>
                            <a:schemeClr val="dk1"/>
                          </a:solidFill>
                        </a:rPr>
                        <a:t>TF → target</a:t>
                      </a:r>
                      <a:r>
                        <a:rPr lang="en">
                          <a:solidFill>
                            <a:schemeClr val="dk1"/>
                          </a:solidFill>
                        </a:rPr>
                        <a:t>)</a:t>
                      </a:r>
                    </a:p>
                    <a:p>
                      <a:pPr lvl="0">
                        <a:spcBef>
                          <a:spcPts val="0"/>
                        </a:spcBef>
                        <a:buNone/>
                      </a:pPr>
                      <a:r>
                        <a:t/>
                      </a:r>
                      <a:endParaRPr b="1"/>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a:t>RESTful</a:t>
                      </a:r>
                    </a:p>
                  </a:txBody>
                  <a:tcPr marT="91425" marB="91425" marR="91425" marL="91425">
                    <a:lnB cap="flat" cmpd="sng" w="9525">
                      <a:solidFill>
                        <a:srgbClr val="9E9E9E"/>
                      </a:solidFill>
                      <a:prstDash val="solid"/>
                      <a:round/>
                      <a:headEnd len="med" w="med" type="none"/>
                      <a:tailEnd len="med" w="med" type="none"/>
                    </a:lnB>
                  </a:tcPr>
                </a:tc>
              </a:tr>
              <a:tr h="373525">
                <a:tc>
                  <a:txBody>
                    <a:bodyPr>
                      <a:noAutofit/>
                    </a:bodyPr>
                    <a:lstStyle/>
                    <a:p>
                      <a:pPr lvl="0">
                        <a:spcBef>
                          <a:spcPts val="0"/>
                        </a:spcBef>
                        <a:buNone/>
                      </a:pPr>
                      <a:r>
                        <a:rPr lang="en"/>
                        <a:t>Pharos </a:t>
                      </a:r>
                      <a:r>
                        <a:rPr lang="en">
                          <a:solidFill>
                            <a:schemeClr val="dk1"/>
                          </a:solidFill>
                        </a:rPr>
                        <a:t>(drug → target)</a:t>
                      </a:r>
                    </a:p>
                  </a:txBody>
                  <a:tcPr marT="91425" marB="91425" marR="91425" marL="91425"/>
                </a:tc>
                <a:tc>
                  <a:txBody>
                    <a:bodyPr>
                      <a:noAutofit/>
                    </a:bodyPr>
                    <a:lstStyle/>
                    <a:p>
                      <a:pPr lvl="0">
                        <a:spcBef>
                          <a:spcPts val="0"/>
                        </a:spcBef>
                        <a:buNone/>
                      </a:pPr>
                      <a:r>
                        <a:rPr lang="en"/>
                        <a:t>RESTful</a:t>
                      </a: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lvl="0" rtl="0">
                        <a:spcBef>
                          <a:spcPts val="0"/>
                        </a:spcBef>
                        <a:buNone/>
                      </a:pPr>
                      <a:r>
                        <a:rPr lang="en"/>
                        <a:t>NCBI eUtils (</a:t>
                      </a:r>
                      <a:r>
                        <a:rPr b="1" lang="en"/>
                        <a:t>literature semantic distance; full text and MeSH</a:t>
                      </a:r>
                      <a:r>
                        <a:rPr lang="en"/>
                        <a:t>)</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a:t>RESTful</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r h="373525">
                <a:tc>
                  <a:txBody>
                    <a:bodyPr>
                      <a:noAutofit/>
                    </a:bodyPr>
                    <a:lstStyle/>
                    <a:p>
                      <a:pPr lvl="0">
                        <a:spcBef>
                          <a:spcPts val="0"/>
                        </a:spcBef>
                        <a:buNone/>
                      </a:pPr>
                      <a:r>
                        <a:rPr lang="en"/>
                        <a:t>OMIM (genetic condition </a:t>
                      </a:r>
                      <a:r>
                        <a:rPr lang="en">
                          <a:solidFill>
                            <a:schemeClr val="dk1"/>
                          </a:solidFill>
                        </a:rPr>
                        <a:t>→ gene)</a:t>
                      </a:r>
                    </a:p>
                  </a:txBody>
                  <a:tcPr marT="91425" marB="91425" marR="91425" marL="91425"/>
                </a:tc>
                <a:tc>
                  <a:txBody>
                    <a:bodyPr>
                      <a:noAutofit/>
                    </a:bodyPr>
                    <a:lstStyle/>
                    <a:p>
                      <a:pPr lvl="0">
                        <a:spcBef>
                          <a:spcPts val="0"/>
                        </a:spcBef>
                        <a:buNone/>
                      </a:pPr>
                      <a:r>
                        <a:rPr lang="en"/>
                        <a:t>RESTful</a:t>
                      </a: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lvl="0">
                        <a:spcBef>
                          <a:spcPts val="0"/>
                        </a:spcBef>
                        <a:buNone/>
                      </a:pPr>
                      <a:r>
                        <a:rPr lang="en"/>
                        <a:t>DisGeNET </a:t>
                      </a:r>
                      <a:r>
                        <a:rPr lang="en">
                          <a:solidFill>
                            <a:schemeClr val="dk1"/>
                          </a:solidFill>
                        </a:rPr>
                        <a:t>(gene → disease)</a:t>
                      </a:r>
                    </a:p>
                    <a:p>
                      <a:pPr lvl="0" rtl="0">
                        <a:spcBef>
                          <a:spcPts val="0"/>
                        </a:spcBef>
                        <a:buNone/>
                      </a:pPr>
                      <a:r>
                        <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lvl="0" rtl="0">
                        <a:spcBef>
                          <a:spcPts val="0"/>
                        </a:spcBef>
                        <a:buNone/>
                      </a:pPr>
                      <a:r>
                        <a:rPr lang="en"/>
                        <a:t>SPARQL; w/ memoization</a:t>
                      </a: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r>
            </a:tbl>
          </a:graphicData>
        </a:graphic>
      </p:graphicFrame>
      <p:sp>
        <p:nvSpPr>
          <p:cNvPr id="100" name="Shape 100"/>
          <p:cNvSpPr txBox="1"/>
          <p:nvPr/>
        </p:nvSpPr>
        <p:spPr>
          <a:xfrm>
            <a:off x="988200" y="4711200"/>
            <a:ext cx="7476900" cy="432300"/>
          </a:xfrm>
          <a:prstGeom prst="rect">
            <a:avLst/>
          </a:prstGeom>
          <a:noFill/>
          <a:ln>
            <a:noFill/>
          </a:ln>
        </p:spPr>
        <p:txBody>
          <a:bodyPr anchorCtr="0" anchor="t" bIns="91425" lIns="91425" rIns="91425" wrap="square" tIns="91425">
            <a:noAutofit/>
          </a:bodyPr>
          <a:lstStyle/>
          <a:p>
            <a:pPr lvl="0">
              <a:spcBef>
                <a:spcPts val="0"/>
              </a:spcBef>
              <a:buNone/>
            </a:pPr>
            <a:r>
              <a:rPr lang="en"/>
              <a:t>Vast majority of our KS queries are implemented RESTfully and leverage HTTP caching</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130750"/>
            <a:ext cx="8520600" cy="572700"/>
          </a:xfrm>
          <a:prstGeom prst="rect">
            <a:avLst/>
          </a:prstGeom>
        </p:spPr>
        <p:txBody>
          <a:bodyPr anchorCtr="0" anchor="t" bIns="91425" lIns="91425" rIns="91425" wrap="square" tIns="91425">
            <a:noAutofit/>
          </a:bodyPr>
          <a:lstStyle/>
          <a:p>
            <a:pPr lvl="0">
              <a:spcBef>
                <a:spcPts val="0"/>
              </a:spcBef>
              <a:buNone/>
            </a:pPr>
            <a:r>
              <a:rPr lang="en"/>
              <a:t>Types of nodes in the knowledge graph for Q1, Q2</a:t>
            </a:r>
          </a:p>
        </p:txBody>
      </p:sp>
      <p:pic>
        <p:nvPicPr>
          <p:cNvPr id="106" name="Shape 106"/>
          <p:cNvPicPr preferRelativeResize="0"/>
          <p:nvPr/>
        </p:nvPicPr>
        <p:blipFill>
          <a:blip r:embed="rId3">
            <a:alphaModFix/>
          </a:blip>
          <a:stretch>
            <a:fillRect/>
          </a:stretch>
        </p:blipFill>
        <p:spPr>
          <a:xfrm>
            <a:off x="2598675" y="830125"/>
            <a:ext cx="3946650" cy="39698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0" y="91450"/>
            <a:ext cx="9144000" cy="572700"/>
          </a:xfrm>
          <a:prstGeom prst="rect">
            <a:avLst/>
          </a:prstGeom>
        </p:spPr>
        <p:txBody>
          <a:bodyPr anchorCtr="0" anchor="t" bIns="91425" lIns="91425" rIns="91425" wrap="square" tIns="91425">
            <a:noAutofit/>
          </a:bodyPr>
          <a:lstStyle/>
          <a:p>
            <a:pPr lvl="0">
              <a:spcBef>
                <a:spcPts val="0"/>
              </a:spcBef>
              <a:buNone/>
            </a:pPr>
            <a:r>
              <a:rPr lang="en"/>
              <a:t>Types of relationships in the knowledge graph for Q1,Q2</a:t>
            </a:r>
          </a:p>
        </p:txBody>
      </p:sp>
      <p:sp>
        <p:nvSpPr>
          <p:cNvPr id="112" name="Shape 112"/>
          <p:cNvSpPr txBox="1"/>
          <p:nvPr/>
        </p:nvSpPr>
        <p:spPr>
          <a:xfrm>
            <a:off x="122850" y="4711300"/>
            <a:ext cx="8898300" cy="383100"/>
          </a:xfrm>
          <a:prstGeom prst="rect">
            <a:avLst/>
          </a:prstGeom>
          <a:noFill/>
          <a:ln>
            <a:noFill/>
          </a:ln>
        </p:spPr>
        <p:txBody>
          <a:bodyPr anchorCtr="0" anchor="t" bIns="91425" lIns="91425" rIns="91425" wrap="square" tIns="91425">
            <a:noAutofit/>
          </a:bodyPr>
          <a:lstStyle/>
          <a:p>
            <a:pPr lvl="0">
              <a:spcBef>
                <a:spcPts val="0"/>
              </a:spcBef>
              <a:buNone/>
            </a:pPr>
            <a:r>
              <a:rPr lang="en"/>
              <a:t>Our POC software can build this knowledge graph (starting from a blank graph) in an </a:t>
            </a:r>
            <a:r>
              <a:rPr b="1" lang="en" u="sng"/>
              <a:t>hour and 45 minutes</a:t>
            </a:r>
            <a:r>
              <a:rPr lang="en"/>
              <a:t>.</a:t>
            </a:r>
          </a:p>
        </p:txBody>
      </p:sp>
      <p:pic>
        <p:nvPicPr>
          <p:cNvPr id="113" name="Shape 113"/>
          <p:cNvPicPr preferRelativeResize="0"/>
          <p:nvPr/>
        </p:nvPicPr>
        <p:blipFill>
          <a:blip r:embed="rId3">
            <a:alphaModFix/>
          </a:blip>
          <a:stretch>
            <a:fillRect/>
          </a:stretch>
        </p:blipFill>
        <p:spPr>
          <a:xfrm>
            <a:off x="2789891" y="713100"/>
            <a:ext cx="3743332" cy="386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