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715000" cx="9144000"/>
  <p:notesSz cx="6797675" cy="9926625"/>
  <p:embeddedFontLst>
    <p:embeddedFont>
      <p:font typeface="Inter"/>
      <p:regular r:id="rId66"/>
      <p:bold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68" roundtripDataSignature="AMtx7mgftsbfdAeGFaW/nRG2LUcFq8RL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Inter-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Inter-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 name="Google Shape;26;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7" name="Google Shape;27;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04" name="Google Shape;104;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22" name="Google Shape;122;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39" name="Google Shape;139;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55" name="Google Shape;155;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
        <p:nvSpPr>
          <p:cNvPr id="156" name="Google Shape;156;p13: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s-PE"/>
              <a:t>ISIL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latin typeface="Arial"/>
                <a:ea typeface="Arial"/>
                <a:cs typeface="Arial"/>
                <a:sym typeface="Arial"/>
              </a:rPr>
              <a:t>El color de los bordes se verá más adelante en el curso.</a:t>
            </a:r>
            <a:endParaRPr/>
          </a:p>
        </p:txBody>
      </p:sp>
      <p:sp>
        <p:nvSpPr>
          <p:cNvPr id="163" name="Google Shape;163;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Para especificar el color de fondo, pueden utilizarse nombres de colores, códigos hexadecimales o códigos RGB.</a:t>
            </a:r>
            <a:endParaRPr/>
          </a:p>
        </p:txBody>
      </p:sp>
      <p:sp>
        <p:nvSpPr>
          <p:cNvPr id="171" name="Google Shape;171;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83" name="Google Shape;183;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94" name="Google Shape;194;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
        <p:nvSpPr>
          <p:cNvPr id="195" name="Google Shape;195;p17: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s-PE"/>
              <a:t>ISIL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b="0" lang="es-PE">
                <a:latin typeface="Arial"/>
                <a:ea typeface="Arial"/>
                <a:cs typeface="Arial"/>
                <a:sym typeface="Arial"/>
              </a:rPr>
              <a:t>El valor del atributo </a:t>
            </a:r>
            <a:r>
              <a:rPr b="1" lang="es-PE">
                <a:latin typeface="Arial"/>
                <a:ea typeface="Arial"/>
                <a:cs typeface="Arial"/>
                <a:sym typeface="Arial"/>
              </a:rPr>
              <a:t>id</a:t>
            </a:r>
            <a:r>
              <a:rPr b="0" lang="es-PE">
                <a:latin typeface="Arial"/>
                <a:ea typeface="Arial"/>
                <a:cs typeface="Arial"/>
                <a:sym typeface="Arial"/>
              </a:rPr>
              <a:t> debe ser único en toda la página HTML.</a:t>
            </a:r>
            <a:endParaRPr/>
          </a:p>
          <a:p>
            <a:pPr indent="-171450" lvl="0" marL="171450" rtl="0" algn="l">
              <a:lnSpc>
                <a:spcPct val="100000"/>
              </a:lnSpc>
              <a:spcBef>
                <a:spcPts val="0"/>
              </a:spcBef>
              <a:spcAft>
                <a:spcPts val="0"/>
              </a:spcAft>
              <a:buClr>
                <a:schemeClr val="dk1"/>
              </a:buClr>
              <a:buSzPts val="1200"/>
              <a:buFont typeface="Arial"/>
              <a:buChar char="•"/>
            </a:pPr>
            <a:r>
              <a:rPr b="1" lang="es-PE">
                <a:latin typeface="Arial"/>
                <a:ea typeface="Arial"/>
                <a:cs typeface="Arial"/>
                <a:sym typeface="Arial"/>
              </a:rPr>
              <a:t>div:</a:t>
            </a:r>
            <a:r>
              <a:rPr lang="es-PE">
                <a:latin typeface="Arial"/>
                <a:ea typeface="Arial"/>
                <a:cs typeface="Arial"/>
                <a:sym typeface="Arial"/>
              </a:rPr>
              <a:t> Su nombre proviene de la palabra “división”.</a:t>
            </a:r>
            <a:endParaRPr/>
          </a:p>
        </p:txBody>
      </p:sp>
      <p:sp>
        <p:nvSpPr>
          <p:cNvPr id="202" name="Google Shape;202;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En el ejemplo podemos observar que se está dando un estilo a una etiqueta </a:t>
            </a:r>
            <a:r>
              <a:rPr b="1" lang="es-PE">
                <a:latin typeface="Arial"/>
                <a:ea typeface="Arial"/>
                <a:cs typeface="Arial"/>
                <a:sym typeface="Arial"/>
              </a:rPr>
              <a:t>h1</a:t>
            </a:r>
            <a:r>
              <a:rPr lang="es-PE">
                <a:latin typeface="Arial"/>
                <a:ea typeface="Arial"/>
                <a:cs typeface="Arial"/>
                <a:sym typeface="Arial"/>
              </a:rPr>
              <a:t>.</a:t>
            </a:r>
            <a:endParaRPr/>
          </a:p>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En el elemento </a:t>
            </a:r>
            <a:r>
              <a:rPr b="1" lang="es-PE">
                <a:latin typeface="Arial"/>
                <a:ea typeface="Arial"/>
                <a:cs typeface="Arial"/>
                <a:sym typeface="Arial"/>
              </a:rPr>
              <a:t>div</a:t>
            </a:r>
            <a:r>
              <a:rPr lang="es-PE">
                <a:latin typeface="Arial"/>
                <a:ea typeface="Arial"/>
                <a:cs typeface="Arial"/>
                <a:sym typeface="Arial"/>
              </a:rPr>
              <a:t> identificado con el </a:t>
            </a:r>
            <a:r>
              <a:rPr b="1" lang="es-PE">
                <a:latin typeface="Arial"/>
                <a:ea typeface="Arial"/>
                <a:cs typeface="Arial"/>
                <a:sym typeface="Arial"/>
              </a:rPr>
              <a:t>id</a:t>
            </a:r>
            <a:r>
              <a:rPr lang="es-PE">
                <a:latin typeface="Arial"/>
                <a:ea typeface="Arial"/>
                <a:cs typeface="Arial"/>
                <a:sym typeface="Arial"/>
              </a:rPr>
              <a:t> “</a:t>
            </a:r>
            <a:r>
              <a:rPr b="1" lang="es-PE">
                <a:latin typeface="Arial"/>
                <a:ea typeface="Arial"/>
                <a:cs typeface="Arial"/>
                <a:sym typeface="Arial"/>
              </a:rPr>
              <a:t>precuelas</a:t>
            </a:r>
            <a:r>
              <a:rPr lang="es-PE">
                <a:latin typeface="Arial"/>
                <a:ea typeface="Arial"/>
                <a:cs typeface="Arial"/>
                <a:sym typeface="Arial"/>
              </a:rPr>
              <a:t>” se especifica una familia de fuentes. Como los elementos con id “</a:t>
            </a:r>
            <a:r>
              <a:rPr b="1" lang="es-PE">
                <a:latin typeface="Arial"/>
                <a:ea typeface="Arial"/>
                <a:cs typeface="Arial"/>
                <a:sym typeface="Arial"/>
              </a:rPr>
              <a:t>episodio1</a:t>
            </a:r>
            <a:r>
              <a:rPr lang="es-PE">
                <a:latin typeface="Arial"/>
                <a:ea typeface="Arial"/>
                <a:cs typeface="Arial"/>
                <a:sym typeface="Arial"/>
              </a:rPr>
              <a:t>”, “</a:t>
            </a:r>
            <a:r>
              <a:rPr b="1" lang="es-PE">
                <a:latin typeface="Arial"/>
                <a:ea typeface="Arial"/>
                <a:cs typeface="Arial"/>
                <a:sym typeface="Arial"/>
              </a:rPr>
              <a:t>episodio2</a:t>
            </a:r>
            <a:r>
              <a:rPr lang="es-PE">
                <a:latin typeface="Arial"/>
                <a:ea typeface="Arial"/>
                <a:cs typeface="Arial"/>
                <a:sym typeface="Arial"/>
              </a:rPr>
              <a:t>” y “</a:t>
            </a:r>
            <a:r>
              <a:rPr b="1" lang="es-PE">
                <a:latin typeface="Arial"/>
                <a:ea typeface="Arial"/>
                <a:cs typeface="Arial"/>
                <a:sym typeface="Arial"/>
              </a:rPr>
              <a:t>episodio3</a:t>
            </a:r>
            <a:r>
              <a:rPr lang="es-PE">
                <a:latin typeface="Arial"/>
                <a:ea typeface="Arial"/>
                <a:cs typeface="Arial"/>
                <a:sym typeface="Arial"/>
              </a:rPr>
              <a:t>” están contenidos dentro del elemento “</a:t>
            </a:r>
            <a:r>
              <a:rPr b="1" lang="es-PE">
                <a:latin typeface="Arial"/>
                <a:ea typeface="Arial"/>
                <a:cs typeface="Arial"/>
                <a:sym typeface="Arial"/>
              </a:rPr>
              <a:t>precuelas</a:t>
            </a:r>
            <a:r>
              <a:rPr lang="es-PE">
                <a:latin typeface="Arial"/>
                <a:ea typeface="Arial"/>
                <a:cs typeface="Arial"/>
                <a:sym typeface="Arial"/>
              </a:rPr>
              <a:t>”, heredan dicha propiedad, por lo que se verán con el mismo tipo de fuente.</a:t>
            </a:r>
            <a:endParaRPr/>
          </a:p>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A los elementos con </a:t>
            </a:r>
            <a:r>
              <a:rPr b="1" lang="es-PE">
                <a:latin typeface="Arial"/>
                <a:ea typeface="Arial"/>
                <a:cs typeface="Arial"/>
                <a:sym typeface="Arial"/>
              </a:rPr>
              <a:t>id</a:t>
            </a:r>
            <a:r>
              <a:rPr lang="es-PE">
                <a:latin typeface="Arial"/>
                <a:ea typeface="Arial"/>
                <a:cs typeface="Arial"/>
                <a:sym typeface="Arial"/>
              </a:rPr>
              <a:t> “</a:t>
            </a:r>
            <a:r>
              <a:rPr b="1" lang="es-PE">
                <a:latin typeface="Arial"/>
                <a:ea typeface="Arial"/>
                <a:cs typeface="Arial"/>
                <a:sym typeface="Arial"/>
              </a:rPr>
              <a:t>episodio2</a:t>
            </a:r>
            <a:r>
              <a:rPr lang="es-PE">
                <a:latin typeface="Arial"/>
                <a:ea typeface="Arial"/>
                <a:cs typeface="Arial"/>
                <a:sym typeface="Arial"/>
              </a:rPr>
              <a:t>” y “</a:t>
            </a:r>
            <a:r>
              <a:rPr b="1" lang="es-PE">
                <a:latin typeface="Arial"/>
                <a:ea typeface="Arial"/>
                <a:cs typeface="Arial"/>
                <a:sym typeface="Arial"/>
              </a:rPr>
              <a:t>episodio3</a:t>
            </a:r>
            <a:r>
              <a:rPr lang="es-PE">
                <a:latin typeface="Arial"/>
                <a:ea typeface="Arial"/>
                <a:cs typeface="Arial"/>
                <a:sym typeface="Arial"/>
              </a:rPr>
              <a:t>” se les ha establecido un mismo color de fuente.</a:t>
            </a:r>
            <a:endParaRPr/>
          </a:p>
        </p:txBody>
      </p:sp>
      <p:sp>
        <p:nvSpPr>
          <p:cNvPr id="212" name="Google Shape;212;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 name="Google Shape;39;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0" name="Google Shape;40;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21" name="Google Shape;221;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31" name="Google Shape;231;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
        <p:nvSpPr>
          <p:cNvPr id="232" name="Google Shape;232;p21: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s-PE"/>
              <a:t>ISIL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39" name="Google Shape;239;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48" name="Google Shape;248;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Nótese que los elementos se muestran alineados verticalmente dentro del contenedor.</a:t>
            </a:r>
            <a:endParaRPr/>
          </a:p>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Todos los elementos ocupan el 100% de su contenedor.</a:t>
            </a:r>
            <a:endParaRPr/>
          </a:p>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Para el caso de los elementos hijos (aquellos que tienen la clase “</a:t>
            </a:r>
            <a:r>
              <a:rPr b="1" lang="es-PE">
                <a:latin typeface="Arial"/>
                <a:ea typeface="Arial"/>
                <a:cs typeface="Arial"/>
                <a:sym typeface="Arial"/>
              </a:rPr>
              <a:t>película</a:t>
            </a:r>
            <a:r>
              <a:rPr lang="es-PE">
                <a:latin typeface="Arial"/>
                <a:ea typeface="Arial"/>
                <a:cs typeface="Arial"/>
                <a:sym typeface="Arial"/>
              </a:rPr>
              <a:t>”) se considera el espacio para el margen.</a:t>
            </a:r>
            <a:endParaRPr/>
          </a:p>
        </p:txBody>
      </p:sp>
      <p:sp>
        <p:nvSpPr>
          <p:cNvPr id="258" name="Google Shape;258;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b="1" lang="es-PE">
                <a:latin typeface="Arial"/>
                <a:ea typeface="Arial"/>
                <a:cs typeface="Arial"/>
                <a:sym typeface="Arial"/>
              </a:rPr>
              <a:t>display:</a:t>
            </a:r>
            <a:r>
              <a:rPr lang="es-PE">
                <a:latin typeface="Arial"/>
                <a:ea typeface="Arial"/>
                <a:cs typeface="Arial"/>
                <a:sym typeface="Arial"/>
              </a:rPr>
              <a:t> establece cómo se visualizará un elemento.</a:t>
            </a:r>
            <a:endParaRPr/>
          </a:p>
        </p:txBody>
      </p:sp>
      <p:sp>
        <p:nvSpPr>
          <p:cNvPr id="271" name="Google Shape;271;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84" name="Google Shape;284;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95" name="Google Shape;295;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307" name="Google Shape;307;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364" name="Google Shape;364;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7" name="Google Shape;47;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
        <p:nvSpPr>
          <p:cNvPr id="48" name="Google Shape;48;p3: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s-PE"/>
              <a:t>ISIL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Nótese que para realizar este ejemplo se han tenido que agregar seis elementos adicionales en el código HTML.</a:t>
            </a:r>
            <a:endParaRPr/>
          </a:p>
        </p:txBody>
      </p:sp>
      <p:sp>
        <p:nvSpPr>
          <p:cNvPr id="376" name="Google Shape;376;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3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386" name="Google Shape;386;p3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3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97" name="Google Shape;397;p3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
        <p:nvSpPr>
          <p:cNvPr id="398" name="Google Shape;398;p32: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s-PE"/>
              <a:t>ISIL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3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405" name="Google Shape;405;p3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3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Si cambiamos el tamaño del espacio visible, por ejemplo cambiando el tamaño de la ventana del navegador, observaremos que el ancho de los elementos se adapta al tamaño de dicha ventana.</a:t>
            </a:r>
            <a:endParaRPr/>
          </a:p>
        </p:txBody>
      </p:sp>
      <p:sp>
        <p:nvSpPr>
          <p:cNvPr id="413" name="Google Shape;413;p3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3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424" name="Google Shape;424;p3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3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Si cambiamos el tamaño del espacio visible, por ejemplo cambiando el tamaño de la ventana del navegador, observaremos que el ancho de los elementos se adapta al tamaño de dicha ventana según el factor de crecimiento que hemos indicado en nuestro código CSS.</a:t>
            </a:r>
            <a:endParaRPr/>
          </a:p>
        </p:txBody>
      </p:sp>
      <p:sp>
        <p:nvSpPr>
          <p:cNvPr id="434" name="Google Shape;434;p3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444" name="Google Shape;444;p3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457" name="Google Shape;457;p3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3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Nótese que existe un espacio entre los bordes de la caja y la ventana del navegador.</a:t>
            </a:r>
            <a:endParaRPr/>
          </a:p>
        </p:txBody>
      </p:sp>
      <p:sp>
        <p:nvSpPr>
          <p:cNvPr id="483" name="Google Shape;483;p3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 name="Google Shape;54;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4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También puede establecerse el valor de la propiedad </a:t>
            </a:r>
            <a:r>
              <a:rPr b="1" lang="es-PE">
                <a:latin typeface="Arial"/>
                <a:ea typeface="Arial"/>
                <a:cs typeface="Arial"/>
                <a:sym typeface="Arial"/>
              </a:rPr>
              <a:t>width</a:t>
            </a:r>
            <a:r>
              <a:rPr lang="es-PE">
                <a:latin typeface="Arial"/>
                <a:ea typeface="Arial"/>
                <a:cs typeface="Arial"/>
                <a:sym typeface="Arial"/>
              </a:rPr>
              <a:t> en píxeles.</a:t>
            </a:r>
            <a:endParaRPr/>
          </a:p>
        </p:txBody>
      </p:sp>
      <p:sp>
        <p:nvSpPr>
          <p:cNvPr id="498" name="Google Shape;498;p4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4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511" name="Google Shape;511;p4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
        <p:nvSpPr>
          <p:cNvPr id="512" name="Google Shape;512;p41: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s-PE"/>
              <a:t>ISIL</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4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En el código de ejemplo, podemos ver que tres elementos </a:t>
            </a:r>
            <a:r>
              <a:rPr b="1" lang="es-PE">
                <a:latin typeface="Arial"/>
                <a:ea typeface="Arial"/>
                <a:cs typeface="Arial"/>
                <a:sym typeface="Arial"/>
              </a:rPr>
              <a:t>div</a:t>
            </a:r>
            <a:r>
              <a:rPr lang="es-PE">
                <a:latin typeface="Arial"/>
                <a:ea typeface="Arial"/>
                <a:cs typeface="Arial"/>
                <a:sym typeface="Arial"/>
              </a:rPr>
              <a:t> tienen asignada una misma clase de nombre </a:t>
            </a:r>
            <a:r>
              <a:rPr b="1" lang="es-PE">
                <a:latin typeface="Arial"/>
                <a:ea typeface="Arial"/>
                <a:cs typeface="Arial"/>
                <a:sym typeface="Arial"/>
              </a:rPr>
              <a:t>“azul”, </a:t>
            </a:r>
            <a:r>
              <a:rPr lang="es-PE">
                <a:latin typeface="Arial"/>
                <a:ea typeface="Arial"/>
                <a:cs typeface="Arial"/>
                <a:sym typeface="Arial"/>
              </a:rPr>
              <a:t>mientras que uno de ellos tiene asignadas dos clases: </a:t>
            </a:r>
            <a:r>
              <a:rPr b="1" lang="es-PE">
                <a:latin typeface="Arial"/>
                <a:ea typeface="Arial"/>
                <a:cs typeface="Arial"/>
                <a:sym typeface="Arial"/>
              </a:rPr>
              <a:t>“azul”</a:t>
            </a:r>
            <a:r>
              <a:rPr lang="es-PE">
                <a:latin typeface="Arial"/>
                <a:ea typeface="Arial"/>
                <a:cs typeface="Arial"/>
                <a:sym typeface="Arial"/>
              </a:rPr>
              <a:t> y </a:t>
            </a:r>
            <a:r>
              <a:rPr b="1" lang="es-PE">
                <a:latin typeface="Arial"/>
                <a:ea typeface="Arial"/>
                <a:cs typeface="Arial"/>
                <a:sym typeface="Arial"/>
              </a:rPr>
              <a:t>“subrayado”</a:t>
            </a:r>
            <a:r>
              <a:rPr lang="es-PE">
                <a:latin typeface="Arial"/>
                <a:ea typeface="Arial"/>
                <a:cs typeface="Arial"/>
                <a:sym typeface="Arial"/>
              </a:rPr>
              <a:t>.</a:t>
            </a:r>
            <a:endParaRPr/>
          </a:p>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También podemos observar que el </a:t>
            </a:r>
            <a:r>
              <a:rPr b="1" lang="es-PE">
                <a:latin typeface="Arial"/>
                <a:ea typeface="Arial"/>
                <a:cs typeface="Arial"/>
                <a:sym typeface="Arial"/>
              </a:rPr>
              <a:t>div</a:t>
            </a:r>
            <a:r>
              <a:rPr lang="es-PE">
                <a:latin typeface="Arial"/>
                <a:ea typeface="Arial"/>
                <a:cs typeface="Arial"/>
                <a:sym typeface="Arial"/>
              </a:rPr>
              <a:t> con la clase </a:t>
            </a:r>
            <a:r>
              <a:rPr b="1" lang="es-PE">
                <a:latin typeface="Arial"/>
                <a:ea typeface="Arial"/>
                <a:cs typeface="Arial"/>
                <a:sym typeface="Arial"/>
              </a:rPr>
              <a:t>“contenedor”</a:t>
            </a:r>
            <a:r>
              <a:rPr lang="es-PE">
                <a:latin typeface="Arial"/>
                <a:ea typeface="Arial"/>
                <a:cs typeface="Arial"/>
                <a:sym typeface="Arial"/>
              </a:rPr>
              <a:t> agrupa a los tres </a:t>
            </a:r>
            <a:r>
              <a:rPr b="1" lang="es-PE">
                <a:latin typeface="Arial"/>
                <a:ea typeface="Arial"/>
                <a:cs typeface="Arial"/>
                <a:sym typeface="Arial"/>
              </a:rPr>
              <a:t>div</a:t>
            </a:r>
            <a:r>
              <a:rPr lang="es-PE">
                <a:latin typeface="Arial"/>
                <a:ea typeface="Arial"/>
                <a:cs typeface="Arial"/>
                <a:sym typeface="Arial"/>
              </a:rPr>
              <a:t> ya indicados.</a:t>
            </a:r>
            <a:endParaRPr/>
          </a:p>
        </p:txBody>
      </p:sp>
      <p:sp>
        <p:nvSpPr>
          <p:cNvPr id="519" name="Google Shape;519;p4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4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En la clase “</a:t>
            </a:r>
            <a:r>
              <a:rPr b="1" lang="es-PE">
                <a:latin typeface="Arial"/>
                <a:ea typeface="Arial"/>
                <a:cs typeface="Arial"/>
                <a:sym typeface="Arial"/>
              </a:rPr>
              <a:t>contenedor</a:t>
            </a:r>
            <a:r>
              <a:rPr lang="es-PE">
                <a:latin typeface="Arial"/>
                <a:ea typeface="Arial"/>
                <a:cs typeface="Arial"/>
                <a:sym typeface="Arial"/>
              </a:rPr>
              <a:t>” se especifica una familia de fuentes. Los elementos que estén dentro del elemento con clase “</a:t>
            </a:r>
            <a:r>
              <a:rPr b="1" lang="es-PE">
                <a:latin typeface="Arial"/>
                <a:ea typeface="Arial"/>
                <a:cs typeface="Arial"/>
                <a:sym typeface="Arial"/>
              </a:rPr>
              <a:t>contenedor</a:t>
            </a:r>
            <a:r>
              <a:rPr lang="es-PE">
                <a:latin typeface="Arial"/>
                <a:ea typeface="Arial"/>
                <a:cs typeface="Arial"/>
                <a:sym typeface="Arial"/>
              </a:rPr>
              <a:t>” heredan dicha propiedad, por lo que se verán con el mismo tipo de fuente.</a:t>
            </a:r>
            <a:endParaRPr/>
          </a:p>
        </p:txBody>
      </p:sp>
      <p:sp>
        <p:nvSpPr>
          <p:cNvPr id="528" name="Google Shape;528;p4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4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537" name="Google Shape;537;p4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p4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547" name="Google Shape;547;p4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
        <p:nvSpPr>
          <p:cNvPr id="548" name="Google Shape;548;p45: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s-PE"/>
              <a:t>ISIL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4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555" name="Google Shape;555;p4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4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573" name="Google Shape;573;p4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4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583" name="Google Shape;583;p4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4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4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596" name="Google Shape;596;p4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5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8" name="Google Shape;608;p5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609" name="Google Shape;609;p5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5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p5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619" name="Google Shape;619;p5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p5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628" name="Google Shape;628;p5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
        <p:nvSpPr>
          <p:cNvPr id="629" name="Google Shape;629;p52: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s-PE"/>
              <a:t>ISIL</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5" name="Google Shape;635;p5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6" name="Google Shape;636;p5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5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3" name="Google Shape;643;p5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0" name="Google Shape;650;p5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7" name="Google Shape;657;p5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5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4" name="Google Shape;664;p5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5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1" name="Google Shape;671;p5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672" name="Google Shape;672;p5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
        <p:nvSpPr>
          <p:cNvPr id="673" name="Google Shape;673;p58: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s-PE"/>
              <a:t>ISIL</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0" name="Google Shape;680;p5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3" marL="0" marR="0" rtl="0" algn="l">
              <a:lnSpc>
                <a:spcPct val="100000"/>
              </a:lnSpc>
              <a:spcBef>
                <a:spcPts val="0"/>
              </a:spcBef>
              <a:spcAft>
                <a:spcPts val="0"/>
              </a:spcAft>
              <a:buClr>
                <a:schemeClr val="dk1"/>
              </a:buClr>
              <a:buSzPts val="1200"/>
              <a:buFont typeface="Arial"/>
              <a:buNone/>
            </a:pPr>
            <a:r>
              <a:rPr lang="es-PE" sz="1200">
                <a:solidFill>
                  <a:schemeClr val="dk1"/>
                </a:solidFill>
                <a:latin typeface="Arial"/>
                <a:ea typeface="Arial"/>
                <a:cs typeface="Arial"/>
                <a:sym typeface="Arial"/>
              </a:rPr>
              <a:t> </a:t>
            </a:r>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p:txBody>
      </p:sp>
      <p:sp>
        <p:nvSpPr>
          <p:cNvPr id="681" name="Google Shape;681;p5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
        <p:nvSpPr>
          <p:cNvPr id="682" name="Google Shape;682;p59: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s-PE"/>
              <a:t>ISIL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p6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3" marL="0" marR="0" rtl="0" algn="l">
              <a:lnSpc>
                <a:spcPct val="100000"/>
              </a:lnSpc>
              <a:spcBef>
                <a:spcPts val="0"/>
              </a:spcBef>
              <a:spcAft>
                <a:spcPts val="0"/>
              </a:spcAft>
              <a:buClr>
                <a:schemeClr val="dk1"/>
              </a:buClr>
              <a:buSzPts val="1200"/>
              <a:buFont typeface="Arial"/>
              <a:buNone/>
            </a:pPr>
            <a:r>
              <a:rPr lang="es-PE" sz="1200">
                <a:solidFill>
                  <a:schemeClr val="dk1"/>
                </a:solidFill>
                <a:latin typeface="Arial"/>
                <a:ea typeface="Arial"/>
                <a:cs typeface="Arial"/>
                <a:sym typeface="Arial"/>
              </a:rPr>
              <a:t> </a:t>
            </a:r>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p:txBody>
      </p:sp>
      <p:sp>
        <p:nvSpPr>
          <p:cNvPr id="689" name="Google Shape;689;p6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
        <p:nvSpPr>
          <p:cNvPr id="690" name="Google Shape;690;p60: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s-PE"/>
              <a:t>ISIL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Inter"/>
              <a:buNone/>
            </a:pPr>
            <a:r>
              <a:rPr lang="es-PE" sz="1200">
                <a:latin typeface="Inter"/>
                <a:ea typeface="Inter"/>
                <a:cs typeface="Inter"/>
                <a:sym typeface="Inter"/>
              </a:rPr>
              <a:t>Para crear una variable con alcance global, declárela dentro del selector :root. El selector :root coincide con el elemento raíz del documento.</a:t>
            </a:r>
            <a:endParaRPr/>
          </a:p>
          <a:p>
            <a:pPr indent="0" lvl="0" marL="0" rtl="0" algn="l">
              <a:lnSpc>
                <a:spcPct val="100000"/>
              </a:lnSpc>
              <a:spcBef>
                <a:spcPts val="0"/>
              </a:spcBef>
              <a:spcAft>
                <a:spcPts val="0"/>
              </a:spcAft>
              <a:buSzPts val="1400"/>
              <a:buNone/>
            </a:pPr>
            <a:r>
              <a:t/>
            </a:r>
            <a:endParaRPr/>
          </a:p>
        </p:txBody>
      </p:sp>
      <p:sp>
        <p:nvSpPr>
          <p:cNvPr id="79" name="Google Shape;79;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88" name="Google Shape;88;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
        <p:nvSpPr>
          <p:cNvPr id="89" name="Google Shape;89;p8:notes"/>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s-PE"/>
              <a:t>ISIL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96" name="Google Shape;96;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3" name="Shape 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61"/>
          <p:cNvGrpSpPr/>
          <p:nvPr/>
        </p:nvGrpSpPr>
        <p:grpSpPr>
          <a:xfrm>
            <a:off x="944054" y="5369051"/>
            <a:ext cx="7804380" cy="215444"/>
            <a:chOff x="944054" y="5369051"/>
            <a:chExt cx="7804380" cy="215444"/>
          </a:xfrm>
        </p:grpSpPr>
        <p:sp>
          <p:nvSpPr>
            <p:cNvPr id="11" name="Google Shape;11;p61"/>
            <p:cNvSpPr txBox="1"/>
            <p:nvPr/>
          </p:nvSpPr>
          <p:spPr>
            <a:xfrm>
              <a:off x="944054" y="5369051"/>
              <a:ext cx="1930337"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PE" sz="800" u="none" cap="none" strike="noStrike">
                  <a:solidFill>
                    <a:srgbClr val="7F7F7F"/>
                  </a:solidFill>
                  <a:latin typeface="Calibri"/>
                  <a:ea typeface="Calibri"/>
                  <a:cs typeface="Calibri"/>
                  <a:sym typeface="Calibri"/>
                </a:rPr>
                <a:t>DISEÑO Y DESARROLLO WEB • SESIÓN 02</a:t>
              </a:r>
              <a:endParaRPr b="0" i="0" sz="800" u="none" cap="none" strike="noStrike">
                <a:solidFill>
                  <a:srgbClr val="7F7F7F"/>
                </a:solidFill>
                <a:latin typeface="Calibri"/>
                <a:ea typeface="Calibri"/>
                <a:cs typeface="Calibri"/>
                <a:sym typeface="Calibri"/>
              </a:endParaRPr>
            </a:p>
          </p:txBody>
        </p:sp>
        <p:sp>
          <p:nvSpPr>
            <p:cNvPr id="12" name="Google Shape;12;p61"/>
            <p:cNvSpPr/>
            <p:nvPr/>
          </p:nvSpPr>
          <p:spPr>
            <a:xfrm>
              <a:off x="7379148" y="5384440"/>
              <a:ext cx="1369286"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0" i="0" lang="es-PE" sz="600" u="none" cap="none" strike="noStrike">
                  <a:solidFill>
                    <a:srgbClr val="7F7F7F"/>
                  </a:solidFill>
                  <a:latin typeface="Calibri"/>
                  <a:ea typeface="Calibri"/>
                  <a:cs typeface="Calibri"/>
                  <a:sym typeface="Calibri"/>
                </a:rPr>
                <a:t>© ISIL. Todos los derechos reservados</a:t>
              </a:r>
              <a:endParaRPr b="0" i="0" sz="1400" u="none" cap="none" strike="noStrike">
                <a:solidFill>
                  <a:srgbClr val="000000"/>
                </a:solidFill>
                <a:latin typeface="Arial"/>
                <a:ea typeface="Arial"/>
                <a:cs typeface="Arial"/>
                <a:sym typeface="Arial"/>
              </a:endParaRPr>
            </a:p>
          </p:txBody>
        </p:sp>
      </p:grpSp>
      <p:pic>
        <p:nvPicPr>
          <p:cNvPr id="13" name="Google Shape;13;p61"/>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w3schools.com/colors/colors_names.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w3schools.com/colors/colors_names.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www.w3schools.com/colors/colors_hex.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2.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5.jp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mozilla.org/es/docs/Web/CSS/var"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www.adictosaltrabajo.com/2018/02/14/maquetacion-con-flexbox/" TargetMode="External"/><Relationship Id="rId4" Type="http://schemas.openxmlformats.org/officeDocument/2006/relationships/hyperlink" Target="https://somospnt.com/blog/148-flexbox-que-es-y-para-que-sirve" TargetMode="External"/><Relationship Id="rId9" Type="http://schemas.openxmlformats.org/officeDocument/2006/relationships/hyperlink" Target="https://developer.mozilla.org/en-US/docs/Web/CSS/Using_CSS_custom_properties" TargetMode="External"/><Relationship Id="rId5" Type="http://schemas.openxmlformats.org/officeDocument/2006/relationships/hyperlink" Target="https://devcode.la/tutoriales/modelo-caja-css/" TargetMode="External"/><Relationship Id="rId6" Type="http://schemas.openxmlformats.org/officeDocument/2006/relationships/hyperlink" Target="https://lenguajecss.com/css/modelo-de-cajas/unidades-css/" TargetMode="External"/><Relationship Id="rId7" Type="http://schemas.openxmlformats.org/officeDocument/2006/relationships/hyperlink" Target="https://developer.mozilla.org/es/docs/Web/HTML" TargetMode="External"/><Relationship Id="rId8" Type="http://schemas.openxmlformats.org/officeDocument/2006/relationships/hyperlink" Target="https://developer.mozilla.org/es/docs/Web/CSS/CSS_Flexible_Box_Layou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eveloper.mozilla.org/es/docs/Web/CSS/:root"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uniwebsidad.com/libros/css/capitulo-3/unidades-de-medida" TargetMode="External"/><Relationship Id="rId4" Type="http://schemas.openxmlformats.org/officeDocument/2006/relationships/hyperlink" Target="https://www.w3.org/TR/css-flexbox-1/" TargetMode="External"/><Relationship Id="rId5" Type="http://schemas.openxmlformats.org/officeDocument/2006/relationships/hyperlink" Target="https://www.w3schools.com/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 name="Google Shape;30;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PE" sz="1800" u="none" cap="none" strike="noStrike">
                <a:solidFill>
                  <a:schemeClr val="lt1"/>
                </a:solidFill>
                <a:latin typeface="Calibri"/>
                <a:ea typeface="Calibri"/>
                <a:cs typeface="Calibri"/>
                <a:sym typeface="Calibri"/>
              </a:rPr>
              <a:t>SESIÓN</a:t>
            </a:r>
            <a:endParaRPr b="0" i="0" sz="1400" u="none" cap="none" strike="noStrike">
              <a:solidFill>
                <a:srgbClr val="000000"/>
              </a:solidFill>
              <a:latin typeface="Arial"/>
              <a:ea typeface="Arial"/>
              <a:cs typeface="Arial"/>
              <a:sym typeface="Arial"/>
            </a:endParaRPr>
          </a:p>
        </p:txBody>
      </p:sp>
      <p:sp>
        <p:nvSpPr>
          <p:cNvPr id="31" name="Google Shape;31;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es-PE" sz="5800" u="none" cap="none" strike="noStrike">
                <a:solidFill>
                  <a:srgbClr val="FFFFFF"/>
                </a:solidFill>
                <a:latin typeface="Calibri"/>
                <a:ea typeface="Calibri"/>
                <a:cs typeface="Calibri"/>
                <a:sym typeface="Calibri"/>
              </a:rPr>
              <a:t>02</a:t>
            </a:r>
            <a:endParaRPr b="0" i="0" sz="1400" u="none" cap="none" strike="noStrike">
              <a:solidFill>
                <a:srgbClr val="000000"/>
              </a:solidFill>
              <a:latin typeface="Arial"/>
              <a:ea typeface="Arial"/>
              <a:cs typeface="Arial"/>
              <a:sym typeface="Arial"/>
            </a:endParaRPr>
          </a:p>
        </p:txBody>
      </p:sp>
      <p:sp>
        <p:nvSpPr>
          <p:cNvPr id="32" name="Google Shape;32;p1"/>
          <p:cNvSpPr txBox="1"/>
          <p:nvPr/>
        </p:nvSpPr>
        <p:spPr>
          <a:xfrm>
            <a:off x="3159592" y="1674447"/>
            <a:ext cx="4596087" cy="989823"/>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3600"/>
              <a:buFont typeface="Arial"/>
              <a:buNone/>
            </a:pPr>
            <a:r>
              <a:rPr b="1" i="0" lang="es-PE" sz="3600" u="none" cap="none" strike="noStrike">
                <a:solidFill>
                  <a:srgbClr val="FFFFFF"/>
                </a:solidFill>
                <a:latin typeface="Calibri"/>
                <a:ea typeface="Calibri"/>
                <a:cs typeface="Calibri"/>
                <a:sym typeface="Calibri"/>
              </a:rPr>
              <a:t>ESTRUCTURA</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3600"/>
              <a:buFont typeface="Arial"/>
              <a:buNone/>
            </a:pPr>
            <a:r>
              <a:rPr b="1" i="0" lang="es-PE" sz="3600" u="none" cap="none" strike="noStrike">
                <a:solidFill>
                  <a:srgbClr val="FFFFFF"/>
                </a:solidFill>
                <a:latin typeface="Calibri"/>
                <a:ea typeface="Calibri"/>
                <a:cs typeface="Calibri"/>
                <a:sym typeface="Calibri"/>
              </a:rPr>
              <a:t>BÁSICA</a:t>
            </a:r>
            <a:endParaRPr b="0" i="0" sz="1400" u="none" cap="none" strike="noStrike">
              <a:solidFill>
                <a:srgbClr val="000000"/>
              </a:solidFill>
              <a:latin typeface="Arial"/>
              <a:ea typeface="Arial"/>
              <a:cs typeface="Arial"/>
              <a:sym typeface="Arial"/>
            </a:endParaRPr>
          </a:p>
        </p:txBody>
      </p:sp>
      <p:sp>
        <p:nvSpPr>
          <p:cNvPr id="33" name="Google Shape;33;p1"/>
          <p:cNvSpPr txBox="1"/>
          <p:nvPr/>
        </p:nvSpPr>
        <p:spPr>
          <a:xfrm>
            <a:off x="1157113" y="3050731"/>
            <a:ext cx="3180110" cy="2140907"/>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4A42B"/>
              </a:buClr>
              <a:buSzPts val="1280"/>
              <a:buFont typeface="Arial"/>
              <a:buChar char="•"/>
            </a:pPr>
            <a:r>
              <a:rPr b="0" i="0" lang="es-PE" sz="1600" u="none" cap="none" strike="noStrike">
                <a:solidFill>
                  <a:srgbClr val="FFFFFF"/>
                </a:solidFill>
                <a:latin typeface="Calibri"/>
                <a:ea typeface="Calibri"/>
                <a:cs typeface="Calibri"/>
                <a:sym typeface="Calibri"/>
              </a:rPr>
              <a:t>Variables CSS</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4A42B"/>
              </a:buClr>
              <a:buSzPts val="1280"/>
              <a:buFont typeface="Arial"/>
              <a:buChar char="•"/>
            </a:pPr>
            <a:r>
              <a:rPr b="0" i="0" lang="es-PE" sz="1600" u="none" cap="none" strike="noStrike">
                <a:solidFill>
                  <a:srgbClr val="FFFFFF"/>
                </a:solidFill>
                <a:latin typeface="Calibri"/>
                <a:ea typeface="Calibri"/>
                <a:cs typeface="Calibri"/>
                <a:sym typeface="Calibri"/>
              </a:rPr>
              <a:t>Sistema de colores</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4A42B"/>
              </a:buClr>
              <a:buSzPts val="1280"/>
              <a:buFont typeface="Arial"/>
              <a:buChar char="•"/>
            </a:pPr>
            <a:r>
              <a:rPr b="0" i="0" lang="es-PE" sz="1600" u="none" cap="none" strike="noStrike">
                <a:solidFill>
                  <a:srgbClr val="FFFFFF"/>
                </a:solidFill>
                <a:latin typeface="Calibri"/>
                <a:ea typeface="Calibri"/>
                <a:cs typeface="Calibri"/>
                <a:sym typeface="Calibri"/>
              </a:rPr>
              <a:t>Aplicando colores de fondo, colores de texto</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4A42B"/>
              </a:buClr>
              <a:buSzPts val="1280"/>
              <a:buFont typeface="Arial"/>
              <a:buChar char="•"/>
            </a:pPr>
            <a:r>
              <a:rPr b="0" i="0" lang="es-PE" sz="1600" u="none" cap="none" strike="noStrike">
                <a:solidFill>
                  <a:srgbClr val="FFFFFF"/>
                </a:solidFill>
                <a:latin typeface="Calibri"/>
                <a:ea typeface="Calibri"/>
                <a:cs typeface="Calibri"/>
                <a:sym typeface="Calibri"/>
              </a:rPr>
              <a:t>Selectores CSS por ID</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4A42B"/>
              </a:buClr>
              <a:buSzPts val="1280"/>
              <a:buFont typeface="Arial"/>
              <a:buChar char="•"/>
            </a:pPr>
            <a:r>
              <a:rPr b="0" i="0" lang="es-PE" sz="1600" u="none" cap="none" strike="noStrike">
                <a:solidFill>
                  <a:srgbClr val="FFFFFF"/>
                </a:solidFill>
                <a:latin typeface="Calibri"/>
                <a:ea typeface="Calibri"/>
                <a:cs typeface="Calibri"/>
                <a:sym typeface="Calibri"/>
              </a:rPr>
              <a:t>Diagramación Flex</a:t>
            </a:r>
            <a:endParaRPr b="0" i="0" sz="1400" u="none" cap="none" strike="noStrike">
              <a:solidFill>
                <a:srgbClr val="000000"/>
              </a:solidFill>
              <a:latin typeface="Arial"/>
              <a:ea typeface="Arial"/>
              <a:cs typeface="Arial"/>
              <a:sym typeface="Arial"/>
            </a:endParaRPr>
          </a:p>
          <a:p>
            <a:pPr indent="-96520" lvl="0" marL="177800" marR="0" rtl="0" algn="l">
              <a:lnSpc>
                <a:spcPct val="120000"/>
              </a:lnSpc>
              <a:spcBef>
                <a:spcPts val="0"/>
              </a:spcBef>
              <a:spcAft>
                <a:spcPts val="0"/>
              </a:spcAft>
              <a:buClr>
                <a:srgbClr val="F4A42B"/>
              </a:buClr>
              <a:buSzPts val="1280"/>
              <a:buFont typeface="Arial"/>
              <a:buNone/>
            </a:pPr>
            <a:r>
              <a:t/>
            </a:r>
            <a:endParaRPr b="0" i="0" sz="1600" u="none" cap="none" strike="noStrike">
              <a:solidFill>
                <a:srgbClr val="FFFFFF"/>
              </a:solidFill>
              <a:latin typeface="Calibri"/>
              <a:ea typeface="Calibri"/>
              <a:cs typeface="Calibri"/>
              <a:sym typeface="Calibri"/>
            </a:endParaRPr>
          </a:p>
        </p:txBody>
      </p:sp>
      <p:cxnSp>
        <p:nvCxnSpPr>
          <p:cNvPr id="34" name="Google Shape;34;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5" name="Google Shape;35;p1"/>
          <p:cNvSpPr/>
          <p:nvPr/>
        </p:nvSpPr>
        <p:spPr>
          <a:xfrm>
            <a:off x="3289191" y="2574693"/>
            <a:ext cx="3499826" cy="193899"/>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1400"/>
              <a:buFont typeface="Arial"/>
              <a:buNone/>
            </a:pPr>
            <a:r>
              <a:rPr b="1" i="0" lang="es-PE" sz="1400" u="none" cap="none" strike="noStrike">
                <a:solidFill>
                  <a:srgbClr val="1F85A6"/>
                </a:solidFill>
                <a:latin typeface="Calibri"/>
                <a:ea typeface="Calibri"/>
                <a:cs typeface="Calibri"/>
                <a:sym typeface="Calibri"/>
              </a:rPr>
              <a:t>  UNIDAD DE APRENDIZAJE 1</a:t>
            </a:r>
            <a:endParaRPr b="1" i="0" sz="1400" u="none" cap="none" strike="noStrike">
              <a:solidFill>
                <a:srgbClr val="1F85A6"/>
              </a:solidFill>
              <a:latin typeface="Calibri"/>
              <a:ea typeface="Calibri"/>
              <a:cs typeface="Calibri"/>
              <a:sym typeface="Calibri"/>
            </a:endParaRPr>
          </a:p>
        </p:txBody>
      </p:sp>
      <p:sp>
        <p:nvSpPr>
          <p:cNvPr id="36" name="Google Shape;36;p1"/>
          <p:cNvSpPr txBox="1"/>
          <p:nvPr/>
        </p:nvSpPr>
        <p:spPr>
          <a:xfrm>
            <a:off x="4922270" y="3050731"/>
            <a:ext cx="3180110" cy="1845442"/>
          </a:xfrm>
          <a:prstGeom prst="rect">
            <a:avLst/>
          </a:prstGeom>
          <a:noFill/>
          <a:ln>
            <a:noFill/>
          </a:ln>
        </p:spPr>
        <p:txBody>
          <a:bodyPr anchorCtr="0" anchor="t" bIns="45700" lIns="91425" spcFirstLastPara="1" rIns="91425" wrap="square" tIns="45700">
            <a:spAutoFit/>
          </a:bodyPr>
          <a:lstStyle/>
          <a:p>
            <a:pPr indent="-182563" lvl="0" marL="182563" marR="0" rtl="0" algn="l">
              <a:lnSpc>
                <a:spcPct val="120000"/>
              </a:lnSpc>
              <a:spcBef>
                <a:spcPts val="0"/>
              </a:spcBef>
              <a:spcAft>
                <a:spcPts val="0"/>
              </a:spcAft>
              <a:buClr>
                <a:srgbClr val="F4A42B"/>
              </a:buClr>
              <a:buSzPts val="1600"/>
              <a:buFont typeface="Arial"/>
              <a:buChar char="•"/>
            </a:pPr>
            <a:r>
              <a:rPr b="0" i="0" lang="es-PE" sz="1600" u="none" cap="none" strike="noStrike">
                <a:solidFill>
                  <a:srgbClr val="FFFFFF"/>
                </a:solidFill>
                <a:latin typeface="Calibri"/>
                <a:ea typeface="Calibri"/>
                <a:cs typeface="Calibri"/>
                <a:sym typeface="Calibri"/>
              </a:rPr>
              <a:t>Ancho porcentual de columnas con Flex</a:t>
            </a:r>
            <a:endParaRPr b="0" i="0" sz="1400" u="none" cap="none" strike="noStrike">
              <a:solidFill>
                <a:srgbClr val="000000"/>
              </a:solidFill>
              <a:latin typeface="Arial"/>
              <a:ea typeface="Arial"/>
              <a:cs typeface="Arial"/>
              <a:sym typeface="Arial"/>
            </a:endParaRPr>
          </a:p>
          <a:p>
            <a:pPr indent="-182563" lvl="0" marL="182563" marR="0" rtl="0" algn="l">
              <a:lnSpc>
                <a:spcPct val="120000"/>
              </a:lnSpc>
              <a:spcBef>
                <a:spcPts val="0"/>
              </a:spcBef>
              <a:spcAft>
                <a:spcPts val="0"/>
              </a:spcAft>
              <a:buClr>
                <a:srgbClr val="F4A42B"/>
              </a:buClr>
              <a:buSzPts val="1600"/>
              <a:buFont typeface="Arial"/>
              <a:buChar char="•"/>
            </a:pPr>
            <a:r>
              <a:rPr b="0" i="0" lang="es-PE" sz="1600" u="none" cap="none" strike="noStrike">
                <a:solidFill>
                  <a:srgbClr val="FFFFFF"/>
                </a:solidFill>
                <a:latin typeface="Calibri"/>
                <a:ea typeface="Calibri"/>
                <a:cs typeface="Calibri"/>
                <a:sym typeface="Calibri"/>
              </a:rPr>
              <a:t>Selectores CSS por clase</a:t>
            </a:r>
            <a:endParaRPr b="0" i="0" sz="1400" u="none" cap="none" strike="noStrike">
              <a:solidFill>
                <a:srgbClr val="000000"/>
              </a:solidFill>
              <a:latin typeface="Arial"/>
              <a:ea typeface="Arial"/>
              <a:cs typeface="Arial"/>
              <a:sym typeface="Arial"/>
            </a:endParaRPr>
          </a:p>
          <a:p>
            <a:pPr indent="-182563" lvl="0" marL="182563" marR="0" rtl="0" algn="l">
              <a:lnSpc>
                <a:spcPct val="120000"/>
              </a:lnSpc>
              <a:spcBef>
                <a:spcPts val="0"/>
              </a:spcBef>
              <a:spcAft>
                <a:spcPts val="0"/>
              </a:spcAft>
              <a:buClr>
                <a:srgbClr val="F4A42B"/>
              </a:buClr>
              <a:buSzPts val="1600"/>
              <a:buFont typeface="Arial"/>
              <a:buChar char="•"/>
            </a:pPr>
            <a:r>
              <a:rPr b="0" i="0" lang="es-PE" sz="1600" u="none" cap="none" strike="noStrike">
                <a:solidFill>
                  <a:srgbClr val="FFFFFF"/>
                </a:solidFill>
                <a:latin typeface="Calibri"/>
                <a:ea typeface="Calibri"/>
                <a:cs typeface="Calibri"/>
                <a:sym typeface="Calibri"/>
              </a:rPr>
              <a:t>Espaciado con Margen y Padding</a:t>
            </a:r>
            <a:endParaRPr b="0" i="0" sz="1600" u="none" cap="none" strike="noStrike">
              <a:solidFill>
                <a:srgbClr val="FFFFFF"/>
              </a:solidFill>
              <a:latin typeface="Calibri"/>
              <a:ea typeface="Calibri"/>
              <a:cs typeface="Calibri"/>
              <a:sym typeface="Calibri"/>
            </a:endParaRPr>
          </a:p>
          <a:p>
            <a:pPr indent="-182563" lvl="0" marL="182563" marR="0" rtl="0" algn="l">
              <a:lnSpc>
                <a:spcPct val="120000"/>
              </a:lnSpc>
              <a:spcBef>
                <a:spcPts val="0"/>
              </a:spcBef>
              <a:spcAft>
                <a:spcPts val="0"/>
              </a:spcAft>
              <a:buClr>
                <a:srgbClr val="F4A42B"/>
              </a:buClr>
              <a:buSzPts val="1600"/>
              <a:buFont typeface="Arial"/>
              <a:buChar char="•"/>
            </a:pPr>
            <a:r>
              <a:rPr b="0" i="0" lang="es-PE" sz="1600" u="none" cap="none" strike="noStrike">
                <a:solidFill>
                  <a:srgbClr val="FFFFFF"/>
                </a:solidFill>
                <a:latin typeface="Calibri"/>
                <a:ea typeface="Calibri"/>
                <a:cs typeface="Calibri"/>
                <a:sym typeface="Calibri"/>
              </a:rPr>
              <a:t>Definiendo las clases principales para el proyecto</a:t>
            </a:r>
            <a:endParaRPr b="0" i="0" sz="16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SISTEMA DE COLORES</a:t>
            </a:r>
            <a:endParaRPr b="0" i="0" sz="1400" u="none" cap="none" strike="noStrike">
              <a:solidFill>
                <a:srgbClr val="000000"/>
              </a:solidFill>
              <a:latin typeface="Arial"/>
              <a:ea typeface="Arial"/>
              <a:cs typeface="Arial"/>
              <a:sym typeface="Arial"/>
            </a:endParaRPr>
          </a:p>
        </p:txBody>
      </p:sp>
      <p:grpSp>
        <p:nvGrpSpPr>
          <p:cNvPr id="107" name="Google Shape;107;p10"/>
          <p:cNvGrpSpPr/>
          <p:nvPr/>
        </p:nvGrpSpPr>
        <p:grpSpPr>
          <a:xfrm>
            <a:off x="407875" y="865504"/>
            <a:ext cx="7204493" cy="3693319"/>
            <a:chOff x="1471195" y="826950"/>
            <a:chExt cx="7204493" cy="3693319"/>
          </a:xfrm>
        </p:grpSpPr>
        <p:sp>
          <p:nvSpPr>
            <p:cNvPr id="108" name="Google Shape;108;p10"/>
            <p:cNvSpPr txBox="1"/>
            <p:nvPr/>
          </p:nvSpPr>
          <p:spPr>
            <a:xfrm>
              <a:off x="1471195" y="826950"/>
              <a:ext cx="7204493" cy="3693319"/>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NOMBRES DE COLORES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HTML y en CSS se puede especificar un color por su nombre predefinido.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Existen 140 nombres predefinidos.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Algunos ejemplos:</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Black.</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White.</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Aquamarine.</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Blue.</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Coral.</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Green.</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Maroon.</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Red.</a:t>
              </a:r>
              <a:endParaRPr b="0" i="0" sz="1400" u="none" cap="none" strike="noStrike">
                <a:solidFill>
                  <a:srgbClr val="000000"/>
                </a:solidFill>
                <a:latin typeface="Arial"/>
                <a:ea typeface="Arial"/>
                <a:cs typeface="Arial"/>
                <a:sym typeface="Arial"/>
              </a:endParaRPr>
            </a:p>
            <a:p>
              <a:pPr indent="-66675" lvl="1" marL="6372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grpSp>
          <p:nvGrpSpPr>
            <p:cNvPr id="109" name="Google Shape;109;p10"/>
            <p:cNvGrpSpPr/>
            <p:nvPr/>
          </p:nvGrpSpPr>
          <p:grpSpPr>
            <a:xfrm>
              <a:off x="3278774" y="2341864"/>
              <a:ext cx="4472939" cy="1878502"/>
              <a:chOff x="2364376" y="2341864"/>
              <a:chExt cx="4472939" cy="1878502"/>
            </a:xfrm>
          </p:grpSpPr>
          <p:sp>
            <p:nvSpPr>
              <p:cNvPr id="110" name="Google Shape;110;p10"/>
              <p:cNvSpPr/>
              <p:nvPr/>
            </p:nvSpPr>
            <p:spPr>
              <a:xfrm>
                <a:off x="2364376" y="2825040"/>
                <a:ext cx="4472937" cy="180000"/>
              </a:xfrm>
              <a:prstGeom prst="rect">
                <a:avLst/>
              </a:prstGeom>
              <a:solidFill>
                <a:srgbClr val="7FFFD4"/>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10"/>
              <p:cNvSpPr/>
              <p:nvPr/>
            </p:nvSpPr>
            <p:spPr>
              <a:xfrm>
                <a:off x="2364377" y="3067440"/>
                <a:ext cx="4472936" cy="180000"/>
              </a:xfrm>
              <a:prstGeom prst="rect">
                <a:avLst/>
              </a:prstGeom>
              <a:solidFill>
                <a:srgbClr val="0000FF"/>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10"/>
              <p:cNvSpPr/>
              <p:nvPr/>
            </p:nvSpPr>
            <p:spPr>
              <a:xfrm>
                <a:off x="2364377" y="3309617"/>
                <a:ext cx="4472936" cy="180000"/>
              </a:xfrm>
              <a:prstGeom prst="rect">
                <a:avLst/>
              </a:prstGeom>
              <a:solidFill>
                <a:srgbClr val="FF7F5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p10"/>
              <p:cNvSpPr/>
              <p:nvPr/>
            </p:nvSpPr>
            <p:spPr>
              <a:xfrm>
                <a:off x="2364376" y="3553200"/>
                <a:ext cx="4472935" cy="180000"/>
              </a:xfrm>
              <a:prstGeom prst="rect">
                <a:avLst/>
              </a:prstGeom>
              <a:solidFill>
                <a:srgbClr val="00800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10"/>
              <p:cNvSpPr/>
              <p:nvPr/>
            </p:nvSpPr>
            <p:spPr>
              <a:xfrm>
                <a:off x="2364377" y="3796783"/>
                <a:ext cx="4472934" cy="180000"/>
              </a:xfrm>
              <a:prstGeom prst="rect">
                <a:avLst/>
              </a:prstGeom>
              <a:solidFill>
                <a:srgbClr val="80000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10"/>
              <p:cNvSpPr/>
              <p:nvPr/>
            </p:nvSpPr>
            <p:spPr>
              <a:xfrm>
                <a:off x="2364376" y="4040366"/>
                <a:ext cx="4472933" cy="180000"/>
              </a:xfrm>
              <a:prstGeom prst="rect">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10"/>
              <p:cNvSpPr/>
              <p:nvPr/>
            </p:nvSpPr>
            <p:spPr>
              <a:xfrm>
                <a:off x="2364377" y="2582863"/>
                <a:ext cx="4472938" cy="180000"/>
              </a:xfrm>
              <a:prstGeom prst="rect">
                <a:avLst/>
              </a:prstGeom>
              <a:solidFill>
                <a:srgbClr val="FFFFFF"/>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10"/>
              <p:cNvSpPr/>
              <p:nvPr/>
            </p:nvSpPr>
            <p:spPr>
              <a:xfrm>
                <a:off x="2364376" y="2341864"/>
                <a:ext cx="4472939" cy="180000"/>
              </a:xfrm>
              <a:prstGeom prst="rect">
                <a:avLst/>
              </a:prstGeom>
              <a:solidFill>
                <a:srgbClr val="00000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sp>
        <p:nvSpPr>
          <p:cNvPr id="118" name="Google Shape;118;p10"/>
          <p:cNvSpPr txBox="1"/>
          <p:nvPr/>
        </p:nvSpPr>
        <p:spPr>
          <a:xfrm>
            <a:off x="407875" y="4704159"/>
            <a:ext cx="7923320" cy="338554"/>
          </a:xfrm>
          <a:prstGeom prst="rect">
            <a:avLst/>
          </a:prstGeom>
          <a:noFill/>
          <a:ln>
            <a:noFill/>
          </a:ln>
        </p:spPr>
        <p:txBody>
          <a:bodyPr anchorCtr="0" anchor="t" bIns="45700" lIns="91425" spcFirstLastPara="1" rIns="91425" wrap="square" tIns="4570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lista de nombres está disponible en </a:t>
            </a:r>
            <a:r>
              <a:rPr b="0" i="1" lang="es-PE" sz="1600" u="sng" cap="none" strike="noStrike">
                <a:solidFill>
                  <a:srgbClr val="366092"/>
                </a:solidFill>
                <a:latin typeface="Calibri"/>
                <a:ea typeface="Calibri"/>
                <a:cs typeface="Calibri"/>
                <a:sym typeface="Calibri"/>
                <a:hlinkClick r:id="rId3">
                  <a:extLst>
                    <a:ext uri="{A12FA001-AC4F-418D-AE19-62706E023703}">
                      <ahyp:hlinkClr val="tx"/>
                    </a:ext>
                  </a:extLst>
                </a:hlinkClick>
              </a:rPr>
              <a:t>https://www.w3schools.com/colors/colors_names.asp</a:t>
            </a:r>
            <a:endParaRPr b="0" i="1" sz="1600" u="none" cap="none" strike="noStrike">
              <a:solidFill>
                <a:srgbClr val="36609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nvSpPr>
        <p:spPr>
          <a:xfrm>
            <a:off x="407875" y="726424"/>
            <a:ext cx="7505566" cy="393954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RGB</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Se puede especificar un color por la combinación de tres valores numéricos que representan la intensidad de los colores básicos rojo, verde y azul (en ese orden).</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Estos valores para cada color pueden variar desde 0 hasta 255.	</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Algunos ejemplos:</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Black:</a:t>
            </a:r>
            <a:r>
              <a:rPr b="0" i="0" lang="es-PE" sz="1600" u="none" cap="none" strike="noStrike">
                <a:solidFill>
                  <a:srgbClr val="262626"/>
                </a:solidFill>
                <a:latin typeface="Calibri"/>
                <a:ea typeface="Calibri"/>
                <a:cs typeface="Calibri"/>
                <a:sym typeface="Calibri"/>
              </a:rPr>
              <a:t> 0 0 0</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White:</a:t>
            </a:r>
            <a:r>
              <a:rPr b="0" i="0" lang="es-PE" sz="1600" u="none" cap="none" strike="noStrike">
                <a:solidFill>
                  <a:srgbClr val="262626"/>
                </a:solidFill>
                <a:latin typeface="Calibri"/>
                <a:ea typeface="Calibri"/>
                <a:cs typeface="Calibri"/>
                <a:sym typeface="Calibri"/>
              </a:rPr>
              <a:t> 255 255 255</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Aquamarine:</a:t>
            </a:r>
            <a:r>
              <a:rPr b="0" i="0" lang="es-PE" sz="1600" u="none" cap="none" strike="noStrike">
                <a:solidFill>
                  <a:srgbClr val="262626"/>
                </a:solidFill>
                <a:latin typeface="Calibri"/>
                <a:ea typeface="Calibri"/>
                <a:cs typeface="Calibri"/>
                <a:sym typeface="Calibri"/>
              </a:rPr>
              <a:t> 127, 255, 212</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Blue:</a:t>
            </a:r>
            <a:r>
              <a:rPr b="0" i="0" lang="es-PE" sz="1600" u="none" cap="none" strike="noStrike">
                <a:solidFill>
                  <a:srgbClr val="262626"/>
                </a:solidFill>
                <a:latin typeface="Calibri"/>
                <a:ea typeface="Calibri"/>
                <a:cs typeface="Calibri"/>
                <a:sym typeface="Calibri"/>
              </a:rPr>
              <a:t> 0 0 255</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Coral:</a:t>
            </a:r>
            <a:r>
              <a:rPr b="0" i="0" lang="es-PE" sz="1600" u="none" cap="none" strike="noStrike">
                <a:solidFill>
                  <a:srgbClr val="262626"/>
                </a:solidFill>
                <a:latin typeface="Calibri"/>
                <a:ea typeface="Calibri"/>
                <a:cs typeface="Calibri"/>
                <a:sym typeface="Calibri"/>
              </a:rPr>
              <a:t> 255 127 80</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Green:</a:t>
            </a:r>
            <a:r>
              <a:rPr b="0" i="0" lang="es-PE" sz="1600" u="none" cap="none" strike="noStrike">
                <a:solidFill>
                  <a:srgbClr val="262626"/>
                </a:solidFill>
                <a:latin typeface="Calibri"/>
                <a:ea typeface="Calibri"/>
                <a:cs typeface="Calibri"/>
                <a:sym typeface="Calibri"/>
              </a:rPr>
              <a:t> 0 128 0</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Maroon:</a:t>
            </a:r>
            <a:r>
              <a:rPr b="0" i="0" lang="es-PE" sz="1600" u="none" cap="none" strike="noStrike">
                <a:solidFill>
                  <a:srgbClr val="262626"/>
                </a:solidFill>
                <a:latin typeface="Calibri"/>
                <a:ea typeface="Calibri"/>
                <a:cs typeface="Calibri"/>
                <a:sym typeface="Calibri"/>
              </a:rPr>
              <a:t> 128 0 0</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Red:</a:t>
            </a:r>
            <a:r>
              <a:rPr b="0" i="0" lang="es-PE" sz="1600" u="none" cap="none" strike="noStrike">
                <a:solidFill>
                  <a:srgbClr val="262626"/>
                </a:solidFill>
                <a:latin typeface="Calibri"/>
                <a:ea typeface="Calibri"/>
                <a:cs typeface="Calibri"/>
                <a:sym typeface="Calibri"/>
              </a:rPr>
              <a:t> 255 0 0</a:t>
            </a:r>
            <a:endParaRPr b="0" i="0" sz="1400" u="none" cap="none" strike="noStrike">
              <a:solidFill>
                <a:srgbClr val="000000"/>
              </a:solidFill>
              <a:latin typeface="Arial"/>
              <a:ea typeface="Arial"/>
              <a:cs typeface="Arial"/>
              <a:sym typeface="Arial"/>
            </a:endParaRPr>
          </a:p>
          <a:p>
            <a:pPr indent="-66675" lvl="1" marL="6372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125" name="Google Shape;125;p1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SISTEMA DE COLORES</a:t>
            </a:r>
            <a:endParaRPr b="0" i="0" sz="1400" u="none" cap="none" strike="noStrike">
              <a:solidFill>
                <a:srgbClr val="000000"/>
              </a:solidFill>
              <a:latin typeface="Arial"/>
              <a:ea typeface="Arial"/>
              <a:cs typeface="Arial"/>
              <a:sym typeface="Arial"/>
            </a:endParaRPr>
          </a:p>
        </p:txBody>
      </p:sp>
      <p:grpSp>
        <p:nvGrpSpPr>
          <p:cNvPr id="126" name="Google Shape;126;p11"/>
          <p:cNvGrpSpPr/>
          <p:nvPr/>
        </p:nvGrpSpPr>
        <p:grpSpPr>
          <a:xfrm>
            <a:off x="3431438" y="2480013"/>
            <a:ext cx="3662535" cy="1878502"/>
            <a:chOff x="3487782" y="2550872"/>
            <a:chExt cx="3662535" cy="1878502"/>
          </a:xfrm>
        </p:grpSpPr>
        <p:sp>
          <p:nvSpPr>
            <p:cNvPr id="127" name="Google Shape;127;p11"/>
            <p:cNvSpPr/>
            <p:nvPr/>
          </p:nvSpPr>
          <p:spPr>
            <a:xfrm>
              <a:off x="3487782" y="3034048"/>
              <a:ext cx="3662533" cy="180000"/>
            </a:xfrm>
            <a:prstGeom prst="rect">
              <a:avLst/>
            </a:prstGeom>
            <a:solidFill>
              <a:srgbClr val="7FFFD4"/>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11"/>
            <p:cNvSpPr/>
            <p:nvPr/>
          </p:nvSpPr>
          <p:spPr>
            <a:xfrm>
              <a:off x="3487783" y="3276448"/>
              <a:ext cx="3662532" cy="180000"/>
            </a:xfrm>
            <a:prstGeom prst="rect">
              <a:avLst/>
            </a:prstGeom>
            <a:solidFill>
              <a:srgbClr val="0000FF"/>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11"/>
            <p:cNvSpPr/>
            <p:nvPr/>
          </p:nvSpPr>
          <p:spPr>
            <a:xfrm>
              <a:off x="3487782" y="3518625"/>
              <a:ext cx="3662531" cy="180000"/>
            </a:xfrm>
            <a:prstGeom prst="rect">
              <a:avLst/>
            </a:prstGeom>
            <a:solidFill>
              <a:srgbClr val="FF7F5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11"/>
            <p:cNvSpPr/>
            <p:nvPr/>
          </p:nvSpPr>
          <p:spPr>
            <a:xfrm>
              <a:off x="3487783" y="3762208"/>
              <a:ext cx="3662530" cy="180000"/>
            </a:xfrm>
            <a:prstGeom prst="rect">
              <a:avLst/>
            </a:prstGeom>
            <a:solidFill>
              <a:srgbClr val="00800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11"/>
            <p:cNvSpPr/>
            <p:nvPr/>
          </p:nvSpPr>
          <p:spPr>
            <a:xfrm>
              <a:off x="3487783" y="4005791"/>
              <a:ext cx="3662530" cy="180000"/>
            </a:xfrm>
            <a:prstGeom prst="rect">
              <a:avLst/>
            </a:prstGeom>
            <a:solidFill>
              <a:srgbClr val="80000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11"/>
            <p:cNvSpPr/>
            <p:nvPr/>
          </p:nvSpPr>
          <p:spPr>
            <a:xfrm>
              <a:off x="3487783" y="4249374"/>
              <a:ext cx="3662530" cy="180000"/>
            </a:xfrm>
            <a:prstGeom prst="rect">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11"/>
            <p:cNvSpPr/>
            <p:nvPr/>
          </p:nvSpPr>
          <p:spPr>
            <a:xfrm>
              <a:off x="3487783" y="2791871"/>
              <a:ext cx="3662534" cy="180000"/>
            </a:xfrm>
            <a:prstGeom prst="rect">
              <a:avLst/>
            </a:prstGeom>
            <a:solidFill>
              <a:srgbClr val="FFFFFF"/>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11"/>
            <p:cNvSpPr/>
            <p:nvPr/>
          </p:nvSpPr>
          <p:spPr>
            <a:xfrm>
              <a:off x="3487782" y="2550872"/>
              <a:ext cx="3662535" cy="180000"/>
            </a:xfrm>
            <a:prstGeom prst="rect">
              <a:avLst/>
            </a:prstGeom>
            <a:solidFill>
              <a:srgbClr val="00000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35" name="Google Shape;135;p11"/>
          <p:cNvSpPr txBox="1"/>
          <p:nvPr/>
        </p:nvSpPr>
        <p:spPr>
          <a:xfrm>
            <a:off x="407875" y="4717616"/>
            <a:ext cx="7973877" cy="338554"/>
          </a:xfrm>
          <a:prstGeom prst="rect">
            <a:avLst/>
          </a:prstGeom>
          <a:noFill/>
          <a:ln>
            <a:noFill/>
          </a:ln>
        </p:spPr>
        <p:txBody>
          <a:bodyPr anchorCtr="0" anchor="t" bIns="45700" lIns="91425" spcFirstLastPara="1" rIns="91425" wrap="square" tIns="4570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lista de valores está disponible en </a:t>
            </a:r>
            <a:r>
              <a:rPr b="0" i="1" lang="es-PE" sz="1600" u="sng" cap="none" strike="noStrike">
                <a:solidFill>
                  <a:srgbClr val="0070C0"/>
                </a:solidFill>
                <a:latin typeface="Calibri"/>
                <a:ea typeface="Calibri"/>
                <a:cs typeface="Calibri"/>
                <a:sym typeface="Calibri"/>
                <a:hlinkClick r:id="rId3">
                  <a:extLst>
                    <a:ext uri="{A12FA001-AC4F-418D-AE19-62706E023703}">
                      <ahyp:hlinkClr val="tx"/>
                    </a:ext>
                  </a:extLst>
                </a:hlinkClick>
              </a:rPr>
              <a:t>https://www.w3schools.com/colors/colors_names.asp</a:t>
            </a:r>
            <a:endParaRPr b="0" i="1" sz="1600" u="none" cap="none" strike="noStrike">
              <a:solidFill>
                <a:srgbClr val="0070C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nvSpPr>
        <p:spPr>
          <a:xfrm>
            <a:off x="407875" y="798369"/>
            <a:ext cx="7505566" cy="4185761"/>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HEXADECIMAL</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Al igual que en el caso anterior, los valores siguen el estándar RGB, pero representados como números hexadecimales.</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valores para cada color pueden variar desde 0 hasta FF (255). Son representados por dos dígitos y en conjunto deben ser precedidos del carácter “</a:t>
            </a:r>
            <a:r>
              <a:rPr b="1" i="0" lang="es-PE" sz="1600" u="none" cap="none" strike="noStrike">
                <a:solidFill>
                  <a:srgbClr val="262626"/>
                </a:solidFill>
                <a:latin typeface="Calibri"/>
                <a:ea typeface="Calibri"/>
                <a:cs typeface="Calibri"/>
                <a:sym typeface="Calibri"/>
              </a:rPr>
              <a:t>#</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Algunos ejemplos:</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Black:</a:t>
            </a:r>
            <a:r>
              <a:rPr b="0" i="0" lang="es-PE" sz="1600" u="none" cap="none" strike="noStrike">
                <a:solidFill>
                  <a:srgbClr val="262626"/>
                </a:solidFill>
                <a:latin typeface="Calibri"/>
                <a:ea typeface="Calibri"/>
                <a:cs typeface="Calibri"/>
                <a:sym typeface="Calibri"/>
              </a:rPr>
              <a:t> #000000</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White:</a:t>
            </a:r>
            <a:r>
              <a:rPr b="0" i="0" lang="es-PE" sz="1600" u="none" cap="none" strike="noStrike">
                <a:solidFill>
                  <a:srgbClr val="262626"/>
                </a:solidFill>
                <a:latin typeface="Calibri"/>
                <a:ea typeface="Calibri"/>
                <a:cs typeface="Calibri"/>
                <a:sym typeface="Calibri"/>
              </a:rPr>
              <a:t> #FFFFFF</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Aquamarine:</a:t>
            </a:r>
            <a:r>
              <a:rPr b="0" i="0" lang="es-PE" sz="1600" u="none" cap="none" strike="noStrike">
                <a:solidFill>
                  <a:srgbClr val="262626"/>
                </a:solidFill>
                <a:latin typeface="Calibri"/>
                <a:ea typeface="Calibri"/>
                <a:cs typeface="Calibri"/>
                <a:sym typeface="Calibri"/>
              </a:rPr>
              <a:t> #7FFFD4</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Blue:</a:t>
            </a:r>
            <a:r>
              <a:rPr b="0" i="0" lang="es-PE" sz="1600" u="none" cap="none" strike="noStrike">
                <a:solidFill>
                  <a:srgbClr val="262626"/>
                </a:solidFill>
                <a:latin typeface="Calibri"/>
                <a:ea typeface="Calibri"/>
                <a:cs typeface="Calibri"/>
                <a:sym typeface="Calibri"/>
              </a:rPr>
              <a:t> #0000FF</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Coral:</a:t>
            </a:r>
            <a:r>
              <a:rPr b="0" i="0" lang="es-PE" sz="1600" u="none" cap="none" strike="noStrike">
                <a:solidFill>
                  <a:srgbClr val="262626"/>
                </a:solidFill>
                <a:latin typeface="Calibri"/>
                <a:ea typeface="Calibri"/>
                <a:cs typeface="Calibri"/>
                <a:sym typeface="Calibri"/>
              </a:rPr>
              <a:t> #FF7F50</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Green:</a:t>
            </a:r>
            <a:r>
              <a:rPr b="0" i="0" lang="es-PE" sz="1600" u="none" cap="none" strike="noStrike">
                <a:solidFill>
                  <a:srgbClr val="262626"/>
                </a:solidFill>
                <a:latin typeface="Calibri"/>
                <a:ea typeface="Calibri"/>
                <a:cs typeface="Calibri"/>
                <a:sym typeface="Calibri"/>
              </a:rPr>
              <a:t> #008000</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Maroon:</a:t>
            </a:r>
            <a:r>
              <a:rPr b="0" i="0" lang="es-PE" sz="1600" u="none" cap="none" strike="noStrike">
                <a:solidFill>
                  <a:srgbClr val="262626"/>
                </a:solidFill>
                <a:latin typeface="Calibri"/>
                <a:ea typeface="Calibri"/>
                <a:cs typeface="Calibri"/>
                <a:sym typeface="Calibri"/>
              </a:rPr>
              <a:t> #800000</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Red:</a:t>
            </a:r>
            <a:r>
              <a:rPr b="0" i="0" lang="es-PE" sz="1600" u="none" cap="none" strike="noStrike">
                <a:solidFill>
                  <a:srgbClr val="262626"/>
                </a:solidFill>
                <a:latin typeface="Calibri"/>
                <a:ea typeface="Calibri"/>
                <a:cs typeface="Calibri"/>
                <a:sym typeface="Calibri"/>
              </a:rPr>
              <a:t> #FF0000</a:t>
            </a:r>
            <a:endParaRPr b="0" i="0" sz="1400" u="none" cap="none" strike="noStrike">
              <a:solidFill>
                <a:srgbClr val="000000"/>
              </a:solidFill>
              <a:latin typeface="Arial"/>
              <a:ea typeface="Arial"/>
              <a:cs typeface="Arial"/>
              <a:sym typeface="Arial"/>
            </a:endParaRPr>
          </a:p>
          <a:p>
            <a:pPr indent="-66675" lvl="1" marL="6372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lista de valores está disponible en </a:t>
            </a:r>
            <a:r>
              <a:rPr b="0" i="1" lang="es-PE" sz="1600" u="sng" cap="none" strike="noStrike">
                <a:solidFill>
                  <a:srgbClr val="0070C0"/>
                </a:solidFill>
                <a:latin typeface="Calibri"/>
                <a:ea typeface="Calibri"/>
                <a:cs typeface="Calibri"/>
                <a:sym typeface="Calibri"/>
                <a:hlinkClick r:id="rId3">
                  <a:extLst>
                    <a:ext uri="{A12FA001-AC4F-418D-AE19-62706E023703}">
                      <ahyp:hlinkClr val="tx"/>
                    </a:ext>
                  </a:extLst>
                </a:hlinkClick>
              </a:rPr>
              <a:t>https://www.w3schools.com/colors/colors_hex.asp</a:t>
            </a:r>
            <a:endParaRPr b="0" i="1" sz="1600" u="none" cap="none" strike="noStrike">
              <a:solidFill>
                <a:srgbClr val="0070C0"/>
              </a:solidFill>
              <a:latin typeface="Calibri"/>
              <a:ea typeface="Calibri"/>
              <a:cs typeface="Calibri"/>
              <a:sym typeface="Calibri"/>
            </a:endParaRPr>
          </a:p>
        </p:txBody>
      </p:sp>
      <p:sp>
        <p:nvSpPr>
          <p:cNvPr id="142" name="Google Shape;142;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SISTEMA DE COLORES</a:t>
            </a:r>
            <a:endParaRPr b="0" i="0" sz="1400" u="none" cap="none" strike="noStrike">
              <a:solidFill>
                <a:srgbClr val="000000"/>
              </a:solidFill>
              <a:latin typeface="Arial"/>
              <a:ea typeface="Arial"/>
              <a:cs typeface="Arial"/>
              <a:sym typeface="Arial"/>
            </a:endParaRPr>
          </a:p>
        </p:txBody>
      </p:sp>
      <p:grpSp>
        <p:nvGrpSpPr>
          <p:cNvPr id="143" name="Google Shape;143;p12"/>
          <p:cNvGrpSpPr/>
          <p:nvPr/>
        </p:nvGrpSpPr>
        <p:grpSpPr>
          <a:xfrm>
            <a:off x="3820989" y="2470251"/>
            <a:ext cx="3791379" cy="1878502"/>
            <a:chOff x="3487782" y="2310450"/>
            <a:chExt cx="3791379" cy="1878502"/>
          </a:xfrm>
        </p:grpSpPr>
        <p:sp>
          <p:nvSpPr>
            <p:cNvPr id="144" name="Google Shape;144;p12"/>
            <p:cNvSpPr/>
            <p:nvPr/>
          </p:nvSpPr>
          <p:spPr>
            <a:xfrm>
              <a:off x="3487782" y="2793626"/>
              <a:ext cx="3791377" cy="180000"/>
            </a:xfrm>
            <a:prstGeom prst="rect">
              <a:avLst/>
            </a:prstGeom>
            <a:solidFill>
              <a:srgbClr val="7FFFD4"/>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12"/>
            <p:cNvSpPr/>
            <p:nvPr/>
          </p:nvSpPr>
          <p:spPr>
            <a:xfrm>
              <a:off x="3487783" y="3036026"/>
              <a:ext cx="3791376" cy="180000"/>
            </a:xfrm>
            <a:prstGeom prst="rect">
              <a:avLst/>
            </a:prstGeom>
            <a:solidFill>
              <a:srgbClr val="0000FF"/>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12"/>
            <p:cNvSpPr/>
            <p:nvPr/>
          </p:nvSpPr>
          <p:spPr>
            <a:xfrm>
              <a:off x="3487783" y="3278203"/>
              <a:ext cx="3791376" cy="180000"/>
            </a:xfrm>
            <a:prstGeom prst="rect">
              <a:avLst/>
            </a:prstGeom>
            <a:solidFill>
              <a:srgbClr val="FF7F5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2"/>
            <p:cNvSpPr/>
            <p:nvPr/>
          </p:nvSpPr>
          <p:spPr>
            <a:xfrm>
              <a:off x="3487783" y="3521786"/>
              <a:ext cx="3791376" cy="180000"/>
            </a:xfrm>
            <a:prstGeom prst="rect">
              <a:avLst/>
            </a:prstGeom>
            <a:solidFill>
              <a:srgbClr val="00800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12"/>
            <p:cNvSpPr/>
            <p:nvPr/>
          </p:nvSpPr>
          <p:spPr>
            <a:xfrm>
              <a:off x="3487783" y="3765369"/>
              <a:ext cx="3791376" cy="180000"/>
            </a:xfrm>
            <a:prstGeom prst="rect">
              <a:avLst/>
            </a:prstGeom>
            <a:solidFill>
              <a:srgbClr val="80000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12"/>
            <p:cNvSpPr/>
            <p:nvPr/>
          </p:nvSpPr>
          <p:spPr>
            <a:xfrm>
              <a:off x="3487783" y="4008952"/>
              <a:ext cx="3791376" cy="180000"/>
            </a:xfrm>
            <a:prstGeom prst="rect">
              <a:avLst/>
            </a:prstGeom>
            <a:solidFill>
              <a:srgbClr val="FF000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p12"/>
            <p:cNvSpPr/>
            <p:nvPr/>
          </p:nvSpPr>
          <p:spPr>
            <a:xfrm>
              <a:off x="3487783" y="2551449"/>
              <a:ext cx="3791378" cy="180000"/>
            </a:xfrm>
            <a:prstGeom prst="rect">
              <a:avLst/>
            </a:prstGeom>
            <a:solidFill>
              <a:srgbClr val="FFFFFF"/>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p12"/>
            <p:cNvSpPr/>
            <p:nvPr/>
          </p:nvSpPr>
          <p:spPr>
            <a:xfrm>
              <a:off x="3487783" y="2310450"/>
              <a:ext cx="3791378" cy="180000"/>
            </a:xfrm>
            <a:prstGeom prst="rect">
              <a:avLst/>
            </a:prstGeom>
            <a:solidFill>
              <a:srgbClr val="000000"/>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13"/>
          <p:cNvSpPr/>
          <p:nvPr/>
        </p:nvSpPr>
        <p:spPr>
          <a:xfrm>
            <a:off x="424251" y="3703125"/>
            <a:ext cx="8619387" cy="138377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APLICACIÓN DE COLORES DE FONDO Y COLORES DE TEXTO</a:t>
            </a:r>
            <a:endParaRPr b="1" i="0" sz="28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nvSpPr>
        <p:spPr>
          <a:xfrm>
            <a:off x="407875" y="904362"/>
            <a:ext cx="6317873" cy="1723549"/>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APLICACIÓN DE COLORES</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HTML se puede aplicar color a:</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fondo de un elemento.</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texto.</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bordes de un elemento.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colores se aplican a través de propiedades CSS.</a:t>
            </a:r>
            <a:endParaRPr b="0" i="0" sz="1400" u="none" cap="none" strike="noStrike">
              <a:solidFill>
                <a:srgbClr val="000000"/>
              </a:solidFill>
              <a:latin typeface="Arial"/>
              <a:ea typeface="Arial"/>
              <a:cs typeface="Arial"/>
              <a:sym typeface="Arial"/>
            </a:endParaRPr>
          </a:p>
        </p:txBody>
      </p:sp>
      <p:sp>
        <p:nvSpPr>
          <p:cNvPr id="166" name="Google Shape;166;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APLICACIÓN DE COLORES DE FONDO Y COLORES DE TEXTO</a:t>
            </a:r>
            <a:endParaRPr b="0" i="0" sz="1700" u="none" cap="none" strike="noStrike">
              <a:solidFill>
                <a:srgbClr val="438AD7"/>
              </a:solidFill>
              <a:latin typeface="Calibri"/>
              <a:ea typeface="Calibri"/>
              <a:cs typeface="Calibri"/>
              <a:sym typeface="Calibri"/>
            </a:endParaRPr>
          </a:p>
        </p:txBody>
      </p:sp>
      <p:pic>
        <p:nvPicPr>
          <p:cNvPr descr="Gratis Fotos de stock gratuitas de arco iris, brillante, cartas Foto de stock" id="167" name="Google Shape;167;p14"/>
          <p:cNvPicPr preferRelativeResize="0"/>
          <p:nvPr/>
        </p:nvPicPr>
        <p:blipFill rotWithShape="1">
          <a:blip r:embed="rId3">
            <a:alphaModFix/>
          </a:blip>
          <a:srcRect b="19006" l="0" r="0" t="22907"/>
          <a:stretch/>
        </p:blipFill>
        <p:spPr>
          <a:xfrm>
            <a:off x="2060166" y="2857500"/>
            <a:ext cx="5023668" cy="19453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p:nvPr/>
        </p:nvSpPr>
        <p:spPr>
          <a:xfrm>
            <a:off x="1611712" y="1732592"/>
            <a:ext cx="5917287" cy="1124907"/>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15"/>
          <p:cNvSpPr txBox="1"/>
          <p:nvPr/>
        </p:nvSpPr>
        <p:spPr>
          <a:xfrm>
            <a:off x="432564" y="876582"/>
            <a:ext cx="7204493" cy="73866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COLOR DE FONDO</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propiedad </a:t>
            </a:r>
            <a:r>
              <a:rPr b="1" i="0" lang="es-PE" sz="1600" u="none" cap="none" strike="noStrike">
                <a:solidFill>
                  <a:srgbClr val="262626"/>
                </a:solidFill>
                <a:latin typeface="Calibri"/>
                <a:ea typeface="Calibri"/>
                <a:cs typeface="Calibri"/>
                <a:sym typeface="Calibri"/>
              </a:rPr>
              <a:t>background-color </a:t>
            </a:r>
            <a:r>
              <a:rPr b="0" i="0" lang="es-PE" sz="1600" u="none" cap="none" strike="noStrike">
                <a:solidFill>
                  <a:srgbClr val="262626"/>
                </a:solidFill>
                <a:latin typeface="Calibri"/>
                <a:ea typeface="Calibri"/>
                <a:cs typeface="Calibri"/>
                <a:sym typeface="Calibri"/>
              </a:rPr>
              <a:t>define el color de fondo de un elemento</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Consideremos el siguiente código CSS que define el estilo de un elemento </a:t>
            </a:r>
            <a:r>
              <a:rPr b="1" i="0" lang="es-PE" sz="1600" u="none" cap="none" strike="noStrike">
                <a:solidFill>
                  <a:srgbClr val="262626"/>
                </a:solidFill>
                <a:latin typeface="Calibri"/>
                <a:ea typeface="Calibri"/>
                <a:cs typeface="Calibri"/>
                <a:sym typeface="Calibri"/>
              </a:rPr>
              <a:t>div</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APLICACIÓN DE COLORES DE FONDO Y COLORES DE TEXTO</a:t>
            </a:r>
            <a:endParaRPr b="0" i="0" sz="1700" u="none" cap="none" strike="noStrike">
              <a:solidFill>
                <a:srgbClr val="438AD7"/>
              </a:solidFill>
              <a:latin typeface="Calibri"/>
              <a:ea typeface="Calibri"/>
              <a:cs typeface="Calibri"/>
              <a:sym typeface="Calibri"/>
            </a:endParaRPr>
          </a:p>
        </p:txBody>
      </p:sp>
      <p:sp>
        <p:nvSpPr>
          <p:cNvPr id="176" name="Google Shape;176;p15"/>
          <p:cNvSpPr txBox="1"/>
          <p:nvPr/>
        </p:nvSpPr>
        <p:spPr>
          <a:xfrm>
            <a:off x="1660360" y="1782704"/>
            <a:ext cx="5823275" cy="1015663"/>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height</a:t>
            </a:r>
            <a:r>
              <a:rPr b="0" i="0" lang="es-PE" sz="1200" u="none" cap="none" strike="noStrike">
                <a:solidFill>
                  <a:srgbClr val="D4D4D4"/>
                </a:solidFill>
                <a:latin typeface="Consolas"/>
                <a:ea typeface="Consolas"/>
                <a:cs typeface="Consolas"/>
                <a:sym typeface="Consolas"/>
              </a:rPr>
              <a:t>: 1</a:t>
            </a:r>
            <a:r>
              <a:rPr b="0" i="0" lang="es-PE" sz="1200" u="none" cap="none" strike="noStrike">
                <a:solidFill>
                  <a:srgbClr val="B5CEA8"/>
                </a:solidFill>
                <a:latin typeface="Consolas"/>
                <a:ea typeface="Consolas"/>
                <a:cs typeface="Consolas"/>
                <a:sym typeface="Consolas"/>
              </a:rPr>
              <a:t>00px</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width</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400px</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background-color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DCDCAA"/>
                </a:solidFill>
                <a:latin typeface="Consolas"/>
                <a:ea typeface="Consolas"/>
                <a:cs typeface="Consolas"/>
                <a:sym typeface="Consolas"/>
              </a:rPr>
              <a:t>tomato</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77" name="Google Shape;177;p15"/>
          <p:cNvSpPr txBox="1"/>
          <p:nvPr/>
        </p:nvSpPr>
        <p:spPr>
          <a:xfrm>
            <a:off x="407875" y="3143632"/>
            <a:ext cx="4743625"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navegador veremos lo siguiente:</a:t>
            </a:r>
            <a:endParaRPr b="0" i="0" sz="1400" u="none" cap="none" strike="noStrike">
              <a:solidFill>
                <a:srgbClr val="000000"/>
              </a:solidFill>
              <a:latin typeface="Arial"/>
              <a:ea typeface="Arial"/>
              <a:cs typeface="Arial"/>
              <a:sym typeface="Arial"/>
            </a:endParaRPr>
          </a:p>
        </p:txBody>
      </p:sp>
      <p:pic>
        <p:nvPicPr>
          <p:cNvPr id="178" name="Google Shape;178;p15"/>
          <p:cNvPicPr preferRelativeResize="0"/>
          <p:nvPr/>
        </p:nvPicPr>
        <p:blipFill rotWithShape="1">
          <a:blip r:embed="rId3">
            <a:alphaModFix/>
          </a:blip>
          <a:srcRect b="0" l="0" r="0" t="0"/>
          <a:stretch/>
        </p:blipFill>
        <p:spPr>
          <a:xfrm>
            <a:off x="2750212" y="3510458"/>
            <a:ext cx="3640285" cy="1147293"/>
          </a:xfrm>
          <a:prstGeom prst="rect">
            <a:avLst/>
          </a:prstGeom>
          <a:noFill/>
          <a:ln cap="flat" cmpd="sng" w="9525">
            <a:solidFill>
              <a:schemeClr val="dk1"/>
            </a:solidFill>
            <a:prstDash val="solid"/>
            <a:round/>
            <a:headEnd len="sm" w="sm" type="none"/>
            <a:tailEnd len="sm" w="sm" type="none"/>
          </a:ln>
        </p:spPr>
      </p:pic>
      <p:sp>
        <p:nvSpPr>
          <p:cNvPr id="179" name="Google Shape;179;p15"/>
          <p:cNvSpPr txBox="1"/>
          <p:nvPr/>
        </p:nvSpPr>
        <p:spPr>
          <a:xfrm>
            <a:off x="350317" y="4821951"/>
            <a:ext cx="7204493"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especificar un color de fondo, podemos utilizar cualquier código de color.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p:nvPr/>
        </p:nvSpPr>
        <p:spPr>
          <a:xfrm>
            <a:off x="1611712" y="1759356"/>
            <a:ext cx="5922319" cy="1324930"/>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16"/>
          <p:cNvSpPr txBox="1"/>
          <p:nvPr/>
        </p:nvSpPr>
        <p:spPr>
          <a:xfrm>
            <a:off x="407875" y="826950"/>
            <a:ext cx="6993812" cy="73866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COLOR DE TEXTO</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propiedad </a:t>
            </a:r>
            <a:r>
              <a:rPr b="1" i="0" lang="es-PE" sz="1600" u="none" cap="none" strike="noStrike">
                <a:solidFill>
                  <a:srgbClr val="262626"/>
                </a:solidFill>
                <a:latin typeface="Calibri"/>
                <a:ea typeface="Calibri"/>
                <a:cs typeface="Calibri"/>
                <a:sym typeface="Calibri"/>
              </a:rPr>
              <a:t>color </a:t>
            </a:r>
            <a:r>
              <a:rPr b="0" i="0" lang="es-PE" sz="1600" u="none" cap="none" strike="noStrike">
                <a:solidFill>
                  <a:srgbClr val="262626"/>
                </a:solidFill>
                <a:latin typeface="Calibri"/>
                <a:ea typeface="Calibri"/>
                <a:cs typeface="Calibri"/>
                <a:sym typeface="Calibri"/>
              </a:rPr>
              <a:t>define el color de texto de un elemento.</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Consideremos el siguiente código CSS que define el estilo de un elemento </a:t>
            </a:r>
            <a:r>
              <a:rPr b="1" i="0" lang="es-PE" sz="1600" u="none" cap="none" strike="noStrike">
                <a:solidFill>
                  <a:srgbClr val="262626"/>
                </a:solidFill>
                <a:latin typeface="Calibri"/>
                <a:ea typeface="Calibri"/>
                <a:cs typeface="Calibri"/>
                <a:sym typeface="Calibri"/>
              </a:rPr>
              <a:t>div</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87" name="Google Shape;187;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APLICACIÓN DE COLORES DE FONDO Y COLORES DE TEXTO</a:t>
            </a:r>
            <a:endParaRPr b="0" i="0" sz="1700" u="none" cap="none" strike="noStrike">
              <a:solidFill>
                <a:srgbClr val="438AD7"/>
              </a:solidFill>
              <a:latin typeface="Calibri"/>
              <a:ea typeface="Calibri"/>
              <a:cs typeface="Calibri"/>
              <a:sym typeface="Calibri"/>
            </a:endParaRPr>
          </a:p>
        </p:txBody>
      </p:sp>
      <p:sp>
        <p:nvSpPr>
          <p:cNvPr id="188" name="Google Shape;188;p16"/>
          <p:cNvSpPr txBox="1"/>
          <p:nvPr/>
        </p:nvSpPr>
        <p:spPr>
          <a:xfrm>
            <a:off x="1658717" y="1824148"/>
            <a:ext cx="5823275" cy="1200329"/>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height</a:t>
            </a:r>
            <a:r>
              <a:rPr b="0" i="0" lang="es-PE" sz="1200" u="none" cap="none" strike="noStrike">
                <a:solidFill>
                  <a:srgbClr val="D4D4D4"/>
                </a:solidFill>
                <a:latin typeface="Consolas"/>
                <a:ea typeface="Consolas"/>
                <a:cs typeface="Consolas"/>
                <a:sym typeface="Consolas"/>
              </a:rPr>
              <a:t>: 1</a:t>
            </a:r>
            <a:r>
              <a:rPr b="0" i="0" lang="es-PE" sz="1200" u="none" cap="none" strike="noStrike">
                <a:solidFill>
                  <a:srgbClr val="B5CEA8"/>
                </a:solidFill>
                <a:latin typeface="Consolas"/>
                <a:ea typeface="Consolas"/>
                <a:cs typeface="Consolas"/>
                <a:sym typeface="Consolas"/>
              </a:rPr>
              <a:t>00px</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width</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400px</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background-color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DCDCAA"/>
                </a:solidFill>
                <a:latin typeface="Consolas"/>
                <a:ea typeface="Consolas"/>
                <a:cs typeface="Consolas"/>
                <a:sym typeface="Consolas"/>
              </a:rPr>
              <a:t>tomato</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#FFFFFF</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89" name="Google Shape;189;p16"/>
          <p:cNvSpPr txBox="1"/>
          <p:nvPr/>
        </p:nvSpPr>
        <p:spPr>
          <a:xfrm>
            <a:off x="410288" y="3427477"/>
            <a:ext cx="7094861"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navegador veremos lo siguiente:</a:t>
            </a:r>
            <a:endParaRPr b="0" i="0" sz="1400" u="none" cap="none" strike="noStrike">
              <a:solidFill>
                <a:srgbClr val="000000"/>
              </a:solidFill>
              <a:latin typeface="Arial"/>
              <a:ea typeface="Arial"/>
              <a:cs typeface="Arial"/>
              <a:sym typeface="Arial"/>
            </a:endParaRPr>
          </a:p>
        </p:txBody>
      </p:sp>
      <p:pic>
        <p:nvPicPr>
          <p:cNvPr id="190" name="Google Shape;190;p16"/>
          <p:cNvPicPr preferRelativeResize="0"/>
          <p:nvPr/>
        </p:nvPicPr>
        <p:blipFill rotWithShape="1">
          <a:blip r:embed="rId3">
            <a:alphaModFix/>
          </a:blip>
          <a:srcRect b="0" l="0" r="0" t="0"/>
          <a:stretch/>
        </p:blipFill>
        <p:spPr>
          <a:xfrm>
            <a:off x="2561412" y="3817296"/>
            <a:ext cx="4021175" cy="106904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p17"/>
          <p:cNvSpPr/>
          <p:nvPr/>
        </p:nvSpPr>
        <p:spPr>
          <a:xfrm>
            <a:off x="424251" y="3703125"/>
            <a:ext cx="8619387" cy="86671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SELECTORES CSS POR ID</a:t>
            </a:r>
            <a:endParaRPr b="1" i="0" sz="28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p:nvPr/>
        </p:nvSpPr>
        <p:spPr>
          <a:xfrm>
            <a:off x="1611297" y="1718445"/>
            <a:ext cx="5916917" cy="2215766"/>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18"/>
          <p:cNvSpPr txBox="1"/>
          <p:nvPr/>
        </p:nvSpPr>
        <p:spPr>
          <a:xfrm>
            <a:off x="503237" y="826404"/>
            <a:ext cx="8010567" cy="73866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ATRIBUTO ID EN HTML</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atributo </a:t>
            </a:r>
            <a:r>
              <a:rPr b="1" i="0" lang="es-PE" sz="1600" u="none" cap="none" strike="noStrike">
                <a:solidFill>
                  <a:srgbClr val="262626"/>
                </a:solidFill>
                <a:latin typeface="Calibri"/>
                <a:ea typeface="Calibri"/>
                <a:cs typeface="Calibri"/>
                <a:sym typeface="Calibri"/>
              </a:rPr>
              <a:t>id</a:t>
            </a:r>
            <a:r>
              <a:rPr b="0" i="0" lang="es-PE" sz="1600" u="none" cap="none" strike="noStrike">
                <a:solidFill>
                  <a:srgbClr val="262626"/>
                </a:solidFill>
                <a:latin typeface="Calibri"/>
                <a:ea typeface="Calibri"/>
                <a:cs typeface="Calibri"/>
                <a:sym typeface="Calibri"/>
              </a:rPr>
              <a:t> define un identificador único para un elemento HTML.</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objetivo es identificar el elemento en hojas de estilo o scripts.</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SELECTORES CSS POR ID</a:t>
            </a:r>
            <a:endParaRPr b="0" i="0" sz="1400" u="none" cap="none" strike="noStrike">
              <a:solidFill>
                <a:srgbClr val="000000"/>
              </a:solidFill>
              <a:latin typeface="Arial"/>
              <a:ea typeface="Arial"/>
              <a:cs typeface="Arial"/>
              <a:sym typeface="Arial"/>
            </a:endParaRPr>
          </a:p>
        </p:txBody>
      </p:sp>
      <p:sp>
        <p:nvSpPr>
          <p:cNvPr id="207" name="Google Shape;207;p18"/>
          <p:cNvSpPr txBox="1"/>
          <p:nvPr/>
        </p:nvSpPr>
        <p:spPr>
          <a:xfrm>
            <a:off x="503237" y="4149933"/>
            <a:ext cx="8097065" cy="984885"/>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fragmento de código mostrado podemos ver que los atributos </a:t>
            </a:r>
            <a:r>
              <a:rPr b="1" i="0" lang="es-PE" sz="1600" u="none" cap="none" strike="noStrike">
                <a:solidFill>
                  <a:srgbClr val="262626"/>
                </a:solidFill>
                <a:latin typeface="Calibri"/>
                <a:ea typeface="Calibri"/>
                <a:cs typeface="Calibri"/>
                <a:sym typeface="Calibri"/>
              </a:rPr>
              <a:t>id</a:t>
            </a:r>
            <a:r>
              <a:rPr b="0" i="0" lang="es-PE" sz="1600" u="none" cap="none" strike="noStrike">
                <a:solidFill>
                  <a:srgbClr val="262626"/>
                </a:solidFill>
                <a:latin typeface="Calibri"/>
                <a:ea typeface="Calibri"/>
                <a:cs typeface="Calibri"/>
                <a:sym typeface="Calibri"/>
              </a:rPr>
              <a:t> permiten identificar los diferentes elementos </a:t>
            </a:r>
            <a:r>
              <a:rPr b="1" i="0" lang="es-PE" sz="1600" u="none" cap="none" strike="noStrike">
                <a:solidFill>
                  <a:srgbClr val="262626"/>
                </a:solidFill>
                <a:latin typeface="Calibri"/>
                <a:ea typeface="Calibri"/>
                <a:cs typeface="Calibri"/>
                <a:sym typeface="Calibri"/>
              </a:rPr>
              <a:t>div</a:t>
            </a:r>
            <a:r>
              <a:rPr b="0" i="0" lang="es-PE" sz="1600" u="none" cap="none" strike="noStrike">
                <a:solidFill>
                  <a:srgbClr val="262626"/>
                </a:solidFill>
                <a:latin typeface="Calibri"/>
                <a:ea typeface="Calibri"/>
                <a:cs typeface="Calibri"/>
                <a:sym typeface="Calibri"/>
              </a:rPr>
              <a:t> dentro de la página.</a:t>
            </a:r>
            <a:endParaRPr b="0" i="0" sz="1400" u="none" cap="none" strike="noStrike">
              <a:solidFill>
                <a:srgbClr val="000000"/>
              </a:solidFill>
              <a:latin typeface="Arial"/>
              <a:ea typeface="Arial"/>
              <a:cs typeface="Arial"/>
              <a:sym typeface="Arial"/>
            </a:endParaRPr>
          </a:p>
          <a:p>
            <a:pPr indent="-168275" lvl="0" marL="182563"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div: </a:t>
            </a:r>
            <a:r>
              <a:rPr b="0" i="0" lang="es-PE" sz="1600" u="none" cap="none" strike="noStrike">
                <a:solidFill>
                  <a:srgbClr val="262626"/>
                </a:solidFill>
                <a:latin typeface="Calibri"/>
                <a:ea typeface="Calibri"/>
                <a:cs typeface="Calibri"/>
                <a:sym typeface="Calibri"/>
              </a:rPr>
              <a:t>Esta etiqueta permite definir una sección o agrupar contenidos dentro de una página HTML. Actúa como un contenedor de elementos. </a:t>
            </a:r>
            <a:endParaRPr b="0" i="0" sz="1400" u="none" cap="none" strike="noStrike">
              <a:solidFill>
                <a:srgbClr val="000000"/>
              </a:solidFill>
              <a:latin typeface="Arial"/>
              <a:ea typeface="Arial"/>
              <a:cs typeface="Arial"/>
              <a:sym typeface="Arial"/>
            </a:endParaRPr>
          </a:p>
        </p:txBody>
      </p:sp>
      <p:sp>
        <p:nvSpPr>
          <p:cNvPr id="208" name="Google Shape;208;p18"/>
          <p:cNvSpPr txBox="1"/>
          <p:nvPr/>
        </p:nvSpPr>
        <p:spPr>
          <a:xfrm>
            <a:off x="1660362" y="1764708"/>
            <a:ext cx="5823275" cy="2123658"/>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id</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"precuelas"</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id</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"episodio1"</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Episodio I: La Amenaza Fantasma</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id</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"episodio2"</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Episodio II: El Ataque de los Clones</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id</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"episodio3"</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Episodio III: La Venganza de los Sith</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p:nvPr/>
        </p:nvSpPr>
        <p:spPr>
          <a:xfrm>
            <a:off x="1603375" y="2210900"/>
            <a:ext cx="5950586" cy="2606040"/>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19"/>
          <p:cNvSpPr txBox="1"/>
          <p:nvPr/>
        </p:nvSpPr>
        <p:spPr>
          <a:xfrm>
            <a:off x="407875" y="813116"/>
            <a:ext cx="8365422" cy="1231106"/>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SELECTOR POR ID</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Así como podemos aplicar estilos a etiquetas HTML, también podemos aplicar estilos a elementos específicos identificándolos por su </a:t>
            </a:r>
            <a:r>
              <a:rPr b="1" i="0" lang="es-PE" sz="1600" u="none" cap="none" strike="noStrike">
                <a:solidFill>
                  <a:srgbClr val="262626"/>
                </a:solidFill>
                <a:latin typeface="Calibri"/>
                <a:ea typeface="Calibri"/>
                <a:cs typeface="Calibri"/>
                <a:sym typeface="Calibri"/>
              </a:rPr>
              <a:t>id</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especificar un estilo para un elemento que tiene un </a:t>
            </a:r>
            <a:r>
              <a:rPr b="1" i="0" lang="es-PE" sz="1600" u="none" cap="none" strike="noStrike">
                <a:solidFill>
                  <a:srgbClr val="262626"/>
                </a:solidFill>
                <a:latin typeface="Calibri"/>
                <a:ea typeface="Calibri"/>
                <a:cs typeface="Calibri"/>
                <a:sym typeface="Calibri"/>
              </a:rPr>
              <a:t>id</a:t>
            </a:r>
            <a:r>
              <a:rPr b="0" i="0" lang="es-PE" sz="1600" u="none" cap="none" strike="noStrike">
                <a:solidFill>
                  <a:srgbClr val="262626"/>
                </a:solidFill>
                <a:latin typeface="Calibri"/>
                <a:ea typeface="Calibri"/>
                <a:cs typeface="Calibri"/>
                <a:sym typeface="Calibri"/>
              </a:rPr>
              <a:t> se utiliza el carácter </a:t>
            </a:r>
            <a:r>
              <a:rPr b="1" i="0" lang="es-PE" sz="1600" u="none" cap="none" strike="noStrike">
                <a:solidFill>
                  <a:srgbClr val="262626"/>
                </a:solidFill>
                <a:latin typeface="Calibri"/>
                <a:ea typeface="Calibri"/>
                <a:cs typeface="Calibri"/>
                <a:sym typeface="Calibri"/>
              </a:rPr>
              <a:t>“#”</a:t>
            </a:r>
            <a:r>
              <a:rPr b="0" i="0" lang="es-PE" sz="1600" u="none" cap="none" strike="noStrike">
                <a:solidFill>
                  <a:srgbClr val="262626"/>
                </a:solidFill>
                <a:latin typeface="Calibri"/>
                <a:ea typeface="Calibri"/>
                <a:cs typeface="Calibri"/>
                <a:sym typeface="Calibri"/>
              </a:rPr>
              <a:t> seguido del </a:t>
            </a:r>
            <a:r>
              <a:rPr b="1" i="0" lang="es-PE" sz="1600" u="none" cap="none" strike="noStrike">
                <a:solidFill>
                  <a:srgbClr val="262626"/>
                </a:solidFill>
                <a:latin typeface="Calibri"/>
                <a:ea typeface="Calibri"/>
                <a:cs typeface="Calibri"/>
                <a:sym typeface="Calibri"/>
              </a:rPr>
              <a:t>id</a:t>
            </a:r>
            <a:r>
              <a:rPr b="0" i="0" lang="es-PE" sz="1600" u="none" cap="none" strike="noStrike">
                <a:solidFill>
                  <a:srgbClr val="262626"/>
                </a:solidFill>
                <a:latin typeface="Calibri"/>
                <a:ea typeface="Calibri"/>
                <a:cs typeface="Calibri"/>
                <a:sym typeface="Calibri"/>
              </a:rPr>
              <a:t> del elemento.</a:t>
            </a:r>
            <a:endParaRPr b="0" i="0" sz="1400" u="none" cap="none" strike="noStrike">
              <a:solidFill>
                <a:srgbClr val="000000"/>
              </a:solidFill>
              <a:latin typeface="Arial"/>
              <a:ea typeface="Arial"/>
              <a:cs typeface="Arial"/>
              <a:sym typeface="Arial"/>
            </a:endParaRPr>
          </a:p>
        </p:txBody>
      </p:sp>
      <p:sp>
        <p:nvSpPr>
          <p:cNvPr id="216" name="Google Shape;216;p1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SELECTORES CSS POR ID</a:t>
            </a:r>
            <a:endParaRPr b="0" i="0" sz="1400" u="none" cap="none" strike="noStrike">
              <a:solidFill>
                <a:srgbClr val="000000"/>
              </a:solidFill>
              <a:latin typeface="Arial"/>
              <a:ea typeface="Arial"/>
              <a:cs typeface="Arial"/>
              <a:sym typeface="Arial"/>
            </a:endParaRPr>
          </a:p>
        </p:txBody>
      </p:sp>
      <p:sp>
        <p:nvSpPr>
          <p:cNvPr id="217" name="Google Shape;217;p19"/>
          <p:cNvSpPr txBox="1"/>
          <p:nvPr/>
        </p:nvSpPr>
        <p:spPr>
          <a:xfrm>
            <a:off x="1678948" y="2269654"/>
            <a:ext cx="5823275" cy="2492990"/>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h1</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font-family</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Verdana</a:t>
            </a:r>
            <a:r>
              <a:rPr b="0" i="0" lang="es-PE" sz="1200" u="none" cap="none" strike="noStrike">
                <a:solidFill>
                  <a:srgbClr val="D4D4D4"/>
                </a:solidFill>
                <a:latin typeface="Consolas"/>
                <a:ea typeface="Consolas"/>
                <a:cs typeface="Consolas"/>
                <a:sym typeface="Consolas"/>
              </a:rPr>
              <a:t>, Geneva, </a:t>
            </a:r>
            <a:r>
              <a:rPr b="0" i="0" lang="es-PE" sz="1200" u="none" cap="none" strike="noStrike">
                <a:solidFill>
                  <a:srgbClr val="CE9178"/>
                </a:solidFill>
                <a:latin typeface="Consolas"/>
                <a:ea typeface="Consolas"/>
                <a:cs typeface="Consolas"/>
                <a:sym typeface="Consolas"/>
              </a:rPr>
              <a:t>Tahoma</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sans-serif</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PE" sz="1200" u="none" cap="none" strike="noStrike">
                <a:solidFill>
                  <a:srgbClr val="D4D4D4"/>
                </a:solidFill>
                <a:latin typeface="Consolas"/>
                <a:ea typeface="Consolas"/>
                <a:cs typeface="Consolas"/>
                <a:sym typeface="Consolas"/>
              </a:rPr>
            </a:br>
            <a:r>
              <a:rPr b="0" i="0" lang="es-PE" sz="1200" u="none" cap="none" strike="noStrike">
                <a:solidFill>
                  <a:srgbClr val="D7BA7D"/>
                </a:solidFill>
                <a:latin typeface="Consolas"/>
                <a:ea typeface="Consolas"/>
                <a:cs typeface="Consolas"/>
                <a:sym typeface="Consolas"/>
              </a:rPr>
              <a:t>#precuelas</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font-family</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Arial</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Helvetica</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sans-serif</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#episodio1</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color</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red</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#episodio2</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D7BA7D"/>
                </a:solidFill>
                <a:latin typeface="Consolas"/>
                <a:ea typeface="Consolas"/>
                <a:cs typeface="Consolas"/>
                <a:sym typeface="Consolas"/>
              </a:rPr>
              <a:t>#episodio3</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slateblue</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INTRODUCCIÓN</a:t>
            </a:r>
            <a:endParaRPr b="0" i="0" sz="1400" u="none" cap="none" strike="noStrike">
              <a:solidFill>
                <a:srgbClr val="000000"/>
              </a:solidFill>
              <a:latin typeface="Arial"/>
              <a:ea typeface="Arial"/>
              <a:cs typeface="Arial"/>
              <a:sym typeface="Arial"/>
            </a:endParaRPr>
          </a:p>
        </p:txBody>
      </p:sp>
      <p:sp>
        <p:nvSpPr>
          <p:cNvPr id="43" name="Google Shape;43;p2"/>
          <p:cNvSpPr txBox="1"/>
          <p:nvPr/>
        </p:nvSpPr>
        <p:spPr>
          <a:xfrm>
            <a:off x="522595" y="810908"/>
            <a:ext cx="7836314" cy="393954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Una adecuada definición de la estructura y la presentación de una página web es fundamental para los objetivos por los que ha sido definido un sitio web.</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Por lo anterior, es importante conocer la estructura básica de una página HTML con CSS.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Por ello, durante esta sesión:</a:t>
            </a:r>
            <a:endParaRPr b="0" i="0" sz="1400" u="none" cap="none" strike="noStrike">
              <a:solidFill>
                <a:srgbClr val="000000"/>
              </a:solidFill>
              <a:latin typeface="Arial"/>
              <a:ea typeface="Arial"/>
              <a:cs typeface="Arial"/>
              <a:sym typeface="Arial"/>
            </a:endParaRPr>
          </a:p>
          <a:p>
            <a:pPr indent="-168275" lvl="2" marL="635000" marR="0" rtl="0" algn="l">
              <a:lnSpc>
                <a:spcPct val="15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Conocerás cómo distribuir elementos HTML en una página.</a:t>
            </a:r>
            <a:endParaRPr b="0" i="0" sz="1400" u="none" cap="none" strike="noStrike">
              <a:solidFill>
                <a:srgbClr val="000000"/>
              </a:solidFill>
              <a:latin typeface="Arial"/>
              <a:ea typeface="Arial"/>
              <a:cs typeface="Arial"/>
              <a:sym typeface="Arial"/>
            </a:endParaRPr>
          </a:p>
          <a:p>
            <a:pPr indent="-168275" lvl="2" marL="635000" marR="0" rtl="0" algn="l">
              <a:lnSpc>
                <a:spcPct val="15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Aprenderás conceptos CSS relacionados al manejo del espacio y ubicación de sus elementos.</a:t>
            </a:r>
            <a:endParaRPr b="0" i="0" sz="1400" u="none" cap="none" strike="noStrike">
              <a:solidFill>
                <a:srgbClr val="000000"/>
              </a:solidFill>
              <a:latin typeface="Arial"/>
              <a:ea typeface="Arial"/>
              <a:cs typeface="Arial"/>
              <a:sym typeface="Arial"/>
            </a:endParaRPr>
          </a:p>
          <a:p>
            <a:pPr indent="-168275" lvl="2" marL="635000" marR="0" rtl="0" algn="l">
              <a:lnSpc>
                <a:spcPct val="150000"/>
              </a:lnSpc>
              <a:spcBef>
                <a:spcPts val="0"/>
              </a:spcBef>
              <a:spcAft>
                <a:spcPts val="0"/>
              </a:spcAft>
              <a:buClr>
                <a:schemeClr val="dk1"/>
              </a:buClr>
              <a:buSzPts val="1600"/>
              <a:buFont typeface="Arial"/>
              <a:buChar char="•"/>
            </a:pPr>
            <a:r>
              <a:rPr b="0" i="0" lang="es-PE" sz="1600" u="none" cap="none" strike="noStrike">
                <a:solidFill>
                  <a:srgbClr val="262626"/>
                </a:solidFill>
                <a:latin typeface="Calibri"/>
                <a:ea typeface="Calibri"/>
                <a:cs typeface="Calibri"/>
                <a:sym typeface="Calibri"/>
              </a:rPr>
              <a:t>Crearás una página básica manipulando la ubicación de sus elementos.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p:nvPr/>
        </p:nvSpPr>
        <p:spPr>
          <a:xfrm>
            <a:off x="2149695" y="1960238"/>
            <a:ext cx="4844970" cy="2697487"/>
          </a:xfrm>
          <a:prstGeom prst="roundRect">
            <a:avLst>
              <a:gd fmla="val 3871" name="adj"/>
            </a:avLst>
          </a:prstGeom>
          <a:solidFill>
            <a:schemeClr val="lt1"/>
          </a:solidFill>
          <a:ln cap="flat" cmpd="sng" w="9525">
            <a:solidFill>
              <a:srgbClr val="276B7D"/>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4" name="Google Shape;224;p20"/>
          <p:cNvSpPr txBox="1"/>
          <p:nvPr/>
        </p:nvSpPr>
        <p:spPr>
          <a:xfrm>
            <a:off x="407875" y="881999"/>
            <a:ext cx="8291282" cy="73866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SELECTOR POR ID</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el código HTML mostrado y los estilos aplicados obtendremos un fragmento de página HTML similar al siguiente:</a:t>
            </a:r>
            <a:endParaRPr b="0" i="0" sz="1400" u="none" cap="none" strike="noStrike">
              <a:solidFill>
                <a:srgbClr val="000000"/>
              </a:solidFill>
              <a:latin typeface="Arial"/>
              <a:ea typeface="Arial"/>
              <a:cs typeface="Arial"/>
              <a:sym typeface="Arial"/>
            </a:endParaRPr>
          </a:p>
        </p:txBody>
      </p:sp>
      <p:sp>
        <p:nvSpPr>
          <p:cNvPr id="225" name="Google Shape;225;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SELECTORES CSS POR ID</a:t>
            </a:r>
            <a:endParaRPr b="0" i="0" sz="1400" u="none" cap="none" strike="noStrike">
              <a:solidFill>
                <a:srgbClr val="000000"/>
              </a:solidFill>
              <a:latin typeface="Arial"/>
              <a:ea typeface="Arial"/>
              <a:cs typeface="Arial"/>
              <a:sym typeface="Arial"/>
            </a:endParaRPr>
          </a:p>
        </p:txBody>
      </p:sp>
      <p:pic>
        <p:nvPicPr>
          <p:cNvPr descr="New Tab" id="226" name="Google Shape;226;p20"/>
          <p:cNvPicPr preferRelativeResize="0"/>
          <p:nvPr/>
        </p:nvPicPr>
        <p:blipFill rotWithShape="1">
          <a:blip r:embed="rId3">
            <a:alphaModFix/>
          </a:blip>
          <a:srcRect b="13403" l="0" r="0" t="0"/>
          <a:stretch/>
        </p:blipFill>
        <p:spPr>
          <a:xfrm>
            <a:off x="2197100" y="2010835"/>
            <a:ext cx="4749799" cy="2570690"/>
          </a:xfrm>
          <a:prstGeom prst="rect">
            <a:avLst/>
          </a:prstGeom>
          <a:noFill/>
          <a:ln>
            <a:noFill/>
          </a:ln>
        </p:spPr>
      </p:pic>
      <p:pic>
        <p:nvPicPr>
          <p:cNvPr id="227" name="Google Shape;227;p20"/>
          <p:cNvPicPr preferRelativeResize="0"/>
          <p:nvPr/>
        </p:nvPicPr>
        <p:blipFill rotWithShape="1">
          <a:blip r:embed="rId4">
            <a:alphaModFix/>
          </a:blip>
          <a:srcRect b="0" l="0" r="0" t="0"/>
          <a:stretch/>
        </p:blipFill>
        <p:spPr>
          <a:xfrm>
            <a:off x="2354756" y="2894871"/>
            <a:ext cx="3950794" cy="13237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5" name="Google Shape;235;p21"/>
          <p:cNvSpPr/>
          <p:nvPr/>
        </p:nvSpPr>
        <p:spPr>
          <a:xfrm>
            <a:off x="424251" y="3703125"/>
            <a:ext cx="8619387" cy="86671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DIAGRAMACIÓN FLEX</a:t>
            </a:r>
            <a:endParaRPr b="1" i="0" sz="28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nvSpPr>
        <p:spPr>
          <a:xfrm>
            <a:off x="407875" y="1214913"/>
            <a:ext cx="8319565" cy="1723549"/>
          </a:xfrm>
          <a:prstGeom prst="rect">
            <a:avLst/>
          </a:prstGeom>
          <a:noFill/>
          <a:ln>
            <a:noFill/>
          </a:ln>
        </p:spPr>
        <p:txBody>
          <a:bodyPr anchorCtr="0" anchor="t" bIns="0" lIns="0" spcFirstLastPara="1" rIns="0" wrap="square" tIns="0">
            <a:spAutoFit/>
          </a:bodyPr>
          <a:lstStyle/>
          <a:p>
            <a:pPr indent="-285750" lvl="0" marL="297475"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Flexbox</a:t>
            </a:r>
            <a:r>
              <a:rPr b="0" i="0" lang="es-PE" sz="1600" u="none" cap="none" strike="noStrike">
                <a:solidFill>
                  <a:srgbClr val="262626"/>
                </a:solidFill>
                <a:latin typeface="Calibri"/>
                <a:ea typeface="Calibri"/>
                <a:cs typeface="Calibri"/>
                <a:sym typeface="Calibri"/>
              </a:rPr>
              <a:t> es un modelo de caja optimizado para el diseño de interfaces de usuario. Ofrece facilidades para la alineación de elementos.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285750" lvl="0" marL="297475"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diseño flex existe un contenedor (elemento padre) y varios elementos hijo.</a:t>
            </a:r>
            <a:endParaRPr b="0" i="0" sz="1400" u="none" cap="none" strike="noStrike">
              <a:solidFill>
                <a:srgbClr val="000000"/>
              </a:solidFill>
              <a:latin typeface="Arial"/>
              <a:ea typeface="Arial"/>
              <a:cs typeface="Arial"/>
              <a:sym typeface="Arial"/>
            </a:endParaRPr>
          </a:p>
          <a:p>
            <a:pPr indent="-184150" lvl="0" marL="297475"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285750" lvl="0" marL="297475"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Se trabaja con dos ejes: uno principal, que puede ser horizontal o vertical, y uno secundario (o cruzado) que es perpendicular al principal.</a:t>
            </a:r>
            <a:endParaRPr b="0" i="0" sz="1400" u="none" cap="none" strike="noStrike">
              <a:solidFill>
                <a:srgbClr val="000000"/>
              </a:solidFill>
              <a:latin typeface="Arial"/>
              <a:ea typeface="Arial"/>
              <a:cs typeface="Arial"/>
              <a:sym typeface="Arial"/>
            </a:endParaRPr>
          </a:p>
        </p:txBody>
      </p:sp>
      <p:sp>
        <p:nvSpPr>
          <p:cNvPr id="242" name="Google Shape;242;p2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DIAGRAMACIÓN FLEX</a:t>
            </a:r>
            <a:endParaRPr b="0" i="0" sz="1700" u="none" cap="none" strike="noStrike">
              <a:solidFill>
                <a:srgbClr val="438AD7"/>
              </a:solidFill>
              <a:latin typeface="Calibri"/>
              <a:ea typeface="Calibri"/>
              <a:cs typeface="Calibri"/>
              <a:sym typeface="Calibri"/>
            </a:endParaRPr>
          </a:p>
        </p:txBody>
      </p:sp>
      <p:sp>
        <p:nvSpPr>
          <p:cNvPr id="243" name="Google Shape;243;p22"/>
          <p:cNvSpPr/>
          <p:nvPr/>
        </p:nvSpPr>
        <p:spPr>
          <a:xfrm>
            <a:off x="285955" y="806098"/>
            <a:ext cx="25079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PE" sz="1800" u="none" cap="none" strike="noStrike">
                <a:solidFill>
                  <a:schemeClr val="dk1"/>
                </a:solidFill>
                <a:latin typeface="Calibri"/>
                <a:ea typeface="Calibri"/>
                <a:cs typeface="Calibri"/>
                <a:sym typeface="Calibri"/>
              </a:rPr>
              <a:t>FLEXBOX</a:t>
            </a:r>
            <a:endParaRPr b="0" i="0" sz="1400" u="none" cap="none" strike="noStrike">
              <a:solidFill>
                <a:srgbClr val="000000"/>
              </a:solidFill>
              <a:latin typeface="Arial"/>
              <a:ea typeface="Arial"/>
              <a:cs typeface="Arial"/>
              <a:sym typeface="Arial"/>
            </a:endParaRPr>
          </a:p>
        </p:txBody>
      </p:sp>
      <p:pic>
        <p:nvPicPr>
          <p:cNvPr descr="Free Photo | Closeup of developer hands typing code on keyboard while  looking at computer screens with programming interface. software programmer  sitting at desk with clipboard writing algorithm." id="244" name="Google Shape;244;p22"/>
          <p:cNvPicPr preferRelativeResize="0"/>
          <p:nvPr/>
        </p:nvPicPr>
        <p:blipFill rotWithShape="1">
          <a:blip r:embed="rId3">
            <a:alphaModFix/>
          </a:blip>
          <a:srcRect b="21135" l="0" r="0" t="23709"/>
          <a:stretch/>
        </p:blipFill>
        <p:spPr>
          <a:xfrm>
            <a:off x="1594256" y="3136445"/>
            <a:ext cx="5946801" cy="18443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3"/>
          <p:cNvSpPr/>
          <p:nvPr/>
        </p:nvSpPr>
        <p:spPr>
          <a:xfrm>
            <a:off x="985770" y="1350892"/>
            <a:ext cx="7176924" cy="4043278"/>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23"/>
          <p:cNvSpPr txBox="1"/>
          <p:nvPr/>
        </p:nvSpPr>
        <p:spPr>
          <a:xfrm>
            <a:off x="407875" y="1064949"/>
            <a:ext cx="3649954"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Considere el siguiente código HTML:</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DIAGRAMACIÓN FLEX</a:t>
            </a:r>
            <a:endParaRPr b="0" i="0" sz="1700" u="none" cap="none" strike="noStrike">
              <a:solidFill>
                <a:srgbClr val="438AD7"/>
              </a:solidFill>
              <a:latin typeface="Calibri"/>
              <a:ea typeface="Calibri"/>
              <a:cs typeface="Calibri"/>
              <a:sym typeface="Calibri"/>
            </a:endParaRPr>
          </a:p>
        </p:txBody>
      </p:sp>
      <p:sp>
        <p:nvSpPr>
          <p:cNvPr id="253" name="Google Shape;253;p23"/>
          <p:cNvSpPr txBox="1"/>
          <p:nvPr/>
        </p:nvSpPr>
        <p:spPr>
          <a:xfrm>
            <a:off x="1069383" y="1399152"/>
            <a:ext cx="7031794" cy="3945355"/>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DOCTYPE</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html</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html</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lang</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"es"</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head</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title</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Star Wars</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title</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link</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rel</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"stylesheet"</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type</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"text/css"</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href</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"estilo.css"</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head</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body</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h1</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Star Wars</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h1</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"contenedor"</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"pelicula"</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Episodio IV: Una Nueva Esperanza</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"pelicula"</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Episodio V: El Imperio Contraataca</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"pelicula"</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Episodio VI: El Retorno del Jedi</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body</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html</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p:txBody>
      </p:sp>
      <p:sp>
        <p:nvSpPr>
          <p:cNvPr id="254" name="Google Shape;254;p23"/>
          <p:cNvSpPr/>
          <p:nvPr/>
        </p:nvSpPr>
        <p:spPr>
          <a:xfrm>
            <a:off x="285955" y="704498"/>
            <a:ext cx="25079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PE" sz="1800" u="none" cap="none" strike="noStrike">
                <a:solidFill>
                  <a:schemeClr val="dk1"/>
                </a:solidFill>
                <a:latin typeface="Calibri"/>
                <a:ea typeface="Calibri"/>
                <a:cs typeface="Calibri"/>
                <a:sym typeface="Calibri"/>
              </a:rPr>
              <a:t>CÓDIGO HTML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p:nvPr/>
        </p:nvSpPr>
        <p:spPr>
          <a:xfrm>
            <a:off x="2581045" y="3643688"/>
            <a:ext cx="3667355" cy="1585537"/>
          </a:xfrm>
          <a:prstGeom prst="roundRect">
            <a:avLst>
              <a:gd fmla="val 0" name="adj"/>
            </a:avLst>
          </a:prstGeom>
          <a:solidFill>
            <a:schemeClr val="lt1"/>
          </a:solidFill>
          <a:ln cap="flat" cmpd="sng" w="9525">
            <a:solidFill>
              <a:srgbClr val="276B7D"/>
            </a:solidFill>
            <a:prstDash val="solid"/>
            <a:round/>
            <a:headEnd len="sm" w="sm" type="none"/>
            <a:tailEnd len="sm" w="sm" type="none"/>
          </a:ln>
          <a:effectLst>
            <a:outerShdw sx="1000" rotWithShape="0" dist="23000" sy="10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1" name="Google Shape;261;p24"/>
          <p:cNvSpPr/>
          <p:nvPr/>
        </p:nvSpPr>
        <p:spPr>
          <a:xfrm>
            <a:off x="1005051" y="1420179"/>
            <a:ext cx="7165555" cy="1696828"/>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24"/>
          <p:cNvSpPr txBox="1"/>
          <p:nvPr/>
        </p:nvSpPr>
        <p:spPr>
          <a:xfrm>
            <a:off x="407875" y="1134063"/>
            <a:ext cx="7589837"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Considere el siguiente código CSS para el archivo </a:t>
            </a:r>
            <a:r>
              <a:rPr b="1" i="0" lang="es-PE" sz="1600" u="none" cap="none" strike="noStrike">
                <a:solidFill>
                  <a:srgbClr val="262626"/>
                </a:solidFill>
                <a:latin typeface="Calibri"/>
                <a:ea typeface="Calibri"/>
                <a:cs typeface="Calibri"/>
                <a:sym typeface="Calibri"/>
              </a:rPr>
              <a:t>estilo.css</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63" name="Google Shape;263;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DIAGRAMACIÓN FLEX</a:t>
            </a:r>
            <a:endParaRPr b="0" i="0" sz="1700" u="none" cap="none" strike="noStrike">
              <a:solidFill>
                <a:srgbClr val="438AD7"/>
              </a:solidFill>
              <a:latin typeface="Calibri"/>
              <a:ea typeface="Calibri"/>
              <a:cs typeface="Calibri"/>
              <a:sym typeface="Calibri"/>
            </a:endParaRPr>
          </a:p>
        </p:txBody>
      </p:sp>
      <p:sp>
        <p:nvSpPr>
          <p:cNvPr id="264" name="Google Shape;264;p24"/>
          <p:cNvSpPr txBox="1"/>
          <p:nvPr/>
        </p:nvSpPr>
        <p:spPr>
          <a:xfrm>
            <a:off x="1085851" y="1476235"/>
            <a:ext cx="7015326" cy="1569660"/>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.contenedor</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background-color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coral</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.pelicula</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background-color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lightskyblue</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margin</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5px</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padding</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5px</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65" name="Google Shape;265;p24"/>
          <p:cNvSpPr txBox="1"/>
          <p:nvPr/>
        </p:nvSpPr>
        <p:spPr>
          <a:xfrm>
            <a:off x="484397" y="3262000"/>
            <a:ext cx="7513315"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Al desplegar la página en el navegador obtendremos una vista similar a la siguiente:</a:t>
            </a:r>
            <a:endParaRPr b="0" i="0" sz="1400" u="none" cap="none" strike="noStrike">
              <a:solidFill>
                <a:srgbClr val="000000"/>
              </a:solidFill>
              <a:latin typeface="Arial"/>
              <a:ea typeface="Arial"/>
              <a:cs typeface="Arial"/>
              <a:sym typeface="Arial"/>
            </a:endParaRPr>
          </a:p>
        </p:txBody>
      </p:sp>
      <p:sp>
        <p:nvSpPr>
          <p:cNvPr id="266" name="Google Shape;266;p24"/>
          <p:cNvSpPr/>
          <p:nvPr/>
        </p:nvSpPr>
        <p:spPr>
          <a:xfrm>
            <a:off x="285954" y="738445"/>
            <a:ext cx="55124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PE" sz="1800" u="none" cap="none" strike="noStrike">
                <a:solidFill>
                  <a:schemeClr val="dk1"/>
                </a:solidFill>
                <a:latin typeface="Calibri"/>
                <a:ea typeface="Calibri"/>
                <a:cs typeface="Calibri"/>
                <a:sym typeface="Calibri"/>
              </a:rPr>
              <a:t>CÓDIGO CSS Y VISTA EN EL NAVEGADOR</a:t>
            </a:r>
            <a:endParaRPr b="0" i="0" sz="1400" u="none" cap="none" strike="noStrike">
              <a:solidFill>
                <a:srgbClr val="000000"/>
              </a:solidFill>
              <a:latin typeface="Arial"/>
              <a:ea typeface="Arial"/>
              <a:cs typeface="Arial"/>
              <a:sym typeface="Arial"/>
            </a:endParaRPr>
          </a:p>
        </p:txBody>
      </p:sp>
      <p:pic>
        <p:nvPicPr>
          <p:cNvPr id="267" name="Google Shape;267;p24"/>
          <p:cNvPicPr preferRelativeResize="0"/>
          <p:nvPr/>
        </p:nvPicPr>
        <p:blipFill rotWithShape="1">
          <a:blip r:embed="rId3">
            <a:alphaModFix/>
          </a:blip>
          <a:srcRect b="45116" l="0" r="0" t="2581"/>
          <a:stretch/>
        </p:blipFill>
        <p:spPr>
          <a:xfrm>
            <a:off x="2675494" y="3695701"/>
            <a:ext cx="3478455" cy="1504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p:nvPr/>
        </p:nvSpPr>
        <p:spPr>
          <a:xfrm>
            <a:off x="1002890" y="1505801"/>
            <a:ext cx="7130845" cy="942431"/>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25"/>
          <p:cNvSpPr txBox="1"/>
          <p:nvPr/>
        </p:nvSpPr>
        <p:spPr>
          <a:xfrm>
            <a:off x="407875" y="1105681"/>
            <a:ext cx="7589837"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trabajar con flexbox se debe usar la propiedad </a:t>
            </a:r>
            <a:r>
              <a:rPr b="1" i="0" lang="es-PE" sz="1600" u="none" cap="none" strike="noStrike">
                <a:solidFill>
                  <a:srgbClr val="262626"/>
                </a:solidFill>
                <a:latin typeface="Calibri"/>
                <a:ea typeface="Calibri"/>
                <a:cs typeface="Calibri"/>
                <a:sym typeface="Calibri"/>
              </a:rPr>
              <a:t>display</a:t>
            </a:r>
            <a:r>
              <a:rPr b="0" i="0" lang="es-PE" sz="1600" u="none" cap="none" strike="noStrike">
                <a:solidFill>
                  <a:srgbClr val="262626"/>
                </a:solidFill>
                <a:latin typeface="Calibri"/>
                <a:ea typeface="Calibri"/>
                <a:cs typeface="Calibri"/>
                <a:sym typeface="Calibri"/>
              </a:rPr>
              <a:t> con el valor </a:t>
            </a:r>
            <a:r>
              <a:rPr b="1" i="0" lang="es-PE" sz="1600" u="none" cap="none" strike="noStrike">
                <a:solidFill>
                  <a:srgbClr val="262626"/>
                </a:solidFill>
                <a:latin typeface="Calibri"/>
                <a:ea typeface="Calibri"/>
                <a:cs typeface="Calibri"/>
                <a:sym typeface="Calibri"/>
              </a:rPr>
              <a:t>flex</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75" name="Google Shape;275;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DIAGRAMACIÓN FLEX</a:t>
            </a:r>
            <a:endParaRPr b="0" i="0" sz="1700" u="none" cap="none" strike="noStrike">
              <a:solidFill>
                <a:srgbClr val="438AD7"/>
              </a:solidFill>
              <a:latin typeface="Calibri"/>
              <a:ea typeface="Calibri"/>
              <a:cs typeface="Calibri"/>
              <a:sym typeface="Calibri"/>
            </a:endParaRPr>
          </a:p>
        </p:txBody>
      </p:sp>
      <p:sp>
        <p:nvSpPr>
          <p:cNvPr id="276" name="Google Shape;276;p25"/>
          <p:cNvSpPr txBox="1"/>
          <p:nvPr/>
        </p:nvSpPr>
        <p:spPr>
          <a:xfrm>
            <a:off x="1064337" y="1558119"/>
            <a:ext cx="7015326" cy="830997"/>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.contenedor</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background-color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coral</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display</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flex</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77" name="Google Shape;277;p25"/>
          <p:cNvSpPr txBox="1"/>
          <p:nvPr/>
        </p:nvSpPr>
        <p:spPr>
          <a:xfrm>
            <a:off x="407875" y="2736779"/>
            <a:ext cx="7589837" cy="492443"/>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Flexbox actuará solo dentro del elemento sobre el cual se especifica la propiedad </a:t>
            </a:r>
            <a:r>
              <a:rPr b="1" i="0" lang="es-PE" sz="1600" u="none" cap="none" strike="noStrike">
                <a:solidFill>
                  <a:srgbClr val="262626"/>
                </a:solidFill>
                <a:latin typeface="Calibri"/>
                <a:ea typeface="Calibri"/>
                <a:cs typeface="Calibri"/>
                <a:sym typeface="Calibri"/>
              </a:rPr>
              <a:t>display</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Al desplegar la página en el navegador observamos algo similar a lo siguiente:</a:t>
            </a:r>
            <a:endParaRPr b="0" i="0" sz="1400" u="none" cap="none" strike="noStrike">
              <a:solidFill>
                <a:srgbClr val="000000"/>
              </a:solidFill>
              <a:latin typeface="Arial"/>
              <a:ea typeface="Arial"/>
              <a:cs typeface="Arial"/>
              <a:sym typeface="Arial"/>
            </a:endParaRPr>
          </a:p>
        </p:txBody>
      </p:sp>
      <p:sp>
        <p:nvSpPr>
          <p:cNvPr id="278" name="Google Shape;278;p25"/>
          <p:cNvSpPr txBox="1"/>
          <p:nvPr/>
        </p:nvSpPr>
        <p:spPr>
          <a:xfrm>
            <a:off x="407875" y="4886328"/>
            <a:ext cx="7589836"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Podemos ver que los elementos se han alineado automáticamente en forma horizontal.</a:t>
            </a:r>
            <a:endParaRPr b="0" i="0" sz="1400" u="none" cap="none" strike="noStrike">
              <a:solidFill>
                <a:srgbClr val="000000"/>
              </a:solidFill>
              <a:latin typeface="Arial"/>
              <a:ea typeface="Arial"/>
              <a:cs typeface="Arial"/>
              <a:sym typeface="Arial"/>
            </a:endParaRPr>
          </a:p>
        </p:txBody>
      </p:sp>
      <p:sp>
        <p:nvSpPr>
          <p:cNvPr id="279" name="Google Shape;279;p25"/>
          <p:cNvSpPr/>
          <p:nvPr/>
        </p:nvSpPr>
        <p:spPr>
          <a:xfrm>
            <a:off x="285954" y="705561"/>
            <a:ext cx="55124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PE" sz="1800" u="none" cap="none" strike="noStrike">
                <a:solidFill>
                  <a:schemeClr val="dk1"/>
                </a:solidFill>
                <a:latin typeface="Calibri"/>
                <a:ea typeface="Calibri"/>
                <a:cs typeface="Calibri"/>
                <a:sym typeface="Calibri"/>
              </a:rPr>
              <a:t>APLICANDO FLEX</a:t>
            </a:r>
            <a:endParaRPr b="0" i="0" sz="1400" u="none" cap="none" strike="noStrike">
              <a:solidFill>
                <a:srgbClr val="000000"/>
              </a:solidFill>
              <a:latin typeface="Arial"/>
              <a:ea typeface="Arial"/>
              <a:cs typeface="Arial"/>
              <a:sym typeface="Arial"/>
            </a:endParaRPr>
          </a:p>
        </p:txBody>
      </p:sp>
      <p:pic>
        <p:nvPicPr>
          <p:cNvPr id="280" name="Google Shape;280;p25"/>
          <p:cNvPicPr preferRelativeResize="0"/>
          <p:nvPr/>
        </p:nvPicPr>
        <p:blipFill rotWithShape="1">
          <a:blip r:embed="rId3">
            <a:alphaModFix/>
          </a:blip>
          <a:srcRect b="0" l="0" r="0" t="0"/>
          <a:stretch/>
        </p:blipFill>
        <p:spPr>
          <a:xfrm>
            <a:off x="1002890" y="3496175"/>
            <a:ext cx="7365599" cy="11232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p:nvPr/>
        </p:nvSpPr>
        <p:spPr>
          <a:xfrm>
            <a:off x="1006577" y="1892491"/>
            <a:ext cx="7130845" cy="1290975"/>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26"/>
          <p:cNvSpPr txBox="1"/>
          <p:nvPr/>
        </p:nvSpPr>
        <p:spPr>
          <a:xfrm>
            <a:off x="407876" y="1189427"/>
            <a:ext cx="8442614" cy="492443"/>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eje principal es definido por la propiedad flex-direction. Por defecto toma el valor row que muestra los elementos alineados horizontalmente en una fila.</a:t>
            </a:r>
            <a:endParaRPr b="0" i="0" sz="1400" u="none" cap="none" strike="noStrike">
              <a:solidFill>
                <a:srgbClr val="000000"/>
              </a:solidFill>
              <a:latin typeface="Arial"/>
              <a:ea typeface="Arial"/>
              <a:cs typeface="Arial"/>
              <a:sym typeface="Arial"/>
            </a:endParaRPr>
          </a:p>
        </p:txBody>
      </p:sp>
      <p:sp>
        <p:nvSpPr>
          <p:cNvPr id="288" name="Google Shape;288;p2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DIAGRAMACIÓN FLEX</a:t>
            </a:r>
            <a:endParaRPr b="0" i="0" sz="1700" u="none" cap="none" strike="noStrike">
              <a:solidFill>
                <a:srgbClr val="438AD7"/>
              </a:solidFill>
              <a:latin typeface="Calibri"/>
              <a:ea typeface="Calibri"/>
              <a:cs typeface="Calibri"/>
              <a:sym typeface="Calibri"/>
            </a:endParaRPr>
          </a:p>
        </p:txBody>
      </p:sp>
      <p:sp>
        <p:nvSpPr>
          <p:cNvPr id="289" name="Google Shape;289;p26"/>
          <p:cNvSpPr txBox="1"/>
          <p:nvPr/>
        </p:nvSpPr>
        <p:spPr>
          <a:xfrm>
            <a:off x="1064337" y="1956385"/>
            <a:ext cx="7015326" cy="116955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.contenedor</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background-color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coral</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display</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flex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9CDCFE"/>
                </a:solidFill>
                <a:latin typeface="Consolas"/>
                <a:ea typeface="Consolas"/>
                <a:cs typeface="Consolas"/>
                <a:sym typeface="Consolas"/>
              </a:rPr>
              <a:t>    flex-direction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row</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90" name="Google Shape;290;p26"/>
          <p:cNvSpPr txBox="1"/>
          <p:nvPr/>
        </p:nvSpPr>
        <p:spPr>
          <a:xfrm>
            <a:off x="407877" y="3540688"/>
            <a:ext cx="8442613" cy="984885"/>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Otros valores para </a:t>
            </a:r>
            <a:r>
              <a:rPr b="1" i="0" lang="es-PE" sz="1600" u="none" cap="none" strike="noStrike">
                <a:solidFill>
                  <a:srgbClr val="262626"/>
                </a:solidFill>
                <a:latin typeface="Calibri"/>
                <a:ea typeface="Calibri"/>
                <a:cs typeface="Calibri"/>
                <a:sym typeface="Calibri"/>
              </a:rPr>
              <a:t>flex-direction</a:t>
            </a:r>
            <a:r>
              <a:rPr b="0" i="0" lang="es-PE" sz="1600" u="none" cap="none" strike="noStrike">
                <a:solidFill>
                  <a:srgbClr val="262626"/>
                </a:solidFill>
                <a:latin typeface="Calibri"/>
                <a:ea typeface="Calibri"/>
                <a:cs typeface="Calibri"/>
                <a:sym typeface="Calibri"/>
              </a:rPr>
              <a:t> son:</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column:</a:t>
            </a:r>
            <a:r>
              <a:rPr b="0" i="0" lang="es-PE" sz="1600" u="none" cap="none" strike="noStrike">
                <a:solidFill>
                  <a:srgbClr val="262626"/>
                </a:solidFill>
                <a:latin typeface="Calibri"/>
                <a:ea typeface="Calibri"/>
                <a:cs typeface="Calibri"/>
                <a:sym typeface="Calibri"/>
              </a:rPr>
              <a:t> muestra los elementos alineados de forma vertical.</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row-reverse:</a:t>
            </a:r>
            <a:r>
              <a:rPr b="0" i="0" lang="es-PE" sz="1600" u="none" cap="none" strike="noStrike">
                <a:solidFill>
                  <a:srgbClr val="262626"/>
                </a:solidFill>
                <a:latin typeface="Calibri"/>
                <a:ea typeface="Calibri"/>
                <a:cs typeface="Calibri"/>
                <a:sym typeface="Calibri"/>
              </a:rPr>
              <a:t> muestra los elementos alineados de forma horizontal, pero de manera inversa.</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column-reverse:</a:t>
            </a:r>
            <a:r>
              <a:rPr b="0" i="0" lang="es-PE" sz="1600" u="none" cap="none" strike="noStrike">
                <a:solidFill>
                  <a:srgbClr val="262626"/>
                </a:solidFill>
                <a:latin typeface="Calibri"/>
                <a:ea typeface="Calibri"/>
                <a:cs typeface="Calibri"/>
                <a:sym typeface="Calibri"/>
              </a:rPr>
              <a:t> muestra los elementos alineados de forma vertical, pero de manera inversa.</a:t>
            </a:r>
            <a:endParaRPr b="0" i="0" sz="1400" u="none" cap="none" strike="noStrike">
              <a:solidFill>
                <a:srgbClr val="000000"/>
              </a:solidFill>
              <a:latin typeface="Arial"/>
              <a:ea typeface="Arial"/>
              <a:cs typeface="Arial"/>
              <a:sym typeface="Arial"/>
            </a:endParaRPr>
          </a:p>
        </p:txBody>
      </p:sp>
      <p:sp>
        <p:nvSpPr>
          <p:cNvPr id="291" name="Google Shape;291;p26"/>
          <p:cNvSpPr/>
          <p:nvPr/>
        </p:nvSpPr>
        <p:spPr>
          <a:xfrm>
            <a:off x="285954" y="765197"/>
            <a:ext cx="55124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PE" sz="1800" u="none" cap="none" strike="noStrike">
                <a:solidFill>
                  <a:schemeClr val="dk1"/>
                </a:solidFill>
                <a:latin typeface="Calibri"/>
                <a:ea typeface="Calibri"/>
                <a:cs typeface="Calibri"/>
                <a:sym typeface="Calibri"/>
              </a:rPr>
              <a:t>DIRECCIÓN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p:nvPr/>
        </p:nvSpPr>
        <p:spPr>
          <a:xfrm>
            <a:off x="1028091" y="1562436"/>
            <a:ext cx="7130845" cy="1290975"/>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27"/>
          <p:cNvSpPr txBox="1"/>
          <p:nvPr/>
        </p:nvSpPr>
        <p:spPr>
          <a:xfrm>
            <a:off x="407875" y="1201573"/>
            <a:ext cx="7589837"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nuestro ejemplo, establecemos la propiedad </a:t>
            </a:r>
            <a:r>
              <a:rPr b="1" i="0" lang="es-PE" sz="1600" u="none" cap="none" strike="noStrike">
                <a:solidFill>
                  <a:srgbClr val="262626"/>
                </a:solidFill>
                <a:latin typeface="Calibri"/>
                <a:ea typeface="Calibri"/>
                <a:cs typeface="Calibri"/>
                <a:sym typeface="Calibri"/>
              </a:rPr>
              <a:t>flex-direction</a:t>
            </a:r>
            <a:r>
              <a:rPr b="0" i="0" lang="es-PE" sz="1600" u="none" cap="none" strike="noStrike">
                <a:solidFill>
                  <a:srgbClr val="262626"/>
                </a:solidFill>
                <a:latin typeface="Calibri"/>
                <a:ea typeface="Calibri"/>
                <a:cs typeface="Calibri"/>
                <a:sym typeface="Calibri"/>
              </a:rPr>
              <a:t> con el valor </a:t>
            </a:r>
            <a:r>
              <a:rPr b="1" i="0" lang="es-PE" sz="1600" u="none" cap="none" strike="noStrike">
                <a:solidFill>
                  <a:srgbClr val="262626"/>
                </a:solidFill>
                <a:latin typeface="Calibri"/>
                <a:ea typeface="Calibri"/>
                <a:cs typeface="Calibri"/>
                <a:sym typeface="Calibri"/>
              </a:rPr>
              <a:t>column</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299" name="Google Shape;299;p2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DIAGRAMACIÓN FLEX</a:t>
            </a:r>
            <a:endParaRPr b="0" i="0" sz="1700" u="none" cap="none" strike="noStrike">
              <a:solidFill>
                <a:srgbClr val="438AD7"/>
              </a:solidFill>
              <a:latin typeface="Calibri"/>
              <a:ea typeface="Calibri"/>
              <a:cs typeface="Calibri"/>
              <a:sym typeface="Calibri"/>
            </a:endParaRPr>
          </a:p>
        </p:txBody>
      </p:sp>
      <p:sp>
        <p:nvSpPr>
          <p:cNvPr id="300" name="Google Shape;300;p27"/>
          <p:cNvSpPr txBox="1"/>
          <p:nvPr/>
        </p:nvSpPr>
        <p:spPr>
          <a:xfrm>
            <a:off x="1085851" y="1611859"/>
            <a:ext cx="7015326" cy="116955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.contenedor</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background-color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coral</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display</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flex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9CDCFE"/>
                </a:solidFill>
                <a:latin typeface="Consolas"/>
                <a:ea typeface="Consolas"/>
                <a:cs typeface="Consolas"/>
                <a:sym typeface="Consolas"/>
              </a:rPr>
              <a:t>    flex-direction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column</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01" name="Google Shape;301;p27"/>
          <p:cNvSpPr txBox="1"/>
          <p:nvPr/>
        </p:nvSpPr>
        <p:spPr>
          <a:xfrm>
            <a:off x="407874" y="2945475"/>
            <a:ext cx="7589837"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Obtenemos una vista similar a la siguiente:</a:t>
            </a:r>
            <a:endParaRPr b="0" i="0" sz="1400" u="none" cap="none" strike="noStrike">
              <a:solidFill>
                <a:srgbClr val="000000"/>
              </a:solidFill>
              <a:latin typeface="Arial"/>
              <a:ea typeface="Arial"/>
              <a:cs typeface="Arial"/>
              <a:sym typeface="Arial"/>
            </a:endParaRPr>
          </a:p>
        </p:txBody>
      </p:sp>
      <p:sp>
        <p:nvSpPr>
          <p:cNvPr id="302" name="Google Shape;302;p27"/>
          <p:cNvSpPr/>
          <p:nvPr/>
        </p:nvSpPr>
        <p:spPr>
          <a:xfrm>
            <a:off x="285954" y="765197"/>
            <a:ext cx="55124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PE" sz="1800" u="none" cap="none" strike="noStrike">
                <a:solidFill>
                  <a:schemeClr val="dk1"/>
                </a:solidFill>
                <a:latin typeface="Calibri"/>
                <a:ea typeface="Calibri"/>
                <a:cs typeface="Calibri"/>
                <a:sym typeface="Calibri"/>
              </a:rPr>
              <a:t>DIRECCIÓN</a:t>
            </a:r>
            <a:endParaRPr b="0" i="0" sz="1400" u="none" cap="none" strike="noStrike">
              <a:solidFill>
                <a:srgbClr val="000000"/>
              </a:solidFill>
              <a:latin typeface="Arial"/>
              <a:ea typeface="Arial"/>
              <a:cs typeface="Arial"/>
              <a:sym typeface="Arial"/>
            </a:endParaRPr>
          </a:p>
        </p:txBody>
      </p:sp>
      <p:pic>
        <p:nvPicPr>
          <p:cNvPr id="303" name="Google Shape;303;p27"/>
          <p:cNvPicPr preferRelativeResize="0"/>
          <p:nvPr/>
        </p:nvPicPr>
        <p:blipFill rotWithShape="1">
          <a:blip r:embed="rId3">
            <a:alphaModFix/>
          </a:blip>
          <a:srcRect b="0" l="0" r="0" t="0"/>
          <a:stretch/>
        </p:blipFill>
        <p:spPr>
          <a:xfrm>
            <a:off x="2746990" y="3283760"/>
            <a:ext cx="3314543" cy="199560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nvSpPr>
        <p:spPr>
          <a:xfrm>
            <a:off x="386015" y="1116178"/>
            <a:ext cx="7545628" cy="984885"/>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Como hemos visto, los elementos dentro de un contenedor pueden alinearse horizontalmente. Por defecto, se alinean hacia la izquierda.</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 la propiedad </a:t>
            </a:r>
            <a:r>
              <a:rPr b="1" i="0" lang="es-PE" sz="1600" u="none" cap="none" strike="noStrike">
                <a:solidFill>
                  <a:srgbClr val="262626"/>
                </a:solidFill>
                <a:latin typeface="Calibri"/>
                <a:ea typeface="Calibri"/>
                <a:cs typeface="Calibri"/>
                <a:sym typeface="Calibri"/>
              </a:rPr>
              <a:t>justify-content</a:t>
            </a:r>
            <a:r>
              <a:rPr b="0" i="0" lang="es-PE" sz="1600" u="none" cap="none" strike="noStrike">
                <a:solidFill>
                  <a:srgbClr val="262626"/>
                </a:solidFill>
                <a:latin typeface="Calibri"/>
                <a:ea typeface="Calibri"/>
                <a:cs typeface="Calibri"/>
                <a:sym typeface="Calibri"/>
              </a:rPr>
              <a:t> podemos indicar cómo queremos que se muestren los elementos. A continuación se describe el efecto de sus posibles valores:</a:t>
            </a:r>
            <a:endParaRPr b="0" i="0" sz="1400" u="none" cap="none" strike="noStrike">
              <a:solidFill>
                <a:srgbClr val="000000"/>
              </a:solidFill>
              <a:latin typeface="Arial"/>
              <a:ea typeface="Arial"/>
              <a:cs typeface="Arial"/>
              <a:sym typeface="Arial"/>
            </a:endParaRPr>
          </a:p>
        </p:txBody>
      </p:sp>
      <p:sp>
        <p:nvSpPr>
          <p:cNvPr id="310" name="Google Shape;310;p2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DIAGRAMACIÓN FLEX</a:t>
            </a:r>
            <a:endParaRPr b="0" i="0" sz="1700" u="none" cap="none" strike="noStrike">
              <a:solidFill>
                <a:srgbClr val="438AD7"/>
              </a:solidFill>
              <a:latin typeface="Calibri"/>
              <a:ea typeface="Calibri"/>
              <a:cs typeface="Calibri"/>
              <a:sym typeface="Calibri"/>
            </a:endParaRPr>
          </a:p>
        </p:txBody>
      </p:sp>
      <p:sp>
        <p:nvSpPr>
          <p:cNvPr id="311" name="Google Shape;311;p28"/>
          <p:cNvSpPr/>
          <p:nvPr/>
        </p:nvSpPr>
        <p:spPr>
          <a:xfrm>
            <a:off x="285954" y="699314"/>
            <a:ext cx="55124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PE" sz="1800" u="none" cap="none" strike="noStrike">
                <a:solidFill>
                  <a:schemeClr val="dk1"/>
                </a:solidFill>
                <a:latin typeface="Calibri"/>
                <a:ea typeface="Calibri"/>
                <a:cs typeface="Calibri"/>
                <a:sym typeface="Calibri"/>
              </a:rPr>
              <a:t>JUSTIFICAR EL CONTENIDO</a:t>
            </a:r>
            <a:endParaRPr b="0" i="0" sz="1400" u="none" cap="none" strike="noStrike">
              <a:solidFill>
                <a:srgbClr val="000000"/>
              </a:solidFill>
              <a:latin typeface="Arial"/>
              <a:ea typeface="Arial"/>
              <a:cs typeface="Arial"/>
              <a:sym typeface="Arial"/>
            </a:endParaRPr>
          </a:p>
        </p:txBody>
      </p:sp>
      <p:grpSp>
        <p:nvGrpSpPr>
          <p:cNvPr id="312" name="Google Shape;312;p28"/>
          <p:cNvGrpSpPr/>
          <p:nvPr/>
        </p:nvGrpSpPr>
        <p:grpSpPr>
          <a:xfrm>
            <a:off x="516439" y="2622324"/>
            <a:ext cx="2047473" cy="1544281"/>
            <a:chOff x="690460" y="2982087"/>
            <a:chExt cx="1976878" cy="1491036"/>
          </a:xfrm>
        </p:grpSpPr>
        <p:sp>
          <p:nvSpPr>
            <p:cNvPr id="313" name="Google Shape;313;p28"/>
            <p:cNvSpPr/>
            <p:nvPr/>
          </p:nvSpPr>
          <p:spPr>
            <a:xfrm>
              <a:off x="762351" y="3053472"/>
              <a:ext cx="391638" cy="1370845"/>
            </a:xfrm>
            <a:prstGeom prst="rect">
              <a:avLst/>
            </a:prstGeom>
            <a:solidFill>
              <a:srgbClr val="9F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4" name="Google Shape;314;p28"/>
            <p:cNvSpPr/>
            <p:nvPr/>
          </p:nvSpPr>
          <p:spPr>
            <a:xfrm>
              <a:off x="1247277" y="3044455"/>
              <a:ext cx="391638" cy="1370845"/>
            </a:xfrm>
            <a:prstGeom prst="rect">
              <a:avLst/>
            </a:prstGeom>
            <a:solidFill>
              <a:srgbClr val="9F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5" name="Google Shape;315;p28"/>
            <p:cNvSpPr/>
            <p:nvPr/>
          </p:nvSpPr>
          <p:spPr>
            <a:xfrm>
              <a:off x="1732203" y="3044454"/>
              <a:ext cx="391638" cy="1370845"/>
            </a:xfrm>
            <a:prstGeom prst="rect">
              <a:avLst/>
            </a:prstGeom>
            <a:solidFill>
              <a:srgbClr val="9F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6" name="Google Shape;316;p28"/>
            <p:cNvSpPr/>
            <p:nvPr/>
          </p:nvSpPr>
          <p:spPr>
            <a:xfrm>
              <a:off x="2217130" y="3042183"/>
              <a:ext cx="391638" cy="1370845"/>
            </a:xfrm>
            <a:prstGeom prst="rect">
              <a:avLst/>
            </a:prstGeom>
            <a:solidFill>
              <a:srgbClr val="9F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p28"/>
            <p:cNvSpPr/>
            <p:nvPr/>
          </p:nvSpPr>
          <p:spPr>
            <a:xfrm>
              <a:off x="690460" y="2982087"/>
              <a:ext cx="1976878" cy="1491036"/>
            </a:xfrm>
            <a:prstGeom prst="rect">
              <a:avLst/>
            </a:prstGeom>
            <a:no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18" name="Google Shape;318;p28"/>
          <p:cNvGrpSpPr/>
          <p:nvPr/>
        </p:nvGrpSpPr>
        <p:grpSpPr>
          <a:xfrm>
            <a:off x="2777284" y="3640439"/>
            <a:ext cx="2096700" cy="526166"/>
            <a:chOff x="3219189" y="1681238"/>
            <a:chExt cx="2423787" cy="608249"/>
          </a:xfrm>
        </p:grpSpPr>
        <p:sp>
          <p:nvSpPr>
            <p:cNvPr id="319" name="Google Shape;319;p28"/>
            <p:cNvSpPr/>
            <p:nvPr/>
          </p:nvSpPr>
          <p:spPr>
            <a:xfrm>
              <a:off x="3315456" y="1776843"/>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0" name="Google Shape;320;p28"/>
            <p:cNvSpPr/>
            <p:nvPr/>
          </p:nvSpPr>
          <p:spPr>
            <a:xfrm>
              <a:off x="3219189" y="1681238"/>
              <a:ext cx="2423787" cy="608249"/>
            </a:xfrm>
            <a:prstGeom prst="rect">
              <a:avLst/>
            </a:prstGeom>
            <a:no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28"/>
            <p:cNvSpPr/>
            <p:nvPr/>
          </p:nvSpPr>
          <p:spPr>
            <a:xfrm>
              <a:off x="3847812" y="1770580"/>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2" name="Google Shape;322;p28"/>
            <p:cNvSpPr/>
            <p:nvPr/>
          </p:nvSpPr>
          <p:spPr>
            <a:xfrm>
              <a:off x="4380168" y="1770580"/>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3" name="Google Shape;323;p28"/>
            <p:cNvSpPr/>
            <p:nvPr/>
          </p:nvSpPr>
          <p:spPr>
            <a:xfrm>
              <a:off x="4931936" y="1770580"/>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24" name="Google Shape;324;p28"/>
          <p:cNvGrpSpPr/>
          <p:nvPr/>
        </p:nvGrpSpPr>
        <p:grpSpPr>
          <a:xfrm>
            <a:off x="2809877" y="4603487"/>
            <a:ext cx="2096700" cy="526166"/>
            <a:chOff x="3206663" y="2838520"/>
            <a:chExt cx="2423787" cy="608249"/>
          </a:xfrm>
        </p:grpSpPr>
        <p:sp>
          <p:nvSpPr>
            <p:cNvPr id="325" name="Google Shape;325;p28"/>
            <p:cNvSpPr/>
            <p:nvPr/>
          </p:nvSpPr>
          <p:spPr>
            <a:xfrm>
              <a:off x="3497704" y="2922974"/>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6" name="Google Shape;326;p28"/>
            <p:cNvSpPr/>
            <p:nvPr/>
          </p:nvSpPr>
          <p:spPr>
            <a:xfrm>
              <a:off x="3206663" y="2838520"/>
              <a:ext cx="2423787" cy="608249"/>
            </a:xfrm>
            <a:prstGeom prst="rect">
              <a:avLst/>
            </a:prstGeom>
            <a:no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28"/>
            <p:cNvSpPr/>
            <p:nvPr/>
          </p:nvSpPr>
          <p:spPr>
            <a:xfrm>
              <a:off x="4035162" y="2916711"/>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8" name="Google Shape;328;p28"/>
            <p:cNvSpPr/>
            <p:nvPr/>
          </p:nvSpPr>
          <p:spPr>
            <a:xfrm>
              <a:off x="4572620" y="2916711"/>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9" name="Google Shape;329;p28"/>
            <p:cNvSpPr/>
            <p:nvPr/>
          </p:nvSpPr>
          <p:spPr>
            <a:xfrm>
              <a:off x="5106222" y="2916711"/>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30" name="Google Shape;330;p28"/>
          <p:cNvGrpSpPr/>
          <p:nvPr/>
        </p:nvGrpSpPr>
        <p:grpSpPr>
          <a:xfrm>
            <a:off x="516439" y="4603487"/>
            <a:ext cx="2047473" cy="526166"/>
            <a:chOff x="3206663" y="2838520"/>
            <a:chExt cx="2366881" cy="608249"/>
          </a:xfrm>
        </p:grpSpPr>
        <p:sp>
          <p:nvSpPr>
            <p:cNvPr id="331" name="Google Shape;331;p28"/>
            <p:cNvSpPr/>
            <p:nvPr/>
          </p:nvSpPr>
          <p:spPr>
            <a:xfrm>
              <a:off x="3385549" y="2922974"/>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2" name="Google Shape;332;p28"/>
            <p:cNvSpPr/>
            <p:nvPr/>
          </p:nvSpPr>
          <p:spPr>
            <a:xfrm>
              <a:off x="3206663" y="2838520"/>
              <a:ext cx="2366881" cy="608249"/>
            </a:xfrm>
            <a:prstGeom prst="rect">
              <a:avLst/>
            </a:prstGeom>
            <a:no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28"/>
            <p:cNvSpPr/>
            <p:nvPr/>
          </p:nvSpPr>
          <p:spPr>
            <a:xfrm>
              <a:off x="3917905" y="2916711"/>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4" name="Google Shape;334;p28"/>
            <p:cNvSpPr/>
            <p:nvPr/>
          </p:nvSpPr>
          <p:spPr>
            <a:xfrm>
              <a:off x="4430849" y="2916711"/>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5" name="Google Shape;335;p28"/>
            <p:cNvSpPr/>
            <p:nvPr/>
          </p:nvSpPr>
          <p:spPr>
            <a:xfrm>
              <a:off x="4957838" y="2916711"/>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36" name="Google Shape;336;p28"/>
          <p:cNvGrpSpPr/>
          <p:nvPr/>
        </p:nvGrpSpPr>
        <p:grpSpPr>
          <a:xfrm>
            <a:off x="5164429" y="2674073"/>
            <a:ext cx="3417347" cy="551494"/>
            <a:chOff x="4779883" y="2173505"/>
            <a:chExt cx="3950457" cy="637527"/>
          </a:xfrm>
        </p:grpSpPr>
        <p:sp>
          <p:nvSpPr>
            <p:cNvPr id="337" name="Google Shape;337;p28"/>
            <p:cNvSpPr/>
            <p:nvPr/>
          </p:nvSpPr>
          <p:spPr>
            <a:xfrm>
              <a:off x="4896659" y="2264217"/>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8" name="Google Shape;338;p28"/>
            <p:cNvSpPr/>
            <p:nvPr/>
          </p:nvSpPr>
          <p:spPr>
            <a:xfrm>
              <a:off x="4779883" y="2173505"/>
              <a:ext cx="3950457" cy="637527"/>
            </a:xfrm>
            <a:prstGeom prst="rect">
              <a:avLst/>
            </a:prstGeom>
            <a:no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28"/>
            <p:cNvSpPr/>
            <p:nvPr/>
          </p:nvSpPr>
          <p:spPr>
            <a:xfrm>
              <a:off x="6005226" y="2264217"/>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0" name="Google Shape;340;p28"/>
            <p:cNvSpPr/>
            <p:nvPr/>
          </p:nvSpPr>
          <p:spPr>
            <a:xfrm>
              <a:off x="7105429" y="2264514"/>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1" name="Google Shape;341;p28"/>
            <p:cNvSpPr/>
            <p:nvPr/>
          </p:nvSpPr>
          <p:spPr>
            <a:xfrm>
              <a:off x="8205632" y="2264217"/>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42" name="Google Shape;342;p28"/>
          <p:cNvGrpSpPr/>
          <p:nvPr/>
        </p:nvGrpSpPr>
        <p:grpSpPr>
          <a:xfrm>
            <a:off x="5171406" y="3602736"/>
            <a:ext cx="3417347" cy="551494"/>
            <a:chOff x="4795677" y="3391157"/>
            <a:chExt cx="3950457" cy="637527"/>
          </a:xfrm>
        </p:grpSpPr>
        <p:sp>
          <p:nvSpPr>
            <p:cNvPr id="343" name="Google Shape;343;p28"/>
            <p:cNvSpPr/>
            <p:nvPr/>
          </p:nvSpPr>
          <p:spPr>
            <a:xfrm>
              <a:off x="5086025" y="3491727"/>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4" name="Google Shape;344;p28"/>
            <p:cNvSpPr/>
            <p:nvPr/>
          </p:nvSpPr>
          <p:spPr>
            <a:xfrm>
              <a:off x="6063697" y="3491727"/>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5" name="Google Shape;345;p28"/>
            <p:cNvSpPr/>
            <p:nvPr/>
          </p:nvSpPr>
          <p:spPr>
            <a:xfrm>
              <a:off x="7041369" y="3492024"/>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6" name="Google Shape;346;p28"/>
            <p:cNvSpPr/>
            <p:nvPr/>
          </p:nvSpPr>
          <p:spPr>
            <a:xfrm>
              <a:off x="8019040" y="3491727"/>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7" name="Google Shape;347;p28"/>
            <p:cNvSpPr/>
            <p:nvPr/>
          </p:nvSpPr>
          <p:spPr>
            <a:xfrm>
              <a:off x="4795677" y="3391157"/>
              <a:ext cx="3950457" cy="637527"/>
            </a:xfrm>
            <a:prstGeom prst="rect">
              <a:avLst/>
            </a:prstGeom>
            <a:no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48" name="Google Shape;348;p28"/>
          <p:cNvGrpSpPr/>
          <p:nvPr/>
        </p:nvGrpSpPr>
        <p:grpSpPr>
          <a:xfrm>
            <a:off x="5161534" y="4588550"/>
            <a:ext cx="3417347" cy="551494"/>
            <a:chOff x="4779883" y="4622868"/>
            <a:chExt cx="3950457" cy="637527"/>
          </a:xfrm>
        </p:grpSpPr>
        <p:sp>
          <p:nvSpPr>
            <p:cNvPr id="349" name="Google Shape;349;p28"/>
            <p:cNvSpPr/>
            <p:nvPr/>
          </p:nvSpPr>
          <p:spPr>
            <a:xfrm>
              <a:off x="4779883" y="4622868"/>
              <a:ext cx="3950457" cy="637527"/>
            </a:xfrm>
            <a:prstGeom prst="rect">
              <a:avLst/>
            </a:prstGeom>
            <a:no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28"/>
            <p:cNvSpPr/>
            <p:nvPr/>
          </p:nvSpPr>
          <p:spPr>
            <a:xfrm>
              <a:off x="5193820" y="4714111"/>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1" name="Google Shape;351;p28"/>
            <p:cNvSpPr/>
            <p:nvPr/>
          </p:nvSpPr>
          <p:spPr>
            <a:xfrm>
              <a:off x="6094501" y="4714111"/>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2" name="Google Shape;352;p28"/>
            <p:cNvSpPr/>
            <p:nvPr/>
          </p:nvSpPr>
          <p:spPr>
            <a:xfrm>
              <a:off x="6994543" y="4714111"/>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3" name="Google Shape;353;p28"/>
            <p:cNvSpPr/>
            <p:nvPr/>
          </p:nvSpPr>
          <p:spPr>
            <a:xfrm>
              <a:off x="7900161" y="4714111"/>
              <a:ext cx="436089" cy="436388"/>
            </a:xfrm>
            <a:prstGeom prst="rect">
              <a:avLst/>
            </a:prstGeom>
            <a:solidFill>
              <a:srgbClr val="9EC90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54" name="Google Shape;354;p28"/>
          <p:cNvSpPr txBox="1"/>
          <p:nvPr/>
        </p:nvSpPr>
        <p:spPr>
          <a:xfrm>
            <a:off x="1023289" y="2254373"/>
            <a:ext cx="1024493"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PE" sz="1400" u="none" cap="none" strike="noStrike">
                <a:solidFill>
                  <a:schemeClr val="dk1"/>
                </a:solidFill>
                <a:latin typeface="Calibri"/>
                <a:ea typeface="Calibri"/>
                <a:cs typeface="Calibri"/>
                <a:sym typeface="Calibri"/>
              </a:rPr>
              <a:t>strectch</a:t>
            </a:r>
            <a:endParaRPr b="0" i="0" sz="1400" u="none" cap="none" strike="noStrike">
              <a:solidFill>
                <a:srgbClr val="000000"/>
              </a:solidFill>
              <a:latin typeface="Arial"/>
              <a:ea typeface="Arial"/>
              <a:cs typeface="Arial"/>
              <a:sym typeface="Arial"/>
            </a:endParaRPr>
          </a:p>
        </p:txBody>
      </p:sp>
      <p:sp>
        <p:nvSpPr>
          <p:cNvPr id="355" name="Google Shape;355;p28"/>
          <p:cNvSpPr txBox="1"/>
          <p:nvPr/>
        </p:nvSpPr>
        <p:spPr>
          <a:xfrm>
            <a:off x="1056741" y="4286952"/>
            <a:ext cx="956142"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PE" sz="1400" u="none" cap="none" strike="noStrike">
                <a:solidFill>
                  <a:schemeClr val="dk1"/>
                </a:solidFill>
                <a:latin typeface="Calibri"/>
                <a:ea typeface="Calibri"/>
                <a:cs typeface="Calibri"/>
                <a:sym typeface="Calibri"/>
              </a:rPr>
              <a:t>center</a:t>
            </a:r>
            <a:endParaRPr b="0" i="0" sz="1400" u="none" cap="none" strike="noStrike">
              <a:solidFill>
                <a:srgbClr val="000000"/>
              </a:solidFill>
              <a:latin typeface="Arial"/>
              <a:ea typeface="Arial"/>
              <a:cs typeface="Arial"/>
              <a:sym typeface="Arial"/>
            </a:endParaRPr>
          </a:p>
        </p:txBody>
      </p:sp>
      <p:sp>
        <p:nvSpPr>
          <p:cNvPr id="356" name="Google Shape;356;p28"/>
          <p:cNvSpPr txBox="1"/>
          <p:nvPr/>
        </p:nvSpPr>
        <p:spPr>
          <a:xfrm>
            <a:off x="3340107" y="3264991"/>
            <a:ext cx="956142"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PE" sz="1400" u="none" cap="none" strike="noStrike">
                <a:solidFill>
                  <a:schemeClr val="dk1"/>
                </a:solidFill>
                <a:latin typeface="Calibri"/>
                <a:ea typeface="Calibri"/>
                <a:cs typeface="Calibri"/>
                <a:sym typeface="Calibri"/>
              </a:rPr>
              <a:t>flex - start</a:t>
            </a:r>
            <a:endParaRPr b="0" i="0" sz="1400" u="none" cap="none" strike="noStrike">
              <a:solidFill>
                <a:srgbClr val="000000"/>
              </a:solidFill>
              <a:latin typeface="Arial"/>
              <a:ea typeface="Arial"/>
              <a:cs typeface="Arial"/>
              <a:sym typeface="Arial"/>
            </a:endParaRPr>
          </a:p>
        </p:txBody>
      </p:sp>
      <p:sp>
        <p:nvSpPr>
          <p:cNvPr id="357" name="Google Shape;357;p28"/>
          <p:cNvSpPr txBox="1"/>
          <p:nvPr/>
        </p:nvSpPr>
        <p:spPr>
          <a:xfrm>
            <a:off x="6297514" y="4273518"/>
            <a:ext cx="1239645"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PE" sz="1400" u="none" cap="none" strike="noStrike">
                <a:solidFill>
                  <a:schemeClr val="dk1"/>
                </a:solidFill>
                <a:latin typeface="Calibri"/>
                <a:ea typeface="Calibri"/>
                <a:cs typeface="Calibri"/>
                <a:sym typeface="Calibri"/>
              </a:rPr>
              <a:t>space - evenly</a:t>
            </a:r>
            <a:endParaRPr b="0" i="0" sz="1400" u="none" cap="none" strike="noStrike">
              <a:solidFill>
                <a:srgbClr val="000000"/>
              </a:solidFill>
              <a:latin typeface="Arial"/>
              <a:ea typeface="Arial"/>
              <a:cs typeface="Arial"/>
              <a:sym typeface="Arial"/>
            </a:endParaRPr>
          </a:p>
        </p:txBody>
      </p:sp>
      <p:sp>
        <p:nvSpPr>
          <p:cNvPr id="358" name="Google Shape;358;p28"/>
          <p:cNvSpPr txBox="1"/>
          <p:nvPr/>
        </p:nvSpPr>
        <p:spPr>
          <a:xfrm>
            <a:off x="3384652" y="4281165"/>
            <a:ext cx="956142"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PE" sz="1400" u="none" cap="none" strike="noStrike">
                <a:solidFill>
                  <a:schemeClr val="dk1"/>
                </a:solidFill>
                <a:latin typeface="Calibri"/>
                <a:ea typeface="Calibri"/>
                <a:cs typeface="Calibri"/>
                <a:sym typeface="Calibri"/>
              </a:rPr>
              <a:t>flex - end</a:t>
            </a:r>
            <a:endParaRPr b="0" i="0" sz="1400" u="none" cap="none" strike="noStrike">
              <a:solidFill>
                <a:srgbClr val="000000"/>
              </a:solidFill>
              <a:latin typeface="Arial"/>
              <a:ea typeface="Arial"/>
              <a:cs typeface="Arial"/>
              <a:sym typeface="Arial"/>
            </a:endParaRPr>
          </a:p>
        </p:txBody>
      </p:sp>
      <p:sp>
        <p:nvSpPr>
          <p:cNvPr id="359" name="Google Shape;359;p28"/>
          <p:cNvSpPr txBox="1"/>
          <p:nvPr/>
        </p:nvSpPr>
        <p:spPr>
          <a:xfrm>
            <a:off x="6102903" y="3281708"/>
            <a:ext cx="143425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PE" sz="1400" u="none" cap="none" strike="noStrike">
                <a:solidFill>
                  <a:schemeClr val="dk1"/>
                </a:solidFill>
                <a:latin typeface="Calibri"/>
                <a:ea typeface="Calibri"/>
                <a:cs typeface="Calibri"/>
                <a:sym typeface="Calibri"/>
              </a:rPr>
              <a:t>space - around</a:t>
            </a:r>
            <a:endParaRPr b="0" i="0" sz="1400" u="none" cap="none" strike="noStrike">
              <a:solidFill>
                <a:srgbClr val="000000"/>
              </a:solidFill>
              <a:latin typeface="Arial"/>
              <a:ea typeface="Arial"/>
              <a:cs typeface="Arial"/>
              <a:sym typeface="Arial"/>
            </a:endParaRPr>
          </a:p>
        </p:txBody>
      </p:sp>
      <p:sp>
        <p:nvSpPr>
          <p:cNvPr id="360" name="Google Shape;360;p28"/>
          <p:cNvSpPr txBox="1"/>
          <p:nvPr/>
        </p:nvSpPr>
        <p:spPr>
          <a:xfrm>
            <a:off x="6004122" y="2305261"/>
            <a:ext cx="173795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PE" sz="1400" u="none" cap="none" strike="noStrike">
                <a:solidFill>
                  <a:schemeClr val="dk1"/>
                </a:solidFill>
                <a:latin typeface="Calibri"/>
                <a:ea typeface="Calibri"/>
                <a:cs typeface="Calibri"/>
                <a:sym typeface="Calibri"/>
              </a:rPr>
              <a:t>space - between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9"/>
          <p:cNvSpPr/>
          <p:nvPr/>
        </p:nvSpPr>
        <p:spPr>
          <a:xfrm>
            <a:off x="1028091" y="1811886"/>
            <a:ext cx="7130845" cy="1528321"/>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29"/>
          <p:cNvSpPr txBox="1"/>
          <p:nvPr/>
        </p:nvSpPr>
        <p:spPr>
          <a:xfrm>
            <a:off x="407875" y="1145357"/>
            <a:ext cx="7589837" cy="492443"/>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nuestro ejemplo, establecemos la propiedad </a:t>
            </a:r>
            <a:r>
              <a:rPr b="1" i="0" lang="es-PE" sz="1600" u="none" cap="none" strike="noStrike">
                <a:solidFill>
                  <a:srgbClr val="262626"/>
                </a:solidFill>
                <a:latin typeface="Calibri"/>
                <a:ea typeface="Calibri"/>
                <a:cs typeface="Calibri"/>
                <a:sym typeface="Calibri"/>
              </a:rPr>
              <a:t>justify-content</a:t>
            </a:r>
            <a:r>
              <a:rPr b="0" i="0" lang="es-PE" sz="1600" u="none" cap="none" strike="noStrike">
                <a:solidFill>
                  <a:srgbClr val="262626"/>
                </a:solidFill>
                <a:latin typeface="Calibri"/>
                <a:ea typeface="Calibri"/>
                <a:cs typeface="Calibri"/>
                <a:sym typeface="Calibri"/>
              </a:rPr>
              <a:t> con el valor </a:t>
            </a:r>
            <a:r>
              <a:rPr b="1" i="0" lang="es-PE" sz="1600" u="none" cap="none" strike="noStrike">
                <a:solidFill>
                  <a:srgbClr val="262626"/>
                </a:solidFill>
                <a:latin typeface="Calibri"/>
                <a:ea typeface="Calibri"/>
                <a:cs typeface="Calibri"/>
                <a:sym typeface="Calibri"/>
              </a:rPr>
              <a:t>space-around</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368" name="Google Shape;368;p2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DIAGRAMACIÓN FLEX</a:t>
            </a:r>
            <a:endParaRPr b="0" i="0" sz="1700" u="none" cap="none" strike="noStrike">
              <a:solidFill>
                <a:srgbClr val="438AD7"/>
              </a:solidFill>
              <a:latin typeface="Calibri"/>
              <a:ea typeface="Calibri"/>
              <a:cs typeface="Calibri"/>
              <a:sym typeface="Calibri"/>
            </a:endParaRPr>
          </a:p>
        </p:txBody>
      </p:sp>
      <p:sp>
        <p:nvSpPr>
          <p:cNvPr id="369" name="Google Shape;369;p29"/>
          <p:cNvSpPr txBox="1"/>
          <p:nvPr/>
        </p:nvSpPr>
        <p:spPr>
          <a:xfrm>
            <a:off x="1085849" y="1884748"/>
            <a:ext cx="7015326" cy="1384995"/>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.contenedor</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background-color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coral</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display</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flex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9CDCFE"/>
                </a:solidFill>
                <a:latin typeface="Consolas"/>
                <a:ea typeface="Consolas"/>
                <a:cs typeface="Consolas"/>
                <a:sym typeface="Consolas"/>
              </a:rPr>
              <a:t>    flex-direction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row</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justify-content</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space-around</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70" name="Google Shape;370;p29"/>
          <p:cNvSpPr txBox="1"/>
          <p:nvPr/>
        </p:nvSpPr>
        <p:spPr>
          <a:xfrm>
            <a:off x="407875" y="3566156"/>
            <a:ext cx="4474346"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Obtenemos una vista similar a la siguiente:</a:t>
            </a:r>
            <a:endParaRPr b="0" i="0" sz="1400" u="none" cap="none" strike="noStrike">
              <a:solidFill>
                <a:srgbClr val="000000"/>
              </a:solidFill>
              <a:latin typeface="Arial"/>
              <a:ea typeface="Arial"/>
              <a:cs typeface="Arial"/>
              <a:sym typeface="Arial"/>
            </a:endParaRPr>
          </a:p>
        </p:txBody>
      </p:sp>
      <p:sp>
        <p:nvSpPr>
          <p:cNvPr id="371" name="Google Shape;371;p29"/>
          <p:cNvSpPr/>
          <p:nvPr/>
        </p:nvSpPr>
        <p:spPr>
          <a:xfrm>
            <a:off x="285954" y="705561"/>
            <a:ext cx="55124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PE" sz="1800" u="none" cap="none" strike="noStrike">
                <a:solidFill>
                  <a:schemeClr val="dk1"/>
                </a:solidFill>
                <a:latin typeface="Calibri"/>
                <a:ea typeface="Calibri"/>
                <a:cs typeface="Calibri"/>
                <a:sym typeface="Calibri"/>
              </a:rPr>
              <a:t>JUSTIFICAR EL CONTENIDO</a:t>
            </a:r>
            <a:endParaRPr b="0" i="0" sz="1400" u="none" cap="none" strike="noStrike">
              <a:solidFill>
                <a:srgbClr val="000000"/>
              </a:solidFill>
              <a:latin typeface="Arial"/>
              <a:ea typeface="Arial"/>
              <a:cs typeface="Arial"/>
              <a:sym typeface="Arial"/>
            </a:endParaRPr>
          </a:p>
        </p:txBody>
      </p:sp>
      <p:pic>
        <p:nvPicPr>
          <p:cNvPr id="372" name="Google Shape;372;p29"/>
          <p:cNvPicPr preferRelativeResize="0"/>
          <p:nvPr/>
        </p:nvPicPr>
        <p:blipFill rotWithShape="1">
          <a:blip r:embed="rId3">
            <a:alphaModFix/>
          </a:blip>
          <a:srcRect b="0" l="0" r="0" t="0"/>
          <a:stretch/>
        </p:blipFill>
        <p:spPr>
          <a:xfrm>
            <a:off x="1027552" y="4038326"/>
            <a:ext cx="7130845" cy="92920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3"/>
          <p:cNvSpPr/>
          <p:nvPr/>
        </p:nvSpPr>
        <p:spPr>
          <a:xfrm>
            <a:off x="424251" y="3703125"/>
            <a:ext cx="8619387" cy="86671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VARIABLE CSS</a:t>
            </a:r>
            <a:endParaRPr b="1" i="0" sz="28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0"/>
          <p:cNvSpPr txBox="1"/>
          <p:nvPr/>
        </p:nvSpPr>
        <p:spPr>
          <a:xfrm>
            <a:off x="407875" y="1073702"/>
            <a:ext cx="7747205" cy="984885"/>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Cuando tenemos una gran cantidad de elementos dentro del contenedor flex, estos se alinean en la dirección que se ha especificado: </a:t>
            </a:r>
            <a:r>
              <a:rPr b="1" i="0" lang="es-PE" sz="1600" u="none" cap="none" strike="noStrike">
                <a:solidFill>
                  <a:srgbClr val="262626"/>
                </a:solidFill>
                <a:latin typeface="Calibri"/>
                <a:ea typeface="Calibri"/>
                <a:cs typeface="Calibri"/>
                <a:sym typeface="Calibri"/>
              </a:rPr>
              <a:t>row</a:t>
            </a:r>
            <a:r>
              <a:rPr b="0" i="0" lang="es-PE" sz="1600" u="none" cap="none" strike="noStrike">
                <a:solidFill>
                  <a:srgbClr val="262626"/>
                </a:solidFill>
                <a:latin typeface="Calibri"/>
                <a:ea typeface="Calibri"/>
                <a:cs typeface="Calibri"/>
                <a:sym typeface="Calibri"/>
              </a:rPr>
              <a:t> (horizontal) o </a:t>
            </a:r>
            <a:r>
              <a:rPr b="1" i="0" lang="es-PE" sz="1600" u="none" cap="none" strike="noStrike">
                <a:solidFill>
                  <a:srgbClr val="262626"/>
                </a:solidFill>
                <a:latin typeface="Calibri"/>
                <a:ea typeface="Calibri"/>
                <a:cs typeface="Calibri"/>
                <a:sym typeface="Calibri"/>
              </a:rPr>
              <a:t>column</a:t>
            </a:r>
            <a:r>
              <a:rPr b="0" i="0" lang="es-PE" sz="1600" u="none" cap="none" strike="noStrike">
                <a:solidFill>
                  <a:srgbClr val="262626"/>
                </a:solidFill>
                <a:latin typeface="Calibri"/>
                <a:ea typeface="Calibri"/>
                <a:cs typeface="Calibri"/>
                <a:sym typeface="Calibri"/>
              </a:rPr>
              <a:t> (vertical).</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Si la cantidad de elementos es muy grande, es posible que se muestren fuera de los límites del contenedor.</a:t>
            </a:r>
            <a:endParaRPr b="0" i="0" sz="1400" u="none" cap="none" strike="noStrike">
              <a:solidFill>
                <a:srgbClr val="000000"/>
              </a:solidFill>
              <a:latin typeface="Arial"/>
              <a:ea typeface="Arial"/>
              <a:cs typeface="Arial"/>
              <a:sym typeface="Arial"/>
            </a:endParaRPr>
          </a:p>
        </p:txBody>
      </p:sp>
      <p:sp>
        <p:nvSpPr>
          <p:cNvPr id="379" name="Google Shape;379;p3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DIAGRAMACIÓN FLEX</a:t>
            </a:r>
            <a:endParaRPr b="0" i="0" sz="1700" u="none" cap="none" strike="noStrike">
              <a:solidFill>
                <a:srgbClr val="438AD7"/>
              </a:solidFill>
              <a:latin typeface="Calibri"/>
              <a:ea typeface="Calibri"/>
              <a:cs typeface="Calibri"/>
              <a:sym typeface="Calibri"/>
            </a:endParaRPr>
          </a:p>
        </p:txBody>
      </p:sp>
      <p:sp>
        <p:nvSpPr>
          <p:cNvPr id="380" name="Google Shape;380;p30"/>
          <p:cNvSpPr txBox="1"/>
          <p:nvPr/>
        </p:nvSpPr>
        <p:spPr>
          <a:xfrm>
            <a:off x="407875" y="3658725"/>
            <a:ext cx="7747205" cy="1477328"/>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 flex podemos indicar que los elementos no se muestren únicamente en una línea o en una columna sino en varias.</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flex-wrap:</a:t>
            </a:r>
            <a:r>
              <a:rPr b="0" i="0" lang="es-PE" sz="1600" u="none" cap="none" strike="noStrike">
                <a:solidFill>
                  <a:srgbClr val="262626"/>
                </a:solidFill>
                <a:latin typeface="Calibri"/>
                <a:ea typeface="Calibri"/>
                <a:cs typeface="Calibri"/>
                <a:sym typeface="Calibri"/>
              </a:rPr>
              <a:t> Indica si los elementos flex se mostrarán en una línea o varias.</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no-wrap:</a:t>
            </a:r>
            <a:r>
              <a:rPr b="0" i="0" lang="es-PE" sz="1600" u="none" cap="none" strike="noStrike">
                <a:solidFill>
                  <a:srgbClr val="262626"/>
                </a:solidFill>
                <a:latin typeface="Calibri"/>
                <a:ea typeface="Calibri"/>
                <a:cs typeface="Calibri"/>
                <a:sym typeface="Calibri"/>
              </a:rPr>
              <a:t> Valor por defecto. Los elementos se muestran en una sola línea.</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wrap:</a:t>
            </a:r>
            <a:r>
              <a:rPr b="0" i="0" lang="es-PE" sz="1600" u="none" cap="none" strike="noStrike">
                <a:solidFill>
                  <a:srgbClr val="262626"/>
                </a:solidFill>
                <a:latin typeface="Calibri"/>
                <a:ea typeface="Calibri"/>
                <a:cs typeface="Calibri"/>
                <a:sym typeface="Calibri"/>
              </a:rPr>
              <a:t> Los elementos se muestran en múltiples líneas.</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wrap-reverse:</a:t>
            </a:r>
            <a:r>
              <a:rPr b="0" i="0" lang="es-PE" sz="1600" u="none" cap="none" strike="noStrike">
                <a:solidFill>
                  <a:srgbClr val="262626"/>
                </a:solidFill>
                <a:latin typeface="Calibri"/>
                <a:ea typeface="Calibri"/>
                <a:cs typeface="Calibri"/>
                <a:sym typeface="Calibri"/>
              </a:rPr>
              <a:t> Los elementos se muestran en múltiples líneas pero en orden inverso.</a:t>
            </a:r>
            <a:endParaRPr b="0" i="0" sz="1400" u="none" cap="none" strike="noStrike">
              <a:solidFill>
                <a:srgbClr val="000000"/>
              </a:solidFill>
              <a:latin typeface="Arial"/>
              <a:ea typeface="Arial"/>
              <a:cs typeface="Arial"/>
              <a:sym typeface="Arial"/>
            </a:endParaRPr>
          </a:p>
        </p:txBody>
      </p:sp>
      <p:sp>
        <p:nvSpPr>
          <p:cNvPr id="381" name="Google Shape;381;p30"/>
          <p:cNvSpPr/>
          <p:nvPr/>
        </p:nvSpPr>
        <p:spPr>
          <a:xfrm>
            <a:off x="285954" y="705561"/>
            <a:ext cx="55124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PE" sz="1800" u="none" cap="none" strike="noStrike">
                <a:solidFill>
                  <a:schemeClr val="dk1"/>
                </a:solidFill>
                <a:latin typeface="Calibri"/>
                <a:ea typeface="Calibri"/>
                <a:cs typeface="Calibri"/>
                <a:sym typeface="Calibri"/>
              </a:rPr>
              <a:t>MÚLTIPLES LÍNEAS</a:t>
            </a:r>
            <a:endParaRPr b="0" i="0" sz="1400" u="none" cap="none" strike="noStrike">
              <a:solidFill>
                <a:srgbClr val="000000"/>
              </a:solidFill>
              <a:latin typeface="Arial"/>
              <a:ea typeface="Arial"/>
              <a:cs typeface="Arial"/>
              <a:sym typeface="Arial"/>
            </a:endParaRPr>
          </a:p>
        </p:txBody>
      </p:sp>
      <p:pic>
        <p:nvPicPr>
          <p:cNvPr id="382" name="Google Shape;382;p30"/>
          <p:cNvPicPr preferRelativeResize="0"/>
          <p:nvPr/>
        </p:nvPicPr>
        <p:blipFill rotWithShape="1">
          <a:blip r:embed="rId3">
            <a:alphaModFix/>
          </a:blip>
          <a:srcRect b="0" l="0" r="0" t="0"/>
          <a:stretch/>
        </p:blipFill>
        <p:spPr>
          <a:xfrm>
            <a:off x="928486" y="2202023"/>
            <a:ext cx="7287027" cy="131326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p:nvPr/>
        </p:nvSpPr>
        <p:spPr>
          <a:xfrm>
            <a:off x="1042823" y="1311884"/>
            <a:ext cx="7114705" cy="1707261"/>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31"/>
          <p:cNvSpPr txBox="1"/>
          <p:nvPr/>
        </p:nvSpPr>
        <p:spPr>
          <a:xfrm>
            <a:off x="407875" y="747107"/>
            <a:ext cx="7589837" cy="49244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MÚLTIPLES LÍNEAS</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Establecemos la propiedad </a:t>
            </a:r>
            <a:r>
              <a:rPr b="1" i="0" lang="es-PE" sz="1600" u="none" cap="none" strike="noStrike">
                <a:solidFill>
                  <a:srgbClr val="262626"/>
                </a:solidFill>
                <a:latin typeface="Calibri"/>
                <a:ea typeface="Calibri"/>
                <a:cs typeface="Calibri"/>
                <a:sym typeface="Calibri"/>
              </a:rPr>
              <a:t>flex-wrap</a:t>
            </a:r>
            <a:r>
              <a:rPr b="0" i="0" lang="es-PE" sz="1600" u="none" cap="none" strike="noStrike">
                <a:solidFill>
                  <a:srgbClr val="262626"/>
                </a:solidFill>
                <a:latin typeface="Calibri"/>
                <a:ea typeface="Calibri"/>
                <a:cs typeface="Calibri"/>
                <a:sym typeface="Calibri"/>
              </a:rPr>
              <a:t> con el valor </a:t>
            </a:r>
            <a:r>
              <a:rPr b="1" i="0" lang="es-PE" sz="1600" u="none" cap="none" strike="noStrike">
                <a:solidFill>
                  <a:srgbClr val="262626"/>
                </a:solidFill>
                <a:latin typeface="Calibri"/>
                <a:ea typeface="Calibri"/>
                <a:cs typeface="Calibri"/>
                <a:sym typeface="Calibri"/>
              </a:rPr>
              <a:t>wrap</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390" name="Google Shape;390;p3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DIAGRAMACIÓN FLEX</a:t>
            </a:r>
            <a:endParaRPr b="0" i="0" sz="1700" u="none" cap="none" strike="noStrike">
              <a:solidFill>
                <a:srgbClr val="438AD7"/>
              </a:solidFill>
              <a:latin typeface="Calibri"/>
              <a:ea typeface="Calibri"/>
              <a:cs typeface="Calibri"/>
              <a:sym typeface="Calibri"/>
            </a:endParaRPr>
          </a:p>
        </p:txBody>
      </p:sp>
      <p:sp>
        <p:nvSpPr>
          <p:cNvPr id="391" name="Google Shape;391;p31"/>
          <p:cNvSpPr txBox="1"/>
          <p:nvPr/>
        </p:nvSpPr>
        <p:spPr>
          <a:xfrm>
            <a:off x="1085851" y="1363848"/>
            <a:ext cx="7015326" cy="1600438"/>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.contenedor</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background-color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coral</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display</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flex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9CDCFE"/>
                </a:solidFill>
                <a:latin typeface="Consolas"/>
                <a:ea typeface="Consolas"/>
                <a:cs typeface="Consolas"/>
                <a:sym typeface="Consolas"/>
              </a:rPr>
              <a:t>    flex-direction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row</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flex-wrap</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wrap</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justify-content</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space-around</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92" name="Google Shape;392;p31"/>
          <p:cNvSpPr txBox="1"/>
          <p:nvPr/>
        </p:nvSpPr>
        <p:spPr>
          <a:xfrm>
            <a:off x="407875" y="3131852"/>
            <a:ext cx="4757037"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Obtenemos una vista similar a la siguiente:</a:t>
            </a:r>
            <a:endParaRPr b="0" i="0" sz="1400" u="none" cap="none" strike="noStrike">
              <a:solidFill>
                <a:srgbClr val="000000"/>
              </a:solidFill>
              <a:latin typeface="Arial"/>
              <a:ea typeface="Arial"/>
              <a:cs typeface="Arial"/>
              <a:sym typeface="Arial"/>
            </a:endParaRPr>
          </a:p>
        </p:txBody>
      </p:sp>
      <p:pic>
        <p:nvPicPr>
          <p:cNvPr id="393" name="Google Shape;393;p31"/>
          <p:cNvPicPr preferRelativeResize="0"/>
          <p:nvPr/>
        </p:nvPicPr>
        <p:blipFill rotWithShape="1">
          <a:blip r:embed="rId3">
            <a:alphaModFix/>
          </a:blip>
          <a:srcRect b="0" l="0" r="0" t="0"/>
          <a:stretch/>
        </p:blipFill>
        <p:spPr>
          <a:xfrm>
            <a:off x="1042823" y="3490780"/>
            <a:ext cx="6609084" cy="169103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1" name="Google Shape;401;p32"/>
          <p:cNvSpPr/>
          <p:nvPr/>
        </p:nvSpPr>
        <p:spPr>
          <a:xfrm>
            <a:off x="424251" y="3703125"/>
            <a:ext cx="8619387" cy="86671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ANCHO PORCENTUAL DE COLUMNAS CON FLEX</a:t>
            </a:r>
            <a:endParaRPr b="1" i="0" sz="28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3"/>
          <p:cNvSpPr txBox="1"/>
          <p:nvPr/>
        </p:nvSpPr>
        <p:spPr>
          <a:xfrm>
            <a:off x="407875" y="887730"/>
            <a:ext cx="4672125" cy="3200876"/>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TAMAÑO BASE</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Flexbox permite establecer el tamaño base o inicial de los elementos flexibles mediante el uso de la propiedad </a:t>
            </a:r>
            <a:r>
              <a:rPr b="1" i="0" lang="es-PE" sz="1600" u="none" cap="none" strike="noStrike">
                <a:solidFill>
                  <a:srgbClr val="262626"/>
                </a:solidFill>
                <a:latin typeface="Calibri"/>
                <a:ea typeface="Calibri"/>
                <a:cs typeface="Calibri"/>
                <a:sym typeface="Calibri"/>
              </a:rPr>
              <a:t>flex-basis</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propiedad puede utilizar los mismos valores que la propiedad </a:t>
            </a:r>
            <a:r>
              <a:rPr b="1" i="0" lang="es-PE" sz="1600" u="none" cap="none" strike="noStrike">
                <a:solidFill>
                  <a:srgbClr val="262626"/>
                </a:solidFill>
                <a:latin typeface="Calibri"/>
                <a:ea typeface="Calibri"/>
                <a:cs typeface="Calibri"/>
                <a:sym typeface="Calibri"/>
              </a:rPr>
              <a:t>width</a:t>
            </a:r>
            <a:r>
              <a:rPr b="0" i="0" lang="es-PE" sz="1600" u="none" cap="none" strike="noStrike">
                <a:solidFill>
                  <a:srgbClr val="262626"/>
                </a:solidFill>
                <a:latin typeface="Calibri"/>
                <a:ea typeface="Calibri"/>
                <a:cs typeface="Calibri"/>
                <a:sym typeface="Calibri"/>
              </a:rPr>
              <a:t>, es decir, podemos indicar porcentajes o valores en unidades como puntos o píxeles.</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También permite utilizar el valor </a:t>
            </a:r>
            <a:r>
              <a:rPr b="1" i="0" lang="es-PE" sz="1600" u="none" cap="none" strike="noStrike">
                <a:solidFill>
                  <a:srgbClr val="262626"/>
                </a:solidFill>
                <a:latin typeface="Calibri"/>
                <a:ea typeface="Calibri"/>
                <a:cs typeface="Calibri"/>
                <a:sym typeface="Calibri"/>
              </a:rPr>
              <a:t>content</a:t>
            </a:r>
            <a:r>
              <a:rPr b="0" i="0" lang="es-PE" sz="1600" u="none" cap="none" strike="noStrike">
                <a:solidFill>
                  <a:srgbClr val="262626"/>
                </a:solidFill>
                <a:latin typeface="Calibri"/>
                <a:ea typeface="Calibri"/>
                <a:cs typeface="Calibri"/>
                <a:sym typeface="Calibri"/>
              </a:rPr>
              <a:t> que hace posible el ajuste automático del tamaño del elemento de acuerdo al contenido del mismo.</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propiedad </a:t>
            </a:r>
            <a:r>
              <a:rPr b="1" i="0" lang="es-PE" sz="1600" u="none" cap="none" strike="noStrike">
                <a:solidFill>
                  <a:srgbClr val="262626"/>
                </a:solidFill>
                <a:latin typeface="Calibri"/>
                <a:ea typeface="Calibri"/>
                <a:cs typeface="Calibri"/>
                <a:sym typeface="Calibri"/>
              </a:rPr>
              <a:t>flex-basis</a:t>
            </a:r>
            <a:r>
              <a:rPr b="0" i="0" lang="es-PE" sz="1600" u="none" cap="none" strike="noStrike">
                <a:solidFill>
                  <a:srgbClr val="262626"/>
                </a:solidFill>
                <a:latin typeface="Calibri"/>
                <a:ea typeface="Calibri"/>
                <a:cs typeface="Calibri"/>
                <a:sym typeface="Calibri"/>
              </a:rPr>
              <a:t> se utiliza en la definición CSS de los elementos flexibles.</a:t>
            </a:r>
            <a:endParaRPr b="0" i="0" sz="1400" u="none" cap="none" strike="noStrike">
              <a:solidFill>
                <a:srgbClr val="000000"/>
              </a:solidFill>
              <a:latin typeface="Arial"/>
              <a:ea typeface="Arial"/>
              <a:cs typeface="Arial"/>
              <a:sym typeface="Arial"/>
            </a:endParaRPr>
          </a:p>
        </p:txBody>
      </p:sp>
      <p:sp>
        <p:nvSpPr>
          <p:cNvPr id="408" name="Google Shape;408;p3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ANCHO DE COLUMNAS CON FLEX</a:t>
            </a:r>
            <a:endParaRPr b="0" i="0" sz="1700" u="none" cap="none" strike="noStrike">
              <a:solidFill>
                <a:srgbClr val="438AD7"/>
              </a:solidFill>
              <a:latin typeface="Calibri"/>
              <a:ea typeface="Calibri"/>
              <a:cs typeface="Calibri"/>
              <a:sym typeface="Calibri"/>
            </a:endParaRPr>
          </a:p>
        </p:txBody>
      </p:sp>
      <p:pic>
        <p:nvPicPr>
          <p:cNvPr descr="Shop Software Engineer Work | UP TO 60% OFF" id="409" name="Google Shape;409;p33"/>
          <p:cNvPicPr preferRelativeResize="0"/>
          <p:nvPr/>
        </p:nvPicPr>
        <p:blipFill rotWithShape="1">
          <a:blip r:embed="rId3">
            <a:alphaModFix/>
          </a:blip>
          <a:srcRect b="5149" l="26514" r="24941" t="0"/>
          <a:stretch/>
        </p:blipFill>
        <p:spPr>
          <a:xfrm>
            <a:off x="5676901" y="977409"/>
            <a:ext cx="2882900" cy="376018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4"/>
          <p:cNvSpPr/>
          <p:nvPr/>
        </p:nvSpPr>
        <p:spPr>
          <a:xfrm>
            <a:off x="1007166" y="1299978"/>
            <a:ext cx="7129670" cy="1712070"/>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416" name="Google Shape;416;p34"/>
          <p:cNvPicPr preferRelativeResize="0"/>
          <p:nvPr/>
        </p:nvPicPr>
        <p:blipFill rotWithShape="1">
          <a:blip r:embed="rId3">
            <a:alphaModFix/>
          </a:blip>
          <a:srcRect b="0" l="0" r="0" t="0"/>
          <a:stretch/>
        </p:blipFill>
        <p:spPr>
          <a:xfrm>
            <a:off x="1007166" y="3469484"/>
            <a:ext cx="6756090" cy="1712069"/>
          </a:xfrm>
          <a:prstGeom prst="rect">
            <a:avLst/>
          </a:prstGeom>
          <a:noFill/>
          <a:ln cap="flat" cmpd="sng" w="9525">
            <a:solidFill>
              <a:srgbClr val="276B7D"/>
            </a:solidFill>
            <a:prstDash val="solid"/>
            <a:round/>
            <a:headEnd len="sm" w="sm" type="none"/>
            <a:tailEnd len="sm" w="sm" type="none"/>
          </a:ln>
        </p:spPr>
      </p:pic>
      <p:sp>
        <p:nvSpPr>
          <p:cNvPr id="417" name="Google Shape;417;p34"/>
          <p:cNvSpPr txBox="1"/>
          <p:nvPr/>
        </p:nvSpPr>
        <p:spPr>
          <a:xfrm>
            <a:off x="407875" y="674773"/>
            <a:ext cx="7435824" cy="49244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TAMAÑO BASE</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nuestro ejemplo, establecemos la propiedad </a:t>
            </a:r>
            <a:r>
              <a:rPr b="1" i="0" lang="es-PE" sz="1600" u="none" cap="none" strike="noStrike">
                <a:solidFill>
                  <a:srgbClr val="262626"/>
                </a:solidFill>
                <a:latin typeface="Calibri"/>
                <a:ea typeface="Calibri"/>
                <a:cs typeface="Calibri"/>
                <a:sym typeface="Calibri"/>
              </a:rPr>
              <a:t>flex-basis</a:t>
            </a:r>
            <a:r>
              <a:rPr b="0" i="0" lang="es-PE" sz="1600" u="none" cap="none" strike="noStrike">
                <a:solidFill>
                  <a:srgbClr val="262626"/>
                </a:solidFill>
                <a:latin typeface="Calibri"/>
                <a:ea typeface="Calibri"/>
                <a:cs typeface="Calibri"/>
                <a:sym typeface="Calibri"/>
              </a:rPr>
              <a:t> con un valor inicial de 400px.</a:t>
            </a:r>
            <a:endParaRPr b="0" i="0" sz="1400" u="none" cap="none" strike="noStrike">
              <a:solidFill>
                <a:srgbClr val="000000"/>
              </a:solidFill>
              <a:latin typeface="Arial"/>
              <a:ea typeface="Arial"/>
              <a:cs typeface="Arial"/>
              <a:sym typeface="Arial"/>
            </a:endParaRPr>
          </a:p>
        </p:txBody>
      </p:sp>
      <p:sp>
        <p:nvSpPr>
          <p:cNvPr id="418" name="Google Shape;418;p3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ANCHO DE COLUMNAS CON FLEX</a:t>
            </a:r>
            <a:endParaRPr b="0" i="0" sz="1700" u="none" cap="none" strike="noStrike">
              <a:solidFill>
                <a:srgbClr val="438AD7"/>
              </a:solidFill>
              <a:latin typeface="Calibri"/>
              <a:ea typeface="Calibri"/>
              <a:cs typeface="Calibri"/>
              <a:sym typeface="Calibri"/>
            </a:endParaRPr>
          </a:p>
        </p:txBody>
      </p:sp>
      <p:sp>
        <p:nvSpPr>
          <p:cNvPr id="419" name="Google Shape;419;p34"/>
          <p:cNvSpPr txBox="1"/>
          <p:nvPr/>
        </p:nvSpPr>
        <p:spPr>
          <a:xfrm>
            <a:off x="1064337" y="1351409"/>
            <a:ext cx="7015326" cy="1600438"/>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.pelicula</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background-color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lightskyblue</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padding</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text-align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center</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flex-basis</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400px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20" name="Google Shape;420;p34"/>
          <p:cNvSpPr txBox="1"/>
          <p:nvPr/>
        </p:nvSpPr>
        <p:spPr>
          <a:xfrm>
            <a:off x="407875" y="3117656"/>
            <a:ext cx="4516786"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Obtenemos una vista similar a la siguiente: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p:nvPr/>
        </p:nvSpPr>
        <p:spPr>
          <a:xfrm>
            <a:off x="1028679" y="1871878"/>
            <a:ext cx="7129670" cy="1975503"/>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35"/>
          <p:cNvSpPr txBox="1"/>
          <p:nvPr/>
        </p:nvSpPr>
        <p:spPr>
          <a:xfrm>
            <a:off x="407875" y="734557"/>
            <a:ext cx="7589837" cy="984885"/>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FACTOR DE CRECIMIENTO</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Mediante la propiedad </a:t>
            </a:r>
            <a:r>
              <a:rPr b="1" i="0" lang="es-PE" sz="1600" u="none" cap="none" strike="noStrike">
                <a:solidFill>
                  <a:srgbClr val="262626"/>
                </a:solidFill>
                <a:latin typeface="Calibri"/>
                <a:ea typeface="Calibri"/>
                <a:cs typeface="Calibri"/>
                <a:sym typeface="Calibri"/>
              </a:rPr>
              <a:t>flex-grow</a:t>
            </a:r>
            <a:r>
              <a:rPr b="0" i="0" lang="es-PE" sz="1600" u="none" cap="none" strike="noStrike">
                <a:solidFill>
                  <a:srgbClr val="262626"/>
                </a:solidFill>
                <a:latin typeface="Calibri"/>
                <a:ea typeface="Calibri"/>
                <a:cs typeface="Calibri"/>
                <a:sym typeface="Calibri"/>
              </a:rPr>
              <a:t> es posible indicar la cantidad del espacio del contenedor que ocupará un elemento flexible. Es decir que la propiedad establece el factor de crecimiento de un elemento.</a:t>
            </a:r>
            <a:endParaRPr b="0" i="0" sz="1400" u="none" cap="none" strike="noStrike">
              <a:solidFill>
                <a:srgbClr val="000000"/>
              </a:solidFill>
              <a:latin typeface="Arial"/>
              <a:ea typeface="Arial"/>
              <a:cs typeface="Arial"/>
              <a:sym typeface="Arial"/>
            </a:endParaRPr>
          </a:p>
        </p:txBody>
      </p:sp>
      <p:sp>
        <p:nvSpPr>
          <p:cNvPr id="428" name="Google Shape;428;p3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ANCHO DE COLUMNAS CON FLEX</a:t>
            </a:r>
            <a:endParaRPr b="0" i="0" sz="1700" u="none" cap="none" strike="noStrike">
              <a:solidFill>
                <a:srgbClr val="438AD7"/>
              </a:solidFill>
              <a:latin typeface="Calibri"/>
              <a:ea typeface="Calibri"/>
              <a:cs typeface="Calibri"/>
              <a:sym typeface="Calibri"/>
            </a:endParaRPr>
          </a:p>
        </p:txBody>
      </p:sp>
      <p:sp>
        <p:nvSpPr>
          <p:cNvPr id="429" name="Google Shape;429;p35"/>
          <p:cNvSpPr txBox="1"/>
          <p:nvPr/>
        </p:nvSpPr>
        <p:spPr>
          <a:xfrm>
            <a:off x="1085851" y="1949559"/>
            <a:ext cx="7015326" cy="1815882"/>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.pelicula</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background-color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lightskyblue</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padding</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text-align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center</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flex-basis</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400px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flex-grow</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30" name="Google Shape;430;p35"/>
          <p:cNvSpPr txBox="1"/>
          <p:nvPr/>
        </p:nvSpPr>
        <p:spPr>
          <a:xfrm>
            <a:off x="407875" y="4081791"/>
            <a:ext cx="7985627" cy="984885"/>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código mostrado se ha establecido que todos los elementos (con la clase “</a:t>
            </a:r>
            <a:r>
              <a:rPr b="1" i="0" lang="es-PE" sz="1600" u="none" cap="none" strike="noStrike">
                <a:solidFill>
                  <a:srgbClr val="262626"/>
                </a:solidFill>
                <a:latin typeface="Calibri"/>
                <a:ea typeface="Calibri"/>
                <a:cs typeface="Calibri"/>
                <a:sym typeface="Calibri"/>
              </a:rPr>
              <a:t>pelicula</a:t>
            </a:r>
            <a:r>
              <a:rPr b="0" i="0" lang="es-PE" sz="1600" u="none" cap="none" strike="noStrike">
                <a:solidFill>
                  <a:srgbClr val="262626"/>
                </a:solidFill>
                <a:latin typeface="Calibri"/>
                <a:ea typeface="Calibri"/>
                <a:cs typeface="Calibri"/>
                <a:sym typeface="Calibri"/>
              </a:rPr>
              <a:t>”) van a crecer iguales. Esto está dado por el valor </a:t>
            </a:r>
            <a:r>
              <a:rPr b="1" i="0" lang="es-PE" sz="1600" u="none" cap="none" strike="noStrike">
                <a:solidFill>
                  <a:srgbClr val="262626"/>
                </a:solidFill>
                <a:latin typeface="Calibri"/>
                <a:ea typeface="Calibri"/>
                <a:cs typeface="Calibri"/>
                <a:sym typeface="Calibri"/>
              </a:rPr>
              <a:t>1</a:t>
            </a:r>
            <a:r>
              <a:rPr b="0" i="0" lang="es-PE" sz="1600" u="none" cap="none" strike="noStrike">
                <a:solidFill>
                  <a:srgbClr val="262626"/>
                </a:solidFill>
                <a:latin typeface="Calibri"/>
                <a:ea typeface="Calibri"/>
                <a:cs typeface="Calibri"/>
                <a:sym typeface="Calibri"/>
              </a:rPr>
              <a:t> en la propiedad </a:t>
            </a:r>
            <a:r>
              <a:rPr b="1" i="0" lang="es-PE" sz="1600" u="none" cap="none" strike="noStrike">
                <a:solidFill>
                  <a:srgbClr val="262626"/>
                </a:solidFill>
                <a:latin typeface="Calibri"/>
                <a:ea typeface="Calibri"/>
                <a:cs typeface="Calibri"/>
                <a:sym typeface="Calibri"/>
              </a:rPr>
              <a:t>flex-grow</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Esto hace que, si se cambia el tamaño del área (por ejemplo, cambiando el tamaño de la ventana del navegador), los elementos flexibles se muestran con un tamaño proporcional.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6"/>
          <p:cNvSpPr txBox="1"/>
          <p:nvPr/>
        </p:nvSpPr>
        <p:spPr>
          <a:xfrm>
            <a:off x="407875" y="674773"/>
            <a:ext cx="7373830" cy="49244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FACTOR DE CRECIMIENTO</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 el código anterior, obtenemos una vista similar a la del ejemplo anterior.</a:t>
            </a:r>
            <a:endParaRPr b="0" i="0" sz="1400" u="none" cap="none" strike="noStrike">
              <a:solidFill>
                <a:srgbClr val="000000"/>
              </a:solidFill>
              <a:latin typeface="Arial"/>
              <a:ea typeface="Arial"/>
              <a:cs typeface="Arial"/>
              <a:sym typeface="Arial"/>
            </a:endParaRPr>
          </a:p>
        </p:txBody>
      </p:sp>
      <p:sp>
        <p:nvSpPr>
          <p:cNvPr id="437" name="Google Shape;437;p3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ANCHO DE COLUMNAS CON FLEX</a:t>
            </a:r>
            <a:endParaRPr b="0" i="0" sz="1700" u="none" cap="none" strike="noStrike">
              <a:solidFill>
                <a:srgbClr val="438AD7"/>
              </a:solidFill>
              <a:latin typeface="Calibri"/>
              <a:ea typeface="Calibri"/>
              <a:cs typeface="Calibri"/>
              <a:sym typeface="Calibri"/>
            </a:endParaRPr>
          </a:p>
        </p:txBody>
      </p:sp>
      <p:sp>
        <p:nvSpPr>
          <p:cNvPr id="438" name="Google Shape;438;p36"/>
          <p:cNvSpPr txBox="1"/>
          <p:nvPr/>
        </p:nvSpPr>
        <p:spPr>
          <a:xfrm>
            <a:off x="407875" y="2917454"/>
            <a:ext cx="8164347"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Si modificamos el tamaño de la ventana, podremos ver algunas variaciones en la visualización.</a:t>
            </a:r>
            <a:endParaRPr b="0" i="0" sz="1400" u="none" cap="none" strike="noStrike">
              <a:solidFill>
                <a:srgbClr val="000000"/>
              </a:solidFill>
              <a:latin typeface="Arial"/>
              <a:ea typeface="Arial"/>
              <a:cs typeface="Arial"/>
              <a:sym typeface="Arial"/>
            </a:endParaRPr>
          </a:p>
        </p:txBody>
      </p:sp>
      <p:pic>
        <p:nvPicPr>
          <p:cNvPr id="439" name="Google Shape;439;p36"/>
          <p:cNvPicPr preferRelativeResize="0"/>
          <p:nvPr/>
        </p:nvPicPr>
        <p:blipFill rotWithShape="1">
          <a:blip r:embed="rId3">
            <a:alphaModFix/>
          </a:blip>
          <a:srcRect b="0" l="0" r="0" t="0"/>
          <a:stretch/>
        </p:blipFill>
        <p:spPr>
          <a:xfrm>
            <a:off x="1543534" y="1317459"/>
            <a:ext cx="5832052" cy="1477908"/>
          </a:xfrm>
          <a:prstGeom prst="rect">
            <a:avLst/>
          </a:prstGeom>
          <a:noFill/>
          <a:ln cap="flat" cmpd="sng" w="9525">
            <a:solidFill>
              <a:srgbClr val="276B7D"/>
            </a:solidFill>
            <a:prstDash val="solid"/>
            <a:round/>
            <a:headEnd len="sm" w="sm" type="none"/>
            <a:tailEnd len="sm" w="sm" type="none"/>
          </a:ln>
        </p:spPr>
      </p:pic>
      <p:pic>
        <p:nvPicPr>
          <p:cNvPr id="440" name="Google Shape;440;p36"/>
          <p:cNvPicPr preferRelativeResize="0"/>
          <p:nvPr/>
        </p:nvPicPr>
        <p:blipFill rotWithShape="1">
          <a:blip r:embed="rId4">
            <a:alphaModFix/>
          </a:blip>
          <a:srcRect b="0" l="0" r="0" t="0"/>
          <a:stretch/>
        </p:blipFill>
        <p:spPr>
          <a:xfrm>
            <a:off x="2582809" y="3285762"/>
            <a:ext cx="3753501" cy="2003988"/>
          </a:xfrm>
          <a:prstGeom prst="rect">
            <a:avLst/>
          </a:prstGeom>
          <a:noFill/>
          <a:ln cap="flat" cmpd="sng" w="9525">
            <a:solidFill>
              <a:srgbClr val="276B7D"/>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7"/>
          <p:cNvSpPr/>
          <p:nvPr/>
        </p:nvSpPr>
        <p:spPr>
          <a:xfrm>
            <a:off x="1042823" y="2855188"/>
            <a:ext cx="7104227" cy="1699714"/>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37"/>
          <p:cNvSpPr/>
          <p:nvPr/>
        </p:nvSpPr>
        <p:spPr>
          <a:xfrm>
            <a:off x="1042823" y="1319732"/>
            <a:ext cx="7104227" cy="1051994"/>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37"/>
          <p:cNvSpPr txBox="1"/>
          <p:nvPr/>
        </p:nvSpPr>
        <p:spPr>
          <a:xfrm>
            <a:off x="407875" y="709536"/>
            <a:ext cx="7589837" cy="49244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FACTOR DE CRECIMIENTO</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Modificamos algunos elementos de nuestro código HTML. </a:t>
            </a:r>
            <a:endParaRPr b="0" i="0" sz="1400" u="none" cap="none" strike="noStrike">
              <a:solidFill>
                <a:srgbClr val="000000"/>
              </a:solidFill>
              <a:latin typeface="Arial"/>
              <a:ea typeface="Arial"/>
              <a:cs typeface="Arial"/>
              <a:sym typeface="Arial"/>
            </a:endParaRPr>
          </a:p>
        </p:txBody>
      </p:sp>
      <p:sp>
        <p:nvSpPr>
          <p:cNvPr id="449" name="Google Shape;449;p3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ANCHO DE COLUMNAS CON FLEX</a:t>
            </a:r>
            <a:endParaRPr b="0" i="0" sz="1700" u="none" cap="none" strike="noStrike">
              <a:solidFill>
                <a:srgbClr val="438AD7"/>
              </a:solidFill>
              <a:latin typeface="Calibri"/>
              <a:ea typeface="Calibri"/>
              <a:cs typeface="Calibri"/>
              <a:sym typeface="Calibri"/>
            </a:endParaRPr>
          </a:p>
        </p:txBody>
      </p:sp>
      <p:sp>
        <p:nvSpPr>
          <p:cNvPr id="450" name="Google Shape;450;p37"/>
          <p:cNvSpPr txBox="1"/>
          <p:nvPr/>
        </p:nvSpPr>
        <p:spPr>
          <a:xfrm>
            <a:off x="407875" y="2507916"/>
            <a:ext cx="5345946"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Agregamos el código CSS para los elementos definidos:</a:t>
            </a:r>
            <a:endParaRPr b="0" i="0" sz="1400" u="none" cap="none" strike="noStrike">
              <a:solidFill>
                <a:srgbClr val="000000"/>
              </a:solidFill>
              <a:latin typeface="Arial"/>
              <a:ea typeface="Arial"/>
              <a:cs typeface="Arial"/>
              <a:sym typeface="Arial"/>
            </a:endParaRPr>
          </a:p>
        </p:txBody>
      </p:sp>
      <p:sp>
        <p:nvSpPr>
          <p:cNvPr id="451" name="Google Shape;451;p37"/>
          <p:cNvSpPr txBox="1"/>
          <p:nvPr/>
        </p:nvSpPr>
        <p:spPr>
          <a:xfrm>
            <a:off x="1085851" y="1368053"/>
            <a:ext cx="7015326" cy="954107"/>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808080"/>
                </a:solidFill>
                <a:latin typeface="Consolas"/>
                <a:ea typeface="Consolas"/>
                <a:cs typeface="Consolas"/>
                <a:sym typeface="Consolas"/>
              </a:rPr>
              <a:t>&lt;</a:t>
            </a:r>
            <a:r>
              <a:rPr b="0" i="0" lang="es-PE" sz="1400" u="none" cap="none" strike="noStrike">
                <a:solidFill>
                  <a:srgbClr val="569CD6"/>
                </a:solidFill>
                <a:latin typeface="Consolas"/>
                <a:ea typeface="Consolas"/>
                <a:cs typeface="Consolas"/>
                <a:sym typeface="Consolas"/>
              </a:rPr>
              <a:t>div</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id</a:t>
            </a:r>
            <a:r>
              <a:rPr b="0" i="0" lang="es-PE" sz="1400" u="none" cap="none" strike="noStrike">
                <a:solidFill>
                  <a:srgbClr val="D4D4D4"/>
                </a:solidFill>
                <a:latin typeface="Consolas"/>
                <a:ea typeface="Consolas"/>
                <a:cs typeface="Consolas"/>
                <a:sym typeface="Consolas"/>
              </a:rPr>
              <a:t>=</a:t>
            </a:r>
            <a:r>
              <a:rPr b="0" i="0" lang="es-PE" sz="1400" u="none" cap="none" strike="noStrike">
                <a:solidFill>
                  <a:srgbClr val="CE9178"/>
                </a:solidFill>
                <a:latin typeface="Consolas"/>
                <a:ea typeface="Consolas"/>
                <a:cs typeface="Consolas"/>
                <a:sym typeface="Consolas"/>
              </a:rPr>
              <a:t>"episodio3"</a:t>
            </a:r>
            <a:r>
              <a:rPr b="0" i="0" lang="es-PE" sz="1400" u="none" cap="none" strike="noStrike">
                <a:solidFill>
                  <a:srgbClr val="808080"/>
                </a:solidFill>
                <a:latin typeface="Consolas"/>
                <a:ea typeface="Consolas"/>
                <a:cs typeface="Consolas"/>
                <a:sym typeface="Consolas"/>
              </a:rPr>
              <a:t>&gt; </a:t>
            </a:r>
            <a:r>
              <a:rPr b="0" i="0" lang="es-PE" sz="1400" u="none" cap="none" strike="noStrike">
                <a:solidFill>
                  <a:srgbClr val="6A9955"/>
                </a:solidFill>
                <a:latin typeface="Consolas"/>
                <a:ea typeface="Consolas"/>
                <a:cs typeface="Consolas"/>
                <a:sym typeface="Consolas"/>
              </a:rPr>
              <a:t>&lt;!--Se ha retirado la clase y colocado un id--&gt;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808080"/>
                </a:solidFill>
                <a:latin typeface="Consolas"/>
                <a:ea typeface="Consolas"/>
                <a:cs typeface="Consolas"/>
                <a:sym typeface="Consolas"/>
              </a:rPr>
              <a:t>&lt;</a:t>
            </a:r>
            <a:r>
              <a:rPr b="0" i="0" lang="es-PE" sz="1400" u="none" cap="none" strike="noStrike">
                <a:solidFill>
                  <a:srgbClr val="569CD6"/>
                </a:solidFill>
                <a:latin typeface="Consolas"/>
                <a:ea typeface="Consolas"/>
                <a:cs typeface="Consolas"/>
                <a:sym typeface="Consolas"/>
              </a:rPr>
              <a:t>h2</a:t>
            </a:r>
            <a:r>
              <a:rPr b="0" i="0" lang="es-PE" sz="1400" u="none" cap="none" strike="noStrike">
                <a:solidFill>
                  <a:srgbClr val="808080"/>
                </a:solidFill>
                <a:latin typeface="Consolas"/>
                <a:ea typeface="Consolas"/>
                <a:cs typeface="Consolas"/>
                <a:sym typeface="Consolas"/>
              </a:rPr>
              <a:t>&gt;</a:t>
            </a:r>
            <a:r>
              <a:rPr b="0" i="0" lang="es-PE" sz="1400" u="none" cap="none" strike="noStrike">
                <a:solidFill>
                  <a:srgbClr val="D4D4D4"/>
                </a:solidFill>
                <a:latin typeface="Consolas"/>
                <a:ea typeface="Consolas"/>
                <a:cs typeface="Consolas"/>
                <a:sym typeface="Consolas"/>
              </a:rPr>
              <a:t>Episodio III: La Venganza de los Sith</a:t>
            </a:r>
            <a:r>
              <a:rPr b="0" i="0" lang="es-PE" sz="1400" u="none" cap="none" strike="noStrike">
                <a:solidFill>
                  <a:srgbClr val="808080"/>
                </a:solidFill>
                <a:latin typeface="Consolas"/>
                <a:ea typeface="Consolas"/>
                <a:cs typeface="Consolas"/>
                <a:sym typeface="Consolas"/>
              </a:rPr>
              <a:t>&lt;/</a:t>
            </a:r>
            <a:r>
              <a:rPr b="0" i="0" lang="es-PE" sz="1400" u="none" cap="none" strike="noStrike">
                <a:solidFill>
                  <a:srgbClr val="569CD6"/>
                </a:solidFill>
                <a:latin typeface="Consolas"/>
                <a:ea typeface="Consolas"/>
                <a:cs typeface="Consolas"/>
                <a:sym typeface="Consolas"/>
              </a:rPr>
              <a:t>h2</a:t>
            </a:r>
            <a:r>
              <a:rPr b="0" i="0" lang="es-PE"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808080"/>
                </a:solidFill>
                <a:latin typeface="Consolas"/>
                <a:ea typeface="Consolas"/>
                <a:cs typeface="Consolas"/>
                <a:sym typeface="Consolas"/>
              </a:rPr>
              <a:t>&lt;/</a:t>
            </a:r>
            <a:r>
              <a:rPr b="0" i="0" lang="es-PE" sz="1400" u="none" cap="none" strike="noStrike">
                <a:solidFill>
                  <a:srgbClr val="569CD6"/>
                </a:solidFill>
                <a:latin typeface="Consolas"/>
                <a:ea typeface="Consolas"/>
                <a:cs typeface="Consolas"/>
                <a:sym typeface="Consolas"/>
              </a:rPr>
              <a:t>div</a:t>
            </a:r>
            <a:r>
              <a:rPr b="0" i="0" lang="es-PE" sz="14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6A9955"/>
                </a:solidFill>
                <a:latin typeface="Consolas"/>
                <a:ea typeface="Consolas"/>
                <a:cs typeface="Consolas"/>
                <a:sym typeface="Consolas"/>
              </a:rPr>
              <a:t>&lt;!--hacemos lo mismo para los elementos Episodio 6 y 9--&gt;</a:t>
            </a:r>
            <a:endParaRPr b="0" i="0" sz="1400" u="none" cap="none" strike="noStrike">
              <a:solidFill>
                <a:srgbClr val="D4D4D4"/>
              </a:solidFill>
              <a:latin typeface="Consolas"/>
              <a:ea typeface="Consolas"/>
              <a:cs typeface="Consolas"/>
              <a:sym typeface="Consolas"/>
            </a:endParaRPr>
          </a:p>
        </p:txBody>
      </p:sp>
      <p:sp>
        <p:nvSpPr>
          <p:cNvPr id="452" name="Google Shape;452;p37"/>
          <p:cNvSpPr txBox="1"/>
          <p:nvPr/>
        </p:nvSpPr>
        <p:spPr>
          <a:xfrm>
            <a:off x="1085851" y="2905570"/>
            <a:ext cx="7015326" cy="1600438"/>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#episodio3</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D7BA7D"/>
                </a:solidFill>
                <a:latin typeface="Consolas"/>
                <a:ea typeface="Consolas"/>
                <a:cs typeface="Consolas"/>
                <a:sym typeface="Consolas"/>
              </a:rPr>
              <a:t>#episodio6</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D7BA7D"/>
                </a:solidFill>
                <a:latin typeface="Consolas"/>
                <a:ea typeface="Consolas"/>
                <a:cs typeface="Consolas"/>
                <a:sym typeface="Consolas"/>
              </a:rPr>
              <a:t>#episodio9</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background-color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limegreen</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padding</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text-align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center</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flex-grow</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53" name="Google Shape;453;p37"/>
          <p:cNvSpPr txBox="1"/>
          <p:nvPr/>
        </p:nvSpPr>
        <p:spPr>
          <a:xfrm>
            <a:off x="406798" y="4663682"/>
            <a:ext cx="7678586" cy="492443"/>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Se ha establecido que los elementos con id “</a:t>
            </a:r>
            <a:r>
              <a:rPr b="1" i="0" lang="es-PE" sz="1600" u="none" cap="none" strike="noStrike">
                <a:solidFill>
                  <a:srgbClr val="262626"/>
                </a:solidFill>
                <a:latin typeface="Calibri"/>
                <a:ea typeface="Calibri"/>
                <a:cs typeface="Calibri"/>
                <a:sym typeface="Calibri"/>
              </a:rPr>
              <a:t>episodio3</a:t>
            </a:r>
            <a:r>
              <a:rPr b="0" i="0" lang="es-PE" sz="1600" u="none" cap="none" strike="noStrike">
                <a:solidFill>
                  <a:srgbClr val="262626"/>
                </a:solidFill>
                <a:latin typeface="Calibri"/>
                <a:ea typeface="Calibri"/>
                <a:cs typeface="Calibri"/>
                <a:sym typeface="Calibri"/>
              </a:rPr>
              <a:t>”, “</a:t>
            </a:r>
            <a:r>
              <a:rPr b="1" i="0" lang="es-PE" sz="1600" u="none" cap="none" strike="noStrike">
                <a:solidFill>
                  <a:srgbClr val="262626"/>
                </a:solidFill>
                <a:latin typeface="Calibri"/>
                <a:ea typeface="Calibri"/>
                <a:cs typeface="Calibri"/>
                <a:sym typeface="Calibri"/>
              </a:rPr>
              <a:t>episodio6</a:t>
            </a:r>
            <a:r>
              <a:rPr b="0" i="0" lang="es-PE" sz="1600" u="none" cap="none" strike="noStrike">
                <a:solidFill>
                  <a:srgbClr val="262626"/>
                </a:solidFill>
                <a:latin typeface="Calibri"/>
                <a:ea typeface="Calibri"/>
                <a:cs typeface="Calibri"/>
                <a:sym typeface="Calibri"/>
              </a:rPr>
              <a:t>” y “</a:t>
            </a:r>
            <a:r>
              <a:rPr b="1" i="0" lang="es-PE" sz="1600" u="none" cap="none" strike="noStrike">
                <a:solidFill>
                  <a:srgbClr val="262626"/>
                </a:solidFill>
                <a:latin typeface="Calibri"/>
                <a:ea typeface="Calibri"/>
                <a:cs typeface="Calibri"/>
                <a:sym typeface="Calibri"/>
              </a:rPr>
              <a:t>episodio9</a:t>
            </a:r>
            <a:r>
              <a:rPr b="0" i="0" lang="es-PE" sz="1600" u="none" cap="none" strike="noStrike">
                <a:solidFill>
                  <a:srgbClr val="262626"/>
                </a:solidFill>
                <a:latin typeface="Calibri"/>
                <a:ea typeface="Calibri"/>
                <a:cs typeface="Calibri"/>
                <a:sym typeface="Calibri"/>
              </a:rPr>
              <a:t>” tengan un factor de crecimiento de 2, es decir, que al crecer ocuparán el espacio de dos elementos.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grpSp>
        <p:nvGrpSpPr>
          <p:cNvPr id="459" name="Google Shape;459;p38"/>
          <p:cNvGrpSpPr/>
          <p:nvPr/>
        </p:nvGrpSpPr>
        <p:grpSpPr>
          <a:xfrm>
            <a:off x="2426815" y="1810398"/>
            <a:ext cx="4173766" cy="2495426"/>
            <a:chOff x="2462127" y="926042"/>
            <a:chExt cx="5209401" cy="3114615"/>
          </a:xfrm>
        </p:grpSpPr>
        <p:sp>
          <p:nvSpPr>
            <p:cNvPr id="460" name="Google Shape;460;p38"/>
            <p:cNvSpPr/>
            <p:nvPr/>
          </p:nvSpPr>
          <p:spPr>
            <a:xfrm>
              <a:off x="2462127" y="926042"/>
              <a:ext cx="5209401" cy="3114615"/>
            </a:xfrm>
            <a:prstGeom prst="rect">
              <a:avLst/>
            </a:prstGeom>
            <a:solidFill>
              <a:srgbClr val="FFDCB4"/>
            </a:solidFill>
            <a:ln>
              <a:noFill/>
            </a:ln>
            <a:effectLst>
              <a:outerShdw sx="1000" rotWithShape="0" dist="23000" sy="10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grpSp>
          <p:nvGrpSpPr>
            <p:cNvPr id="461" name="Google Shape;461;p38"/>
            <p:cNvGrpSpPr/>
            <p:nvPr/>
          </p:nvGrpSpPr>
          <p:grpSpPr>
            <a:xfrm>
              <a:off x="2716861" y="931173"/>
              <a:ext cx="4624928" cy="2809646"/>
              <a:chOff x="2716861" y="931173"/>
              <a:chExt cx="4624928" cy="2809646"/>
            </a:xfrm>
          </p:grpSpPr>
          <p:sp>
            <p:nvSpPr>
              <p:cNvPr id="462" name="Google Shape;462;p38"/>
              <p:cNvSpPr/>
              <p:nvPr/>
            </p:nvSpPr>
            <p:spPr>
              <a:xfrm>
                <a:off x="2791865" y="1225879"/>
                <a:ext cx="4549924" cy="2514940"/>
              </a:xfrm>
              <a:prstGeom prst="rect">
                <a:avLst/>
              </a:prstGeom>
              <a:solidFill>
                <a:srgbClr val="F1FEC3"/>
              </a:solidFill>
              <a:ln>
                <a:noFill/>
              </a:ln>
              <a:effectLst>
                <a:outerShdw sx="1000" rotWithShape="0" dist="23000" sy="10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463" name="Google Shape;463;p38"/>
              <p:cNvSpPr/>
              <p:nvPr/>
            </p:nvSpPr>
            <p:spPr>
              <a:xfrm>
                <a:off x="3180877" y="1491268"/>
                <a:ext cx="3771900" cy="1984161"/>
              </a:xfrm>
              <a:prstGeom prst="rect">
                <a:avLst/>
              </a:prstGeom>
              <a:solidFill>
                <a:srgbClr val="A9F7D5"/>
              </a:solidFill>
              <a:ln>
                <a:noFill/>
              </a:ln>
              <a:effectLst>
                <a:outerShdw sx="1000" rotWithShape="0" dist="23000" sy="10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464" name="Google Shape;464;p38"/>
              <p:cNvSpPr/>
              <p:nvPr/>
            </p:nvSpPr>
            <p:spPr>
              <a:xfrm>
                <a:off x="3754384" y="1912350"/>
                <a:ext cx="2521274" cy="1168618"/>
              </a:xfrm>
              <a:prstGeom prst="rect">
                <a:avLst/>
              </a:prstGeom>
              <a:solidFill>
                <a:srgbClr val="C9FBFE"/>
              </a:solidFill>
              <a:ln>
                <a:noFill/>
              </a:ln>
              <a:effectLst>
                <a:outerShdw sx="1000" rotWithShape="0" dist="23000" sy="10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465" name="Google Shape;465;p38"/>
              <p:cNvSpPr txBox="1"/>
              <p:nvPr/>
            </p:nvSpPr>
            <p:spPr>
              <a:xfrm>
                <a:off x="2716861" y="931173"/>
                <a:ext cx="928032" cy="3265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PE" sz="1100" u="none" cap="none" strike="noStrike">
                    <a:solidFill>
                      <a:srgbClr val="205867"/>
                    </a:solidFill>
                    <a:latin typeface="Calibri"/>
                    <a:ea typeface="Calibri"/>
                    <a:cs typeface="Calibri"/>
                    <a:sym typeface="Calibri"/>
                  </a:rPr>
                  <a:t>MARGIN</a:t>
                </a:r>
                <a:endParaRPr b="0" i="0" sz="1400" u="none" cap="none" strike="noStrike">
                  <a:solidFill>
                    <a:srgbClr val="000000"/>
                  </a:solidFill>
                  <a:latin typeface="Arial"/>
                  <a:ea typeface="Arial"/>
                  <a:cs typeface="Arial"/>
                  <a:sym typeface="Arial"/>
                </a:endParaRPr>
              </a:p>
            </p:txBody>
          </p:sp>
          <p:sp>
            <p:nvSpPr>
              <p:cNvPr id="466" name="Google Shape;466;p38"/>
              <p:cNvSpPr txBox="1"/>
              <p:nvPr/>
            </p:nvSpPr>
            <p:spPr>
              <a:xfrm>
                <a:off x="3105873" y="1206585"/>
                <a:ext cx="928032" cy="3265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PE" sz="1100" u="none" cap="none" strike="noStrike">
                    <a:solidFill>
                      <a:srgbClr val="205867"/>
                    </a:solidFill>
                    <a:latin typeface="Calibri"/>
                    <a:ea typeface="Calibri"/>
                    <a:cs typeface="Calibri"/>
                    <a:sym typeface="Calibri"/>
                  </a:rPr>
                  <a:t>BORDER</a:t>
                </a:r>
                <a:endParaRPr b="0" i="0" sz="1400" u="none" cap="none" strike="noStrike">
                  <a:solidFill>
                    <a:srgbClr val="000000"/>
                  </a:solidFill>
                  <a:latin typeface="Arial"/>
                  <a:ea typeface="Arial"/>
                  <a:cs typeface="Arial"/>
                  <a:sym typeface="Arial"/>
                </a:endParaRPr>
              </a:p>
            </p:txBody>
          </p:sp>
          <p:sp>
            <p:nvSpPr>
              <p:cNvPr id="467" name="Google Shape;467;p38"/>
              <p:cNvSpPr txBox="1"/>
              <p:nvPr/>
            </p:nvSpPr>
            <p:spPr>
              <a:xfrm>
                <a:off x="3644893" y="1581089"/>
                <a:ext cx="928032" cy="3265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PE" sz="1100" u="none" cap="none" strike="noStrike">
                    <a:solidFill>
                      <a:srgbClr val="205867"/>
                    </a:solidFill>
                    <a:latin typeface="Calibri"/>
                    <a:ea typeface="Calibri"/>
                    <a:cs typeface="Calibri"/>
                    <a:sym typeface="Calibri"/>
                  </a:rPr>
                  <a:t>PADDING</a:t>
                </a:r>
                <a:endParaRPr b="0" i="0" sz="1400" u="none" cap="none" strike="noStrike">
                  <a:solidFill>
                    <a:srgbClr val="000000"/>
                  </a:solidFill>
                  <a:latin typeface="Arial"/>
                  <a:ea typeface="Arial"/>
                  <a:cs typeface="Arial"/>
                  <a:sym typeface="Arial"/>
                </a:endParaRPr>
              </a:p>
            </p:txBody>
          </p:sp>
          <p:sp>
            <p:nvSpPr>
              <p:cNvPr id="468" name="Google Shape;468;p38"/>
              <p:cNvSpPr txBox="1"/>
              <p:nvPr/>
            </p:nvSpPr>
            <p:spPr>
              <a:xfrm>
                <a:off x="4602810" y="2342770"/>
                <a:ext cx="932451" cy="32652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s-PE" sz="1100" u="none" cap="none" strike="noStrike">
                    <a:solidFill>
                      <a:srgbClr val="205867"/>
                    </a:solidFill>
                    <a:latin typeface="Calibri"/>
                    <a:ea typeface="Calibri"/>
                    <a:cs typeface="Calibri"/>
                    <a:sym typeface="Calibri"/>
                  </a:rPr>
                  <a:t>CONTENT</a:t>
                </a:r>
                <a:endParaRPr b="0" i="0" sz="1400" u="none" cap="none" strike="noStrike">
                  <a:solidFill>
                    <a:srgbClr val="000000"/>
                  </a:solidFill>
                  <a:latin typeface="Arial"/>
                  <a:ea typeface="Arial"/>
                  <a:cs typeface="Arial"/>
                  <a:sym typeface="Arial"/>
                </a:endParaRPr>
              </a:p>
            </p:txBody>
          </p:sp>
        </p:grpSp>
      </p:grpSp>
      <p:sp>
        <p:nvSpPr>
          <p:cNvPr id="469" name="Google Shape;469;p38"/>
          <p:cNvSpPr txBox="1"/>
          <p:nvPr/>
        </p:nvSpPr>
        <p:spPr>
          <a:xfrm>
            <a:off x="407874" y="826950"/>
            <a:ext cx="8414849" cy="73866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MODELO DE CAJA</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Todo elemento HTML está contenido en una caja rectangular.</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Dicha caja cuenta con una serie de atributos que definen la forma como se muestra en el navegador.</a:t>
            </a:r>
            <a:endParaRPr b="0" i="0" sz="1400" u="none" cap="none" strike="noStrike">
              <a:solidFill>
                <a:srgbClr val="000000"/>
              </a:solidFill>
              <a:latin typeface="Arial"/>
              <a:ea typeface="Arial"/>
              <a:cs typeface="Arial"/>
              <a:sym typeface="Arial"/>
            </a:endParaRPr>
          </a:p>
        </p:txBody>
      </p:sp>
      <p:sp>
        <p:nvSpPr>
          <p:cNvPr id="470" name="Google Shape;470;p3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ANCHO PORCENTUAL</a:t>
            </a:r>
            <a:endParaRPr b="0" i="0" sz="1400" u="none" cap="none" strike="noStrike">
              <a:solidFill>
                <a:srgbClr val="000000"/>
              </a:solidFill>
              <a:latin typeface="Arial"/>
              <a:ea typeface="Arial"/>
              <a:cs typeface="Arial"/>
              <a:sym typeface="Arial"/>
            </a:endParaRPr>
          </a:p>
        </p:txBody>
      </p:sp>
      <p:sp>
        <p:nvSpPr>
          <p:cNvPr id="471" name="Google Shape;471;p38"/>
          <p:cNvSpPr txBox="1"/>
          <p:nvPr/>
        </p:nvSpPr>
        <p:spPr>
          <a:xfrm>
            <a:off x="6383247" y="2897943"/>
            <a:ext cx="110395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PE" sz="1400" u="none" cap="none" strike="noStrike">
                <a:solidFill>
                  <a:srgbClr val="C00000"/>
                </a:solidFill>
                <a:latin typeface="Calibri"/>
                <a:ea typeface="Calibri"/>
                <a:cs typeface="Calibri"/>
                <a:sym typeface="Calibri"/>
              </a:rPr>
              <a:t>Alto (height)</a:t>
            </a:r>
            <a:endParaRPr b="0" i="0" sz="1400" u="none" cap="none" strike="noStrike">
              <a:solidFill>
                <a:srgbClr val="000000"/>
              </a:solidFill>
              <a:latin typeface="Arial"/>
              <a:ea typeface="Arial"/>
              <a:cs typeface="Arial"/>
              <a:sym typeface="Arial"/>
            </a:endParaRPr>
          </a:p>
        </p:txBody>
      </p:sp>
      <p:sp>
        <p:nvSpPr>
          <p:cNvPr id="472" name="Google Shape;472;p38"/>
          <p:cNvSpPr/>
          <p:nvPr/>
        </p:nvSpPr>
        <p:spPr>
          <a:xfrm>
            <a:off x="6329350" y="2614226"/>
            <a:ext cx="45719" cy="888275"/>
          </a:xfrm>
          <a:prstGeom prst="rightBrace">
            <a:avLst>
              <a:gd fmla="val 8333" name="adj1"/>
              <a:gd fmla="val 50000" name="adj2"/>
            </a:avLst>
          </a:prstGeom>
          <a:noFill/>
          <a:ln cap="flat" cmpd="sng" w="25400">
            <a:solidFill>
              <a:srgbClr val="D1022C"/>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3" name="Google Shape;473;p38"/>
          <p:cNvSpPr/>
          <p:nvPr/>
        </p:nvSpPr>
        <p:spPr>
          <a:xfrm rot="5400000">
            <a:off x="4456246" y="3157916"/>
            <a:ext cx="45719" cy="1915887"/>
          </a:xfrm>
          <a:prstGeom prst="rightBrace">
            <a:avLst>
              <a:gd fmla="val 8333" name="adj1"/>
              <a:gd fmla="val 50000" name="adj2"/>
            </a:avLst>
          </a:prstGeom>
          <a:noFill/>
          <a:ln cap="flat" cmpd="sng" w="25400">
            <a:solidFill>
              <a:srgbClr val="D1022C"/>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4" name="Google Shape;474;p38"/>
          <p:cNvSpPr txBox="1"/>
          <p:nvPr/>
        </p:nvSpPr>
        <p:spPr>
          <a:xfrm>
            <a:off x="3891749" y="4130015"/>
            <a:ext cx="122597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PE" sz="1400" u="none" cap="none" strike="noStrike">
                <a:solidFill>
                  <a:srgbClr val="C00000"/>
                </a:solidFill>
                <a:latin typeface="Calibri"/>
                <a:ea typeface="Calibri"/>
                <a:cs typeface="Calibri"/>
                <a:sym typeface="Calibri"/>
              </a:rPr>
              <a:t>Ancho (width)</a:t>
            </a:r>
            <a:endParaRPr b="0" i="0" sz="1400" u="none" cap="none" strike="noStrike">
              <a:solidFill>
                <a:srgbClr val="000000"/>
              </a:solidFill>
              <a:latin typeface="Arial"/>
              <a:ea typeface="Arial"/>
              <a:cs typeface="Arial"/>
              <a:sym typeface="Arial"/>
            </a:endParaRPr>
          </a:p>
        </p:txBody>
      </p:sp>
      <p:cxnSp>
        <p:nvCxnSpPr>
          <p:cNvPr id="475" name="Google Shape;475;p38"/>
          <p:cNvCxnSpPr/>
          <p:nvPr/>
        </p:nvCxnSpPr>
        <p:spPr>
          <a:xfrm>
            <a:off x="5437050" y="2588100"/>
            <a:ext cx="892300" cy="0"/>
          </a:xfrm>
          <a:prstGeom prst="straightConnector1">
            <a:avLst/>
          </a:prstGeom>
          <a:noFill/>
          <a:ln cap="flat" cmpd="sng" w="9525">
            <a:solidFill>
              <a:srgbClr val="BD4B48"/>
            </a:solidFill>
            <a:prstDash val="dash"/>
            <a:round/>
            <a:headEnd len="sm" w="sm" type="none"/>
            <a:tailEnd len="sm" w="sm" type="none"/>
          </a:ln>
        </p:spPr>
      </p:cxnSp>
      <p:cxnSp>
        <p:nvCxnSpPr>
          <p:cNvPr id="476" name="Google Shape;476;p38"/>
          <p:cNvCxnSpPr/>
          <p:nvPr/>
        </p:nvCxnSpPr>
        <p:spPr>
          <a:xfrm>
            <a:off x="5445757" y="3511206"/>
            <a:ext cx="892300" cy="0"/>
          </a:xfrm>
          <a:prstGeom prst="straightConnector1">
            <a:avLst/>
          </a:prstGeom>
          <a:noFill/>
          <a:ln cap="flat" cmpd="sng" w="9525">
            <a:solidFill>
              <a:srgbClr val="BD4B48"/>
            </a:solidFill>
            <a:prstDash val="dash"/>
            <a:round/>
            <a:headEnd len="sm" w="sm" type="none"/>
            <a:tailEnd len="sm" w="sm" type="none"/>
          </a:ln>
        </p:spPr>
      </p:cxnSp>
      <p:cxnSp>
        <p:nvCxnSpPr>
          <p:cNvPr id="477" name="Google Shape;477;p38"/>
          <p:cNvCxnSpPr/>
          <p:nvPr/>
        </p:nvCxnSpPr>
        <p:spPr>
          <a:xfrm>
            <a:off x="5445757" y="3502501"/>
            <a:ext cx="0" cy="590498"/>
          </a:xfrm>
          <a:prstGeom prst="straightConnector1">
            <a:avLst/>
          </a:prstGeom>
          <a:noFill/>
          <a:ln cap="flat" cmpd="sng" w="9525">
            <a:solidFill>
              <a:srgbClr val="BD4B48"/>
            </a:solidFill>
            <a:prstDash val="dash"/>
            <a:round/>
            <a:headEnd len="sm" w="sm" type="none"/>
            <a:tailEnd len="sm" w="sm" type="none"/>
          </a:ln>
        </p:spPr>
      </p:cxnSp>
      <p:cxnSp>
        <p:nvCxnSpPr>
          <p:cNvPr id="478" name="Google Shape;478;p38"/>
          <p:cNvCxnSpPr>
            <a:endCxn id="473" idx="2"/>
          </p:cNvCxnSpPr>
          <p:nvPr/>
        </p:nvCxnSpPr>
        <p:spPr>
          <a:xfrm>
            <a:off x="3521162" y="3488200"/>
            <a:ext cx="0" cy="604800"/>
          </a:xfrm>
          <a:prstGeom prst="straightConnector1">
            <a:avLst/>
          </a:prstGeom>
          <a:noFill/>
          <a:ln cap="flat" cmpd="sng" w="9525">
            <a:solidFill>
              <a:srgbClr val="BD4B48"/>
            </a:solidFill>
            <a:prstDash val="dash"/>
            <a:round/>
            <a:headEnd len="sm" w="sm" type="none"/>
            <a:tailEnd len="sm" w="sm" type="none"/>
          </a:ln>
        </p:spPr>
      </p:cxnSp>
      <p:sp>
        <p:nvSpPr>
          <p:cNvPr id="479" name="Google Shape;479;p38"/>
          <p:cNvSpPr txBox="1"/>
          <p:nvPr/>
        </p:nvSpPr>
        <p:spPr>
          <a:xfrm>
            <a:off x="370336" y="4655858"/>
            <a:ext cx="8414849" cy="492443"/>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CSS podemos especificar el alto y ancho del contenido de la caja mediante las propiedades </a:t>
            </a:r>
            <a:r>
              <a:rPr b="1" i="0" lang="es-PE" sz="1600" u="none" cap="none" strike="noStrike">
                <a:solidFill>
                  <a:srgbClr val="262626"/>
                </a:solidFill>
                <a:latin typeface="Calibri"/>
                <a:ea typeface="Calibri"/>
                <a:cs typeface="Calibri"/>
                <a:sym typeface="Calibri"/>
              </a:rPr>
              <a:t>height</a:t>
            </a:r>
            <a:r>
              <a:rPr b="0" i="0" lang="es-PE" sz="1600" u="none" cap="none" strike="noStrike">
                <a:solidFill>
                  <a:srgbClr val="262626"/>
                </a:solidFill>
                <a:latin typeface="Calibri"/>
                <a:ea typeface="Calibri"/>
                <a:cs typeface="Calibri"/>
                <a:sym typeface="Calibri"/>
              </a:rPr>
              <a:t> y </a:t>
            </a:r>
            <a:r>
              <a:rPr b="1" i="0" lang="es-PE" sz="1600" u="none" cap="none" strike="noStrike">
                <a:solidFill>
                  <a:srgbClr val="262626"/>
                </a:solidFill>
                <a:latin typeface="Calibri"/>
                <a:ea typeface="Calibri"/>
                <a:cs typeface="Calibri"/>
                <a:sym typeface="Calibri"/>
              </a:rPr>
              <a:t>width,</a:t>
            </a:r>
            <a:r>
              <a:rPr b="0" i="0" lang="es-PE" sz="1600" u="none" cap="none" strike="noStrike">
                <a:solidFill>
                  <a:srgbClr val="262626"/>
                </a:solidFill>
                <a:latin typeface="Calibri"/>
                <a:ea typeface="Calibri"/>
                <a:cs typeface="Calibri"/>
                <a:sym typeface="Calibri"/>
              </a:rPr>
              <a:t> respectivamente.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9"/>
          <p:cNvSpPr/>
          <p:nvPr/>
        </p:nvSpPr>
        <p:spPr>
          <a:xfrm>
            <a:off x="1595993" y="4478817"/>
            <a:ext cx="5952007" cy="604677"/>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6" name="Google Shape;486;p39"/>
          <p:cNvSpPr/>
          <p:nvPr/>
        </p:nvSpPr>
        <p:spPr>
          <a:xfrm>
            <a:off x="1595994" y="3305369"/>
            <a:ext cx="5952007" cy="745176"/>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7" name="Google Shape;487;p39"/>
          <p:cNvSpPr/>
          <p:nvPr/>
        </p:nvSpPr>
        <p:spPr>
          <a:xfrm>
            <a:off x="1595994" y="1424665"/>
            <a:ext cx="5952007" cy="1476760"/>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8" name="Google Shape;488;p39"/>
          <p:cNvSpPr txBox="1"/>
          <p:nvPr/>
        </p:nvSpPr>
        <p:spPr>
          <a:xfrm>
            <a:off x="407875" y="826950"/>
            <a:ext cx="8277606" cy="49244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MODELO DE CAJA</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siguiente código define un elemento </a:t>
            </a:r>
            <a:r>
              <a:rPr b="1" i="0" lang="es-PE" sz="1600" u="none" cap="none" strike="noStrike">
                <a:solidFill>
                  <a:srgbClr val="262626"/>
                </a:solidFill>
                <a:latin typeface="Calibri"/>
                <a:ea typeface="Calibri"/>
                <a:cs typeface="Calibri"/>
                <a:sym typeface="Calibri"/>
              </a:rPr>
              <a:t>div</a:t>
            </a:r>
            <a:r>
              <a:rPr b="0" i="0" lang="es-PE" sz="1600" u="none" cap="none" strike="noStrike">
                <a:solidFill>
                  <a:srgbClr val="262626"/>
                </a:solidFill>
                <a:latin typeface="Calibri"/>
                <a:ea typeface="Calibri"/>
                <a:cs typeface="Calibri"/>
                <a:sym typeface="Calibri"/>
              </a:rPr>
              <a:t> con un párrafo al interior.</a:t>
            </a:r>
            <a:endParaRPr b="0" i="0" sz="1400" u="none" cap="none" strike="noStrike">
              <a:solidFill>
                <a:srgbClr val="000000"/>
              </a:solidFill>
              <a:latin typeface="Arial"/>
              <a:ea typeface="Arial"/>
              <a:cs typeface="Arial"/>
              <a:sym typeface="Arial"/>
            </a:endParaRPr>
          </a:p>
        </p:txBody>
      </p:sp>
      <p:sp>
        <p:nvSpPr>
          <p:cNvPr id="489" name="Google Shape;489;p3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ANCHO PORCENTUAL</a:t>
            </a:r>
            <a:endParaRPr b="0" i="0" sz="1400" u="none" cap="none" strike="noStrike">
              <a:solidFill>
                <a:srgbClr val="000000"/>
              </a:solidFill>
              <a:latin typeface="Arial"/>
              <a:ea typeface="Arial"/>
              <a:cs typeface="Arial"/>
              <a:sym typeface="Arial"/>
            </a:endParaRPr>
          </a:p>
        </p:txBody>
      </p:sp>
      <p:sp>
        <p:nvSpPr>
          <p:cNvPr id="490" name="Google Shape;490;p39"/>
          <p:cNvSpPr txBox="1"/>
          <p:nvPr/>
        </p:nvSpPr>
        <p:spPr>
          <a:xfrm>
            <a:off x="1660362" y="1471570"/>
            <a:ext cx="5823275" cy="1384995"/>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"caja"</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p</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Lorem ipsum dolor sit amet consectetur adipisicing elit.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Consequuntur, quisquam eius soluta unde minima molestias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recusandae est illum necessitatibus quae quidem.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p</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p:txBody>
      </p:sp>
      <p:sp>
        <p:nvSpPr>
          <p:cNvPr id="491" name="Google Shape;491;p39"/>
          <p:cNvSpPr txBox="1"/>
          <p:nvPr/>
        </p:nvSpPr>
        <p:spPr>
          <a:xfrm>
            <a:off x="407875" y="2986801"/>
            <a:ext cx="8277606"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Definimos un estilo CSS sencillo para la clase </a:t>
            </a:r>
            <a:r>
              <a:rPr b="1" i="0" lang="es-PE" sz="1600" u="none" cap="none" strike="noStrike">
                <a:solidFill>
                  <a:srgbClr val="262626"/>
                </a:solidFill>
                <a:latin typeface="Calibri"/>
                <a:ea typeface="Calibri"/>
                <a:cs typeface="Calibri"/>
                <a:sym typeface="Calibri"/>
              </a:rPr>
              <a:t>“caja”</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92" name="Google Shape;492;p39"/>
          <p:cNvSpPr txBox="1"/>
          <p:nvPr/>
        </p:nvSpPr>
        <p:spPr>
          <a:xfrm>
            <a:off x="1660361" y="3353359"/>
            <a:ext cx="5823275" cy="64633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.caja</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background-color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lightgreen</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93" name="Google Shape;493;p39"/>
          <p:cNvSpPr txBox="1"/>
          <p:nvPr/>
        </p:nvSpPr>
        <p:spPr>
          <a:xfrm>
            <a:off x="409989" y="4160492"/>
            <a:ext cx="8275492"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navegador podemos ver la caja que contiene al párrafo.</a:t>
            </a:r>
            <a:endParaRPr b="0" i="0" sz="1400" u="none" cap="none" strike="noStrike">
              <a:solidFill>
                <a:srgbClr val="000000"/>
              </a:solidFill>
              <a:latin typeface="Arial"/>
              <a:ea typeface="Arial"/>
              <a:cs typeface="Arial"/>
              <a:sym typeface="Arial"/>
            </a:endParaRPr>
          </a:p>
        </p:txBody>
      </p:sp>
      <p:pic>
        <p:nvPicPr>
          <p:cNvPr id="494" name="Google Shape;494;p39"/>
          <p:cNvPicPr preferRelativeResize="0"/>
          <p:nvPr/>
        </p:nvPicPr>
        <p:blipFill rotWithShape="1">
          <a:blip r:embed="rId3">
            <a:alphaModFix/>
          </a:blip>
          <a:srcRect b="0" l="0" r="0" t="18151"/>
          <a:stretch/>
        </p:blipFill>
        <p:spPr>
          <a:xfrm>
            <a:off x="1660361" y="4521273"/>
            <a:ext cx="5764955" cy="530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VARIABLES CSS (CUSTOM PROPERTIES)</a:t>
            </a:r>
            <a:endParaRPr b="0" i="0" sz="1400" u="none" cap="none" strike="noStrike">
              <a:solidFill>
                <a:srgbClr val="000000"/>
              </a:solidFill>
              <a:latin typeface="Arial"/>
              <a:ea typeface="Arial"/>
              <a:cs typeface="Arial"/>
              <a:sym typeface="Arial"/>
            </a:endParaRPr>
          </a:p>
        </p:txBody>
      </p:sp>
      <p:sp>
        <p:nvSpPr>
          <p:cNvPr id="57" name="Google Shape;57;p4"/>
          <p:cNvSpPr txBox="1"/>
          <p:nvPr/>
        </p:nvSpPr>
        <p:spPr>
          <a:xfrm>
            <a:off x="407875" y="855584"/>
            <a:ext cx="8284712" cy="393954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PROPIEDADES PERSONALIZADAS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En CSS, las </a:t>
            </a:r>
            <a:r>
              <a:rPr b="1" i="0" lang="es-PE" sz="1600" u="none" cap="none" strike="noStrike">
                <a:solidFill>
                  <a:schemeClr val="dk1"/>
                </a:solidFill>
                <a:latin typeface="Calibri"/>
                <a:ea typeface="Calibri"/>
                <a:cs typeface="Calibri"/>
                <a:sym typeface="Calibri"/>
              </a:rPr>
              <a:t>propiedades personalizadas</a:t>
            </a:r>
            <a:r>
              <a:rPr b="0" i="0" lang="es-PE" sz="1600" u="none" cap="none" strike="noStrike">
                <a:solidFill>
                  <a:schemeClr val="dk1"/>
                </a:solidFill>
                <a:latin typeface="Calibri"/>
                <a:ea typeface="Calibri"/>
                <a:cs typeface="Calibri"/>
                <a:sym typeface="Calibri"/>
              </a:rPr>
              <a:t> (también conocidas como </a:t>
            </a:r>
            <a:r>
              <a:rPr b="1" i="0" lang="es-PE" sz="1600" u="none" cap="none" strike="noStrike">
                <a:solidFill>
                  <a:schemeClr val="dk1"/>
                </a:solidFill>
                <a:latin typeface="Calibri"/>
                <a:ea typeface="Calibri"/>
                <a:cs typeface="Calibri"/>
                <a:sym typeface="Calibri"/>
              </a:rPr>
              <a:t>variables</a:t>
            </a:r>
            <a:r>
              <a:rPr b="0" i="0" lang="es-PE" sz="1600" u="none" cap="none" strike="noStrike">
                <a:solidFill>
                  <a:schemeClr val="dk1"/>
                </a:solidFill>
                <a:latin typeface="Calibri"/>
                <a:ea typeface="Calibri"/>
                <a:cs typeface="Calibri"/>
                <a:sym typeface="Calibri"/>
              </a:rPr>
              <a:t>) son entidades definidas por autores de CSS que contienen valores específicos que se pueden volver a utilizar en un documento. </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68275" lvl="0" marL="18000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Sitios web complejos tienen cantidades muy grandes de CSS, a menudo con una gran cantidad de valores repetidos. Por ejemplo, el mismo color se puede utilizar en cientos de lugares diferentes, lo cual requiere buscar y reemplazar globalmente si necesitamos cambiar ese color. </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68275" lvl="0" marL="18000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Las variables CSS permiten que un valor se almacene en un lugar y luego se haga referencia en varios otros lugares. Un beneficio adicional son los identificadores semánticos. </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68275" lvl="0" marL="18000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Por ejemplo </a:t>
            </a:r>
            <a:r>
              <a:rPr b="1" i="0" lang="es-PE" sz="1600" u="none" cap="none" strike="noStrike">
                <a:solidFill>
                  <a:schemeClr val="dk1"/>
                </a:solidFill>
                <a:latin typeface="Calibri"/>
                <a:ea typeface="Calibri"/>
                <a:cs typeface="Calibri"/>
                <a:sym typeface="Calibri"/>
              </a:rPr>
              <a:t>--main-text-color</a:t>
            </a:r>
            <a:r>
              <a:rPr b="0" i="0" lang="es-PE" sz="1600" u="none" cap="none" strike="noStrike">
                <a:solidFill>
                  <a:schemeClr val="dk1"/>
                </a:solidFill>
                <a:latin typeface="Calibri"/>
                <a:ea typeface="Calibri"/>
                <a:cs typeface="Calibri"/>
                <a:sym typeface="Calibri"/>
              </a:rPr>
              <a:t> es más fácil de entender que </a:t>
            </a:r>
            <a:r>
              <a:rPr b="1" i="0" lang="es-PE" sz="1600" u="none" cap="none" strike="noStrike">
                <a:solidFill>
                  <a:schemeClr val="dk1"/>
                </a:solidFill>
                <a:latin typeface="Calibri"/>
                <a:ea typeface="Calibri"/>
                <a:cs typeface="Calibri"/>
                <a:sym typeface="Calibri"/>
              </a:rPr>
              <a:t>#00ff00</a:t>
            </a:r>
            <a:r>
              <a:rPr b="0" i="0" lang="es-PE" sz="1600" u="none" cap="none" strike="noStrike">
                <a:solidFill>
                  <a:schemeClr val="dk1"/>
                </a:solidFill>
                <a:latin typeface="Calibri"/>
                <a:ea typeface="Calibri"/>
                <a:cs typeface="Calibri"/>
                <a:sym typeface="Calibri"/>
              </a:rPr>
              <a:t>, especialmente si este mismo color también se utiliza en otro contexto.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Inter"/>
              <a:ea typeface="Inter"/>
              <a:cs typeface="Inter"/>
              <a:sym typeface="Inte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0"/>
          <p:cNvSpPr/>
          <p:nvPr/>
        </p:nvSpPr>
        <p:spPr>
          <a:xfrm>
            <a:off x="1612391" y="3580597"/>
            <a:ext cx="5919215" cy="1130969"/>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1" name="Google Shape;501;p40"/>
          <p:cNvSpPr/>
          <p:nvPr/>
        </p:nvSpPr>
        <p:spPr>
          <a:xfrm>
            <a:off x="1641150" y="1904999"/>
            <a:ext cx="5919215" cy="951621"/>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2" name="Google Shape;502;p40"/>
          <p:cNvSpPr txBox="1"/>
          <p:nvPr/>
        </p:nvSpPr>
        <p:spPr>
          <a:xfrm>
            <a:off x="407874" y="826950"/>
            <a:ext cx="8171681" cy="984885"/>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ANCHO DE UNA CAJA</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Mediante la propiedad </a:t>
            </a:r>
            <a:r>
              <a:rPr b="1" i="0" lang="es-PE" sz="1600" u="none" cap="none" strike="noStrike">
                <a:solidFill>
                  <a:srgbClr val="262626"/>
                </a:solidFill>
                <a:latin typeface="Calibri"/>
                <a:ea typeface="Calibri"/>
                <a:cs typeface="Calibri"/>
                <a:sym typeface="Calibri"/>
              </a:rPr>
              <a:t>width</a:t>
            </a:r>
            <a:r>
              <a:rPr b="0" i="0" lang="es-PE" sz="1600" u="none" cap="none" strike="noStrike">
                <a:solidFill>
                  <a:srgbClr val="262626"/>
                </a:solidFill>
                <a:latin typeface="Calibri"/>
                <a:ea typeface="Calibri"/>
                <a:cs typeface="Calibri"/>
                <a:sym typeface="Calibri"/>
              </a:rPr>
              <a:t> podemos establecer el ancho del contenido de una caja.</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Podemos establecer el valor de la propiedad </a:t>
            </a:r>
            <a:r>
              <a:rPr b="1" i="0" lang="es-PE" sz="1600" u="none" cap="none" strike="noStrike">
                <a:solidFill>
                  <a:srgbClr val="262626"/>
                </a:solidFill>
                <a:latin typeface="Calibri"/>
                <a:ea typeface="Calibri"/>
                <a:cs typeface="Calibri"/>
                <a:sym typeface="Calibri"/>
              </a:rPr>
              <a:t>width</a:t>
            </a:r>
            <a:r>
              <a:rPr b="0" i="0" lang="es-PE" sz="1600" u="none" cap="none" strike="noStrike">
                <a:solidFill>
                  <a:srgbClr val="262626"/>
                </a:solidFill>
                <a:latin typeface="Calibri"/>
                <a:ea typeface="Calibri"/>
                <a:cs typeface="Calibri"/>
                <a:sym typeface="Calibri"/>
              </a:rPr>
              <a:t> mediante porcentajes.</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valor del porcentaje se establece en relación al tamaño del contenedor de la caja.</a:t>
            </a:r>
            <a:endParaRPr b="0" i="0" sz="1400" u="none" cap="none" strike="noStrike">
              <a:solidFill>
                <a:srgbClr val="000000"/>
              </a:solidFill>
              <a:latin typeface="Arial"/>
              <a:ea typeface="Arial"/>
              <a:cs typeface="Arial"/>
              <a:sym typeface="Arial"/>
            </a:endParaRPr>
          </a:p>
        </p:txBody>
      </p:sp>
      <p:sp>
        <p:nvSpPr>
          <p:cNvPr id="503" name="Google Shape;503;p4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ANCHO PORCENTUAL</a:t>
            </a:r>
            <a:endParaRPr b="0" i="0" sz="1400" u="none" cap="none" strike="noStrike">
              <a:solidFill>
                <a:srgbClr val="000000"/>
              </a:solidFill>
              <a:latin typeface="Arial"/>
              <a:ea typeface="Arial"/>
              <a:cs typeface="Arial"/>
              <a:sym typeface="Arial"/>
            </a:endParaRPr>
          </a:p>
        </p:txBody>
      </p:sp>
      <p:sp>
        <p:nvSpPr>
          <p:cNvPr id="504" name="Google Shape;504;p40"/>
          <p:cNvSpPr txBox="1"/>
          <p:nvPr/>
        </p:nvSpPr>
        <p:spPr>
          <a:xfrm>
            <a:off x="1681876" y="1964012"/>
            <a:ext cx="5823275" cy="830997"/>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.caja</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background-color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lightgreen</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width</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50%</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505" name="Google Shape;505;p40"/>
          <p:cNvSpPr txBox="1"/>
          <p:nvPr/>
        </p:nvSpPr>
        <p:spPr>
          <a:xfrm>
            <a:off x="407874" y="2947186"/>
            <a:ext cx="8267813" cy="492443"/>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código anterior, se ha agregado la propiedad </a:t>
            </a:r>
            <a:r>
              <a:rPr b="1" i="0" lang="es-PE" sz="1600" u="none" cap="none" strike="noStrike">
                <a:solidFill>
                  <a:srgbClr val="262626"/>
                </a:solidFill>
                <a:latin typeface="Calibri"/>
                <a:ea typeface="Calibri"/>
                <a:cs typeface="Calibri"/>
                <a:sym typeface="Calibri"/>
              </a:rPr>
              <a:t>width</a:t>
            </a:r>
            <a:r>
              <a:rPr b="0" i="0" lang="es-PE" sz="1600" u="none" cap="none" strike="noStrike">
                <a:solidFill>
                  <a:srgbClr val="262626"/>
                </a:solidFill>
                <a:latin typeface="Calibri"/>
                <a:ea typeface="Calibri"/>
                <a:cs typeface="Calibri"/>
                <a:sym typeface="Calibri"/>
              </a:rPr>
              <a:t> al estilo definido para la clase </a:t>
            </a:r>
            <a:r>
              <a:rPr b="1" i="0" lang="es-PE" sz="1600" u="none" cap="none" strike="noStrike">
                <a:solidFill>
                  <a:srgbClr val="262626"/>
                </a:solidFill>
                <a:latin typeface="Calibri"/>
                <a:ea typeface="Calibri"/>
                <a:cs typeface="Calibri"/>
                <a:sym typeface="Calibri"/>
              </a:rPr>
              <a:t>“caja”</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navegador podemos ver la caja que contiene al párrafo definido anteriormente.</a:t>
            </a:r>
            <a:endParaRPr b="0" i="0" sz="1400" u="none" cap="none" strike="noStrike">
              <a:solidFill>
                <a:srgbClr val="000000"/>
              </a:solidFill>
              <a:latin typeface="Arial"/>
              <a:ea typeface="Arial"/>
              <a:cs typeface="Arial"/>
              <a:sym typeface="Arial"/>
            </a:endParaRPr>
          </a:p>
        </p:txBody>
      </p:sp>
      <p:pic>
        <p:nvPicPr>
          <p:cNvPr id="506" name="Google Shape;506;p40"/>
          <p:cNvPicPr preferRelativeResize="0"/>
          <p:nvPr/>
        </p:nvPicPr>
        <p:blipFill rotWithShape="1">
          <a:blip r:embed="rId3">
            <a:alphaModFix/>
          </a:blip>
          <a:srcRect b="7402" l="0" r="0" t="9944"/>
          <a:stretch/>
        </p:blipFill>
        <p:spPr>
          <a:xfrm>
            <a:off x="1665700" y="3641855"/>
            <a:ext cx="5812599" cy="1016000"/>
          </a:xfrm>
          <a:prstGeom prst="rect">
            <a:avLst/>
          </a:prstGeom>
          <a:noFill/>
          <a:ln>
            <a:noFill/>
          </a:ln>
        </p:spPr>
      </p:pic>
      <p:sp>
        <p:nvSpPr>
          <p:cNvPr id="507" name="Google Shape;507;p40"/>
          <p:cNvSpPr txBox="1"/>
          <p:nvPr/>
        </p:nvSpPr>
        <p:spPr>
          <a:xfrm>
            <a:off x="407874" y="4888722"/>
            <a:ext cx="8164347" cy="246221"/>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el ejemplo, el contenedor de la caja es el navegador, por lo que la caja ocupa el 50% de su área.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5" name="Google Shape;515;p41"/>
          <p:cNvSpPr/>
          <p:nvPr/>
        </p:nvSpPr>
        <p:spPr>
          <a:xfrm>
            <a:off x="424251" y="3703125"/>
            <a:ext cx="8619387" cy="86671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SELECTORES CSS POR CLASE</a:t>
            </a:r>
            <a:endParaRPr b="1" i="0" sz="28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2"/>
          <p:cNvSpPr/>
          <p:nvPr/>
        </p:nvSpPr>
        <p:spPr>
          <a:xfrm>
            <a:off x="1548832" y="2507981"/>
            <a:ext cx="5922499" cy="2262201"/>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42"/>
          <p:cNvSpPr txBox="1"/>
          <p:nvPr/>
        </p:nvSpPr>
        <p:spPr>
          <a:xfrm>
            <a:off x="407873" y="706755"/>
            <a:ext cx="8303639" cy="1477328"/>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ATRIBUTO CLASS EN HTML</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atributo </a:t>
            </a:r>
            <a:r>
              <a:rPr b="1" i="0" lang="es-PE" sz="1600" u="none" cap="none" strike="noStrike">
                <a:solidFill>
                  <a:srgbClr val="262626"/>
                </a:solidFill>
                <a:latin typeface="Calibri"/>
                <a:ea typeface="Calibri"/>
                <a:cs typeface="Calibri"/>
                <a:sym typeface="Calibri"/>
              </a:rPr>
              <a:t>class</a:t>
            </a:r>
            <a:r>
              <a:rPr b="0" i="0" lang="es-PE" sz="1600" u="none" cap="none" strike="noStrike">
                <a:solidFill>
                  <a:srgbClr val="262626"/>
                </a:solidFill>
                <a:latin typeface="Calibri"/>
                <a:ea typeface="Calibri"/>
                <a:cs typeface="Calibri"/>
                <a:sym typeface="Calibri"/>
              </a:rPr>
              <a:t> en HTML asigna un nombre de clase o un conjunto de nombres de clase a un elemento HTML.</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 nombre de clase puede ser asignado a varios elementos HTML.</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 elemento HTML puede tener asignadas varias clases. En este caso, los nombres de las clases se colocan separadas por un espacio en blanco.</a:t>
            </a:r>
            <a:endParaRPr b="0" i="0" sz="1400" u="none" cap="none" strike="noStrike">
              <a:solidFill>
                <a:srgbClr val="000000"/>
              </a:solidFill>
              <a:latin typeface="Arial"/>
              <a:ea typeface="Arial"/>
              <a:cs typeface="Arial"/>
              <a:sym typeface="Arial"/>
            </a:endParaRPr>
          </a:p>
        </p:txBody>
      </p:sp>
      <p:sp>
        <p:nvSpPr>
          <p:cNvPr id="523" name="Google Shape;523;p4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SELECTORES CSS POR CLASE</a:t>
            </a:r>
            <a:endParaRPr b="0" i="0" sz="1400" u="none" cap="none" strike="noStrike">
              <a:solidFill>
                <a:srgbClr val="000000"/>
              </a:solidFill>
              <a:latin typeface="Arial"/>
              <a:ea typeface="Arial"/>
              <a:cs typeface="Arial"/>
              <a:sym typeface="Arial"/>
            </a:endParaRPr>
          </a:p>
        </p:txBody>
      </p:sp>
      <p:sp>
        <p:nvSpPr>
          <p:cNvPr id="524" name="Google Shape;524;p42"/>
          <p:cNvSpPr txBox="1"/>
          <p:nvPr/>
        </p:nvSpPr>
        <p:spPr>
          <a:xfrm>
            <a:off x="1598443" y="2584197"/>
            <a:ext cx="5823275" cy="2123658"/>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"contenedor"</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"azul"</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Episodio IV: Una Nueva Esperanza</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"azul"</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Episodio V: El Imperio Contraataca</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class</a:t>
            </a:r>
            <a:r>
              <a:rPr b="0" i="0" lang="es-PE" sz="1200" u="none" cap="none" strike="noStrike">
                <a:solidFill>
                  <a:srgbClr val="D4D4D4"/>
                </a:solidFill>
                <a:latin typeface="Consolas"/>
                <a:ea typeface="Consolas"/>
                <a:cs typeface="Consolas"/>
                <a:sym typeface="Consolas"/>
              </a:rPr>
              <a:t>=</a:t>
            </a:r>
            <a:r>
              <a:rPr b="0" i="0" lang="es-PE" sz="1200" u="none" cap="none" strike="noStrike">
                <a:solidFill>
                  <a:srgbClr val="CE9178"/>
                </a:solidFill>
                <a:latin typeface="Consolas"/>
                <a:ea typeface="Consolas"/>
                <a:cs typeface="Consolas"/>
                <a:sym typeface="Consolas"/>
              </a:rPr>
              <a:t>"azul subrayado"</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r>
              <a:rPr b="0" i="0" lang="es-PE" sz="1200" u="none" cap="none" strike="noStrike">
                <a:solidFill>
                  <a:srgbClr val="D4D4D4"/>
                </a:solidFill>
                <a:latin typeface="Consolas"/>
                <a:ea typeface="Consolas"/>
                <a:cs typeface="Consolas"/>
                <a:sym typeface="Consolas"/>
              </a:rPr>
              <a:t>Episodio VI: El Retorno del Jedi</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h3</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808080"/>
                </a:solidFill>
                <a:latin typeface="Consolas"/>
                <a:ea typeface="Consolas"/>
                <a:cs typeface="Consolas"/>
                <a:sym typeface="Consolas"/>
              </a:rPr>
              <a:t>&lt;/</a:t>
            </a:r>
            <a:r>
              <a:rPr b="0" i="0" lang="es-PE" sz="1200" u="none" cap="none" strike="noStrike">
                <a:solidFill>
                  <a:srgbClr val="569CD6"/>
                </a:solidFill>
                <a:latin typeface="Consolas"/>
                <a:ea typeface="Consolas"/>
                <a:cs typeface="Consolas"/>
                <a:sym typeface="Consolas"/>
              </a:rPr>
              <a:t>div</a:t>
            </a:r>
            <a:r>
              <a:rPr b="0" i="0" lang="es-PE"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3"/>
          <p:cNvSpPr/>
          <p:nvPr/>
        </p:nvSpPr>
        <p:spPr>
          <a:xfrm>
            <a:off x="1725636" y="2396422"/>
            <a:ext cx="5922499" cy="1856935"/>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43"/>
          <p:cNvSpPr txBox="1"/>
          <p:nvPr/>
        </p:nvSpPr>
        <p:spPr>
          <a:xfrm>
            <a:off x="407875" y="757432"/>
            <a:ext cx="8254211" cy="1231106"/>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SELECTOR POR CLASE</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Así como podemos aplicar estilos a elementos HTML identificándolos por su etiqueta y por su </a:t>
            </a:r>
            <a:r>
              <a:rPr b="1" i="0" lang="es-PE" sz="1600" u="none" cap="none" strike="noStrike">
                <a:solidFill>
                  <a:srgbClr val="262626"/>
                </a:solidFill>
                <a:latin typeface="Calibri"/>
                <a:ea typeface="Calibri"/>
                <a:cs typeface="Calibri"/>
                <a:sym typeface="Calibri"/>
              </a:rPr>
              <a:t>id</a:t>
            </a:r>
            <a:r>
              <a:rPr b="0" i="0" lang="es-PE" sz="1600" u="none" cap="none" strike="noStrike">
                <a:solidFill>
                  <a:srgbClr val="262626"/>
                </a:solidFill>
                <a:latin typeface="Calibri"/>
                <a:ea typeface="Calibri"/>
                <a:cs typeface="Calibri"/>
                <a:sym typeface="Calibri"/>
              </a:rPr>
              <a:t>, también podemos aplicar estilos a través de clases.</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especificar un estilo para una clase se debe colocar el nombre de la clase antecedida por un punto.</a:t>
            </a:r>
            <a:endParaRPr b="0" i="0" sz="1400" u="none" cap="none" strike="noStrike">
              <a:solidFill>
                <a:srgbClr val="000000"/>
              </a:solidFill>
              <a:latin typeface="Arial"/>
              <a:ea typeface="Arial"/>
              <a:cs typeface="Arial"/>
              <a:sym typeface="Arial"/>
            </a:endParaRPr>
          </a:p>
        </p:txBody>
      </p:sp>
      <p:sp>
        <p:nvSpPr>
          <p:cNvPr id="532" name="Google Shape;532;p4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SELECTORES CSS POR CLASE</a:t>
            </a:r>
            <a:endParaRPr b="0" i="0" sz="1400" u="none" cap="none" strike="noStrike">
              <a:solidFill>
                <a:srgbClr val="000000"/>
              </a:solidFill>
              <a:latin typeface="Arial"/>
              <a:ea typeface="Arial"/>
              <a:cs typeface="Arial"/>
              <a:sym typeface="Arial"/>
            </a:endParaRPr>
          </a:p>
        </p:txBody>
      </p:sp>
      <p:sp>
        <p:nvSpPr>
          <p:cNvPr id="533" name="Google Shape;533;p43"/>
          <p:cNvSpPr txBox="1"/>
          <p:nvPr/>
        </p:nvSpPr>
        <p:spPr>
          <a:xfrm>
            <a:off x="1776548" y="2450712"/>
            <a:ext cx="5823275" cy="1754326"/>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.contenedor</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font-family</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Verdana</a:t>
            </a:r>
            <a:r>
              <a:rPr b="0" i="0" lang="es-PE" sz="1200" u="none" cap="none" strike="noStrike">
                <a:solidFill>
                  <a:srgbClr val="D4D4D4"/>
                </a:solidFill>
                <a:latin typeface="Consolas"/>
                <a:ea typeface="Consolas"/>
                <a:cs typeface="Consolas"/>
                <a:sym typeface="Consolas"/>
              </a:rPr>
              <a:t>, Geneva, </a:t>
            </a:r>
            <a:r>
              <a:rPr b="0" i="0" lang="es-PE" sz="1200" u="none" cap="none" strike="noStrike">
                <a:solidFill>
                  <a:srgbClr val="CE9178"/>
                </a:solidFill>
                <a:latin typeface="Consolas"/>
                <a:ea typeface="Consolas"/>
                <a:cs typeface="Consolas"/>
                <a:sym typeface="Consolas"/>
              </a:rPr>
              <a:t>Tahoma</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sans-serif</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.azul</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steelblue</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.subrayado</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text-decoration</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CE9178"/>
                </a:solidFill>
                <a:latin typeface="Consolas"/>
                <a:ea typeface="Consolas"/>
                <a:cs typeface="Consolas"/>
                <a:sym typeface="Consolas"/>
              </a:rPr>
              <a:t>underline</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4"/>
          <p:cNvSpPr txBox="1"/>
          <p:nvPr/>
        </p:nvSpPr>
        <p:spPr>
          <a:xfrm>
            <a:off x="407875" y="885111"/>
            <a:ext cx="8254211" cy="73866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SELECTOR POR CLASE</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el código HTML mostrado y los estilos aplicados obtendremos un fragmento de página HTML similar al siguiente:</a:t>
            </a:r>
            <a:endParaRPr b="0" i="0" sz="1400" u="none" cap="none" strike="noStrike">
              <a:solidFill>
                <a:srgbClr val="000000"/>
              </a:solidFill>
              <a:latin typeface="Arial"/>
              <a:ea typeface="Arial"/>
              <a:cs typeface="Arial"/>
              <a:sym typeface="Arial"/>
            </a:endParaRPr>
          </a:p>
        </p:txBody>
      </p:sp>
      <p:sp>
        <p:nvSpPr>
          <p:cNvPr id="540" name="Google Shape;540;p4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SELECTORES CSS POR CLASE</a:t>
            </a:r>
            <a:endParaRPr b="0" i="0" sz="1400" u="none" cap="none" strike="noStrike">
              <a:solidFill>
                <a:srgbClr val="000000"/>
              </a:solidFill>
              <a:latin typeface="Arial"/>
              <a:ea typeface="Arial"/>
              <a:cs typeface="Arial"/>
              <a:sym typeface="Arial"/>
            </a:endParaRPr>
          </a:p>
        </p:txBody>
      </p:sp>
      <p:sp>
        <p:nvSpPr>
          <p:cNvPr id="541" name="Google Shape;541;p44"/>
          <p:cNvSpPr/>
          <p:nvPr/>
        </p:nvSpPr>
        <p:spPr>
          <a:xfrm>
            <a:off x="1653306" y="1971567"/>
            <a:ext cx="6143027" cy="2478513"/>
          </a:xfrm>
          <a:prstGeom prst="roundRect">
            <a:avLst>
              <a:gd fmla="val 3871" name="adj"/>
            </a:avLst>
          </a:prstGeom>
          <a:solidFill>
            <a:schemeClr val="lt1"/>
          </a:solidFill>
          <a:ln cap="flat" cmpd="sng" w="9525">
            <a:solidFill>
              <a:srgbClr val="276B7D"/>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New Tab" id="542" name="Google Shape;542;p44"/>
          <p:cNvPicPr preferRelativeResize="0"/>
          <p:nvPr/>
        </p:nvPicPr>
        <p:blipFill rotWithShape="1">
          <a:blip r:embed="rId3">
            <a:alphaModFix/>
          </a:blip>
          <a:srcRect b="38708" l="0" r="0" t="0"/>
          <a:stretch/>
        </p:blipFill>
        <p:spPr>
          <a:xfrm>
            <a:off x="1700711" y="2022164"/>
            <a:ext cx="6022359" cy="2307011"/>
          </a:xfrm>
          <a:prstGeom prst="rect">
            <a:avLst/>
          </a:prstGeom>
          <a:solidFill>
            <a:srgbClr val="276B7D"/>
          </a:solidFill>
          <a:ln>
            <a:noFill/>
          </a:ln>
        </p:spPr>
      </p:pic>
      <p:pic>
        <p:nvPicPr>
          <p:cNvPr id="543" name="Google Shape;543;p44"/>
          <p:cNvPicPr preferRelativeResize="0"/>
          <p:nvPr/>
        </p:nvPicPr>
        <p:blipFill rotWithShape="1">
          <a:blip r:embed="rId4">
            <a:alphaModFix/>
          </a:blip>
          <a:srcRect b="0" l="0" r="0" t="0"/>
          <a:stretch/>
        </p:blipFill>
        <p:spPr>
          <a:xfrm>
            <a:off x="2025896" y="2857500"/>
            <a:ext cx="3716252" cy="133403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5"/>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1" name="Google Shape;551;p45"/>
          <p:cNvSpPr/>
          <p:nvPr/>
        </p:nvSpPr>
        <p:spPr>
          <a:xfrm>
            <a:off x="424251" y="3703125"/>
            <a:ext cx="8619387" cy="86671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ESPACIADO CON MARGIN Y PADDING</a:t>
            </a:r>
            <a:endParaRPr b="1" i="0" sz="28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6"/>
          <p:cNvSpPr txBox="1"/>
          <p:nvPr/>
        </p:nvSpPr>
        <p:spPr>
          <a:xfrm>
            <a:off x="407874" y="743822"/>
            <a:ext cx="8177861" cy="49244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MODELO DE CAJA</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Consideremos el modelo de caja:</a:t>
            </a:r>
            <a:endParaRPr b="0" i="0" sz="1400" u="none" cap="none" strike="noStrike">
              <a:solidFill>
                <a:srgbClr val="000000"/>
              </a:solidFill>
              <a:latin typeface="Arial"/>
              <a:ea typeface="Arial"/>
              <a:cs typeface="Arial"/>
              <a:sym typeface="Arial"/>
            </a:endParaRPr>
          </a:p>
        </p:txBody>
      </p:sp>
      <p:sp>
        <p:nvSpPr>
          <p:cNvPr id="558" name="Google Shape;558;p4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ESPACIADO CON MARGIN Y PADDING</a:t>
            </a:r>
            <a:endParaRPr b="0" i="0" sz="1700" u="none" cap="none" strike="noStrike">
              <a:solidFill>
                <a:srgbClr val="438AD7"/>
              </a:solidFill>
              <a:latin typeface="Calibri"/>
              <a:ea typeface="Calibri"/>
              <a:cs typeface="Calibri"/>
              <a:sym typeface="Calibri"/>
            </a:endParaRPr>
          </a:p>
        </p:txBody>
      </p:sp>
      <p:sp>
        <p:nvSpPr>
          <p:cNvPr id="559" name="Google Shape;559;p46"/>
          <p:cNvSpPr txBox="1"/>
          <p:nvPr/>
        </p:nvSpPr>
        <p:spPr>
          <a:xfrm>
            <a:off x="407875" y="3974417"/>
            <a:ext cx="8302988" cy="1231106"/>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Definimos los diferentes elementos mostrados en la  imagen:</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Margin (margen):</a:t>
            </a:r>
            <a:r>
              <a:rPr b="0" i="0" lang="es-PE" sz="1600" u="none" cap="none" strike="noStrike">
                <a:solidFill>
                  <a:srgbClr val="262626"/>
                </a:solidFill>
                <a:latin typeface="Calibri"/>
                <a:ea typeface="Calibri"/>
                <a:cs typeface="Calibri"/>
                <a:sym typeface="Calibri"/>
              </a:rPr>
              <a:t> Es el espacio exterior a la caja.</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Border (borde):</a:t>
            </a:r>
            <a:r>
              <a:rPr b="0" i="0" lang="es-PE" sz="1600" u="none" cap="none" strike="noStrike">
                <a:solidFill>
                  <a:srgbClr val="262626"/>
                </a:solidFill>
                <a:latin typeface="Calibri"/>
                <a:ea typeface="Calibri"/>
                <a:cs typeface="Calibri"/>
                <a:sym typeface="Calibri"/>
              </a:rPr>
              <a:t> Es el borde que rodea a la caja.</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Padding (relleno): </a:t>
            </a:r>
            <a:r>
              <a:rPr b="0" i="0" lang="es-PE" sz="1600" u="none" cap="none" strike="noStrike">
                <a:solidFill>
                  <a:srgbClr val="262626"/>
                </a:solidFill>
                <a:latin typeface="Calibri"/>
                <a:ea typeface="Calibri"/>
                <a:cs typeface="Calibri"/>
                <a:sym typeface="Calibri"/>
              </a:rPr>
              <a:t>Es el espacio que rodea al contenido de la caja.</a:t>
            </a:r>
            <a:endParaRPr b="0" i="0" sz="1400" u="none" cap="none" strike="noStrike">
              <a:solidFill>
                <a:srgbClr val="000000"/>
              </a:solidFill>
              <a:latin typeface="Arial"/>
              <a:ea typeface="Arial"/>
              <a:cs typeface="Arial"/>
              <a:sym typeface="Arial"/>
            </a:endParaRPr>
          </a:p>
          <a:p>
            <a:pPr indent="-168275" lvl="1" marL="6372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Content (contenido): </a:t>
            </a:r>
            <a:r>
              <a:rPr b="0" i="0" lang="es-PE" sz="1600" u="none" cap="none" strike="noStrike">
                <a:solidFill>
                  <a:srgbClr val="262626"/>
                </a:solidFill>
                <a:latin typeface="Calibri"/>
                <a:ea typeface="Calibri"/>
                <a:cs typeface="Calibri"/>
                <a:sym typeface="Calibri"/>
              </a:rPr>
              <a:t>El contenido de la caja puede ser texto, imágenes, etc.</a:t>
            </a:r>
            <a:endParaRPr b="0" i="0" sz="1400" u="none" cap="none" strike="noStrike">
              <a:solidFill>
                <a:srgbClr val="000000"/>
              </a:solidFill>
              <a:latin typeface="Arial"/>
              <a:ea typeface="Arial"/>
              <a:cs typeface="Arial"/>
              <a:sym typeface="Arial"/>
            </a:endParaRPr>
          </a:p>
        </p:txBody>
      </p:sp>
      <p:grpSp>
        <p:nvGrpSpPr>
          <p:cNvPr id="560" name="Google Shape;560;p46"/>
          <p:cNvGrpSpPr/>
          <p:nvPr/>
        </p:nvGrpSpPr>
        <p:grpSpPr>
          <a:xfrm>
            <a:off x="2409921" y="1362786"/>
            <a:ext cx="4173766" cy="2495426"/>
            <a:chOff x="2462127" y="926042"/>
            <a:chExt cx="5209401" cy="3114615"/>
          </a:xfrm>
        </p:grpSpPr>
        <p:sp>
          <p:nvSpPr>
            <p:cNvPr id="561" name="Google Shape;561;p46"/>
            <p:cNvSpPr/>
            <p:nvPr/>
          </p:nvSpPr>
          <p:spPr>
            <a:xfrm>
              <a:off x="2462127" y="926042"/>
              <a:ext cx="5209401" cy="3114615"/>
            </a:xfrm>
            <a:prstGeom prst="rect">
              <a:avLst/>
            </a:prstGeom>
            <a:solidFill>
              <a:srgbClr val="FFDCB4"/>
            </a:solidFill>
            <a:ln>
              <a:noFill/>
            </a:ln>
            <a:effectLst>
              <a:outerShdw sx="1000" rotWithShape="0" dist="23000" sy="10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grpSp>
          <p:nvGrpSpPr>
            <p:cNvPr id="562" name="Google Shape;562;p46"/>
            <p:cNvGrpSpPr/>
            <p:nvPr/>
          </p:nvGrpSpPr>
          <p:grpSpPr>
            <a:xfrm>
              <a:off x="2716861" y="931173"/>
              <a:ext cx="4624928" cy="2809646"/>
              <a:chOff x="2716861" y="931173"/>
              <a:chExt cx="4624928" cy="2809646"/>
            </a:xfrm>
          </p:grpSpPr>
          <p:sp>
            <p:nvSpPr>
              <p:cNvPr id="563" name="Google Shape;563;p46"/>
              <p:cNvSpPr/>
              <p:nvPr/>
            </p:nvSpPr>
            <p:spPr>
              <a:xfrm>
                <a:off x="2791865" y="1225879"/>
                <a:ext cx="4549924" cy="2514940"/>
              </a:xfrm>
              <a:prstGeom prst="rect">
                <a:avLst/>
              </a:prstGeom>
              <a:solidFill>
                <a:srgbClr val="F1FEC3"/>
              </a:solidFill>
              <a:ln>
                <a:noFill/>
              </a:ln>
              <a:effectLst>
                <a:outerShdw sx="1000" rotWithShape="0" dist="23000" sy="10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564" name="Google Shape;564;p46"/>
              <p:cNvSpPr/>
              <p:nvPr/>
            </p:nvSpPr>
            <p:spPr>
              <a:xfrm>
                <a:off x="3180877" y="1491268"/>
                <a:ext cx="3771900" cy="1984161"/>
              </a:xfrm>
              <a:prstGeom prst="rect">
                <a:avLst/>
              </a:prstGeom>
              <a:solidFill>
                <a:srgbClr val="A9F7D5"/>
              </a:solidFill>
              <a:ln>
                <a:noFill/>
              </a:ln>
              <a:effectLst>
                <a:outerShdw sx="1000" rotWithShape="0" dist="23000" sy="10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565" name="Google Shape;565;p46"/>
              <p:cNvSpPr/>
              <p:nvPr/>
            </p:nvSpPr>
            <p:spPr>
              <a:xfrm>
                <a:off x="3754384" y="1912350"/>
                <a:ext cx="2521274" cy="1168618"/>
              </a:xfrm>
              <a:prstGeom prst="rect">
                <a:avLst/>
              </a:prstGeom>
              <a:solidFill>
                <a:srgbClr val="C9FBFE"/>
              </a:solidFill>
              <a:ln>
                <a:noFill/>
              </a:ln>
              <a:effectLst>
                <a:outerShdw sx="1000" rotWithShape="0" dist="23000" sy="10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Calibri"/>
                  <a:ea typeface="Calibri"/>
                  <a:cs typeface="Calibri"/>
                  <a:sym typeface="Calibri"/>
                </a:endParaRPr>
              </a:p>
            </p:txBody>
          </p:sp>
          <p:sp>
            <p:nvSpPr>
              <p:cNvPr id="566" name="Google Shape;566;p46"/>
              <p:cNvSpPr txBox="1"/>
              <p:nvPr/>
            </p:nvSpPr>
            <p:spPr>
              <a:xfrm>
                <a:off x="2716861" y="931173"/>
                <a:ext cx="928032" cy="3265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PE" sz="1100" u="none" cap="none" strike="noStrike">
                    <a:solidFill>
                      <a:srgbClr val="205867"/>
                    </a:solidFill>
                    <a:latin typeface="Calibri"/>
                    <a:ea typeface="Calibri"/>
                    <a:cs typeface="Calibri"/>
                    <a:sym typeface="Calibri"/>
                  </a:rPr>
                  <a:t>MARGIN</a:t>
                </a:r>
                <a:endParaRPr b="0" i="0" sz="1400" u="none" cap="none" strike="noStrike">
                  <a:solidFill>
                    <a:srgbClr val="000000"/>
                  </a:solidFill>
                  <a:latin typeface="Arial"/>
                  <a:ea typeface="Arial"/>
                  <a:cs typeface="Arial"/>
                  <a:sym typeface="Arial"/>
                </a:endParaRPr>
              </a:p>
            </p:txBody>
          </p:sp>
          <p:sp>
            <p:nvSpPr>
              <p:cNvPr id="567" name="Google Shape;567;p46"/>
              <p:cNvSpPr txBox="1"/>
              <p:nvPr/>
            </p:nvSpPr>
            <p:spPr>
              <a:xfrm>
                <a:off x="3105873" y="1206585"/>
                <a:ext cx="928032" cy="3265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PE" sz="1100" u="none" cap="none" strike="noStrike">
                    <a:solidFill>
                      <a:srgbClr val="205867"/>
                    </a:solidFill>
                    <a:latin typeface="Calibri"/>
                    <a:ea typeface="Calibri"/>
                    <a:cs typeface="Calibri"/>
                    <a:sym typeface="Calibri"/>
                  </a:rPr>
                  <a:t>BORDER</a:t>
                </a:r>
                <a:endParaRPr b="0" i="0" sz="1400" u="none" cap="none" strike="noStrike">
                  <a:solidFill>
                    <a:srgbClr val="000000"/>
                  </a:solidFill>
                  <a:latin typeface="Arial"/>
                  <a:ea typeface="Arial"/>
                  <a:cs typeface="Arial"/>
                  <a:sym typeface="Arial"/>
                </a:endParaRPr>
              </a:p>
            </p:txBody>
          </p:sp>
          <p:sp>
            <p:nvSpPr>
              <p:cNvPr id="568" name="Google Shape;568;p46"/>
              <p:cNvSpPr txBox="1"/>
              <p:nvPr/>
            </p:nvSpPr>
            <p:spPr>
              <a:xfrm>
                <a:off x="3644893" y="1581089"/>
                <a:ext cx="928032" cy="3265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s-PE" sz="1100" u="none" cap="none" strike="noStrike">
                    <a:solidFill>
                      <a:srgbClr val="205867"/>
                    </a:solidFill>
                    <a:latin typeface="Calibri"/>
                    <a:ea typeface="Calibri"/>
                    <a:cs typeface="Calibri"/>
                    <a:sym typeface="Calibri"/>
                  </a:rPr>
                  <a:t>PADDING</a:t>
                </a:r>
                <a:endParaRPr b="0" i="0" sz="1400" u="none" cap="none" strike="noStrike">
                  <a:solidFill>
                    <a:srgbClr val="000000"/>
                  </a:solidFill>
                  <a:latin typeface="Arial"/>
                  <a:ea typeface="Arial"/>
                  <a:cs typeface="Arial"/>
                  <a:sym typeface="Arial"/>
                </a:endParaRPr>
              </a:p>
            </p:txBody>
          </p:sp>
          <p:sp>
            <p:nvSpPr>
              <p:cNvPr id="569" name="Google Shape;569;p46"/>
              <p:cNvSpPr txBox="1"/>
              <p:nvPr/>
            </p:nvSpPr>
            <p:spPr>
              <a:xfrm>
                <a:off x="4602810" y="2342770"/>
                <a:ext cx="932451" cy="32652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1" i="0" lang="es-PE" sz="1100" u="none" cap="none" strike="noStrike">
                    <a:solidFill>
                      <a:srgbClr val="205867"/>
                    </a:solidFill>
                    <a:latin typeface="Calibri"/>
                    <a:ea typeface="Calibri"/>
                    <a:cs typeface="Calibri"/>
                    <a:sym typeface="Calibri"/>
                  </a:rPr>
                  <a:t>CONTENT</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7"/>
          <p:cNvSpPr/>
          <p:nvPr/>
        </p:nvSpPr>
        <p:spPr>
          <a:xfrm>
            <a:off x="1615661" y="2426070"/>
            <a:ext cx="5946477" cy="1268820"/>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6" name="Google Shape;576;p47"/>
          <p:cNvSpPr txBox="1"/>
          <p:nvPr/>
        </p:nvSpPr>
        <p:spPr>
          <a:xfrm>
            <a:off x="407875" y="826950"/>
            <a:ext cx="8437742" cy="1477328"/>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PROPIEDADES MARGIN Y PADDING</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propiedad </a:t>
            </a:r>
            <a:r>
              <a:rPr b="1" i="0" lang="es-PE" sz="1600" u="none" cap="none" strike="noStrike">
                <a:solidFill>
                  <a:srgbClr val="262626"/>
                </a:solidFill>
                <a:latin typeface="Calibri"/>
                <a:ea typeface="Calibri"/>
                <a:cs typeface="Calibri"/>
                <a:sym typeface="Calibri"/>
              </a:rPr>
              <a:t>margin</a:t>
            </a:r>
            <a:r>
              <a:rPr b="0" i="0" lang="es-PE" sz="1600" u="none" cap="none" strike="noStrike">
                <a:solidFill>
                  <a:srgbClr val="262626"/>
                </a:solidFill>
                <a:latin typeface="Calibri"/>
                <a:ea typeface="Calibri"/>
                <a:cs typeface="Calibri"/>
                <a:sym typeface="Calibri"/>
              </a:rPr>
              <a:t> establece el margen para los cuatro lados de la caja (arriba, abajo, derecha e izquierda).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propiedad </a:t>
            </a:r>
            <a:r>
              <a:rPr b="1" i="0" lang="es-PE" sz="1600" u="none" cap="none" strike="noStrike">
                <a:solidFill>
                  <a:srgbClr val="262626"/>
                </a:solidFill>
                <a:latin typeface="Calibri"/>
                <a:ea typeface="Calibri"/>
                <a:cs typeface="Calibri"/>
                <a:sym typeface="Calibri"/>
              </a:rPr>
              <a:t>padding</a:t>
            </a:r>
            <a:r>
              <a:rPr b="0" i="0" lang="es-PE" sz="1600" u="none" cap="none" strike="noStrike">
                <a:solidFill>
                  <a:srgbClr val="262626"/>
                </a:solidFill>
                <a:latin typeface="Calibri"/>
                <a:ea typeface="Calibri"/>
                <a:cs typeface="Calibri"/>
                <a:sym typeface="Calibri"/>
              </a:rPr>
              <a:t> establece el espacio de relleno para los cuatro lados de la caja. El relleno hace referencia al espacio entre el borde y el contenido de la caja.</a:t>
            </a:r>
            <a:endParaRPr b="0" i="0" sz="1400" u="none" cap="none" strike="noStrike">
              <a:solidFill>
                <a:srgbClr val="000000"/>
              </a:solidFill>
              <a:latin typeface="Arial"/>
              <a:ea typeface="Arial"/>
              <a:cs typeface="Arial"/>
              <a:sym typeface="Arial"/>
            </a:endParaRPr>
          </a:p>
        </p:txBody>
      </p:sp>
      <p:sp>
        <p:nvSpPr>
          <p:cNvPr id="577" name="Google Shape;577;p4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ESPACIADO CON MARGIN Y PADDING</a:t>
            </a:r>
            <a:endParaRPr b="0" i="0" sz="1700" u="none" cap="none" strike="noStrike">
              <a:solidFill>
                <a:srgbClr val="438AD7"/>
              </a:solidFill>
              <a:latin typeface="Calibri"/>
              <a:ea typeface="Calibri"/>
              <a:cs typeface="Calibri"/>
              <a:sym typeface="Calibri"/>
            </a:endParaRPr>
          </a:p>
        </p:txBody>
      </p:sp>
      <p:sp>
        <p:nvSpPr>
          <p:cNvPr id="578" name="Google Shape;578;p47"/>
          <p:cNvSpPr txBox="1"/>
          <p:nvPr/>
        </p:nvSpPr>
        <p:spPr>
          <a:xfrm>
            <a:off x="1677263" y="2475705"/>
            <a:ext cx="5823275" cy="116955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.caja</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background-color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CE9178"/>
                </a:solidFill>
                <a:latin typeface="Consolas"/>
                <a:ea typeface="Consolas"/>
                <a:cs typeface="Consolas"/>
                <a:sym typeface="Consolas"/>
              </a:rPr>
              <a:t>lightgreen</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40px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padding</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579" name="Google Shape;579;p47"/>
          <p:cNvSpPr txBox="1"/>
          <p:nvPr/>
        </p:nvSpPr>
        <p:spPr>
          <a:xfrm>
            <a:off x="407875" y="3903165"/>
            <a:ext cx="8302988" cy="984885"/>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valores de las propiedades se pueden especificar utilizando las distintas unidades de medida disponibles en CSS.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Pueden especificarse los valores de los cuatro lado de forma individual o agrupándolos.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8"/>
          <p:cNvSpPr/>
          <p:nvPr/>
        </p:nvSpPr>
        <p:spPr>
          <a:xfrm>
            <a:off x="1738857" y="4133225"/>
            <a:ext cx="5615824" cy="1073877"/>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48"/>
          <p:cNvSpPr/>
          <p:nvPr/>
        </p:nvSpPr>
        <p:spPr>
          <a:xfrm>
            <a:off x="1738858" y="2258518"/>
            <a:ext cx="5466413" cy="1073877"/>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48"/>
          <p:cNvSpPr txBox="1"/>
          <p:nvPr/>
        </p:nvSpPr>
        <p:spPr>
          <a:xfrm>
            <a:off x="366778" y="1487687"/>
            <a:ext cx="8314491" cy="492443"/>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Puntos:</a:t>
            </a:r>
            <a:r>
              <a:rPr b="0" i="0" lang="es-PE" sz="1600" u="none" cap="none" strike="noStrike">
                <a:solidFill>
                  <a:srgbClr val="262626"/>
                </a:solidFill>
                <a:latin typeface="Calibri"/>
                <a:ea typeface="Calibri"/>
                <a:cs typeface="Calibri"/>
                <a:sym typeface="Calibri"/>
              </a:rPr>
              <a:t> Utilizado normalmente para indicar el tamaño de las fuentes. Un punto equivale a 0.35 milímetros. Es una unidad de medida absoluta, pues su valor no depende de otras unidades.</a:t>
            </a:r>
            <a:endParaRPr b="0" i="0" sz="1400" u="none" cap="none" strike="noStrike">
              <a:solidFill>
                <a:srgbClr val="000000"/>
              </a:solidFill>
              <a:latin typeface="Arial"/>
              <a:ea typeface="Arial"/>
              <a:cs typeface="Arial"/>
              <a:sym typeface="Arial"/>
            </a:endParaRPr>
          </a:p>
        </p:txBody>
      </p:sp>
      <p:sp>
        <p:nvSpPr>
          <p:cNvPr id="588" name="Google Shape;588;p4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ESPACIADO CON MARGIN Y PADDING</a:t>
            </a:r>
            <a:endParaRPr b="0" i="0" sz="1700" u="none" cap="none" strike="noStrike">
              <a:solidFill>
                <a:srgbClr val="438AD7"/>
              </a:solidFill>
              <a:latin typeface="Calibri"/>
              <a:ea typeface="Calibri"/>
              <a:cs typeface="Calibri"/>
              <a:sym typeface="Calibri"/>
            </a:endParaRPr>
          </a:p>
        </p:txBody>
      </p:sp>
      <p:sp>
        <p:nvSpPr>
          <p:cNvPr id="589" name="Google Shape;589;p48"/>
          <p:cNvSpPr txBox="1"/>
          <p:nvPr/>
        </p:nvSpPr>
        <p:spPr>
          <a:xfrm>
            <a:off x="1805552" y="2320295"/>
            <a:ext cx="5339166" cy="954107"/>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.caja</a:t>
            </a:r>
            <a:r>
              <a:rPr b="0" i="0" lang="es-PE" sz="1400" u="none" cap="none" strike="noStrike">
                <a:solidFill>
                  <a:srgbClr val="D4D4D4"/>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40pt</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padding</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20pt</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590" name="Google Shape;590;p48"/>
          <p:cNvSpPr txBox="1"/>
          <p:nvPr/>
        </p:nvSpPr>
        <p:spPr>
          <a:xfrm>
            <a:off x="414754" y="3517478"/>
            <a:ext cx="8314491" cy="492443"/>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Píxeles:</a:t>
            </a:r>
            <a:r>
              <a:rPr b="0" i="0" lang="es-PE" sz="1600" u="none" cap="none" strike="noStrike">
                <a:solidFill>
                  <a:srgbClr val="262626"/>
                </a:solidFill>
                <a:latin typeface="Calibri"/>
                <a:ea typeface="Calibri"/>
                <a:cs typeface="Calibri"/>
                <a:sym typeface="Calibri"/>
              </a:rPr>
              <a:t> Indica el tamaño en píxeles que ocupará el elemento. Depende de la resolución de la pantalla en la que sea visualizada la página HTML.</a:t>
            </a:r>
            <a:endParaRPr b="0" i="0" sz="1400" u="none" cap="none" strike="noStrike">
              <a:solidFill>
                <a:srgbClr val="000000"/>
              </a:solidFill>
              <a:latin typeface="Arial"/>
              <a:ea typeface="Arial"/>
              <a:cs typeface="Arial"/>
              <a:sym typeface="Arial"/>
            </a:endParaRPr>
          </a:p>
        </p:txBody>
      </p:sp>
      <p:sp>
        <p:nvSpPr>
          <p:cNvPr id="591" name="Google Shape;591;p48"/>
          <p:cNvSpPr txBox="1"/>
          <p:nvPr/>
        </p:nvSpPr>
        <p:spPr>
          <a:xfrm>
            <a:off x="1789319" y="4193111"/>
            <a:ext cx="5501899" cy="954107"/>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.caja</a:t>
            </a:r>
            <a:r>
              <a:rPr b="0" i="0" lang="es-PE" sz="1400" u="none" cap="none" strike="noStrike">
                <a:solidFill>
                  <a:srgbClr val="D4D4D4"/>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40px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padding</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592" name="Google Shape;592;p48"/>
          <p:cNvSpPr txBox="1"/>
          <p:nvPr/>
        </p:nvSpPr>
        <p:spPr>
          <a:xfrm>
            <a:off x="262859" y="757555"/>
            <a:ext cx="8418410" cy="584775"/>
          </a:xfrm>
          <a:prstGeom prst="rect">
            <a:avLst/>
          </a:prstGeom>
          <a:noFill/>
          <a:ln>
            <a:noFill/>
          </a:ln>
        </p:spPr>
        <p:txBody>
          <a:bodyPr anchorCtr="0" anchor="t" bIns="45700" lIns="91425" spcFirstLastPara="1" rIns="91425" wrap="square" tIns="4570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UNIDADES DE MEDIDA</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CSS se manejan distintas unidades de medida. Definimos las más conocidas a continuación.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9"/>
          <p:cNvSpPr/>
          <p:nvPr/>
        </p:nvSpPr>
        <p:spPr>
          <a:xfrm>
            <a:off x="1230594" y="4081250"/>
            <a:ext cx="5956419" cy="1096246"/>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49"/>
          <p:cNvSpPr/>
          <p:nvPr/>
        </p:nvSpPr>
        <p:spPr>
          <a:xfrm>
            <a:off x="1230594" y="1536828"/>
            <a:ext cx="5956419" cy="1073877"/>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49"/>
          <p:cNvSpPr txBox="1"/>
          <p:nvPr/>
        </p:nvSpPr>
        <p:spPr>
          <a:xfrm>
            <a:off x="407874" y="855179"/>
            <a:ext cx="8323750" cy="49244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UNIDADES DE MEDIDA</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Em:</a:t>
            </a:r>
            <a:r>
              <a:rPr b="0" i="0" lang="es-PE" sz="1600" u="none" cap="none" strike="noStrike">
                <a:solidFill>
                  <a:srgbClr val="262626"/>
                </a:solidFill>
                <a:latin typeface="Calibri"/>
                <a:ea typeface="Calibri"/>
                <a:cs typeface="Calibri"/>
                <a:sym typeface="Calibri"/>
              </a:rPr>
              <a:t> Es una unidad relativa que depende del tamaño actual de la fuente. </a:t>
            </a:r>
            <a:endParaRPr b="0" i="0" sz="1400" u="none" cap="none" strike="noStrike">
              <a:solidFill>
                <a:srgbClr val="000000"/>
              </a:solidFill>
              <a:latin typeface="Arial"/>
              <a:ea typeface="Arial"/>
              <a:cs typeface="Arial"/>
              <a:sym typeface="Arial"/>
            </a:endParaRPr>
          </a:p>
        </p:txBody>
      </p:sp>
      <p:sp>
        <p:nvSpPr>
          <p:cNvPr id="601" name="Google Shape;601;p4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ESPACIADO CON MARGIN Y PADDING</a:t>
            </a:r>
            <a:endParaRPr b="0" i="0" sz="1700" u="none" cap="none" strike="noStrike">
              <a:solidFill>
                <a:srgbClr val="438AD7"/>
              </a:solidFill>
              <a:latin typeface="Calibri"/>
              <a:ea typeface="Calibri"/>
              <a:cs typeface="Calibri"/>
              <a:sym typeface="Calibri"/>
            </a:endParaRPr>
          </a:p>
        </p:txBody>
      </p:sp>
      <p:sp>
        <p:nvSpPr>
          <p:cNvPr id="602" name="Google Shape;602;p49"/>
          <p:cNvSpPr txBox="1"/>
          <p:nvPr/>
        </p:nvSpPr>
        <p:spPr>
          <a:xfrm>
            <a:off x="1296172" y="1600714"/>
            <a:ext cx="5823275" cy="954107"/>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.caja</a:t>
            </a:r>
            <a:r>
              <a:rPr b="0" i="0" lang="es-PE" sz="1400" u="none" cap="none" strike="noStrike">
                <a:solidFill>
                  <a:srgbClr val="D4D4D4"/>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2em</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padding</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0.5em</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603" name="Google Shape;603;p49"/>
          <p:cNvSpPr txBox="1"/>
          <p:nvPr/>
        </p:nvSpPr>
        <p:spPr>
          <a:xfrm>
            <a:off x="1296171" y="4150927"/>
            <a:ext cx="5823275" cy="954107"/>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.caja</a:t>
            </a:r>
            <a:r>
              <a:rPr b="0" i="0" lang="es-PE" sz="1400" u="none" cap="none" strike="noStrike">
                <a:solidFill>
                  <a:srgbClr val="D4D4D4"/>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padding</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604" name="Google Shape;604;p49"/>
          <p:cNvSpPr txBox="1"/>
          <p:nvPr/>
        </p:nvSpPr>
        <p:spPr>
          <a:xfrm>
            <a:off x="407874" y="3507495"/>
            <a:ext cx="7015326" cy="492443"/>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Porcentaje:</a:t>
            </a:r>
            <a:r>
              <a:rPr b="0" i="0" lang="es-PE" sz="1600" u="none" cap="none" strike="noStrike">
                <a:solidFill>
                  <a:srgbClr val="262626"/>
                </a:solidFill>
                <a:latin typeface="Calibri"/>
                <a:ea typeface="Calibri"/>
                <a:cs typeface="Calibri"/>
                <a:sym typeface="Calibri"/>
              </a:rPr>
              <a:t> Es otra unidad de medida relativa que depende del contenedor o padre del elemento. </a:t>
            </a:r>
            <a:endParaRPr b="0" i="0" sz="1400" u="none" cap="none" strike="noStrike">
              <a:solidFill>
                <a:srgbClr val="000000"/>
              </a:solidFill>
              <a:latin typeface="Arial"/>
              <a:ea typeface="Arial"/>
              <a:cs typeface="Arial"/>
              <a:sym typeface="Arial"/>
            </a:endParaRPr>
          </a:p>
        </p:txBody>
      </p:sp>
      <p:sp>
        <p:nvSpPr>
          <p:cNvPr id="605" name="Google Shape;605;p49"/>
          <p:cNvSpPr txBox="1"/>
          <p:nvPr/>
        </p:nvSpPr>
        <p:spPr>
          <a:xfrm>
            <a:off x="654334" y="2666590"/>
            <a:ext cx="6465113" cy="738664"/>
          </a:xfrm>
          <a:prstGeom prst="rect">
            <a:avLst/>
          </a:prstGeom>
          <a:noFill/>
          <a:ln>
            <a:noFill/>
          </a:ln>
        </p:spPr>
        <p:txBody>
          <a:bodyPr anchorCtr="0" anchor="t" bIns="45700" lIns="91425" spcFirstLastPara="1" rIns="91425" wrap="square" tIns="45700">
            <a:spAutoFit/>
          </a:bodyPr>
          <a:lstStyle/>
          <a:p>
            <a:pPr indent="0" lvl="0" marL="534988" marR="0" rtl="0" algn="l">
              <a:lnSpc>
                <a:spcPct val="100000"/>
              </a:lnSpc>
              <a:spcBef>
                <a:spcPts val="0"/>
              </a:spcBef>
              <a:spcAft>
                <a:spcPts val="0"/>
              </a:spcAft>
              <a:buClr>
                <a:srgbClr val="000000"/>
              </a:buClr>
              <a:buSzPts val="1400"/>
              <a:buFont typeface="Arial"/>
              <a:buNone/>
            </a:pPr>
            <a:r>
              <a:rPr b="0" i="0" lang="es-PE" sz="1400" u="none" cap="none" strike="noStrike">
                <a:solidFill>
                  <a:srgbClr val="262626"/>
                </a:solidFill>
                <a:latin typeface="Calibri"/>
                <a:ea typeface="Calibri"/>
                <a:cs typeface="Calibri"/>
                <a:sym typeface="Calibri"/>
              </a:rPr>
              <a:t>Normalmente el tamaño de la fuente en el navegador es de 16px por lo que 1em equivale a 16px, 2em serían 32px. Pero si establecemos la propiedad </a:t>
            </a:r>
            <a:r>
              <a:rPr b="1" i="0" lang="es-PE" sz="1400" u="none" cap="none" strike="noStrike">
                <a:solidFill>
                  <a:srgbClr val="262626"/>
                </a:solidFill>
                <a:latin typeface="Calibri"/>
                <a:ea typeface="Calibri"/>
                <a:cs typeface="Calibri"/>
                <a:sym typeface="Calibri"/>
              </a:rPr>
              <a:t>font-size</a:t>
            </a:r>
            <a:r>
              <a:rPr b="0" i="0" lang="es-PE" sz="1400" u="none" cap="none" strike="noStrike">
                <a:solidFill>
                  <a:srgbClr val="262626"/>
                </a:solidFill>
                <a:latin typeface="Calibri"/>
                <a:ea typeface="Calibri"/>
                <a:cs typeface="Calibri"/>
                <a:sym typeface="Calibri"/>
              </a:rPr>
              <a:t> en 8px tendríamos que 1em sería 8px y 2em serían 16px.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VARIABLES CSS (CUSTOM PROPERTIES)</a:t>
            </a:r>
            <a:endParaRPr b="0" i="0" sz="1400" u="none" cap="none" strike="noStrike">
              <a:solidFill>
                <a:srgbClr val="000000"/>
              </a:solidFill>
              <a:latin typeface="Arial"/>
              <a:ea typeface="Arial"/>
              <a:cs typeface="Arial"/>
              <a:sym typeface="Arial"/>
            </a:endParaRPr>
          </a:p>
        </p:txBody>
      </p:sp>
      <p:sp>
        <p:nvSpPr>
          <p:cNvPr id="63" name="Google Shape;63;p5"/>
          <p:cNvSpPr txBox="1"/>
          <p:nvPr/>
        </p:nvSpPr>
        <p:spPr>
          <a:xfrm>
            <a:off x="407875" y="890308"/>
            <a:ext cx="8284712" cy="393954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PROPIEDADES PERSONALIZADAS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Inter"/>
              <a:ea typeface="Inter"/>
              <a:cs typeface="Inter"/>
              <a:sym typeface="Inter"/>
            </a:endParaRPr>
          </a:p>
          <a:p>
            <a:pPr indent="-168275" lvl="0" marL="18000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Se establecen mediante la notación de propiedades personalizadas (por ejemplo, </a:t>
            </a:r>
            <a:r>
              <a:rPr b="1" i="0" lang="es-PE" sz="1600" u="none" cap="none" strike="noStrike">
                <a:solidFill>
                  <a:schemeClr val="dk1"/>
                </a:solidFill>
                <a:latin typeface="Calibri"/>
                <a:ea typeface="Calibri"/>
                <a:cs typeface="Calibri"/>
                <a:sym typeface="Calibri"/>
              </a:rPr>
              <a:t>--main-color: black; --item-color: red;</a:t>
            </a:r>
            <a:r>
              <a:rPr b="0" i="0" lang="es-PE" sz="1600" u="none" cap="none" strike="noStrike">
                <a:solidFill>
                  <a:schemeClr val="dk1"/>
                </a:solidFill>
                <a:latin typeface="Calibri"/>
                <a:ea typeface="Calibri"/>
                <a:cs typeface="Calibri"/>
                <a:sym typeface="Calibri"/>
              </a:rPr>
              <a:t>) y se acceden mediante la función </a:t>
            </a:r>
            <a:r>
              <a:rPr b="0" i="0" lang="es-PE" sz="1600" u="sng" cap="none" strike="noStrike">
                <a:solidFill>
                  <a:schemeClr val="dk1"/>
                </a:solidFill>
                <a:latin typeface="Calibri"/>
                <a:ea typeface="Calibri"/>
                <a:cs typeface="Calibri"/>
                <a:sym typeface="Calibri"/>
                <a:hlinkClick r:id="rId3">
                  <a:extLst>
                    <a:ext uri="{A12FA001-AC4F-418D-AE19-62706E023703}">
                      <ahyp:hlinkClr val="tx"/>
                    </a:ext>
                  </a:extLst>
                </a:hlinkClick>
              </a:rPr>
              <a:t>var()</a:t>
            </a:r>
            <a:r>
              <a:rPr b="0" i="0" lang="es-PE" sz="1600" u="none" cap="none" strike="noStrike">
                <a:solidFill>
                  <a:schemeClr val="dk1"/>
                </a:solidFill>
                <a:latin typeface="Calibri"/>
                <a:ea typeface="Calibri"/>
                <a:cs typeface="Calibri"/>
                <a:sym typeface="Calibri"/>
              </a:rPr>
              <a:t> (por ejemplo, color: </a:t>
            </a:r>
            <a:r>
              <a:rPr b="1" i="0" lang="es-PE" sz="1600" u="none" cap="none" strike="noStrike">
                <a:solidFill>
                  <a:schemeClr val="dk1"/>
                </a:solidFill>
                <a:latin typeface="Calibri"/>
                <a:ea typeface="Calibri"/>
                <a:cs typeface="Calibri"/>
                <a:sym typeface="Calibri"/>
              </a:rPr>
              <a:t>var (--main-color);</a:t>
            </a:r>
            <a:r>
              <a:rPr b="0" i="0" lang="es-PE" sz="1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68275" lvl="0" marL="18000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Para declarar propiedades personalizadas (variables) </a:t>
            </a:r>
            <a:r>
              <a:rPr b="1" i="0" lang="es-PE" sz="1600" u="none" cap="none" strike="noStrike">
                <a:solidFill>
                  <a:schemeClr val="dk1"/>
                </a:solidFill>
                <a:latin typeface="Calibri"/>
                <a:ea typeface="Calibri"/>
                <a:cs typeface="Calibri"/>
                <a:sym typeface="Calibri"/>
              </a:rPr>
              <a:t>usamos un nombre que comience con dos guiones (--),</a:t>
            </a:r>
            <a:r>
              <a:rPr b="0" i="0" lang="es-PE" sz="1600" u="none" cap="none" strike="noStrike">
                <a:solidFill>
                  <a:schemeClr val="dk1"/>
                </a:solidFill>
                <a:latin typeface="Calibri"/>
                <a:ea typeface="Calibri"/>
                <a:cs typeface="Calibri"/>
                <a:sym typeface="Calibri"/>
              </a:rPr>
              <a:t> y un valor que puede ser cualquier valor válido de CSS. Como cualquier otra propiedad, la escribimos dentro de un set de reglas de estilo, algo así:</a:t>
            </a:r>
            <a:endParaRPr b="0" i="0" sz="1600" u="none" cap="none" strike="noStrike">
              <a:solidFill>
                <a:schemeClr val="dk1"/>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64" name="Google Shape;64;p5"/>
          <p:cNvSpPr/>
          <p:nvPr/>
        </p:nvSpPr>
        <p:spPr>
          <a:xfrm>
            <a:off x="1695081" y="3933441"/>
            <a:ext cx="5917287" cy="757531"/>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5"/>
          <p:cNvSpPr txBox="1"/>
          <p:nvPr/>
        </p:nvSpPr>
        <p:spPr>
          <a:xfrm>
            <a:off x="1743729" y="3983553"/>
            <a:ext cx="5823275" cy="64633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elemento</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---main-bg-color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brown</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a:off x="1695081" y="2161056"/>
            <a:ext cx="5917287" cy="757532"/>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5"/>
          <p:cNvSpPr txBox="1"/>
          <p:nvPr/>
        </p:nvSpPr>
        <p:spPr>
          <a:xfrm>
            <a:off x="1743729" y="2211169"/>
            <a:ext cx="5823275" cy="64633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elemento</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background-color: var</a:t>
            </a:r>
            <a:r>
              <a:rPr b="0" i="0" lang="es-PE" sz="1200" u="none" cap="none" strike="noStrike">
                <a:solidFill>
                  <a:srgbClr val="B6CEA8"/>
                </a:solidFill>
                <a:latin typeface="Consolas"/>
                <a:ea typeface="Consolas"/>
                <a:cs typeface="Consolas"/>
                <a:sym typeface="Consolas"/>
              </a:rPr>
              <a:t>(--main-color)</a:t>
            </a:r>
            <a:r>
              <a:rPr b="0" i="0" lang="es-PE" sz="1200" u="none" cap="none" strike="noStrike">
                <a:solidFill>
                  <a:schemeClr val="lt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0"/>
          <p:cNvSpPr/>
          <p:nvPr/>
        </p:nvSpPr>
        <p:spPr>
          <a:xfrm>
            <a:off x="1602954" y="1631659"/>
            <a:ext cx="5932583" cy="3028425"/>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50"/>
          <p:cNvSpPr txBox="1"/>
          <p:nvPr/>
        </p:nvSpPr>
        <p:spPr>
          <a:xfrm>
            <a:off x="407874" y="768590"/>
            <a:ext cx="8386501" cy="73866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VALORES DE MARGIN Y PADDING</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establecer las propiedades </a:t>
            </a:r>
            <a:r>
              <a:rPr b="1" i="0" lang="es-PE" sz="1600" u="none" cap="none" strike="noStrike">
                <a:solidFill>
                  <a:srgbClr val="262626"/>
                </a:solidFill>
                <a:latin typeface="Calibri"/>
                <a:ea typeface="Calibri"/>
                <a:cs typeface="Calibri"/>
                <a:sym typeface="Calibri"/>
              </a:rPr>
              <a:t>margin</a:t>
            </a:r>
            <a:r>
              <a:rPr b="0" i="0" lang="es-PE" sz="1600" u="none" cap="none" strike="noStrike">
                <a:solidFill>
                  <a:srgbClr val="262626"/>
                </a:solidFill>
                <a:latin typeface="Calibri"/>
                <a:ea typeface="Calibri"/>
                <a:cs typeface="Calibri"/>
                <a:sym typeface="Calibri"/>
              </a:rPr>
              <a:t> y </a:t>
            </a:r>
            <a:r>
              <a:rPr b="1" i="0" lang="es-PE" sz="1600" u="none" cap="none" strike="noStrike">
                <a:solidFill>
                  <a:srgbClr val="262626"/>
                </a:solidFill>
                <a:latin typeface="Calibri"/>
                <a:ea typeface="Calibri"/>
                <a:cs typeface="Calibri"/>
                <a:sym typeface="Calibri"/>
              </a:rPr>
              <a:t>padding</a:t>
            </a:r>
            <a:r>
              <a:rPr b="0" i="0" lang="es-PE" sz="1600" u="none" cap="none" strike="noStrike">
                <a:solidFill>
                  <a:srgbClr val="262626"/>
                </a:solidFill>
                <a:latin typeface="Calibri"/>
                <a:ea typeface="Calibri"/>
                <a:cs typeface="Calibri"/>
                <a:sym typeface="Calibri"/>
              </a:rPr>
              <a:t> puede utilizarse de uno a cuatro valores que se relacionan con los cuatro lados de la caja (arriba, abajo, derecha e izquierda).</a:t>
            </a:r>
            <a:endParaRPr b="0" i="0" sz="1400" u="none" cap="none" strike="noStrike">
              <a:solidFill>
                <a:srgbClr val="000000"/>
              </a:solidFill>
              <a:latin typeface="Arial"/>
              <a:ea typeface="Arial"/>
              <a:cs typeface="Arial"/>
              <a:sym typeface="Arial"/>
            </a:endParaRPr>
          </a:p>
        </p:txBody>
      </p:sp>
      <p:sp>
        <p:nvSpPr>
          <p:cNvPr id="613" name="Google Shape;613;p5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ESPACIADO CON MARGIN Y PADDING</a:t>
            </a:r>
            <a:endParaRPr b="0" i="0" sz="1700" u="none" cap="none" strike="noStrike">
              <a:solidFill>
                <a:srgbClr val="438AD7"/>
              </a:solidFill>
              <a:latin typeface="Calibri"/>
              <a:ea typeface="Calibri"/>
              <a:cs typeface="Calibri"/>
              <a:sym typeface="Calibri"/>
            </a:endParaRPr>
          </a:p>
        </p:txBody>
      </p:sp>
      <p:sp>
        <p:nvSpPr>
          <p:cNvPr id="614" name="Google Shape;614;p50"/>
          <p:cNvSpPr txBox="1"/>
          <p:nvPr/>
        </p:nvSpPr>
        <p:spPr>
          <a:xfrm>
            <a:off x="1667090" y="1686194"/>
            <a:ext cx="5809820" cy="2898328"/>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10px a los cuatro lados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s-PE" sz="1400" u="none" cap="none" strike="noStrike">
                <a:solidFill>
                  <a:srgbClr val="D4D4D4"/>
                </a:solidFill>
                <a:latin typeface="Consolas"/>
                <a:ea typeface="Consolas"/>
                <a:cs typeface="Consolas"/>
                <a:sym typeface="Consolas"/>
              </a:rPr>
            </a:b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20px arriba y abajo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10px derecha e izquierda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s-PE" sz="1400" u="none" cap="none" strike="noStrike">
                <a:solidFill>
                  <a:srgbClr val="D4D4D4"/>
                </a:solidFill>
                <a:latin typeface="Consolas"/>
                <a:ea typeface="Consolas"/>
                <a:cs typeface="Consolas"/>
                <a:sym typeface="Consolas"/>
              </a:rPr>
            </a:b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20px arriba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10px derecha e izquierda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5px abajo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s-PE" sz="1400" u="none" cap="none" strike="noStrike">
                <a:solidFill>
                  <a:srgbClr val="D4D4D4"/>
                </a:solidFill>
                <a:latin typeface="Consolas"/>
                <a:ea typeface="Consolas"/>
                <a:cs typeface="Consolas"/>
                <a:sym typeface="Consolas"/>
              </a:rPr>
            </a:b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15px</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20px arriba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10px derecha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5px abajo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15px izquierda */</a:t>
            </a:r>
            <a:endParaRPr b="0" i="0" sz="1400" u="none" cap="none" strike="noStrike">
              <a:solidFill>
                <a:srgbClr val="D4D4D4"/>
              </a:solidFill>
              <a:latin typeface="Consolas"/>
              <a:ea typeface="Consolas"/>
              <a:cs typeface="Consolas"/>
              <a:sym typeface="Consolas"/>
            </a:endParaRPr>
          </a:p>
        </p:txBody>
      </p:sp>
      <p:sp>
        <p:nvSpPr>
          <p:cNvPr id="615" name="Google Shape;615;p50"/>
          <p:cNvSpPr txBox="1"/>
          <p:nvPr/>
        </p:nvSpPr>
        <p:spPr>
          <a:xfrm>
            <a:off x="407874" y="4763462"/>
            <a:ext cx="8278926" cy="492443"/>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De la misma forma que en el ejemplo mostrado, se pueden definir los valores para la propiedad </a:t>
            </a:r>
            <a:r>
              <a:rPr b="1" i="0" lang="es-PE" sz="1600" u="none" cap="none" strike="noStrike">
                <a:solidFill>
                  <a:srgbClr val="262626"/>
                </a:solidFill>
                <a:latin typeface="Calibri"/>
                <a:ea typeface="Calibri"/>
                <a:cs typeface="Calibri"/>
                <a:sym typeface="Calibri"/>
              </a:rPr>
              <a:t>padding</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1"/>
          <p:cNvSpPr/>
          <p:nvPr/>
        </p:nvSpPr>
        <p:spPr>
          <a:xfrm>
            <a:off x="1589568" y="1807156"/>
            <a:ext cx="5958290" cy="3024555"/>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51"/>
          <p:cNvSpPr txBox="1"/>
          <p:nvPr/>
        </p:nvSpPr>
        <p:spPr>
          <a:xfrm>
            <a:off x="407875" y="838337"/>
            <a:ext cx="8372231" cy="73866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INDICANDO LOS VALORES DE MARGIN Y PADDING</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Las propiedades </a:t>
            </a:r>
            <a:r>
              <a:rPr b="1" i="0" lang="es-PE" sz="1600" u="none" cap="none" strike="noStrike">
                <a:solidFill>
                  <a:srgbClr val="262626"/>
                </a:solidFill>
                <a:latin typeface="Calibri"/>
                <a:ea typeface="Calibri"/>
                <a:cs typeface="Calibri"/>
                <a:sym typeface="Calibri"/>
              </a:rPr>
              <a:t>margin</a:t>
            </a:r>
            <a:r>
              <a:rPr b="0" i="0" lang="es-PE" sz="1600" u="none" cap="none" strike="noStrike">
                <a:solidFill>
                  <a:srgbClr val="262626"/>
                </a:solidFill>
                <a:latin typeface="Calibri"/>
                <a:ea typeface="Calibri"/>
                <a:cs typeface="Calibri"/>
                <a:sym typeface="Calibri"/>
              </a:rPr>
              <a:t> y </a:t>
            </a:r>
            <a:r>
              <a:rPr b="1" i="0" lang="es-PE" sz="1600" u="none" cap="none" strike="noStrike">
                <a:solidFill>
                  <a:srgbClr val="262626"/>
                </a:solidFill>
                <a:latin typeface="Calibri"/>
                <a:ea typeface="Calibri"/>
                <a:cs typeface="Calibri"/>
                <a:sym typeface="Calibri"/>
              </a:rPr>
              <a:t>padding</a:t>
            </a:r>
            <a:r>
              <a:rPr b="0" i="0" lang="es-PE" sz="1600" u="none" cap="none" strike="noStrike">
                <a:solidFill>
                  <a:srgbClr val="262626"/>
                </a:solidFill>
                <a:latin typeface="Calibri"/>
                <a:ea typeface="Calibri"/>
                <a:cs typeface="Calibri"/>
                <a:sym typeface="Calibri"/>
              </a:rPr>
              <a:t> también pueden establecerse con propiedades individuales para cada lado de la caja.</a:t>
            </a:r>
            <a:endParaRPr b="0" i="0" sz="1400" u="none" cap="none" strike="noStrike">
              <a:solidFill>
                <a:srgbClr val="000000"/>
              </a:solidFill>
              <a:latin typeface="Arial"/>
              <a:ea typeface="Arial"/>
              <a:cs typeface="Arial"/>
              <a:sym typeface="Arial"/>
            </a:endParaRPr>
          </a:p>
        </p:txBody>
      </p:sp>
      <p:sp>
        <p:nvSpPr>
          <p:cNvPr id="623" name="Google Shape;623;p5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ESPACIADO CON MARGIN Y PADDING</a:t>
            </a:r>
            <a:endParaRPr b="0" i="0" sz="1700" u="none" cap="none" strike="noStrike">
              <a:solidFill>
                <a:srgbClr val="438AD7"/>
              </a:solidFill>
              <a:latin typeface="Calibri"/>
              <a:ea typeface="Calibri"/>
              <a:cs typeface="Calibri"/>
              <a:sym typeface="Calibri"/>
            </a:endParaRPr>
          </a:p>
        </p:txBody>
      </p:sp>
      <p:sp>
        <p:nvSpPr>
          <p:cNvPr id="624" name="Google Shape;624;p51"/>
          <p:cNvSpPr txBox="1"/>
          <p:nvPr/>
        </p:nvSpPr>
        <p:spPr>
          <a:xfrm>
            <a:off x="1660362" y="1882580"/>
            <a:ext cx="5823275" cy="2893100"/>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.caja</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margin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margin-top</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margin-right</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margin-bottom</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margin-left</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15px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6A9955"/>
                </a:solidFill>
                <a:latin typeface="Consolas"/>
                <a:ea typeface="Consolas"/>
                <a:cs typeface="Consolas"/>
                <a:sym typeface="Consolas"/>
              </a:rPr>
              <a:t>/* padding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padding-top</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20px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padding-right</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10px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padding-bottom</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5px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padding-left</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15px</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2"/>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2" name="Google Shape;632;p52"/>
          <p:cNvSpPr/>
          <p:nvPr/>
        </p:nvSpPr>
        <p:spPr>
          <a:xfrm>
            <a:off x="424251" y="3703125"/>
            <a:ext cx="8619387" cy="138377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DEFINIENDO LAS CLASES PRINCIPALES PARA EL PROYECTO</a:t>
            </a:r>
            <a:endParaRPr b="1" i="0" sz="28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3"/>
          <p:cNvSpPr txBox="1"/>
          <p:nvPr/>
        </p:nvSpPr>
        <p:spPr>
          <a:xfrm>
            <a:off x="407873" y="986767"/>
            <a:ext cx="8303639" cy="270843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DEFINIENDO SELECTORES PRINCIPALES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sng" cap="none" strike="noStrike">
                <a:solidFill>
                  <a:schemeClr val="dk1"/>
                </a:solidFill>
                <a:latin typeface="Calibri"/>
                <a:ea typeface="Calibri"/>
                <a:cs typeface="Calibri"/>
                <a:sym typeface="Calibri"/>
              </a:rPr>
              <a:t>Selector de tipo</a:t>
            </a:r>
            <a:r>
              <a:rPr b="0" i="0" lang="es-PE" sz="1600" u="none" cap="none" strike="noStrike">
                <a:solidFill>
                  <a:schemeClr val="dk1"/>
                </a:solidFill>
                <a:latin typeface="Calibri"/>
                <a:ea typeface="Calibri"/>
                <a:cs typeface="Calibri"/>
                <a:sym typeface="Calibri"/>
              </a:rPr>
              <a:t> : Selecciona todos los elementos que coinciden con el nombre del elemento especificado.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Sintaxis:</a:t>
            </a:r>
            <a:r>
              <a:rPr b="0" i="0" lang="es-PE" sz="1600" u="none" cap="none" strike="noStrike">
                <a:solidFill>
                  <a:schemeClr val="dk1"/>
                </a:solidFill>
                <a:latin typeface="Calibri"/>
                <a:ea typeface="Calibri"/>
                <a:cs typeface="Calibri"/>
                <a:sym typeface="Calibri"/>
              </a:rPr>
              <a:t> eltname</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Ejemplos:</a:t>
            </a:r>
            <a:r>
              <a:rPr b="0" i="0" lang="es-PE"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input se aplicará a cualquier elemento </a:t>
            </a:r>
            <a:r>
              <a:rPr b="1" i="0" lang="es-PE" sz="1600" u="none" cap="none" strike="noStrike">
                <a:solidFill>
                  <a:schemeClr val="dk1"/>
                </a:solidFill>
                <a:latin typeface="Calibri"/>
                <a:ea typeface="Calibri"/>
                <a:cs typeface="Calibri"/>
                <a:sym typeface="Calibri"/>
              </a:rPr>
              <a:t>&lt;input&gt;.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639" name="Google Shape;639;p5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CLASES PRINCIPALES </a:t>
            </a:r>
            <a:endParaRPr b="0" i="0" sz="1700" u="none" cap="none" strike="noStrike">
              <a:solidFill>
                <a:srgbClr val="438AD7"/>
              </a:solidFill>
              <a:latin typeface="Calibri"/>
              <a:ea typeface="Calibri"/>
              <a:cs typeface="Calibri"/>
              <a:sym typeface="Calibri"/>
            </a:endParaRPr>
          </a:p>
        </p:txBody>
      </p:sp>
      <p:sp>
        <p:nvSpPr>
          <p:cNvPr id="640" name="Google Shape;640;p53"/>
          <p:cNvSpPr txBox="1"/>
          <p:nvPr/>
        </p:nvSpPr>
        <p:spPr>
          <a:xfrm>
            <a:off x="1098483" y="3422419"/>
            <a:ext cx="5823275" cy="116955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A5A5A5"/>
                </a:solidFill>
                <a:latin typeface="Calibri"/>
                <a:ea typeface="Calibri"/>
                <a:cs typeface="Calibri"/>
                <a:sym typeface="Calibri"/>
              </a:rPr>
              <a:t>/* Todos los elementos &lt;a&gt;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5A5A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a </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red</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4"/>
          <p:cNvSpPr txBox="1"/>
          <p:nvPr/>
        </p:nvSpPr>
        <p:spPr>
          <a:xfrm>
            <a:off x="407873" y="986767"/>
            <a:ext cx="8303639" cy="3200876"/>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DEFINIENDO SELECTORES PRINCIPALES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sng" cap="none" strike="noStrike">
                <a:solidFill>
                  <a:schemeClr val="dk1"/>
                </a:solidFill>
                <a:latin typeface="Calibri"/>
                <a:ea typeface="Calibri"/>
                <a:cs typeface="Calibri"/>
                <a:sym typeface="Calibri"/>
              </a:rPr>
              <a:t>Selector de clase</a:t>
            </a:r>
            <a:r>
              <a:rPr b="0" i="0" lang="es-PE" sz="1600" u="none" cap="none" strike="noStrike">
                <a:solidFill>
                  <a:schemeClr val="dk1"/>
                </a:solidFill>
                <a:latin typeface="Calibri"/>
                <a:ea typeface="Calibri"/>
                <a:cs typeface="Calibri"/>
                <a:sym typeface="Calibri"/>
              </a:rPr>
              <a:t>: Selecciona todos los elementos que tienen el atributo de class especificado.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Sintaxis:</a:t>
            </a:r>
            <a:r>
              <a:rPr b="0" i="0" lang="es-PE" sz="1600" u="none" cap="none" strike="noStrike">
                <a:solidFill>
                  <a:schemeClr val="dk1"/>
                </a:solidFill>
                <a:latin typeface="Calibri"/>
                <a:ea typeface="Calibri"/>
                <a:cs typeface="Calibri"/>
                <a:sym typeface="Calibri"/>
              </a:rPr>
              <a:t> .classname</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Ejemplo:</a:t>
            </a:r>
            <a:r>
              <a:rPr b="0" i="0" lang="es-PE" sz="1600" u="none" cap="none" strike="noStrike">
                <a:solidFill>
                  <a:schemeClr val="dk1"/>
                </a:solidFill>
                <a:latin typeface="Calibri"/>
                <a:ea typeface="Calibri"/>
                <a:cs typeface="Calibri"/>
                <a:sym typeface="Calibri"/>
              </a:rPr>
              <a:t> .index seleccionará cualquier elemento que tenga la clase "</a:t>
            </a:r>
            <a:r>
              <a:rPr b="0" i="1" lang="es-PE" sz="1600" u="none" cap="none" strike="noStrike">
                <a:solidFill>
                  <a:schemeClr val="dk1"/>
                </a:solidFill>
                <a:latin typeface="Calibri"/>
                <a:ea typeface="Calibri"/>
                <a:cs typeface="Calibri"/>
                <a:sym typeface="Calibri"/>
              </a:rPr>
              <a:t>index</a:t>
            </a:r>
            <a:r>
              <a:rPr b="0" i="0" lang="es-PE" sz="1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646" name="Google Shape;646;p5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CLASES PRINCIPALES </a:t>
            </a:r>
            <a:endParaRPr b="0" i="0" sz="1700" u="none" cap="none" strike="noStrike">
              <a:solidFill>
                <a:srgbClr val="438AD7"/>
              </a:solidFill>
              <a:latin typeface="Calibri"/>
              <a:ea typeface="Calibri"/>
              <a:cs typeface="Calibri"/>
              <a:sym typeface="Calibri"/>
            </a:endParaRPr>
          </a:p>
        </p:txBody>
      </p:sp>
      <p:sp>
        <p:nvSpPr>
          <p:cNvPr id="647" name="Google Shape;647;p54"/>
          <p:cNvSpPr txBox="1"/>
          <p:nvPr/>
        </p:nvSpPr>
        <p:spPr>
          <a:xfrm>
            <a:off x="1237631" y="2938646"/>
            <a:ext cx="5823275" cy="116955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A5A5A5"/>
                </a:solidFill>
                <a:latin typeface="Calibri"/>
                <a:ea typeface="Calibri"/>
                <a:cs typeface="Calibri"/>
                <a:sym typeface="Calibri"/>
              </a:rPr>
              <a:t>/* El elemento con class=”index" */</a:t>
            </a:r>
            <a:endParaRPr b="0" i="0" sz="1400" u="none" cap="none" strike="noStrike">
              <a:solidFill>
                <a:srgbClr val="A5A5A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5A5A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.index</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red</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5"/>
          <p:cNvSpPr txBox="1"/>
          <p:nvPr/>
        </p:nvSpPr>
        <p:spPr>
          <a:xfrm>
            <a:off x="407873" y="986767"/>
            <a:ext cx="8303639" cy="2215991"/>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DEFINIENDO SELECTORES PRINCIPALES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sng" cap="none" strike="noStrike">
                <a:solidFill>
                  <a:schemeClr val="dk1"/>
                </a:solidFill>
                <a:latin typeface="Calibri"/>
                <a:ea typeface="Calibri"/>
                <a:cs typeface="Calibri"/>
                <a:sym typeface="Calibri"/>
              </a:rPr>
              <a:t>Selector ID:</a:t>
            </a:r>
            <a:r>
              <a:rPr b="0" i="0" lang="es-PE" sz="1600" u="none" cap="none" strike="noStrike">
                <a:solidFill>
                  <a:schemeClr val="dk1"/>
                </a:solidFill>
                <a:latin typeface="Calibri"/>
                <a:ea typeface="Calibri"/>
                <a:cs typeface="Calibri"/>
                <a:sym typeface="Calibri"/>
              </a:rPr>
              <a:t> Selecciona un elemento basándose en el valor de su atributo id. Solo puede haber un elemento con un determinado ID dentro de un documento.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Sintaxis:</a:t>
            </a:r>
            <a:r>
              <a:rPr b="0" i="0" lang="es-PE" sz="1600" u="none" cap="none" strike="noStrike">
                <a:solidFill>
                  <a:schemeClr val="dk1"/>
                </a:solidFill>
                <a:latin typeface="Calibri"/>
                <a:ea typeface="Calibri"/>
                <a:cs typeface="Calibri"/>
                <a:sym typeface="Calibri"/>
              </a:rPr>
              <a:t> #idname</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Ejemplo:</a:t>
            </a:r>
            <a:r>
              <a:rPr b="0" i="0" lang="es-PE" sz="1600" u="none" cap="none" strike="noStrike">
                <a:solidFill>
                  <a:schemeClr val="dk1"/>
                </a:solidFill>
                <a:latin typeface="Calibri"/>
                <a:ea typeface="Calibri"/>
                <a:cs typeface="Calibri"/>
                <a:sym typeface="Calibri"/>
              </a:rPr>
              <a:t> #toc se aplicará a cualquier elemento que tenga el ID "</a:t>
            </a:r>
            <a:r>
              <a:rPr b="0" i="1" lang="es-PE" sz="1600" u="none" cap="none" strike="noStrike">
                <a:solidFill>
                  <a:schemeClr val="dk1"/>
                </a:solidFill>
                <a:latin typeface="Calibri"/>
                <a:ea typeface="Calibri"/>
                <a:cs typeface="Calibri"/>
                <a:sym typeface="Calibri"/>
              </a:rPr>
              <a:t>toc</a:t>
            </a:r>
            <a:r>
              <a:rPr b="0" i="0" lang="es-PE" sz="1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653" name="Google Shape;653;p5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CLASES PRINCIPALES </a:t>
            </a:r>
            <a:endParaRPr b="0" i="0" sz="1700" u="none" cap="none" strike="noStrike">
              <a:solidFill>
                <a:srgbClr val="438AD7"/>
              </a:solidFill>
              <a:latin typeface="Calibri"/>
              <a:ea typeface="Calibri"/>
              <a:cs typeface="Calibri"/>
              <a:sym typeface="Calibri"/>
            </a:endParaRPr>
          </a:p>
        </p:txBody>
      </p:sp>
      <p:sp>
        <p:nvSpPr>
          <p:cNvPr id="654" name="Google Shape;654;p55"/>
          <p:cNvSpPr txBox="1"/>
          <p:nvPr/>
        </p:nvSpPr>
        <p:spPr>
          <a:xfrm>
            <a:off x="1227692" y="3396439"/>
            <a:ext cx="5823275" cy="116955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A5A5A5"/>
                </a:solidFill>
                <a:latin typeface="Calibri"/>
                <a:ea typeface="Calibri"/>
                <a:cs typeface="Calibri"/>
                <a:sym typeface="Calibri"/>
              </a:rPr>
              <a:t>/* El elemento con id=”toc" */</a:t>
            </a:r>
            <a:endParaRPr b="0" i="0" sz="1400" u="none" cap="none" strike="noStrike">
              <a:solidFill>
                <a:srgbClr val="A5A5A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7BA7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#toc</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red</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6"/>
          <p:cNvSpPr txBox="1"/>
          <p:nvPr/>
        </p:nvSpPr>
        <p:spPr>
          <a:xfrm>
            <a:off x="407873" y="986767"/>
            <a:ext cx="8303639" cy="2215991"/>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DEFINIENDO SELECTORES PRINCIPALES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sng" cap="none" strike="noStrike">
                <a:solidFill>
                  <a:schemeClr val="dk1"/>
                </a:solidFill>
                <a:latin typeface="Calibri"/>
                <a:ea typeface="Calibri"/>
                <a:cs typeface="Calibri"/>
                <a:sym typeface="Calibri"/>
              </a:rPr>
              <a:t>Selector universal:</a:t>
            </a:r>
            <a:r>
              <a:rPr b="0" i="0" lang="es-PE" sz="1600" u="none" cap="none" strike="noStrike">
                <a:solidFill>
                  <a:schemeClr val="dk1"/>
                </a:solidFill>
                <a:latin typeface="Calibri"/>
                <a:ea typeface="Calibri"/>
                <a:cs typeface="Calibri"/>
                <a:sym typeface="Calibri"/>
              </a:rPr>
              <a:t>  Selecciona todos los elementos. Opcionalmente, puede estar restringido a un espacio de nombre específico o a todos los espacios de nombres.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Sintaxis:</a:t>
            </a:r>
            <a:r>
              <a:rPr b="0" i="0" lang="es-PE" sz="1600" u="none" cap="none" strike="noStrike">
                <a:solidFill>
                  <a:schemeClr val="dk1"/>
                </a:solidFill>
                <a:latin typeface="Calibri"/>
                <a:ea typeface="Calibri"/>
                <a:cs typeface="Calibri"/>
                <a:sym typeface="Calibri"/>
              </a:rPr>
              <a:t> * ns|*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Ejemplo:</a:t>
            </a:r>
            <a:r>
              <a:rPr b="0" i="0" lang="es-PE" sz="1600" u="none" cap="none" strike="noStrike">
                <a:solidFill>
                  <a:schemeClr val="dk1"/>
                </a:solidFill>
                <a:latin typeface="Calibri"/>
                <a:ea typeface="Calibri"/>
                <a:cs typeface="Calibri"/>
                <a:sym typeface="Calibri"/>
              </a:rPr>
              <a:t> * se aplicará a todos los elementos del documento.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660" name="Google Shape;660;p5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CLASES PRINCIPALES </a:t>
            </a:r>
            <a:endParaRPr b="0" i="0" sz="1700" u="none" cap="none" strike="noStrike">
              <a:solidFill>
                <a:srgbClr val="438AD7"/>
              </a:solidFill>
              <a:latin typeface="Calibri"/>
              <a:ea typeface="Calibri"/>
              <a:cs typeface="Calibri"/>
              <a:sym typeface="Calibri"/>
            </a:endParaRPr>
          </a:p>
        </p:txBody>
      </p:sp>
      <p:sp>
        <p:nvSpPr>
          <p:cNvPr id="661" name="Google Shape;661;p56"/>
          <p:cNvSpPr txBox="1"/>
          <p:nvPr/>
        </p:nvSpPr>
        <p:spPr>
          <a:xfrm>
            <a:off x="1227692" y="3774126"/>
            <a:ext cx="5823275" cy="116955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A5A5A5"/>
                </a:solidFill>
                <a:latin typeface="Calibri"/>
                <a:ea typeface="Calibri"/>
                <a:cs typeface="Calibri"/>
                <a:sym typeface="Calibri"/>
              </a:rPr>
              <a:t>/* Selecciona todos los elementos */</a:t>
            </a:r>
            <a:r>
              <a:rPr b="0" i="0" lang="es-PE" sz="1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7BA7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red</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57"/>
          <p:cNvSpPr txBox="1"/>
          <p:nvPr/>
        </p:nvSpPr>
        <p:spPr>
          <a:xfrm>
            <a:off x="407873" y="986767"/>
            <a:ext cx="8303639" cy="2462213"/>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DEFINIENDO SELECTORES PRINCIPALES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sng" cap="none" strike="noStrike">
                <a:solidFill>
                  <a:schemeClr val="dk1"/>
                </a:solidFill>
                <a:latin typeface="Calibri"/>
                <a:ea typeface="Calibri"/>
                <a:cs typeface="Calibri"/>
                <a:sym typeface="Calibri"/>
              </a:rPr>
              <a:t>Selector universal:</a:t>
            </a:r>
            <a:r>
              <a:rPr b="0" i="0" lang="es-PE" sz="1600" u="none" cap="none" strike="noStrike">
                <a:solidFill>
                  <a:schemeClr val="dk1"/>
                </a:solidFill>
                <a:latin typeface="Calibri"/>
                <a:ea typeface="Calibri"/>
                <a:cs typeface="Calibri"/>
                <a:sym typeface="Calibri"/>
              </a:rPr>
              <a:t>  Selecciona todos los elementos. Opcionalmente, puede estar restringido a un espacio de nombre específico o a todos los espacios de nombres.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Sintaxis:</a:t>
            </a:r>
            <a:r>
              <a:rPr b="0" i="0" lang="es-PE" sz="1600" u="none" cap="none" strike="noStrike">
                <a:solidFill>
                  <a:schemeClr val="dk1"/>
                </a:solidFill>
                <a:latin typeface="Calibri"/>
                <a:ea typeface="Calibri"/>
                <a:cs typeface="Calibri"/>
                <a:sym typeface="Calibri"/>
              </a:rPr>
              <a:t> * ns|*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Ejemplo:</a:t>
            </a:r>
            <a:r>
              <a:rPr b="0" i="0" lang="es-PE" sz="1600" u="none" cap="none" strike="noStrike">
                <a:solidFill>
                  <a:schemeClr val="dk1"/>
                </a:solidFill>
                <a:latin typeface="Calibri"/>
                <a:ea typeface="Calibri"/>
                <a:cs typeface="Calibri"/>
                <a:sym typeface="Calibri"/>
              </a:rPr>
              <a:t> * se aplicará a todos los elementos del documento.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667" name="Google Shape;667;p5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CLASES PRINCIPALES </a:t>
            </a:r>
            <a:endParaRPr b="0" i="0" sz="1700" u="none" cap="none" strike="noStrike">
              <a:solidFill>
                <a:srgbClr val="438AD7"/>
              </a:solidFill>
              <a:latin typeface="Calibri"/>
              <a:ea typeface="Calibri"/>
              <a:cs typeface="Calibri"/>
              <a:sym typeface="Calibri"/>
            </a:endParaRPr>
          </a:p>
        </p:txBody>
      </p:sp>
      <p:sp>
        <p:nvSpPr>
          <p:cNvPr id="668" name="Google Shape;668;p57"/>
          <p:cNvSpPr txBox="1"/>
          <p:nvPr/>
        </p:nvSpPr>
        <p:spPr>
          <a:xfrm>
            <a:off x="1227692" y="3774126"/>
            <a:ext cx="5823275" cy="116955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A5A5A5"/>
                </a:solidFill>
                <a:latin typeface="Calibri"/>
                <a:ea typeface="Calibri"/>
                <a:cs typeface="Calibri"/>
                <a:sym typeface="Calibri"/>
              </a:rPr>
              <a:t>/* Selecciona todos los elementos */</a:t>
            </a:r>
            <a:r>
              <a:rPr b="0" i="0" lang="es-PE" sz="1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7BA7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7BA7D"/>
                </a:solidFill>
                <a:latin typeface="Consolas"/>
                <a:ea typeface="Consolas"/>
                <a:cs typeface="Consolas"/>
                <a:sym typeface="Consolas"/>
              </a:rPr>
              <a:t>*</a:t>
            </a:r>
            <a:r>
              <a:rPr b="0" i="0" lang="es-PE" sz="14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9CDCFE"/>
                </a:solidFill>
                <a:latin typeface="Consolas"/>
                <a:ea typeface="Consolas"/>
                <a:cs typeface="Consolas"/>
                <a:sym typeface="Consolas"/>
              </a:rPr>
              <a:t>color</a:t>
            </a:r>
            <a:r>
              <a:rPr b="0" i="0" lang="es-PE" sz="1400" u="none" cap="none" strike="noStrike">
                <a:solidFill>
                  <a:srgbClr val="D4D4D4"/>
                </a:solidFill>
                <a:latin typeface="Consolas"/>
                <a:ea typeface="Consolas"/>
                <a:cs typeface="Consolas"/>
                <a:sym typeface="Consolas"/>
              </a:rPr>
              <a:t>: </a:t>
            </a:r>
            <a:r>
              <a:rPr b="0" i="0" lang="es-PE" sz="1400" u="none" cap="none" strike="noStrike">
                <a:solidFill>
                  <a:srgbClr val="B5CEA8"/>
                </a:solidFill>
                <a:latin typeface="Consolas"/>
                <a:ea typeface="Consolas"/>
                <a:cs typeface="Consolas"/>
                <a:sym typeface="Consolas"/>
              </a:rPr>
              <a:t>red</a:t>
            </a: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6" name="Google Shape;676;p58"/>
          <p:cNvSpPr/>
          <p:nvPr/>
        </p:nvSpPr>
        <p:spPr>
          <a:xfrm>
            <a:off x="407875" y="1124623"/>
            <a:ext cx="6800190" cy="35394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1600"/>
              <a:buFont typeface="Arial"/>
              <a:buChar char="•"/>
            </a:pPr>
            <a:r>
              <a:rPr b="0" i="0" lang="es-PE" sz="1600" u="none" cap="none" strike="noStrike">
                <a:solidFill>
                  <a:schemeClr val="lt1"/>
                </a:solidFill>
                <a:latin typeface="Calibri"/>
                <a:ea typeface="Calibri"/>
                <a:cs typeface="Calibri"/>
                <a:sym typeface="Calibri"/>
              </a:rPr>
              <a:t>Podemos hacer uso de CSS sobre elementos HTML identificándolos de diversas formas: por etiqueta HTML, por su identificador o por clases.</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600"/>
              <a:buFont typeface="Arial"/>
              <a:buChar char="•"/>
            </a:pPr>
            <a:r>
              <a:rPr b="0" i="0" lang="es-PE" sz="1600" u="none" cap="none" strike="noStrike">
                <a:solidFill>
                  <a:schemeClr val="lt1"/>
                </a:solidFill>
                <a:latin typeface="Calibri"/>
                <a:ea typeface="Calibri"/>
                <a:cs typeface="Calibri"/>
                <a:sym typeface="Calibri"/>
              </a:rPr>
              <a:t>Podemos usar a nuestro favor las variables css, para actualizar proyectos </a:t>
            </a:r>
            <a:r>
              <a:rPr lang="es-PE" sz="1600">
                <a:solidFill>
                  <a:schemeClr val="lt1"/>
                </a:solidFill>
                <a:latin typeface="Calibri"/>
                <a:ea typeface="Calibri"/>
                <a:cs typeface="Calibri"/>
                <a:sym typeface="Calibri"/>
              </a:rPr>
              <a:t>rápidamente</a:t>
            </a:r>
            <a:r>
              <a:rPr b="0" i="0" lang="es-PE" sz="16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600"/>
              <a:buFont typeface="Arial"/>
              <a:buChar char="•"/>
            </a:pPr>
            <a:r>
              <a:rPr b="0" i="0" lang="es-PE" sz="1600" u="none" cap="none" strike="noStrike">
                <a:solidFill>
                  <a:schemeClr val="lt1"/>
                </a:solidFill>
                <a:latin typeface="Calibri"/>
                <a:ea typeface="Calibri"/>
                <a:cs typeface="Calibri"/>
                <a:sym typeface="Calibri"/>
              </a:rPr>
              <a:t>El modelo de caja de CSS nos permite manejar la ubicación, espacios y tamaños de los diversos elementos HTML.</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1600"/>
              <a:buFont typeface="Arial"/>
              <a:buChar char="•"/>
            </a:pPr>
            <a:r>
              <a:rPr b="0" i="0" lang="es-PE" sz="1600" u="none" cap="none" strike="noStrike">
                <a:solidFill>
                  <a:schemeClr val="lt1"/>
                </a:solidFill>
                <a:latin typeface="Calibri"/>
                <a:ea typeface="Calibri"/>
                <a:cs typeface="Calibri"/>
                <a:sym typeface="Calibri"/>
              </a:rPr>
              <a:t>Flexbox es un módulo de CSS que nos permite definir interfaces de usuario flexibles de una manera sencilla y con menos código que se adapte a diferentes tipos de pantallas.</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lt1"/>
              </a:solidFill>
              <a:latin typeface="Calibri"/>
              <a:ea typeface="Calibri"/>
              <a:cs typeface="Calibri"/>
              <a:sym typeface="Calibri"/>
            </a:endParaRPr>
          </a:p>
          <a:p>
            <a:pPr indent="-184150" lvl="1" marL="7429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677" name="Google Shape;677;p5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chemeClr val="lt1"/>
                </a:solidFill>
                <a:latin typeface="Calibri"/>
                <a:ea typeface="Calibri"/>
                <a:cs typeface="Calibri"/>
                <a:sym typeface="Calibri"/>
              </a:rPr>
              <a:t>/ CONCLUSIONES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BIBLIOGRAFÍA</a:t>
            </a:r>
            <a:endParaRPr b="0" i="0" sz="1400" u="none" cap="none" strike="noStrike">
              <a:solidFill>
                <a:srgbClr val="000000"/>
              </a:solidFill>
              <a:latin typeface="Arial"/>
              <a:ea typeface="Arial"/>
              <a:cs typeface="Arial"/>
              <a:sym typeface="Arial"/>
            </a:endParaRPr>
          </a:p>
        </p:txBody>
      </p:sp>
      <p:sp>
        <p:nvSpPr>
          <p:cNvPr id="685" name="Google Shape;685;p59"/>
          <p:cNvSpPr txBox="1"/>
          <p:nvPr/>
        </p:nvSpPr>
        <p:spPr>
          <a:xfrm>
            <a:off x="702528" y="917823"/>
            <a:ext cx="8106936" cy="430887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chemeClr val="dk1"/>
                </a:solidFill>
                <a:latin typeface="Calibri"/>
                <a:ea typeface="Calibri"/>
                <a:cs typeface="Calibri"/>
                <a:sym typeface="Calibri"/>
              </a:rPr>
              <a:t>Alberca, C. (2018). Maquetación con flexbox. Recuperado de </a:t>
            </a:r>
            <a:r>
              <a:rPr b="0" i="1" lang="es-PE" sz="14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https://www.adictosaltrabajo.com/2018/02/14/maquetacion-con-flexbox/</a:t>
            </a:r>
            <a:endParaRPr b="0" i="1"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chemeClr val="dk1"/>
                </a:solidFill>
                <a:latin typeface="Calibri"/>
                <a:ea typeface="Calibri"/>
                <a:cs typeface="Calibri"/>
                <a:sym typeface="Calibri"/>
              </a:rPr>
              <a:t>Cabrera, G. (2020). Flexbox - ¿Qué es y para qué sirve? Recuperado de </a:t>
            </a:r>
            <a:r>
              <a:rPr b="0" i="1" lang="es-PE" sz="14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https://somospnt.com/blog/148-flexbox-que-es-y-para-que-sirve</a:t>
            </a:r>
            <a:endParaRPr b="0" i="1"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chemeClr val="dk1"/>
                </a:solidFill>
                <a:latin typeface="Calibri"/>
                <a:ea typeface="Calibri"/>
                <a:cs typeface="Calibri"/>
                <a:sym typeface="Calibri"/>
              </a:rPr>
              <a:t>Guevara, A. (2016). Modelo de caja CSS. Recuperado de </a:t>
            </a:r>
            <a:r>
              <a:rPr b="0" i="1" lang="es-PE" sz="14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https://devcode.la/tutoriales/modelo-caja-css/</a:t>
            </a:r>
            <a:r>
              <a:rPr b="0" i="1" lang="es-PE"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chemeClr val="dk1"/>
                </a:solidFill>
                <a:latin typeface="Calibri"/>
                <a:ea typeface="Calibri"/>
                <a:cs typeface="Calibri"/>
                <a:sym typeface="Calibri"/>
              </a:rPr>
              <a:t>Manz (s.f.). Unidades CSS. Recuperado de </a:t>
            </a:r>
            <a:r>
              <a:rPr b="0" i="1" lang="es-PE" sz="14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https://lenguajecss.com/css/modelo-de-cajas/unidades-css/</a:t>
            </a:r>
            <a:r>
              <a:rPr b="0" i="1" lang="es-PE"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chemeClr val="dk1"/>
                </a:solidFill>
                <a:latin typeface="Calibri"/>
                <a:ea typeface="Calibri"/>
                <a:cs typeface="Calibri"/>
                <a:sym typeface="Calibri"/>
              </a:rPr>
              <a:t>MDN Web Docs. (2021). HTML: Lenguaje de etiquetas de hipertexto. Recuperado de: </a:t>
            </a:r>
            <a:r>
              <a:rPr b="0" i="1" lang="es-PE" sz="1400" u="sng" cap="none" strike="noStrike">
                <a:solidFill>
                  <a:schemeClr val="dk1"/>
                </a:solidFill>
                <a:latin typeface="Calibri"/>
                <a:ea typeface="Calibri"/>
                <a:cs typeface="Calibri"/>
                <a:sym typeface="Calibri"/>
                <a:hlinkClick r:id="rId7">
                  <a:extLst>
                    <a:ext uri="{A12FA001-AC4F-418D-AE19-62706E023703}">
                      <ahyp:hlinkClr val="tx"/>
                    </a:ext>
                  </a:extLst>
                </a:hlinkClick>
              </a:rPr>
              <a:t>https://developer.mozilla.org/es/docs/Web/HTML</a:t>
            </a:r>
            <a:r>
              <a:rPr b="0" i="1" lang="es-PE"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chemeClr val="dk1"/>
                </a:solidFill>
                <a:latin typeface="Calibri"/>
                <a:ea typeface="Calibri"/>
                <a:cs typeface="Calibri"/>
                <a:sym typeface="Calibri"/>
              </a:rPr>
              <a:t>MDN Web Docs. (2021). Diseño de caja flexible CSS. Recuperado de: </a:t>
            </a:r>
            <a:r>
              <a:rPr b="0" i="1" lang="es-PE" sz="1400" u="sng" cap="none" strike="noStrike">
                <a:solidFill>
                  <a:schemeClr val="dk1"/>
                </a:solidFill>
                <a:latin typeface="Calibri"/>
                <a:ea typeface="Calibri"/>
                <a:cs typeface="Calibri"/>
                <a:sym typeface="Calibri"/>
                <a:hlinkClick r:id="rId8">
                  <a:extLst>
                    <a:ext uri="{A12FA001-AC4F-418D-AE19-62706E023703}">
                      <ahyp:hlinkClr val="tx"/>
                    </a:ext>
                  </a:extLst>
                </a:hlinkClick>
              </a:rPr>
              <a:t>https://developer.mozilla.org/es/docs/Web/CSS/CSS_Flexible_Box_Layout</a:t>
            </a:r>
            <a:endParaRPr b="0" i="1"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1" lang="es-PE" sz="1400" u="none" cap="none" strike="noStrike">
                <a:solidFill>
                  <a:schemeClr val="dk1"/>
                </a:solidFill>
                <a:latin typeface="Calibri"/>
                <a:ea typeface="Calibri"/>
                <a:cs typeface="Calibri"/>
                <a:sym typeface="Calibri"/>
              </a:rPr>
              <a:t>Variables CSS: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1" lang="es-PE" sz="1400" u="sng" cap="none" strike="noStrike">
                <a:solidFill>
                  <a:schemeClr val="dk1"/>
                </a:solidFill>
                <a:latin typeface="Calibri"/>
                <a:ea typeface="Calibri"/>
                <a:cs typeface="Calibri"/>
                <a:sym typeface="Calibri"/>
                <a:hlinkClick r:id="rId9">
                  <a:extLst>
                    <a:ext uri="{A12FA001-AC4F-418D-AE19-62706E023703}">
                      <ahyp:hlinkClr val="tx"/>
                    </a:ext>
                  </a:extLst>
                </a:hlinkClick>
              </a:rPr>
              <a:t>https://developer.mozilla.org/en-US/docs/Web/CSS/Using_CSS_custom_properties</a:t>
            </a:r>
            <a:endParaRPr b="0" i="1"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VARIABLES CSS (CUSTOM PROPERTIES)</a:t>
            </a:r>
            <a:endParaRPr b="0" i="0" sz="1400" u="none" cap="none" strike="noStrike">
              <a:solidFill>
                <a:srgbClr val="000000"/>
              </a:solidFill>
              <a:latin typeface="Arial"/>
              <a:ea typeface="Arial"/>
              <a:cs typeface="Arial"/>
              <a:sym typeface="Arial"/>
            </a:endParaRPr>
          </a:p>
        </p:txBody>
      </p:sp>
      <p:sp>
        <p:nvSpPr>
          <p:cNvPr id="73" name="Google Shape;73;p6"/>
          <p:cNvSpPr txBox="1"/>
          <p:nvPr/>
        </p:nvSpPr>
        <p:spPr>
          <a:xfrm>
            <a:off x="407875" y="890308"/>
            <a:ext cx="8284712" cy="1723549"/>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PROPIEDADES PERSONALIZADAS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Inter"/>
              <a:ea typeface="Inter"/>
              <a:cs typeface="Inter"/>
              <a:sym typeface="Inter"/>
            </a:endParaRPr>
          </a:p>
          <a:p>
            <a:pPr indent="-168275" lvl="0" marL="18000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Ten en cuenta que el selector que usemos para las reglas de estilo define el ámbito (scope) en el que podremos usar la propiedad personalizada (variable). </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68275" lvl="0" marL="18000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Una buena práctica común es declarar variables en la pseudo-clase </a:t>
            </a:r>
            <a:r>
              <a:rPr b="1" i="0" lang="es-PE" sz="1600" u="sng" cap="none" strike="noStrike">
                <a:solidFill>
                  <a:schemeClr val="dk1"/>
                </a:solidFill>
                <a:latin typeface="Calibri"/>
                <a:ea typeface="Calibri"/>
                <a:cs typeface="Calibri"/>
                <a:sym typeface="Calibri"/>
                <a:hlinkClick r:id="rId3">
                  <a:extLst>
                    <a:ext uri="{A12FA001-AC4F-418D-AE19-62706E023703}">
                      <ahyp:hlinkClr val="tx"/>
                    </a:ext>
                  </a:extLst>
                </a:hlinkClick>
              </a:rPr>
              <a:t>:root</a:t>
            </a:r>
            <a:r>
              <a:rPr b="0" i="0" lang="es-PE" sz="1600" u="none" cap="none" strike="noStrike">
                <a:solidFill>
                  <a:schemeClr val="dk1"/>
                </a:solidFill>
                <a:latin typeface="Calibri"/>
                <a:ea typeface="Calibri"/>
                <a:cs typeface="Calibri"/>
                <a:sym typeface="Calibri"/>
              </a:rPr>
              <a:t>, y así aplicarlas globalmente al documento HTML:</a:t>
            </a:r>
            <a:endParaRPr b="0" i="0" sz="1600" u="none" cap="none" strike="noStrike">
              <a:solidFill>
                <a:schemeClr val="dk1"/>
              </a:solidFill>
              <a:latin typeface="Calibri"/>
              <a:ea typeface="Calibri"/>
              <a:cs typeface="Calibri"/>
              <a:sym typeface="Calibri"/>
            </a:endParaRPr>
          </a:p>
        </p:txBody>
      </p:sp>
      <p:sp>
        <p:nvSpPr>
          <p:cNvPr id="74" name="Google Shape;74;p6"/>
          <p:cNvSpPr/>
          <p:nvPr/>
        </p:nvSpPr>
        <p:spPr>
          <a:xfrm>
            <a:off x="1695081" y="3180664"/>
            <a:ext cx="5917287" cy="757531"/>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6"/>
          <p:cNvSpPr txBox="1"/>
          <p:nvPr/>
        </p:nvSpPr>
        <p:spPr>
          <a:xfrm>
            <a:off x="1743729" y="3236265"/>
            <a:ext cx="5823275" cy="646331"/>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7BA7D"/>
                </a:solidFill>
                <a:latin typeface="Consolas"/>
                <a:ea typeface="Consolas"/>
                <a:cs typeface="Consolas"/>
                <a:sym typeface="Consolas"/>
              </a:rPr>
              <a:t>:root</a:t>
            </a: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9CDCFE"/>
                </a:solidFill>
                <a:latin typeface="Consolas"/>
                <a:ea typeface="Consolas"/>
                <a:cs typeface="Consolas"/>
                <a:sym typeface="Consolas"/>
              </a:rPr>
              <a:t>---main-bg-color</a:t>
            </a:r>
            <a:r>
              <a:rPr b="0" i="0" lang="es-PE" sz="1200" u="none" cap="none" strike="noStrike">
                <a:solidFill>
                  <a:srgbClr val="D4D4D4"/>
                </a:solidFill>
                <a:latin typeface="Consolas"/>
                <a:ea typeface="Consolas"/>
                <a:cs typeface="Consolas"/>
                <a:sym typeface="Consolas"/>
              </a:rPr>
              <a:t>: </a:t>
            </a:r>
            <a:r>
              <a:rPr b="0" i="0" lang="es-PE" sz="1200" u="none" cap="none" strike="noStrike">
                <a:solidFill>
                  <a:srgbClr val="B5CEA8"/>
                </a:solidFill>
                <a:latin typeface="Consolas"/>
                <a:ea typeface="Consolas"/>
                <a:cs typeface="Consolas"/>
                <a:sym typeface="Consolas"/>
              </a:rPr>
              <a:t>brown</a:t>
            </a:r>
            <a:r>
              <a:rPr b="0" i="0" lang="es-PE" sz="1200" u="none" cap="none" strike="noStrike">
                <a:solidFill>
                  <a:srgbClr val="D4D4D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4D4D4"/>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BIBLIOGRAFÍA</a:t>
            </a:r>
            <a:endParaRPr b="0" i="0" sz="1400" u="none" cap="none" strike="noStrike">
              <a:solidFill>
                <a:srgbClr val="000000"/>
              </a:solidFill>
              <a:latin typeface="Arial"/>
              <a:ea typeface="Arial"/>
              <a:cs typeface="Arial"/>
              <a:sym typeface="Arial"/>
            </a:endParaRPr>
          </a:p>
        </p:txBody>
      </p:sp>
      <p:sp>
        <p:nvSpPr>
          <p:cNvPr id="693" name="Google Shape;693;p60"/>
          <p:cNvSpPr txBox="1"/>
          <p:nvPr/>
        </p:nvSpPr>
        <p:spPr>
          <a:xfrm>
            <a:off x="702528" y="917823"/>
            <a:ext cx="8106936" cy="193899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chemeClr val="dk1"/>
                </a:solidFill>
                <a:latin typeface="Calibri"/>
                <a:ea typeface="Calibri"/>
                <a:cs typeface="Calibri"/>
                <a:sym typeface="Calibri"/>
              </a:rPr>
              <a:t>Uniwebsidad. (s.f.). Unidades de medida. Recuperado de </a:t>
            </a:r>
            <a:r>
              <a:rPr b="0" i="0" lang="es-PE" sz="14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https://uniwebsidad.com/libros/css/capitulo-3/unidades-de-medida</a:t>
            </a:r>
            <a:r>
              <a:rPr b="0" i="0" lang="es-PE"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chemeClr val="dk1"/>
                </a:solidFill>
                <a:latin typeface="Calibri"/>
                <a:ea typeface="Calibri"/>
                <a:cs typeface="Calibri"/>
                <a:sym typeface="Calibri"/>
              </a:rPr>
              <a:t>W3C. (2018). CSS Flexible Box Layout Module Level 1. Recuperado de </a:t>
            </a:r>
            <a:r>
              <a:rPr b="0" i="0" lang="es-PE" sz="14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https://www.w3.org/TR/css-flexbox-1/</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chemeClr val="dk1"/>
                </a:solidFill>
                <a:latin typeface="Calibri"/>
                <a:ea typeface="Calibri"/>
                <a:cs typeface="Calibri"/>
                <a:sym typeface="Calibri"/>
              </a:rPr>
              <a:t>W3Schools. (2021). HTML Tutorial. Recuperado de: </a:t>
            </a:r>
            <a:r>
              <a:rPr b="0" i="0" lang="es-PE" sz="14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https://www.w3schools.com/html/</a:t>
            </a:r>
            <a:r>
              <a:rPr b="0" i="0" lang="es-PE"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chemeClr val="dk1"/>
                </a:solidFill>
                <a:latin typeface="Calibri"/>
                <a:ea typeface="Calibri"/>
                <a:cs typeface="Calibri"/>
                <a:sym typeface="Calibri"/>
              </a:rPr>
              <a:t>Variables CSS: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chemeClr val="dk1"/>
                </a:solidFill>
                <a:latin typeface="Calibri"/>
                <a:ea typeface="Calibri"/>
                <a:cs typeface="Calibri"/>
                <a:sym typeface="Calibri"/>
              </a:rPr>
              <a:t>https://www.w3schools.com/css/css3_variables.asp</a:t>
            </a:r>
            <a:endParaRPr b="0" i="0" sz="14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VARIABLES CSS (CUSTOM PROPERTIES)</a:t>
            </a:r>
            <a:endParaRPr b="0" i="0" sz="1400" u="none" cap="none" strike="noStrike">
              <a:solidFill>
                <a:srgbClr val="000000"/>
              </a:solidFill>
              <a:latin typeface="Arial"/>
              <a:ea typeface="Arial"/>
              <a:cs typeface="Arial"/>
              <a:sym typeface="Arial"/>
            </a:endParaRPr>
          </a:p>
        </p:txBody>
      </p:sp>
      <p:sp>
        <p:nvSpPr>
          <p:cNvPr id="82" name="Google Shape;82;p7"/>
          <p:cNvSpPr txBox="1"/>
          <p:nvPr/>
        </p:nvSpPr>
        <p:spPr>
          <a:xfrm>
            <a:off x="407875" y="782540"/>
            <a:ext cx="8284712" cy="1477328"/>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PROPIEDADES PERSONALIZADAS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El siguiente ejemplo es igual al ejemplo anterior, pero aquí usamos la </a:t>
            </a:r>
            <a:r>
              <a:rPr b="1" i="0" lang="es-PE" sz="1600" u="none" cap="none" strike="noStrike">
                <a:solidFill>
                  <a:schemeClr val="dk1"/>
                </a:solidFill>
                <a:latin typeface="Calibri"/>
                <a:ea typeface="Calibri"/>
                <a:cs typeface="Calibri"/>
                <a:sym typeface="Calibri"/>
              </a:rPr>
              <a:t>función var().</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Primero, declaramos dos variables globales </a:t>
            </a:r>
            <a:r>
              <a:rPr b="1" i="0" lang="es-PE" sz="1600" u="none" cap="none" strike="noStrike">
                <a:solidFill>
                  <a:schemeClr val="dk1"/>
                </a:solidFill>
                <a:latin typeface="Calibri"/>
                <a:ea typeface="Calibri"/>
                <a:cs typeface="Calibri"/>
                <a:sym typeface="Calibri"/>
              </a:rPr>
              <a:t>(--blue y --white). </a:t>
            </a:r>
            <a:r>
              <a:rPr b="0" i="0" lang="es-PE" sz="1600" u="none" cap="none" strike="noStrike">
                <a:solidFill>
                  <a:schemeClr val="dk1"/>
                </a:solidFill>
                <a:latin typeface="Calibri"/>
                <a:ea typeface="Calibri"/>
                <a:cs typeface="Calibri"/>
                <a:sym typeface="Calibri"/>
              </a:rPr>
              <a:t>Luego, usamos la función var() para insertar el valor de las variables más adelante en la hoja de estilo:</a:t>
            </a:r>
            <a:endParaRPr b="0" i="0" sz="1600" u="none" cap="none" strike="noStrike">
              <a:solidFill>
                <a:schemeClr val="dk1"/>
              </a:solidFill>
              <a:latin typeface="Calibri"/>
              <a:ea typeface="Calibri"/>
              <a:cs typeface="Calibri"/>
              <a:sym typeface="Calibri"/>
            </a:endParaRPr>
          </a:p>
        </p:txBody>
      </p:sp>
      <p:sp>
        <p:nvSpPr>
          <p:cNvPr id="83" name="Google Shape;83;p7"/>
          <p:cNvSpPr/>
          <p:nvPr/>
        </p:nvSpPr>
        <p:spPr>
          <a:xfrm>
            <a:off x="1695081" y="2501854"/>
            <a:ext cx="5917287" cy="2790582"/>
          </a:xfrm>
          <a:prstGeom prst="rect">
            <a:avLst/>
          </a:prstGeom>
          <a:solidFill>
            <a:schemeClr val="lt1"/>
          </a:solidFill>
          <a:ln cap="flat" cmpd="sng" w="2540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7"/>
          <p:cNvSpPr txBox="1"/>
          <p:nvPr/>
        </p:nvSpPr>
        <p:spPr>
          <a:xfrm>
            <a:off x="1735721" y="2556761"/>
            <a:ext cx="5823275" cy="2677656"/>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3B77B"/>
                </a:solidFill>
                <a:latin typeface="Consolas"/>
                <a:ea typeface="Consolas"/>
                <a:cs typeface="Consolas"/>
                <a:sym typeface="Consolas"/>
              </a:rPr>
              <a:t>:root </a:t>
            </a:r>
            <a:r>
              <a:rPr b="0" i="0" lang="es-PE" sz="1200" u="none" cap="none" strike="noStrike">
                <a:solidFill>
                  <a:schemeClr val="lt1"/>
                </a:solidFill>
                <a:latin typeface="Consolas"/>
                <a:ea typeface="Consolas"/>
                <a:cs typeface="Consolas"/>
                <a:sym typeface="Consolas"/>
              </a:rPr>
              <a:t>{</a:t>
            </a:r>
            <a:br>
              <a:rPr b="0" i="0" lang="es-PE" sz="1200" u="none" cap="none" strike="noStrike">
                <a:solidFill>
                  <a:srgbClr val="FF0000"/>
                </a:solidFill>
                <a:latin typeface="Consolas"/>
                <a:ea typeface="Consolas"/>
                <a:cs typeface="Consolas"/>
                <a:sym typeface="Consolas"/>
              </a:rPr>
            </a:br>
            <a:r>
              <a:rPr b="0" i="0" lang="es-PE" sz="1200" u="none" cap="none" strike="noStrike">
                <a:solidFill>
                  <a:srgbClr val="FF0000"/>
                </a:solidFill>
                <a:latin typeface="Consolas"/>
                <a:ea typeface="Consolas"/>
                <a:cs typeface="Consolas"/>
                <a:sym typeface="Consolas"/>
              </a:rPr>
              <a:t>  </a:t>
            </a:r>
            <a:r>
              <a:rPr b="0" i="0" lang="es-PE" sz="1200" u="none" cap="none" strike="noStrike">
                <a:solidFill>
                  <a:srgbClr val="9DDCFF"/>
                </a:solidFill>
                <a:latin typeface="Consolas"/>
                <a:ea typeface="Consolas"/>
                <a:cs typeface="Consolas"/>
                <a:sym typeface="Consolas"/>
              </a:rPr>
              <a:t>--blue</a:t>
            </a:r>
            <a:r>
              <a:rPr b="0" i="0" lang="es-PE" sz="1200" u="none" cap="none" strike="noStrike">
                <a:solidFill>
                  <a:schemeClr val="lt1"/>
                </a:solidFill>
                <a:latin typeface="Consolas"/>
                <a:ea typeface="Consolas"/>
                <a:cs typeface="Consolas"/>
                <a:sym typeface="Consolas"/>
              </a:rPr>
              <a:t>:</a:t>
            </a:r>
            <a:r>
              <a:rPr b="0" i="0" lang="es-PE" sz="1200" u="none" cap="none" strike="noStrike">
                <a:solidFill>
                  <a:srgbClr val="0000CD"/>
                </a:solidFill>
                <a:latin typeface="Consolas"/>
                <a:ea typeface="Consolas"/>
                <a:cs typeface="Consolas"/>
                <a:sym typeface="Consolas"/>
              </a:rPr>
              <a:t> </a:t>
            </a:r>
            <a:r>
              <a:rPr b="0" i="0" lang="es-PE" sz="1200" u="none" cap="none" strike="noStrike">
                <a:solidFill>
                  <a:srgbClr val="B6CEA8"/>
                </a:solidFill>
                <a:latin typeface="Consolas"/>
                <a:ea typeface="Consolas"/>
                <a:cs typeface="Consolas"/>
                <a:sym typeface="Consolas"/>
              </a:rPr>
              <a:t>#1e90ff</a:t>
            </a:r>
            <a:r>
              <a:rPr b="0" i="0" lang="es-PE" sz="1200" u="none" cap="none" strike="noStrike">
                <a:solidFill>
                  <a:schemeClr val="lt1"/>
                </a:solidFill>
                <a:latin typeface="Consolas"/>
                <a:ea typeface="Consolas"/>
                <a:cs typeface="Consolas"/>
                <a:sym typeface="Consolas"/>
              </a:rPr>
              <a:t>;</a:t>
            </a:r>
            <a:br>
              <a:rPr b="0" i="0" lang="es-PE" sz="1200" u="none" cap="none" strike="noStrike">
                <a:solidFill>
                  <a:srgbClr val="FF0000"/>
                </a:solidFill>
                <a:latin typeface="Consolas"/>
                <a:ea typeface="Consolas"/>
                <a:cs typeface="Consolas"/>
                <a:sym typeface="Consolas"/>
              </a:rPr>
            </a:br>
            <a:r>
              <a:rPr b="0" i="0" lang="es-PE" sz="1200" u="none" cap="none" strike="noStrike">
                <a:solidFill>
                  <a:srgbClr val="FF0000"/>
                </a:solidFill>
                <a:latin typeface="Consolas"/>
                <a:ea typeface="Consolas"/>
                <a:cs typeface="Consolas"/>
                <a:sym typeface="Consolas"/>
              </a:rPr>
              <a:t>  </a:t>
            </a:r>
            <a:r>
              <a:rPr b="0" i="0" lang="es-PE" sz="1200" u="none" cap="none" strike="noStrike">
                <a:solidFill>
                  <a:srgbClr val="9DDCFF"/>
                </a:solidFill>
                <a:latin typeface="Consolas"/>
                <a:ea typeface="Consolas"/>
                <a:cs typeface="Consolas"/>
                <a:sym typeface="Consolas"/>
              </a:rPr>
              <a:t>--white</a:t>
            </a:r>
            <a:r>
              <a:rPr b="0" i="0" lang="es-PE" sz="1200" u="none" cap="none" strike="noStrike">
                <a:solidFill>
                  <a:schemeClr val="lt1"/>
                </a:solidFill>
                <a:latin typeface="Consolas"/>
                <a:ea typeface="Consolas"/>
                <a:cs typeface="Consolas"/>
                <a:sym typeface="Consolas"/>
              </a:rPr>
              <a:t>:</a:t>
            </a:r>
            <a:r>
              <a:rPr b="0" i="0" lang="es-PE" sz="1200" u="none" cap="none" strike="noStrike">
                <a:solidFill>
                  <a:srgbClr val="0000CD"/>
                </a:solidFill>
                <a:latin typeface="Consolas"/>
                <a:ea typeface="Consolas"/>
                <a:cs typeface="Consolas"/>
                <a:sym typeface="Consolas"/>
              </a:rPr>
              <a:t> </a:t>
            </a:r>
            <a:r>
              <a:rPr b="0" i="0" lang="es-PE" sz="1200" u="none" cap="none" strike="noStrike">
                <a:solidFill>
                  <a:srgbClr val="B6CEA8"/>
                </a:solidFill>
                <a:latin typeface="Consolas"/>
                <a:ea typeface="Consolas"/>
                <a:cs typeface="Consolas"/>
                <a:sym typeface="Consolas"/>
              </a:rPr>
              <a:t>#ffffff</a:t>
            </a:r>
            <a:r>
              <a:rPr b="0" i="0" lang="es-PE" sz="1200" u="none" cap="none" strike="noStrike">
                <a:solidFill>
                  <a:schemeClr val="lt1"/>
                </a:solidFill>
                <a:latin typeface="Consolas"/>
                <a:ea typeface="Consolas"/>
                <a:cs typeface="Consolas"/>
                <a:sym typeface="Consolas"/>
              </a:rPr>
              <a:t>;</a:t>
            </a:r>
            <a:br>
              <a:rPr b="0" i="0" lang="es-PE" sz="1200" u="none" cap="none" strike="noStrike">
                <a:solidFill>
                  <a:srgbClr val="FF0000"/>
                </a:solidFill>
                <a:latin typeface="Consolas"/>
                <a:ea typeface="Consolas"/>
                <a:cs typeface="Consolas"/>
                <a:sym typeface="Consolas"/>
              </a:rPr>
            </a:br>
            <a:r>
              <a:rPr b="0" i="0" lang="es-PE" sz="1200" u="none" cap="none" strike="noStrike">
                <a:solidFill>
                  <a:schemeClr val="lt1"/>
                </a:solidFill>
                <a:latin typeface="Consolas"/>
                <a:ea typeface="Consolas"/>
                <a:cs typeface="Consolas"/>
                <a:sym typeface="Consolas"/>
              </a:rPr>
              <a:t>}</a:t>
            </a:r>
            <a:br>
              <a:rPr b="0" i="0" lang="es-PE" sz="1200" u="none" cap="none" strike="noStrike">
                <a:solidFill>
                  <a:schemeClr val="dk1"/>
                </a:solidFill>
                <a:latin typeface="Calibri"/>
                <a:ea typeface="Calibri"/>
                <a:cs typeface="Calibri"/>
                <a:sym typeface="Calibri"/>
              </a:rPr>
            </a:br>
            <a:br>
              <a:rPr b="0" i="0" lang="es-PE" sz="1200" u="none" cap="none" strike="noStrike">
                <a:solidFill>
                  <a:schemeClr val="dk1"/>
                </a:solidFill>
                <a:latin typeface="Calibri"/>
                <a:ea typeface="Calibri"/>
                <a:cs typeface="Calibri"/>
                <a:sym typeface="Calibri"/>
              </a:rPr>
            </a:br>
            <a:r>
              <a:rPr b="0" i="0" lang="es-PE" sz="1200" u="none" cap="none" strike="noStrike">
                <a:solidFill>
                  <a:srgbClr val="D3B77B"/>
                </a:solidFill>
                <a:latin typeface="Consolas"/>
                <a:ea typeface="Consolas"/>
                <a:cs typeface="Consolas"/>
                <a:sym typeface="Consolas"/>
              </a:rPr>
              <a:t>body</a:t>
            </a:r>
            <a:r>
              <a:rPr b="0" i="0" lang="es-PE" sz="1200" u="none" cap="none" strike="noStrike">
                <a:solidFill>
                  <a:srgbClr val="A52A2A"/>
                </a:solidFill>
                <a:latin typeface="Consolas"/>
                <a:ea typeface="Consolas"/>
                <a:cs typeface="Consolas"/>
                <a:sym typeface="Consolas"/>
              </a:rPr>
              <a:t> </a:t>
            </a:r>
            <a:r>
              <a:rPr b="0" i="0" lang="es-PE" sz="1200" u="none" cap="none" strike="noStrike">
                <a:solidFill>
                  <a:schemeClr val="lt1"/>
                </a:solidFill>
                <a:latin typeface="Consolas"/>
                <a:ea typeface="Consolas"/>
                <a:cs typeface="Consolas"/>
                <a:sym typeface="Consolas"/>
              </a:rPr>
              <a:t>{</a:t>
            </a:r>
            <a:r>
              <a:rPr b="0" i="0" lang="es-PE" sz="1200" u="none" cap="none" strike="noStrike">
                <a:solidFill>
                  <a:srgbClr val="FF0000"/>
                </a:solidFill>
                <a:latin typeface="Consolas"/>
                <a:ea typeface="Consolas"/>
                <a:cs typeface="Consolas"/>
                <a:sym typeface="Consolas"/>
              </a:rPr>
              <a:t> </a:t>
            </a:r>
            <a:r>
              <a:rPr b="0" i="0" lang="es-PE" sz="1200" u="none" cap="none" strike="noStrike">
                <a:solidFill>
                  <a:srgbClr val="9DDCFF"/>
                </a:solidFill>
                <a:latin typeface="Consolas"/>
                <a:ea typeface="Consolas"/>
                <a:cs typeface="Consolas"/>
                <a:sym typeface="Consolas"/>
              </a:rPr>
              <a:t>background-color</a:t>
            </a:r>
            <a:r>
              <a:rPr b="0" i="0" lang="es-PE" sz="1200" u="none" cap="none" strike="noStrike">
                <a:solidFill>
                  <a:schemeClr val="lt1"/>
                </a:solidFill>
                <a:latin typeface="Consolas"/>
                <a:ea typeface="Consolas"/>
                <a:cs typeface="Consolas"/>
                <a:sym typeface="Consolas"/>
              </a:rPr>
              <a:t>:</a:t>
            </a:r>
            <a:r>
              <a:rPr b="0" i="0" lang="es-PE" sz="1200" u="none" cap="none" strike="noStrike">
                <a:solidFill>
                  <a:srgbClr val="0000CD"/>
                </a:solidFill>
                <a:latin typeface="Consolas"/>
                <a:ea typeface="Consolas"/>
                <a:cs typeface="Consolas"/>
                <a:sym typeface="Consolas"/>
              </a:rPr>
              <a:t> </a:t>
            </a:r>
            <a:r>
              <a:rPr b="0" i="0" lang="es-PE" sz="1200" u="none" cap="none" strike="noStrike">
                <a:solidFill>
                  <a:srgbClr val="B6CEA8"/>
                </a:solidFill>
                <a:latin typeface="Consolas"/>
                <a:ea typeface="Consolas"/>
                <a:cs typeface="Consolas"/>
                <a:sym typeface="Consolas"/>
              </a:rPr>
              <a:t>var(--blue)</a:t>
            </a:r>
            <a:r>
              <a:rPr b="0" i="0" lang="es-PE" sz="1200" u="none" cap="none" strike="noStrike">
                <a:solidFill>
                  <a:schemeClr val="lt1"/>
                </a:solidFill>
                <a:latin typeface="Consolas"/>
                <a:ea typeface="Consolas"/>
                <a:cs typeface="Consolas"/>
                <a:sym typeface="Consolas"/>
              </a:rPr>
              <a:t>;</a:t>
            </a:r>
            <a:r>
              <a:rPr b="0" i="0" lang="es-PE" sz="1200" u="none" cap="none" strike="noStrike">
                <a:solidFill>
                  <a:srgbClr val="B6CEA8"/>
                </a:solidFill>
                <a:latin typeface="Consolas"/>
                <a:ea typeface="Consolas"/>
                <a:cs typeface="Consolas"/>
                <a:sym typeface="Consolas"/>
              </a:rPr>
              <a:t> </a:t>
            </a:r>
            <a:r>
              <a:rPr b="0" i="0" lang="es-PE" sz="1200" u="none" cap="none" strike="noStrike">
                <a:solidFill>
                  <a:schemeClr val="lt1"/>
                </a:solidFill>
                <a:latin typeface="Consolas"/>
                <a:ea typeface="Consolas"/>
                <a:cs typeface="Consolas"/>
                <a:sym typeface="Consolas"/>
              </a:rPr>
              <a:t>}</a:t>
            </a:r>
            <a:br>
              <a:rPr b="0" i="0" lang="es-PE" sz="1200" u="none" cap="none" strike="noStrike">
                <a:solidFill>
                  <a:schemeClr val="dk1"/>
                </a:solidFill>
                <a:latin typeface="Calibri"/>
                <a:ea typeface="Calibri"/>
                <a:cs typeface="Calibri"/>
                <a:sym typeface="Calibri"/>
              </a:rPr>
            </a:br>
            <a:br>
              <a:rPr b="0" i="0" lang="es-PE" sz="1200" u="none" cap="none" strike="noStrike">
                <a:solidFill>
                  <a:schemeClr val="dk1"/>
                </a:solidFill>
                <a:latin typeface="Calibri"/>
                <a:ea typeface="Calibri"/>
                <a:cs typeface="Calibri"/>
                <a:sym typeface="Calibri"/>
              </a:rPr>
            </a:br>
            <a:r>
              <a:rPr b="0" i="0" lang="es-PE" sz="1200" u="none" cap="none" strike="noStrike">
                <a:solidFill>
                  <a:srgbClr val="D3B77B"/>
                </a:solidFill>
                <a:latin typeface="Consolas"/>
                <a:ea typeface="Consolas"/>
                <a:cs typeface="Consolas"/>
                <a:sym typeface="Consolas"/>
              </a:rPr>
              <a:t>h2</a:t>
            </a:r>
            <a:r>
              <a:rPr b="0" i="0" lang="es-PE" sz="1200" u="none" cap="none" strike="noStrike">
                <a:solidFill>
                  <a:srgbClr val="A52A2A"/>
                </a:solidFill>
                <a:latin typeface="Consolas"/>
                <a:ea typeface="Consolas"/>
                <a:cs typeface="Consolas"/>
                <a:sym typeface="Consolas"/>
              </a:rPr>
              <a:t> </a:t>
            </a:r>
            <a:r>
              <a:rPr b="0" i="0" lang="es-PE" sz="1200" u="none" cap="none" strike="noStrike">
                <a:solidFill>
                  <a:schemeClr val="lt1"/>
                </a:solidFill>
                <a:latin typeface="Consolas"/>
                <a:ea typeface="Consolas"/>
                <a:cs typeface="Consolas"/>
                <a:sym typeface="Consolas"/>
              </a:rPr>
              <a:t>{</a:t>
            </a:r>
            <a:r>
              <a:rPr b="0" i="0" lang="es-PE" sz="1200" u="none" cap="none" strike="noStrike">
                <a:solidFill>
                  <a:srgbClr val="FF0000"/>
                </a:solidFill>
                <a:latin typeface="Consolas"/>
                <a:ea typeface="Consolas"/>
                <a:cs typeface="Consolas"/>
                <a:sym typeface="Consolas"/>
              </a:rPr>
              <a:t> </a:t>
            </a:r>
            <a:r>
              <a:rPr b="0" i="0" lang="es-PE" sz="1200" u="none" cap="none" strike="noStrike">
                <a:solidFill>
                  <a:srgbClr val="9DDCFF"/>
                </a:solidFill>
                <a:latin typeface="Consolas"/>
                <a:ea typeface="Consolas"/>
                <a:cs typeface="Consolas"/>
                <a:sym typeface="Consolas"/>
              </a:rPr>
              <a:t>border-bottom</a:t>
            </a:r>
            <a:r>
              <a:rPr b="0" i="0" lang="es-PE" sz="1200" u="none" cap="none" strike="noStrike">
                <a:solidFill>
                  <a:schemeClr val="lt1"/>
                </a:solidFill>
                <a:latin typeface="Consolas"/>
                <a:ea typeface="Consolas"/>
                <a:cs typeface="Consolas"/>
                <a:sym typeface="Consolas"/>
              </a:rPr>
              <a:t>:</a:t>
            </a:r>
            <a:r>
              <a:rPr b="0" i="0" lang="es-PE" sz="1200" u="none" cap="none" strike="noStrike">
                <a:solidFill>
                  <a:srgbClr val="0000CD"/>
                </a:solidFill>
                <a:latin typeface="Consolas"/>
                <a:ea typeface="Consolas"/>
                <a:cs typeface="Consolas"/>
                <a:sym typeface="Consolas"/>
              </a:rPr>
              <a:t> </a:t>
            </a:r>
            <a:r>
              <a:rPr b="0" i="0" lang="es-PE" sz="1200" u="none" cap="none" strike="noStrike">
                <a:solidFill>
                  <a:srgbClr val="B6CEA8"/>
                </a:solidFill>
                <a:latin typeface="Consolas"/>
                <a:ea typeface="Consolas"/>
                <a:cs typeface="Consolas"/>
                <a:sym typeface="Consolas"/>
              </a:rPr>
              <a:t>2px solid var(--blue)</a:t>
            </a:r>
            <a:r>
              <a:rPr b="0" i="0" lang="es-PE" sz="1200" u="none" cap="none" strike="noStrike">
                <a:solidFill>
                  <a:schemeClr val="lt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PE" sz="1200" u="none" cap="none" strike="noStrike">
                <a:solidFill>
                  <a:srgbClr val="D3B77B"/>
                </a:solidFill>
                <a:latin typeface="Consolas"/>
                <a:ea typeface="Consolas"/>
                <a:cs typeface="Consolas"/>
                <a:sym typeface="Consolas"/>
              </a:rPr>
              <a:t>.container</a:t>
            </a:r>
            <a:r>
              <a:rPr b="0" i="0" lang="es-PE" sz="1200" u="none" cap="none" strike="noStrike">
                <a:solidFill>
                  <a:srgbClr val="A52A2A"/>
                </a:solidFill>
                <a:latin typeface="Consolas"/>
                <a:ea typeface="Consolas"/>
                <a:cs typeface="Consolas"/>
                <a:sym typeface="Consolas"/>
              </a:rPr>
              <a:t> </a:t>
            </a:r>
            <a:r>
              <a:rPr b="0" i="0" lang="es-PE" sz="1200" u="none" cap="none" strike="noStrike">
                <a:solidFill>
                  <a:schemeClr val="lt1"/>
                </a:solidFill>
                <a:latin typeface="Consolas"/>
                <a:ea typeface="Consolas"/>
                <a:cs typeface="Consolas"/>
                <a:sym typeface="Consolas"/>
              </a:rPr>
              <a:t>{</a:t>
            </a:r>
            <a:br>
              <a:rPr b="0" i="0" lang="es-PE" sz="1200" u="none" cap="none" strike="noStrike">
                <a:solidFill>
                  <a:srgbClr val="FF0000"/>
                </a:solidFill>
                <a:latin typeface="Consolas"/>
                <a:ea typeface="Consolas"/>
                <a:cs typeface="Consolas"/>
                <a:sym typeface="Consolas"/>
              </a:rPr>
            </a:br>
            <a:r>
              <a:rPr b="0" i="0" lang="es-PE" sz="1200" u="none" cap="none" strike="noStrike">
                <a:solidFill>
                  <a:srgbClr val="FF0000"/>
                </a:solidFill>
                <a:latin typeface="Consolas"/>
                <a:ea typeface="Consolas"/>
                <a:cs typeface="Consolas"/>
                <a:sym typeface="Consolas"/>
              </a:rPr>
              <a:t>  </a:t>
            </a:r>
            <a:r>
              <a:rPr b="0" i="0" lang="es-PE" sz="1200" u="none" cap="none" strike="noStrike">
                <a:solidFill>
                  <a:srgbClr val="9DDCFF"/>
                </a:solidFill>
                <a:latin typeface="Consolas"/>
                <a:ea typeface="Consolas"/>
                <a:cs typeface="Consolas"/>
                <a:sym typeface="Consolas"/>
              </a:rPr>
              <a:t>color</a:t>
            </a:r>
            <a:r>
              <a:rPr b="0" i="0" lang="es-PE" sz="1200" u="none" cap="none" strike="noStrike">
                <a:solidFill>
                  <a:schemeClr val="lt1"/>
                </a:solidFill>
                <a:latin typeface="Consolas"/>
                <a:ea typeface="Consolas"/>
                <a:cs typeface="Consolas"/>
                <a:sym typeface="Consolas"/>
              </a:rPr>
              <a:t>:</a:t>
            </a:r>
            <a:r>
              <a:rPr b="0" i="0" lang="es-PE" sz="1200" u="none" cap="none" strike="noStrike">
                <a:solidFill>
                  <a:srgbClr val="0000CD"/>
                </a:solidFill>
                <a:latin typeface="Consolas"/>
                <a:ea typeface="Consolas"/>
                <a:cs typeface="Consolas"/>
                <a:sym typeface="Consolas"/>
              </a:rPr>
              <a:t> </a:t>
            </a:r>
            <a:r>
              <a:rPr b="0" i="0" lang="es-PE" sz="1200" u="none" cap="none" strike="noStrike">
                <a:solidFill>
                  <a:srgbClr val="B6CEA8"/>
                </a:solidFill>
                <a:latin typeface="Consolas"/>
                <a:ea typeface="Consolas"/>
                <a:cs typeface="Consolas"/>
                <a:sym typeface="Consolas"/>
              </a:rPr>
              <a:t>var(--blue)</a:t>
            </a:r>
            <a:r>
              <a:rPr b="0" i="0" lang="es-PE" sz="1200" u="none" cap="none" strike="noStrike">
                <a:solidFill>
                  <a:schemeClr val="lt1"/>
                </a:solidFill>
                <a:latin typeface="Consolas"/>
                <a:ea typeface="Consolas"/>
                <a:cs typeface="Consolas"/>
                <a:sym typeface="Consolas"/>
              </a:rPr>
              <a:t>;</a:t>
            </a:r>
            <a:br>
              <a:rPr b="0" i="0" lang="es-PE" sz="1200" u="none" cap="none" strike="noStrike">
                <a:solidFill>
                  <a:srgbClr val="FF0000"/>
                </a:solidFill>
                <a:latin typeface="Consolas"/>
                <a:ea typeface="Consolas"/>
                <a:cs typeface="Consolas"/>
                <a:sym typeface="Consolas"/>
              </a:rPr>
            </a:br>
            <a:r>
              <a:rPr b="0" i="0" lang="es-PE" sz="1200" u="none" cap="none" strike="noStrike">
                <a:solidFill>
                  <a:srgbClr val="FF0000"/>
                </a:solidFill>
                <a:latin typeface="Consolas"/>
                <a:ea typeface="Consolas"/>
                <a:cs typeface="Consolas"/>
                <a:sym typeface="Consolas"/>
              </a:rPr>
              <a:t>  </a:t>
            </a:r>
            <a:r>
              <a:rPr b="0" i="0" lang="es-PE" sz="1200" u="none" cap="none" strike="noStrike">
                <a:solidFill>
                  <a:srgbClr val="9DDCFF"/>
                </a:solidFill>
                <a:latin typeface="Consolas"/>
                <a:ea typeface="Consolas"/>
                <a:cs typeface="Consolas"/>
                <a:sym typeface="Consolas"/>
              </a:rPr>
              <a:t>background-color</a:t>
            </a:r>
            <a:r>
              <a:rPr b="0" i="0" lang="es-PE" sz="1200" u="none" cap="none" strike="noStrike">
                <a:solidFill>
                  <a:schemeClr val="lt1"/>
                </a:solidFill>
                <a:latin typeface="Consolas"/>
                <a:ea typeface="Consolas"/>
                <a:cs typeface="Consolas"/>
                <a:sym typeface="Consolas"/>
              </a:rPr>
              <a:t>:</a:t>
            </a:r>
            <a:r>
              <a:rPr b="0" i="0" lang="es-PE" sz="1200" u="none" cap="none" strike="noStrike">
                <a:solidFill>
                  <a:srgbClr val="0000CD"/>
                </a:solidFill>
                <a:latin typeface="Consolas"/>
                <a:ea typeface="Consolas"/>
                <a:cs typeface="Consolas"/>
                <a:sym typeface="Consolas"/>
              </a:rPr>
              <a:t> </a:t>
            </a:r>
            <a:r>
              <a:rPr b="0" i="0" lang="es-PE" sz="1200" u="none" cap="none" strike="noStrike">
                <a:solidFill>
                  <a:srgbClr val="B6CEA8"/>
                </a:solidFill>
                <a:latin typeface="Consolas"/>
                <a:ea typeface="Consolas"/>
                <a:cs typeface="Consolas"/>
                <a:sym typeface="Consolas"/>
              </a:rPr>
              <a:t>var(--white)</a:t>
            </a:r>
            <a:r>
              <a:rPr b="0" i="0" lang="es-PE" sz="1200" u="none" cap="none" strike="noStrike">
                <a:solidFill>
                  <a:schemeClr val="lt1"/>
                </a:solidFill>
                <a:latin typeface="Consolas"/>
                <a:ea typeface="Consolas"/>
                <a:cs typeface="Consolas"/>
                <a:sym typeface="Consolas"/>
              </a:rPr>
              <a:t>;</a:t>
            </a:r>
            <a:br>
              <a:rPr b="0" i="0" lang="es-PE" sz="1200" u="none" cap="none" strike="noStrike">
                <a:solidFill>
                  <a:srgbClr val="FF0000"/>
                </a:solidFill>
                <a:latin typeface="Consolas"/>
                <a:ea typeface="Consolas"/>
                <a:cs typeface="Consolas"/>
                <a:sym typeface="Consolas"/>
              </a:rPr>
            </a:br>
            <a:r>
              <a:rPr b="0" i="0" lang="es-PE" sz="1200" u="none" cap="none" strike="noStrike">
                <a:solidFill>
                  <a:srgbClr val="FF0000"/>
                </a:solidFill>
                <a:latin typeface="Consolas"/>
                <a:ea typeface="Consolas"/>
                <a:cs typeface="Consolas"/>
                <a:sym typeface="Consolas"/>
              </a:rPr>
              <a:t>  </a:t>
            </a:r>
            <a:r>
              <a:rPr b="0" i="0" lang="es-PE" sz="1200" u="none" cap="none" strike="noStrike">
                <a:solidFill>
                  <a:srgbClr val="9DDCFF"/>
                </a:solidFill>
                <a:latin typeface="Consolas"/>
                <a:ea typeface="Consolas"/>
                <a:cs typeface="Consolas"/>
                <a:sym typeface="Consolas"/>
              </a:rPr>
              <a:t>padding</a:t>
            </a:r>
            <a:r>
              <a:rPr b="0" i="0" lang="es-PE" sz="1200" u="none" cap="none" strike="noStrike">
                <a:solidFill>
                  <a:schemeClr val="lt1"/>
                </a:solidFill>
                <a:latin typeface="Consolas"/>
                <a:ea typeface="Consolas"/>
                <a:cs typeface="Consolas"/>
                <a:sym typeface="Consolas"/>
              </a:rPr>
              <a:t>:</a:t>
            </a:r>
            <a:r>
              <a:rPr b="0" i="0" lang="es-PE" sz="1200" u="none" cap="none" strike="noStrike">
                <a:solidFill>
                  <a:srgbClr val="0000CD"/>
                </a:solidFill>
                <a:latin typeface="Consolas"/>
                <a:ea typeface="Consolas"/>
                <a:cs typeface="Consolas"/>
                <a:sym typeface="Consolas"/>
              </a:rPr>
              <a:t> </a:t>
            </a:r>
            <a:r>
              <a:rPr b="0" i="0" lang="es-PE" sz="1200" u="none" cap="none" strike="noStrike">
                <a:solidFill>
                  <a:srgbClr val="B6CEA8"/>
                </a:solidFill>
                <a:latin typeface="Consolas"/>
                <a:ea typeface="Consolas"/>
                <a:cs typeface="Consolas"/>
                <a:sym typeface="Consolas"/>
              </a:rPr>
              <a:t>15px</a:t>
            </a:r>
            <a:r>
              <a:rPr b="0" i="0" lang="es-PE" sz="1200" u="none" cap="none" strike="noStrike">
                <a:solidFill>
                  <a:schemeClr val="lt1"/>
                </a:solidFill>
                <a:latin typeface="Consolas"/>
                <a:ea typeface="Consolas"/>
                <a:cs typeface="Consolas"/>
                <a:sym typeface="Consolas"/>
              </a:rPr>
              <a:t>;</a:t>
            </a:r>
            <a:br>
              <a:rPr b="0" i="0" lang="es-PE" sz="1200" u="none" cap="none" strike="noStrike">
                <a:solidFill>
                  <a:srgbClr val="FF0000"/>
                </a:solidFill>
                <a:latin typeface="Consolas"/>
                <a:ea typeface="Consolas"/>
                <a:cs typeface="Consolas"/>
                <a:sym typeface="Consolas"/>
              </a:rPr>
            </a:br>
            <a:r>
              <a:rPr b="0" i="0" lang="es-PE" sz="1200" u="none" cap="none" strike="noStrike">
                <a:solidFill>
                  <a:schemeClr val="lt1"/>
                </a:solidFill>
                <a:latin typeface="Consolas"/>
                <a:ea typeface="Consolas"/>
                <a:cs typeface="Consolas"/>
                <a:sym typeface="Consolas"/>
              </a:rPr>
              <a:t>}</a:t>
            </a:r>
            <a:endParaRPr b="0" i="0" sz="1200" u="none" cap="none" strike="noStrike">
              <a:solidFill>
                <a:schemeClr val="lt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8"/>
          <p:cNvSpPr/>
          <p:nvPr/>
        </p:nvSpPr>
        <p:spPr>
          <a:xfrm>
            <a:off x="424251" y="3703125"/>
            <a:ext cx="8619387" cy="866712"/>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SISTEMA DE COLORES</a:t>
            </a:r>
            <a:endParaRPr b="1" i="0" sz="2800" u="none" cap="none" strike="noStrike">
              <a:solidFill>
                <a:schemeClr val="lt1"/>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9"/>
          <p:cNvSpPr txBox="1"/>
          <p:nvPr/>
        </p:nvSpPr>
        <p:spPr>
          <a:xfrm>
            <a:off x="407875" y="1515340"/>
            <a:ext cx="5620733" cy="196977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COLORES EN HTML Y CSS</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colores se definen utilizando el estándar RGB (Red, Green and Blue).</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Este estándar indica que cualquier color puede generarse mediante la combinación de tres colores básicos: rojo, verde y azul.</a:t>
            </a:r>
            <a:endParaRPr b="0" i="0" sz="1400" u="none" cap="none" strike="noStrike">
              <a:solidFill>
                <a:srgbClr val="000000"/>
              </a:solidFill>
              <a:latin typeface="Arial"/>
              <a:ea typeface="Arial"/>
              <a:cs typeface="Arial"/>
              <a:sym typeface="Arial"/>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colores se pueden especificar con distintos códigos, los más conocidos son: nombres de colores, RGB y hexadecimal.</a:t>
            </a:r>
            <a:endParaRPr b="0" i="0" sz="1400" u="none" cap="none" strike="noStrike">
              <a:solidFill>
                <a:srgbClr val="000000"/>
              </a:solidFill>
              <a:latin typeface="Arial"/>
              <a:ea typeface="Arial"/>
              <a:cs typeface="Arial"/>
              <a:sym typeface="Arial"/>
            </a:endParaRPr>
          </a:p>
        </p:txBody>
      </p:sp>
      <p:sp>
        <p:nvSpPr>
          <p:cNvPr id="99" name="Google Shape;99;p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SISTEMA DE COLORES</a:t>
            </a:r>
            <a:endParaRPr b="0" i="0" sz="1400" u="none" cap="none" strike="noStrike">
              <a:solidFill>
                <a:srgbClr val="000000"/>
              </a:solidFill>
              <a:latin typeface="Arial"/>
              <a:ea typeface="Arial"/>
              <a:cs typeface="Arial"/>
              <a:sym typeface="Arial"/>
            </a:endParaRPr>
          </a:p>
        </p:txBody>
      </p:sp>
      <p:pic>
        <p:nvPicPr>
          <p:cNvPr descr="Descargar las imágenes de Rgb gratis para teléfonos Android y iPhone,  fondos de pantalla de Rgb para teléfonos móviles" id="100" name="Google Shape;100;p9"/>
          <p:cNvPicPr preferRelativeResize="0"/>
          <p:nvPr/>
        </p:nvPicPr>
        <p:blipFill rotWithShape="1">
          <a:blip r:embed="rId3">
            <a:alphaModFix/>
          </a:blip>
          <a:srcRect b="11865" l="-169" r="169" t="13430"/>
          <a:stretch/>
        </p:blipFill>
        <p:spPr>
          <a:xfrm rot="5400000">
            <a:off x="5316802" y="1791923"/>
            <a:ext cx="4813637" cy="22474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2021-09-22T00:12:55Z</dcterms:created>
  <dc:creator>Paul Vergel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