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56" roundtripDataSignature="AMtx7mi5++O2JfINqQRRODO4i59TYbd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 name="Google Shape;26;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7" name="Google Shape;27;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En la interfaz de FileZilla:</a:t>
            </a:r>
            <a:endParaRPr/>
          </a:p>
          <a:p>
            <a:pPr indent="-171450" lvl="1" marL="6286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En la parte superior pueden verse los comandos enviados al servidor.</a:t>
            </a:r>
            <a:endParaRPr/>
          </a:p>
          <a:p>
            <a:pPr indent="-171450" lvl="1" marL="6286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A la izquierda los archivos locales</a:t>
            </a:r>
            <a:endParaRPr/>
          </a:p>
          <a:p>
            <a:pPr indent="-171450" lvl="1" marL="6286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A la derecha los archivos en el servidor</a:t>
            </a:r>
            <a:endParaRPr/>
          </a:p>
          <a:p>
            <a:pPr indent="-171450" lvl="1" marL="6286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Puedes ver la evolución de la interfase detrás de la imagen.</a:t>
            </a:r>
            <a:endParaRPr/>
          </a:p>
        </p:txBody>
      </p:sp>
      <p:sp>
        <p:nvSpPr>
          <p:cNvPr id="100" name="Google Shape;100;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11" name="Google Shape;111;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18" name="Google Shape;118;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26" name="Google Shape;126;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38" name="Google Shape;138;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51" name="Google Shape;151;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64" name="Google Shape;164;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78" name="Google Shape;178;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91" name="Google Shape;191;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03" name="Google Shape;203;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0" name="Google Shape;40;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10" name="Google Shape;210;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Los valores </a:t>
            </a:r>
            <a:r>
              <a:rPr i="1" lang="es-PE">
                <a:latin typeface="Arial"/>
                <a:ea typeface="Arial"/>
                <a:cs typeface="Arial"/>
                <a:sym typeface="Arial"/>
              </a:rPr>
              <a:t>groove</a:t>
            </a:r>
            <a:r>
              <a:rPr lang="es-PE">
                <a:latin typeface="Arial"/>
                <a:ea typeface="Arial"/>
                <a:cs typeface="Arial"/>
                <a:sym typeface="Arial"/>
              </a:rPr>
              <a:t>, </a:t>
            </a:r>
            <a:r>
              <a:rPr i="1" lang="es-PE">
                <a:latin typeface="Arial"/>
                <a:ea typeface="Arial"/>
                <a:cs typeface="Arial"/>
                <a:sym typeface="Arial"/>
              </a:rPr>
              <a:t>ridge</a:t>
            </a:r>
            <a:r>
              <a:rPr lang="es-PE">
                <a:latin typeface="Arial"/>
                <a:ea typeface="Arial"/>
                <a:cs typeface="Arial"/>
                <a:sym typeface="Arial"/>
              </a:rPr>
              <a:t>, </a:t>
            </a:r>
            <a:r>
              <a:rPr i="1" lang="es-PE">
                <a:latin typeface="Arial"/>
                <a:ea typeface="Arial"/>
                <a:cs typeface="Arial"/>
                <a:sym typeface="Arial"/>
              </a:rPr>
              <a:t>inset</a:t>
            </a:r>
            <a:r>
              <a:rPr lang="es-PE">
                <a:latin typeface="Arial"/>
                <a:ea typeface="Arial"/>
                <a:cs typeface="Arial"/>
                <a:sym typeface="Arial"/>
              </a:rPr>
              <a:t> y </a:t>
            </a:r>
            <a:r>
              <a:rPr i="1" lang="es-PE">
                <a:latin typeface="Arial"/>
                <a:ea typeface="Arial"/>
                <a:cs typeface="Arial"/>
                <a:sym typeface="Arial"/>
              </a:rPr>
              <a:t>outset</a:t>
            </a:r>
            <a:r>
              <a:rPr lang="es-PE">
                <a:latin typeface="Arial"/>
                <a:ea typeface="Arial"/>
                <a:cs typeface="Arial"/>
                <a:sym typeface="Arial"/>
              </a:rPr>
              <a:t> definen bordes 3D.</a:t>
            </a:r>
            <a:endParaRPr/>
          </a:p>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El valor </a:t>
            </a:r>
            <a:r>
              <a:rPr i="1" lang="es-PE">
                <a:latin typeface="Arial"/>
                <a:ea typeface="Arial"/>
                <a:cs typeface="Arial"/>
                <a:sym typeface="Arial"/>
              </a:rPr>
              <a:t>inset</a:t>
            </a:r>
            <a:r>
              <a:rPr lang="es-PE">
                <a:latin typeface="Arial"/>
                <a:ea typeface="Arial"/>
                <a:cs typeface="Arial"/>
                <a:sym typeface="Arial"/>
              </a:rPr>
              <a:t> define un borde con profundidad “hacia dentro”.</a:t>
            </a:r>
            <a:endParaRPr/>
          </a:p>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El valor </a:t>
            </a:r>
            <a:r>
              <a:rPr i="1" lang="es-PE">
                <a:latin typeface="Arial"/>
                <a:ea typeface="Arial"/>
                <a:cs typeface="Arial"/>
                <a:sym typeface="Arial"/>
              </a:rPr>
              <a:t>outset</a:t>
            </a:r>
            <a:r>
              <a:rPr lang="es-PE">
                <a:latin typeface="Arial"/>
                <a:ea typeface="Arial"/>
                <a:cs typeface="Arial"/>
                <a:sym typeface="Arial"/>
              </a:rPr>
              <a:t> define un borde con profundidad “hacia afuera”.</a:t>
            </a:r>
            <a:endParaRPr/>
          </a:p>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El valor </a:t>
            </a:r>
            <a:r>
              <a:rPr i="1" lang="es-PE">
                <a:latin typeface="Arial"/>
                <a:ea typeface="Arial"/>
                <a:cs typeface="Arial"/>
                <a:sym typeface="Arial"/>
              </a:rPr>
              <a:t>none</a:t>
            </a:r>
            <a:r>
              <a:rPr lang="es-PE">
                <a:latin typeface="Arial"/>
                <a:ea typeface="Arial"/>
                <a:cs typeface="Arial"/>
                <a:sym typeface="Arial"/>
              </a:rPr>
              <a:t> no muestra un borde. En caso de conflicto con otros bordes, por ejemplo de una tabla, este valor tiene la más baja prioridad (el borde se muestra).</a:t>
            </a:r>
            <a:endParaRPr/>
          </a:p>
          <a:p>
            <a:pPr indent="-171450" lvl="0" marL="171450" marR="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El valor </a:t>
            </a:r>
            <a:r>
              <a:rPr i="1" lang="es-PE">
                <a:latin typeface="Arial"/>
                <a:ea typeface="Arial"/>
                <a:cs typeface="Arial"/>
                <a:sym typeface="Arial"/>
              </a:rPr>
              <a:t>hidden</a:t>
            </a:r>
            <a:r>
              <a:rPr lang="es-PE">
                <a:latin typeface="Arial"/>
                <a:ea typeface="Arial"/>
                <a:cs typeface="Arial"/>
                <a:sym typeface="Arial"/>
              </a:rPr>
              <a:t> no muestra un borde. En caso de conflicto con otros bordes, por ejemplo de una tabla, este valor tiene la más alta prioridad (el borde no se muestra).</a:t>
            </a:r>
            <a:endParaRPr/>
          </a:p>
        </p:txBody>
      </p:sp>
      <p:sp>
        <p:nvSpPr>
          <p:cNvPr id="218" name="Google Shape;218;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Si solo se especifica el ancho de un borde, este no se mostrará; también es necesario especificar el estilo.</a:t>
            </a:r>
            <a:endParaRPr/>
          </a:p>
        </p:txBody>
      </p:sp>
      <p:sp>
        <p:nvSpPr>
          <p:cNvPr id="228" name="Google Shape;228;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Si solo se especifica el color de un borde, este no se mostrará; también es necesario especificar el estilo.</a:t>
            </a:r>
            <a:endParaRPr/>
          </a:p>
        </p:txBody>
      </p:sp>
      <p:sp>
        <p:nvSpPr>
          <p:cNvPr id="237" name="Google Shape;237;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46" name="Google Shape;246;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55" name="Google Shape;255;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4" name="Google Shape;264;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74" name="Google Shape;274;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81" name="Google Shape;281;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Si solo se especifica el ancho de un borde, este no se mostrará; también es necesario especificar el estilo.</a:t>
            </a:r>
            <a:endParaRPr/>
          </a:p>
        </p:txBody>
      </p:sp>
      <p:sp>
        <p:nvSpPr>
          <p:cNvPr id="289" name="Google Shape;289;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7" name="Google Shape;47;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Si solo se especifica el ancho de un borde, este no se mostrará; también es necesario especificar el estilo.</a:t>
            </a:r>
            <a:endParaRPr/>
          </a:p>
        </p:txBody>
      </p:sp>
      <p:sp>
        <p:nvSpPr>
          <p:cNvPr id="301" name="Google Shape;301;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3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311" name="Google Shape;311;p3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320" name="Google Shape;320;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29" name="Google Shape;329;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36" name="Google Shape;336;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344" name="Google Shape;344;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3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Es posible aplicar todas las características ya revisadas para la propiedad </a:t>
            </a:r>
            <a:r>
              <a:rPr b="1" lang="es-PE">
                <a:latin typeface="Arial"/>
                <a:ea typeface="Arial"/>
                <a:cs typeface="Arial"/>
                <a:sym typeface="Arial"/>
              </a:rPr>
              <a:t>border-radius</a:t>
            </a:r>
            <a:r>
              <a:rPr lang="es-PE">
                <a:latin typeface="Arial"/>
                <a:ea typeface="Arial"/>
                <a:cs typeface="Arial"/>
                <a:sym typeface="Arial"/>
              </a:rPr>
              <a:t> como especificar de uno a cuatro valores o utilizar esquinas específicas.</a:t>
            </a:r>
            <a:endParaRPr/>
          </a:p>
        </p:txBody>
      </p:sp>
      <p:sp>
        <p:nvSpPr>
          <p:cNvPr id="356" name="Google Shape;356;p3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3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66" name="Google Shape;366;p3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3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73" name="Google Shape;373;p3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3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381" name="Google Shape;381;p3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54" name="Google Shape;54;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4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390" name="Google Shape;390;p4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4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401" name="Google Shape;401;p4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4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409" name="Google Shape;409;p4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4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418" name="Google Shape;418;p4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29" name="Google Shape;429;p4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4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36" name="Google Shape;436;p4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4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444" name="Google Shape;444;p4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4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454" name="Google Shape;454;p4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4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Font Awesome utiliza la etiqueta </a:t>
            </a:r>
            <a:r>
              <a:rPr b="1" lang="es-PE">
                <a:latin typeface="Arial"/>
                <a:ea typeface="Arial"/>
                <a:cs typeface="Arial"/>
                <a:sym typeface="Arial"/>
              </a:rPr>
              <a:t>&lt;i&gt;</a:t>
            </a:r>
            <a:r>
              <a:rPr lang="es-PE">
                <a:latin typeface="Arial"/>
                <a:ea typeface="Arial"/>
                <a:cs typeface="Arial"/>
                <a:sym typeface="Arial"/>
              </a:rPr>
              <a:t> para mostrar sus iconos.</a:t>
            </a:r>
            <a:endParaRPr/>
          </a:p>
        </p:txBody>
      </p:sp>
      <p:sp>
        <p:nvSpPr>
          <p:cNvPr id="462" name="Google Shape;462;p4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4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473" name="Google Shape;473;p4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62" name="Google Shape;62;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5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3" marL="0" marR="0" rtl="0" algn="l">
              <a:lnSpc>
                <a:spcPct val="100000"/>
              </a:lnSpc>
              <a:spcBef>
                <a:spcPts val="0"/>
              </a:spcBef>
              <a:spcAft>
                <a:spcPts val="0"/>
              </a:spcAft>
              <a:buClr>
                <a:schemeClr val="dk1"/>
              </a:buClr>
              <a:buSzPts val="1200"/>
              <a:buFont typeface="Arial"/>
              <a:buNone/>
            </a:pPr>
            <a:r>
              <a:rPr lang="es-PE" sz="1200">
                <a:solidFill>
                  <a:schemeClr val="dk1"/>
                </a:solidFill>
                <a:latin typeface="Arial"/>
                <a:ea typeface="Arial"/>
                <a:cs typeface="Arial"/>
                <a:sym typeface="Arial"/>
              </a:rPr>
              <a:t> </a:t>
            </a:r>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p:txBody>
      </p:sp>
      <p:sp>
        <p:nvSpPr>
          <p:cNvPr id="481" name="Google Shape;481;p5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sz="1200">
              <a:solidFill>
                <a:srgbClr val="262626"/>
              </a:solidFill>
            </a:endParaRPr>
          </a:p>
        </p:txBody>
      </p:sp>
      <p:sp>
        <p:nvSpPr>
          <p:cNvPr id="70" name="Google Shape;70;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marR="0" rtl="0" algn="l">
              <a:lnSpc>
                <a:spcPct val="100000"/>
              </a:lnSpc>
              <a:spcBef>
                <a:spcPts val="0"/>
              </a:spcBef>
              <a:spcAft>
                <a:spcPts val="0"/>
              </a:spcAft>
              <a:buClr>
                <a:schemeClr val="dk1"/>
              </a:buClr>
              <a:buSzPts val="1200"/>
              <a:buFont typeface="Arial"/>
              <a:buNone/>
            </a:pPr>
            <a:r>
              <a:t/>
            </a:r>
            <a:endParaRPr sz="1200">
              <a:solidFill>
                <a:srgbClr val="262626"/>
              </a:solidFill>
            </a:endParaRPr>
          </a:p>
        </p:txBody>
      </p:sp>
      <p:sp>
        <p:nvSpPr>
          <p:cNvPr id="77" name="Google Shape;77;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84" name="Google Shape;84;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92" name="Google Shape;92;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3" name="Shape 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51"/>
          <p:cNvGrpSpPr/>
          <p:nvPr/>
        </p:nvGrpSpPr>
        <p:grpSpPr>
          <a:xfrm>
            <a:off x="944054" y="5369051"/>
            <a:ext cx="7804380" cy="215444"/>
            <a:chOff x="944054" y="5369051"/>
            <a:chExt cx="7804380" cy="215444"/>
          </a:xfrm>
        </p:grpSpPr>
        <p:sp>
          <p:nvSpPr>
            <p:cNvPr id="11" name="Google Shape;11;p51"/>
            <p:cNvSpPr txBox="1"/>
            <p:nvPr/>
          </p:nvSpPr>
          <p:spPr>
            <a:xfrm>
              <a:off x="944054" y="5369051"/>
              <a:ext cx="193354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7F7F7F"/>
                  </a:solidFill>
                  <a:latin typeface="Calibri"/>
                  <a:ea typeface="Calibri"/>
                  <a:cs typeface="Calibri"/>
                  <a:sym typeface="Calibri"/>
                </a:rPr>
                <a:t>DISEÑO Y DESARROLLO WEB  •  SESIÓN 04</a:t>
              </a:r>
              <a:endParaRPr b="0" i="0" sz="800" u="none" cap="none" strike="noStrike">
                <a:solidFill>
                  <a:srgbClr val="7F7F7F"/>
                </a:solidFill>
                <a:latin typeface="Calibri"/>
                <a:ea typeface="Calibri"/>
                <a:cs typeface="Calibri"/>
                <a:sym typeface="Calibri"/>
              </a:endParaRPr>
            </a:p>
          </p:txBody>
        </p:sp>
        <p:sp>
          <p:nvSpPr>
            <p:cNvPr id="12" name="Google Shape;12;p51"/>
            <p:cNvSpPr/>
            <p:nvPr/>
          </p:nvSpPr>
          <p:spPr>
            <a:xfrm>
              <a:off x="7379148" y="5384440"/>
              <a:ext cx="1369286"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Calibri"/>
                  <a:ea typeface="Calibri"/>
                  <a:cs typeface="Calibri"/>
                  <a:sym typeface="Calibri"/>
                </a:rPr>
                <a:t>© ISIL. Todos los derechos reservados</a:t>
              </a:r>
              <a:endParaRPr b="0" i="0" sz="1400" u="none" cap="none" strike="noStrike">
                <a:solidFill>
                  <a:srgbClr val="000000"/>
                </a:solidFill>
                <a:latin typeface="Arial"/>
                <a:ea typeface="Arial"/>
                <a:cs typeface="Arial"/>
                <a:sym typeface="Arial"/>
              </a:endParaRPr>
            </a:p>
          </p:txBody>
        </p:sp>
      </p:grpSp>
      <p:pic>
        <p:nvPicPr>
          <p:cNvPr id="13" name="Google Shape;13;p51"/>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xataka.com/preview-main/219296/d48f7c92ccc696c85361158ae4ac26f8"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hyperlink" Target="https://fontawesom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hyperlink" Target="https://fontawesome.com/" TargetMode="Externa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google.com/" TargetMode="External"/><Relationship Id="rId4" Type="http://schemas.openxmlformats.org/officeDocument/2006/relationships/hyperlink" Target="https://www.wikipedia.org/" TargetMode="External"/><Relationship Id="rId5"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allinhosting.com/que-necesito-para-publicar-sitio-web/" TargetMode="External"/><Relationship Id="rId4" Type="http://schemas.openxmlformats.org/officeDocument/2006/relationships/hyperlink" Target="https://mi.certerus.com/knowledgebase/32/Tipos-de-Dominios.html" TargetMode="External"/><Relationship Id="rId9" Type="http://schemas.openxmlformats.org/officeDocument/2006/relationships/hyperlink" Target="https://www.w3schools.com/html/" TargetMode="External"/><Relationship Id="rId5" Type="http://schemas.openxmlformats.org/officeDocument/2006/relationships/hyperlink" Target="http://www.manualweb.net/html/colores-html/" TargetMode="External"/><Relationship Id="rId6" Type="http://schemas.openxmlformats.org/officeDocument/2006/relationships/hyperlink" Target="https://developer.mozilla.org/es/docs/Web/HTML" TargetMode="External"/><Relationship Id="rId7" Type="http://schemas.openxmlformats.org/officeDocument/2006/relationships/hyperlink" Target="https://developer.mozilla.org/es/docs/Learn/Getting_started_with_the_web/Publishing_your_website" TargetMode="External"/><Relationship Id="rId8" Type="http://schemas.openxmlformats.org/officeDocument/2006/relationships/hyperlink" Target="https://carontestudio.com/blog/como-poner-una-imagen-de-fondo-e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es.wikipedia.org/" TargetMode="External"/><Relationship Id="rId4" Type="http://schemas.openxmlformats.org/officeDocument/2006/relationships/hyperlink" Target="https://es.wikipedia.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PE" sz="1800" u="none" cap="none" strike="noStrike">
                <a:solidFill>
                  <a:schemeClr val="lt1"/>
                </a:solidFill>
                <a:latin typeface="Calibri"/>
                <a:ea typeface="Calibri"/>
                <a:cs typeface="Calibri"/>
                <a:sym typeface="Calibri"/>
              </a:rPr>
              <a:t>SESIÓN</a:t>
            </a:r>
            <a:endParaRPr b="0" i="0" sz="1400" u="none" cap="none" strike="noStrike">
              <a:solidFill>
                <a:srgbClr val="000000"/>
              </a:solidFill>
              <a:latin typeface="Arial"/>
              <a:ea typeface="Arial"/>
              <a:cs typeface="Arial"/>
              <a:sym typeface="Arial"/>
            </a:endParaRPr>
          </a:p>
        </p:txBody>
      </p:sp>
      <p:sp>
        <p:nvSpPr>
          <p:cNvPr id="31" name="Google Shape;31;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es-PE" sz="5800" u="none" cap="none" strike="noStrike">
                <a:solidFill>
                  <a:srgbClr val="FFFFFF"/>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p:txBody>
      </p:sp>
      <p:sp>
        <p:nvSpPr>
          <p:cNvPr id="32" name="Google Shape;32;p1"/>
          <p:cNvSpPr txBox="1"/>
          <p:nvPr/>
        </p:nvSpPr>
        <p:spPr>
          <a:xfrm>
            <a:off x="3159592" y="1674447"/>
            <a:ext cx="5427300" cy="8064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2900"/>
              <a:buFont typeface="Arial"/>
              <a:buNone/>
            </a:pPr>
            <a:r>
              <a:rPr b="1" i="0" lang="es-PE" sz="2900" u="none" cap="none" strike="noStrike">
                <a:solidFill>
                  <a:srgbClr val="FFFFFF"/>
                </a:solidFill>
                <a:latin typeface="Calibri"/>
                <a:ea typeface="Calibri"/>
                <a:cs typeface="Calibri"/>
                <a:sym typeface="Calibri"/>
              </a:rPr>
              <a:t>PUBLICACIÓN, BORDES, SOMBRAS E ÍCONOS WEB</a:t>
            </a:r>
            <a:endParaRPr b="0" i="0" sz="1400" u="none" cap="none" strike="noStrike">
              <a:solidFill>
                <a:srgbClr val="000000"/>
              </a:solidFill>
              <a:latin typeface="Arial"/>
              <a:ea typeface="Arial"/>
              <a:cs typeface="Arial"/>
              <a:sym typeface="Arial"/>
            </a:endParaRPr>
          </a:p>
        </p:txBody>
      </p:sp>
      <p:sp>
        <p:nvSpPr>
          <p:cNvPr id="33" name="Google Shape;33;p1"/>
          <p:cNvSpPr txBox="1"/>
          <p:nvPr/>
        </p:nvSpPr>
        <p:spPr>
          <a:xfrm>
            <a:off x="4743516" y="3024744"/>
            <a:ext cx="2652226" cy="959045"/>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Redondeo de imágenes</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Sombras</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Iconos web</a:t>
            </a:r>
            <a:endParaRPr b="0" i="0" sz="1600" u="none" cap="none" strike="noStrike">
              <a:solidFill>
                <a:srgbClr val="FFFFFF"/>
              </a:solidFill>
              <a:latin typeface="Calibri"/>
              <a:ea typeface="Calibri"/>
              <a:cs typeface="Calibri"/>
              <a:sym typeface="Calibri"/>
            </a:endParaRPr>
          </a:p>
        </p:txBody>
      </p:sp>
      <p:cxnSp>
        <p:nvCxnSpPr>
          <p:cNvPr id="34" name="Google Shape;34;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5" name="Google Shape;35;p1"/>
          <p:cNvSpPr/>
          <p:nvPr/>
        </p:nvSpPr>
        <p:spPr>
          <a:xfrm>
            <a:off x="3289191" y="2574693"/>
            <a:ext cx="3499826"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400"/>
              <a:buFont typeface="Arial"/>
              <a:buNone/>
            </a:pPr>
            <a:r>
              <a:rPr b="1" i="0" lang="es-PE" sz="1400" u="none" cap="none" strike="noStrike">
                <a:solidFill>
                  <a:srgbClr val="1F85A6"/>
                </a:solidFill>
                <a:latin typeface="Calibri"/>
                <a:ea typeface="Calibri"/>
                <a:cs typeface="Calibri"/>
                <a:sym typeface="Calibri"/>
              </a:rPr>
              <a:t>  UNIDAD DE APRENDIZAJE 1</a:t>
            </a:r>
            <a:endParaRPr b="1" i="0" sz="1400" u="none" cap="none" strike="noStrike">
              <a:solidFill>
                <a:srgbClr val="1F85A6"/>
              </a:solidFill>
              <a:latin typeface="Calibri"/>
              <a:ea typeface="Calibri"/>
              <a:cs typeface="Calibri"/>
              <a:sym typeface="Calibri"/>
            </a:endParaRPr>
          </a:p>
        </p:txBody>
      </p:sp>
      <p:sp>
        <p:nvSpPr>
          <p:cNvPr id="36" name="Google Shape;36;p1"/>
          <p:cNvSpPr txBox="1"/>
          <p:nvPr/>
        </p:nvSpPr>
        <p:spPr>
          <a:xfrm>
            <a:off x="980942" y="3024744"/>
            <a:ext cx="3088278" cy="1549976"/>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Dominios, hosting, publicación en hosting, herramientas ftp y publicación en Github</a:t>
            </a:r>
            <a:endParaRPr b="0" i="0" sz="1600" u="none" cap="none" strike="noStrike">
              <a:solidFill>
                <a:srgbClr val="FFFFFF"/>
              </a:solidFill>
              <a:latin typeface="Calibri"/>
              <a:ea typeface="Calibri"/>
              <a:cs typeface="Calibri"/>
              <a:sym typeface="Calibri"/>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Bordes</a:t>
            </a:r>
            <a:endParaRPr b="0" i="0" sz="1600" u="none" cap="none" strike="noStrike">
              <a:solidFill>
                <a:srgbClr val="FFFFFF"/>
              </a:solidFill>
              <a:latin typeface="Calibri"/>
              <a:ea typeface="Calibri"/>
              <a:cs typeface="Calibri"/>
              <a:sym typeface="Calibri"/>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Bordes redondeados</a:t>
            </a:r>
            <a:endParaRPr b="0" i="0" sz="16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p:nvPr/>
        </p:nvSpPr>
        <p:spPr>
          <a:xfrm>
            <a:off x="3459747" y="696161"/>
            <a:ext cx="5427579" cy="4528982"/>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10"/>
          <p:cNvSpPr/>
          <p:nvPr/>
        </p:nvSpPr>
        <p:spPr>
          <a:xfrm>
            <a:off x="3666104" y="1246876"/>
            <a:ext cx="5070021" cy="3233059"/>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10"/>
          <p:cNvSpPr txBox="1"/>
          <p:nvPr/>
        </p:nvSpPr>
        <p:spPr>
          <a:xfrm>
            <a:off x="407875" y="786235"/>
            <a:ext cx="2968704" cy="3200876"/>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HERRAMIENTAS FTP</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171450" lvl="0" marL="17145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la interfaz de FileZilla:</a:t>
            </a:r>
            <a:endParaRPr b="0" i="0" sz="1400" u="none" cap="none" strike="noStrike">
              <a:solidFill>
                <a:srgbClr val="000000"/>
              </a:solidFill>
              <a:latin typeface="Arial"/>
              <a:ea typeface="Arial"/>
              <a:cs typeface="Arial"/>
              <a:sym typeface="Arial"/>
            </a:endParaRPr>
          </a:p>
          <a:p>
            <a:pPr indent="-69850" lvl="0" marL="17145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En la parte superior pueden verse los comandos enviados al servidor.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A la izquierda los archivos locales.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A la derecha los archivos en el servidor.</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105" name="Google Shape;105;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DOMINIOS, HOSTING, PUBLICACIÓN Y HERRAMIENTAS FTP</a:t>
            </a:r>
            <a:endParaRPr b="0" i="0" sz="1700" u="none" cap="none" strike="noStrike">
              <a:solidFill>
                <a:srgbClr val="438AD7"/>
              </a:solidFill>
              <a:latin typeface="Calibri"/>
              <a:ea typeface="Calibri"/>
              <a:cs typeface="Calibri"/>
              <a:sym typeface="Calibri"/>
            </a:endParaRPr>
          </a:p>
        </p:txBody>
      </p:sp>
      <p:pic>
        <p:nvPicPr>
          <p:cNvPr id="106" name="Google Shape;106;p10"/>
          <p:cNvPicPr preferRelativeResize="0"/>
          <p:nvPr/>
        </p:nvPicPr>
        <p:blipFill rotWithShape="1">
          <a:blip r:embed="rId3">
            <a:alphaModFix/>
          </a:blip>
          <a:srcRect b="0" l="0" r="0" t="0"/>
          <a:stretch/>
        </p:blipFill>
        <p:spPr>
          <a:xfrm>
            <a:off x="3732398" y="1304310"/>
            <a:ext cx="4943257" cy="3106379"/>
          </a:xfrm>
          <a:prstGeom prst="rect">
            <a:avLst/>
          </a:prstGeom>
          <a:noFill/>
          <a:ln>
            <a:noFill/>
          </a:ln>
        </p:spPr>
      </p:pic>
      <p:pic>
        <p:nvPicPr>
          <p:cNvPr descr="Strange UI artefacts on Windows 7 using 3.3.0.1 - FileZilla Forums" id="107" name="Google Shape;107;p10"/>
          <p:cNvPicPr preferRelativeResize="0"/>
          <p:nvPr/>
        </p:nvPicPr>
        <p:blipFill rotWithShape="1">
          <a:blip r:embed="rId4">
            <a:alphaModFix/>
          </a:blip>
          <a:srcRect b="0" l="0" r="0" t="0"/>
          <a:stretch/>
        </p:blipFill>
        <p:spPr>
          <a:xfrm>
            <a:off x="3512992" y="747695"/>
            <a:ext cx="5322250" cy="44290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11"/>
          <p:cNvSpPr/>
          <p:nvPr/>
        </p:nvSpPr>
        <p:spPr>
          <a:xfrm>
            <a:off x="424252" y="3703125"/>
            <a:ext cx="7966170" cy="73744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PUBLICACIÓN EN GITHUB</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2"/>
          <p:cNvSpPr txBox="1"/>
          <p:nvPr/>
        </p:nvSpPr>
        <p:spPr>
          <a:xfrm>
            <a:off x="432537" y="757541"/>
            <a:ext cx="8113322" cy="320087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Se trata de una de las principales plataformas para crear proyectos abiertos de herramientas y aplicaciones, y se caracteriza sobre todo por sus funciones colaborativas que ayudan a que todos puedan aportar su granito de arena para mejorar el código.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Como buen repositorio, el código de los proyectos que sean abiertos puede ser descargado y revisado por cualquier usuario, lo que ayuda a mejorar el producto y crear ramificaciones a partir de él. Y si prefieres que tu código no se vea, también pueden crearse proyectos privados.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La plataforma está creada para que los desarrolladores suban el código de sus aplicaciones y herramientas, y que como usuario no sólo puedas descargarte la aplicación, sino también entrar a su perfil para leer sobre ella o colaborar con su desarrollo.</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PUBLICACIÓN EN GITHUB</a:t>
            </a:r>
            <a:endParaRPr b="0" i="0" sz="1700" u="none" cap="none" strike="noStrike">
              <a:solidFill>
                <a:srgbClr val="438AD7"/>
              </a:solidFill>
              <a:latin typeface="Calibri"/>
              <a:ea typeface="Calibri"/>
              <a:cs typeface="Calibri"/>
              <a:sym typeface="Calibri"/>
            </a:endParaRPr>
          </a:p>
        </p:txBody>
      </p:sp>
      <p:pic>
        <p:nvPicPr>
          <p:cNvPr id="122" name="Google Shape;122;p12"/>
          <p:cNvPicPr preferRelativeResize="0"/>
          <p:nvPr/>
        </p:nvPicPr>
        <p:blipFill rotWithShape="1">
          <a:blip r:embed="rId3">
            <a:alphaModFix/>
          </a:blip>
          <a:srcRect b="19630" l="0" r="0" t="22079"/>
          <a:stretch/>
        </p:blipFill>
        <p:spPr>
          <a:xfrm>
            <a:off x="2496075" y="3946821"/>
            <a:ext cx="4151849" cy="13612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1091178" y="3389935"/>
            <a:ext cx="6961643" cy="147732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Como su nombre indica, la web utiliza el sistema de control de versiones Git diseñado por </a:t>
            </a:r>
            <a:r>
              <a:rPr b="0" i="0" lang="es-PE" sz="1600" u="sng" cap="none" strike="noStrike">
                <a:solidFill>
                  <a:srgbClr val="0070C0"/>
                </a:solidFill>
                <a:latin typeface="Calibri"/>
                <a:ea typeface="Calibri"/>
                <a:cs typeface="Calibri"/>
                <a:sym typeface="Calibri"/>
                <a:hlinkClick r:id="rId3">
                  <a:extLst>
                    <a:ext uri="{A12FA001-AC4F-418D-AE19-62706E023703}">
                      <ahyp:hlinkClr val="tx"/>
                    </a:ext>
                  </a:extLst>
                </a:hlinkClick>
              </a:rPr>
              <a:t>Linus Torvalds</a:t>
            </a:r>
            <a:r>
              <a:rPr b="0" i="0" lang="es-PE" sz="1600" u="none" cap="none" strike="noStrike">
                <a:solidFill>
                  <a:srgbClr val="262626"/>
                </a:solidFill>
                <a:latin typeface="Calibri"/>
                <a:ea typeface="Calibri"/>
                <a:cs typeface="Calibri"/>
                <a:sym typeface="Calibri"/>
              </a:rPr>
              <a:t>. Un sistema de gestión de versiones es ese con el que los desarrolladores pueden administrar su proyecto, ordenando el código de cada una de las nuevas versiones que sacan de sus aplicaciones para evitar confusiones.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Así, al tener copias de cada una de las versiones de su aplicación, no se perderán los estados anteriores cuando se va a actualizar.</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PUBLICACIÓN EN GITHUB</a:t>
            </a:r>
            <a:endParaRPr b="0" i="0" sz="1700" u="none" cap="none" strike="noStrike">
              <a:solidFill>
                <a:srgbClr val="438AD7"/>
              </a:solidFill>
              <a:latin typeface="Calibri"/>
              <a:ea typeface="Calibri"/>
              <a:cs typeface="Calibri"/>
              <a:sym typeface="Calibri"/>
            </a:endParaRPr>
          </a:p>
        </p:txBody>
      </p:sp>
      <p:sp>
        <p:nvSpPr>
          <p:cNvPr descr="GitHub - Wikipedia" id="130" name="Google Shape;130;p13"/>
          <p:cNvSpPr/>
          <p:nvPr/>
        </p:nvSpPr>
        <p:spPr>
          <a:xfrm>
            <a:off x="4419600" y="27051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GitHub - Wikipedia" id="131" name="Google Shape;131;p13"/>
          <p:cNvSpPr/>
          <p:nvPr/>
        </p:nvSpPr>
        <p:spPr>
          <a:xfrm>
            <a:off x="4572000" y="28575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2" name="Google Shape;132;p13"/>
          <p:cNvPicPr preferRelativeResize="0"/>
          <p:nvPr/>
        </p:nvPicPr>
        <p:blipFill rotWithShape="1">
          <a:blip r:embed="rId4">
            <a:alphaModFix/>
          </a:blip>
          <a:srcRect b="0" l="0" r="0" t="0"/>
          <a:stretch/>
        </p:blipFill>
        <p:spPr>
          <a:xfrm>
            <a:off x="4627373" y="1013575"/>
            <a:ext cx="1911633" cy="1911633"/>
          </a:xfrm>
          <a:prstGeom prst="rect">
            <a:avLst/>
          </a:prstGeom>
          <a:noFill/>
          <a:ln>
            <a:noFill/>
          </a:ln>
        </p:spPr>
      </p:pic>
      <p:cxnSp>
        <p:nvCxnSpPr>
          <p:cNvPr id="133" name="Google Shape;133;p13"/>
          <p:cNvCxnSpPr/>
          <p:nvPr/>
        </p:nvCxnSpPr>
        <p:spPr>
          <a:xfrm>
            <a:off x="2342476" y="2511096"/>
            <a:ext cx="1913265" cy="0"/>
          </a:xfrm>
          <a:prstGeom prst="straightConnector1">
            <a:avLst/>
          </a:prstGeom>
          <a:noFill/>
          <a:ln cap="flat" cmpd="sng" w="63500">
            <a:solidFill>
              <a:srgbClr val="595959"/>
            </a:solidFill>
            <a:prstDash val="solid"/>
            <a:round/>
            <a:headEnd len="sm" w="sm" type="none"/>
            <a:tailEnd len="sm" w="sm" type="none"/>
          </a:ln>
        </p:spPr>
      </p:cxnSp>
      <p:sp>
        <p:nvSpPr>
          <p:cNvPr id="134" name="Google Shape;134;p13"/>
          <p:cNvSpPr/>
          <p:nvPr/>
        </p:nvSpPr>
        <p:spPr>
          <a:xfrm>
            <a:off x="2342476" y="1560686"/>
            <a:ext cx="1915415" cy="943335"/>
          </a:xfrm>
          <a:prstGeom prst="rect">
            <a:avLst/>
          </a:prstGeom>
          <a:noFill/>
          <a:ln>
            <a:noFill/>
          </a:ln>
        </p:spPr>
        <p:txBody>
          <a:bodyPr anchorCtr="0" anchor="t" bIns="0" lIns="0" spcFirstLastPara="1" rIns="0" wrap="square" tIns="0">
            <a:spAutoFit/>
          </a:bodyPr>
          <a:lstStyle/>
          <a:p>
            <a:pPr indent="0" lvl="0" marL="0" marR="0" rtl="0" algn="ctr">
              <a:lnSpc>
                <a:spcPct val="75000"/>
              </a:lnSpc>
              <a:spcBef>
                <a:spcPts val="0"/>
              </a:spcBef>
              <a:spcAft>
                <a:spcPts val="0"/>
              </a:spcAft>
              <a:buClr>
                <a:srgbClr val="000000"/>
              </a:buClr>
              <a:buSzPts val="4000"/>
              <a:buFont typeface="Arial"/>
              <a:buNone/>
            </a:pPr>
            <a:r>
              <a:rPr b="1" i="0" lang="es-PE" sz="4000" u="none" cap="none" strike="noStrike">
                <a:solidFill>
                  <a:srgbClr val="15BDAD"/>
                </a:solidFill>
                <a:latin typeface="Calibri"/>
                <a:ea typeface="Calibri"/>
                <a:cs typeface="Calibri"/>
                <a:sym typeface="Calibri"/>
              </a:rPr>
              <a:t>¿QUÉ ES </a:t>
            </a:r>
            <a:endParaRPr b="0" i="0" sz="1400" u="none" cap="none" strike="noStrike">
              <a:solidFill>
                <a:srgbClr val="000000"/>
              </a:solidFill>
              <a:latin typeface="Arial"/>
              <a:ea typeface="Arial"/>
              <a:cs typeface="Arial"/>
              <a:sym typeface="Arial"/>
            </a:endParaRPr>
          </a:p>
          <a:p>
            <a:pPr indent="0" lvl="0" marL="0" marR="0" rtl="0" algn="ctr">
              <a:lnSpc>
                <a:spcPct val="75000"/>
              </a:lnSpc>
              <a:spcBef>
                <a:spcPts val="0"/>
              </a:spcBef>
              <a:spcAft>
                <a:spcPts val="0"/>
              </a:spcAft>
              <a:buClr>
                <a:srgbClr val="000000"/>
              </a:buClr>
              <a:buSzPts val="4000"/>
              <a:buFont typeface="Arial"/>
              <a:buNone/>
            </a:pPr>
            <a:r>
              <a:rPr b="1" i="0" lang="es-PE" sz="4000" u="none" cap="none" strike="noStrike">
                <a:solidFill>
                  <a:srgbClr val="15BDAD"/>
                </a:solidFill>
                <a:latin typeface="Calibri"/>
                <a:ea typeface="Calibri"/>
                <a:cs typeface="Calibri"/>
                <a:sym typeface="Calibri"/>
              </a:rPr>
              <a:t>GITHUB?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PUBLICACIÓN EN GITHUB</a:t>
            </a:r>
            <a:endParaRPr b="0" i="0" sz="1700" u="none" cap="none" strike="noStrike">
              <a:solidFill>
                <a:srgbClr val="438AD7"/>
              </a:solidFill>
              <a:latin typeface="Calibri"/>
              <a:ea typeface="Calibri"/>
              <a:cs typeface="Calibri"/>
              <a:sym typeface="Calibri"/>
            </a:endParaRPr>
          </a:p>
        </p:txBody>
      </p:sp>
      <p:sp>
        <p:nvSpPr>
          <p:cNvPr descr="GitHub - Wikipedia" id="141" name="Google Shape;141;p14"/>
          <p:cNvSpPr/>
          <p:nvPr/>
        </p:nvSpPr>
        <p:spPr>
          <a:xfrm>
            <a:off x="4419600" y="27051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GitHub - Wikipedia" id="142" name="Google Shape;142;p14"/>
          <p:cNvSpPr/>
          <p:nvPr/>
        </p:nvSpPr>
        <p:spPr>
          <a:xfrm>
            <a:off x="4572000" y="28575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14"/>
          <p:cNvSpPr/>
          <p:nvPr/>
        </p:nvSpPr>
        <p:spPr>
          <a:xfrm>
            <a:off x="463061" y="933748"/>
            <a:ext cx="7913078" cy="1390084"/>
          </a:xfrm>
          <a:prstGeom prst="rect">
            <a:avLst/>
          </a:prstGeom>
          <a:solidFill>
            <a:srgbClr val="FFFFFF"/>
          </a:solidFill>
          <a:ln>
            <a:noFill/>
          </a:ln>
        </p:spPr>
        <p:txBody>
          <a:bodyPr anchorCtr="0" anchor="ctr" bIns="126950" lIns="91425" spcFirstLastPara="1" rIns="91425" wrap="square" tIns="0">
            <a:spAutoFit/>
          </a:bodyPr>
          <a:lstStyle/>
          <a:p>
            <a:pPr indent="-342900" lvl="0" marL="342900" marR="0" rtl="0" algn="l">
              <a:lnSpc>
                <a:spcPct val="100000"/>
              </a:lnSpc>
              <a:spcBef>
                <a:spcPts val="0"/>
              </a:spcBef>
              <a:spcAft>
                <a:spcPts val="0"/>
              </a:spcAft>
              <a:buClr>
                <a:srgbClr val="0070C0"/>
              </a:buClr>
              <a:buSzPts val="1600"/>
              <a:buFont typeface="Calibri"/>
              <a:buAutoNum type="arabicPeriod"/>
            </a:pPr>
            <a:r>
              <a:rPr b="1" i="0" lang="es-PE" sz="1600" u="none" cap="none" strike="noStrike">
                <a:solidFill>
                  <a:srgbClr val="0070C0"/>
                </a:solidFill>
                <a:latin typeface="Calibri"/>
                <a:ea typeface="Calibri"/>
                <a:cs typeface="Calibri"/>
                <a:sym typeface="Calibri"/>
              </a:rPr>
              <a:t>Crear un Repositorio de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600"/>
              <a:buFont typeface="Calibri"/>
              <a:buNone/>
            </a:pPr>
            <a:r>
              <a:rPr b="0" i="0" lang="es-PE" sz="1600" u="none" cap="none" strike="noStrike">
                <a:solidFill>
                  <a:srgbClr val="262626"/>
                </a:solidFill>
                <a:latin typeface="Calibri"/>
                <a:ea typeface="Calibri"/>
                <a:cs typeface="Calibri"/>
                <a:sym typeface="Calibri"/>
              </a:rPr>
              <a:t>Un repositorio, o repo, será el eje central de tu proyecto. Puede ser un archivo o una colección de archivos que contengan código, imágenes, texto o cualquier otra cosa.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Para comenzar el proceso, sigue estos pasos: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descr="Crear un repositorio de GitHub" id="144" name="Google Shape;144;p14"/>
          <p:cNvPicPr preferRelativeResize="0"/>
          <p:nvPr/>
        </p:nvPicPr>
        <p:blipFill rotWithShape="1">
          <a:blip r:embed="rId3">
            <a:alphaModFix/>
          </a:blip>
          <a:srcRect b="8380" l="6233" r="11949" t="6980"/>
          <a:stretch/>
        </p:blipFill>
        <p:spPr>
          <a:xfrm>
            <a:off x="3678111" y="2253196"/>
            <a:ext cx="4476511" cy="2528056"/>
          </a:xfrm>
          <a:prstGeom prst="rect">
            <a:avLst/>
          </a:prstGeom>
          <a:noFill/>
          <a:ln cap="flat" cmpd="sng" w="19050">
            <a:solidFill>
              <a:srgbClr val="0070C0"/>
            </a:solidFill>
            <a:prstDash val="solid"/>
            <a:round/>
            <a:headEnd len="sm" w="sm" type="none"/>
            <a:tailEnd len="sm" w="sm" type="none"/>
          </a:ln>
        </p:spPr>
      </p:pic>
      <p:sp>
        <p:nvSpPr>
          <p:cNvPr id="145" name="Google Shape;145;p14"/>
          <p:cNvSpPr txBox="1"/>
          <p:nvPr/>
        </p:nvSpPr>
        <p:spPr>
          <a:xfrm>
            <a:off x="1318572" y="2901528"/>
            <a:ext cx="190906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62626"/>
              </a:buClr>
              <a:buSzPts val="1400"/>
              <a:buFont typeface="Calibri"/>
              <a:buAutoNum type="arabicPeriod"/>
            </a:pPr>
            <a:r>
              <a:rPr b="0" i="0" lang="es-PE" sz="1400" u="none" cap="none" strike="noStrike">
                <a:solidFill>
                  <a:srgbClr val="262626"/>
                </a:solidFill>
                <a:latin typeface="Calibri"/>
                <a:ea typeface="Calibri"/>
                <a:cs typeface="Calibri"/>
                <a:sym typeface="Calibri"/>
              </a:rPr>
              <a:t> Haz clic en </a:t>
            </a:r>
            <a:r>
              <a:rPr b="1" i="0" lang="es-PE" sz="1400" u="none" cap="none" strike="noStrike">
                <a:solidFill>
                  <a:srgbClr val="262626"/>
                </a:solidFill>
                <a:latin typeface="Calibri"/>
                <a:ea typeface="Calibri"/>
                <a:cs typeface="Calibri"/>
                <a:sym typeface="Calibri"/>
              </a:rPr>
              <a:t>Create a repository </a:t>
            </a:r>
            <a:r>
              <a:rPr b="0" i="0" lang="es-PE" sz="1400" u="none" cap="none" strike="noStrike">
                <a:solidFill>
                  <a:srgbClr val="262626"/>
                </a:solidFill>
                <a:latin typeface="Calibri"/>
                <a:ea typeface="Calibri"/>
                <a:cs typeface="Calibri"/>
                <a:sym typeface="Calibri"/>
              </a:rPr>
              <a:t>para iniciar un nuevo proyecto.</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3227635" y="3181159"/>
            <a:ext cx="282534" cy="233554"/>
          </a:xfrm>
          <a:prstGeom prst="rightArrow">
            <a:avLst>
              <a:gd fmla="val 50000" name="adj1"/>
              <a:gd fmla="val 50000" name="adj2"/>
            </a:avLst>
          </a:prstGeom>
          <a:solidFill>
            <a:srgbClr val="D91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4"/>
          <p:cNvSpPr/>
          <p:nvPr/>
        </p:nvSpPr>
        <p:spPr>
          <a:xfrm>
            <a:off x="1256373" y="2850338"/>
            <a:ext cx="1909063" cy="895196"/>
          </a:xfrm>
          <a:prstGeom prst="rect">
            <a:avLst/>
          </a:prstGeom>
          <a:noFill/>
          <a:ln cap="flat" cmpd="sng" w="28575">
            <a:solidFill>
              <a:srgbClr val="D91B8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PUBLICACIÓN EN GITHUB</a:t>
            </a:r>
            <a:endParaRPr b="0" i="0" sz="1700" u="none" cap="none" strike="noStrike">
              <a:solidFill>
                <a:srgbClr val="438AD7"/>
              </a:solidFill>
              <a:latin typeface="Calibri"/>
              <a:ea typeface="Calibri"/>
              <a:cs typeface="Calibri"/>
              <a:sym typeface="Calibri"/>
            </a:endParaRPr>
          </a:p>
        </p:txBody>
      </p:sp>
      <p:sp>
        <p:nvSpPr>
          <p:cNvPr descr="GitHub - Wikipedia" id="154" name="Google Shape;154;p15"/>
          <p:cNvSpPr/>
          <p:nvPr/>
        </p:nvSpPr>
        <p:spPr>
          <a:xfrm>
            <a:off x="4419600" y="27051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GitHub - Wikipedia" id="155" name="Google Shape;155;p15"/>
          <p:cNvSpPr/>
          <p:nvPr/>
        </p:nvSpPr>
        <p:spPr>
          <a:xfrm>
            <a:off x="4572000" y="28575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Cómo crear un repositorio en GitHub" id="156" name="Google Shape;156;p15"/>
          <p:cNvPicPr preferRelativeResize="0"/>
          <p:nvPr/>
        </p:nvPicPr>
        <p:blipFill rotWithShape="1">
          <a:blip r:embed="rId3">
            <a:alphaModFix/>
          </a:blip>
          <a:srcRect b="0" l="5793" r="22822" t="0"/>
          <a:stretch/>
        </p:blipFill>
        <p:spPr>
          <a:xfrm>
            <a:off x="1062361" y="1825714"/>
            <a:ext cx="3755273" cy="3190345"/>
          </a:xfrm>
          <a:prstGeom prst="rect">
            <a:avLst/>
          </a:prstGeom>
          <a:noFill/>
          <a:ln cap="flat" cmpd="sng" w="19050">
            <a:solidFill>
              <a:srgbClr val="0070C0"/>
            </a:solidFill>
            <a:prstDash val="solid"/>
            <a:round/>
            <a:headEnd len="sm" w="sm" type="none"/>
            <a:tailEnd len="sm" w="sm" type="none"/>
          </a:ln>
        </p:spPr>
      </p:pic>
      <p:sp>
        <p:nvSpPr>
          <p:cNvPr id="157" name="Google Shape;157;p15"/>
          <p:cNvSpPr txBox="1"/>
          <p:nvPr/>
        </p:nvSpPr>
        <p:spPr>
          <a:xfrm>
            <a:off x="407875" y="698941"/>
            <a:ext cx="813590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La sección Owner ya tendrá el nombre de tu cuenta. Crea un nombre de repositorio. Comprueba si está configurado como Público para que sea de código abierto, y luego marca la casilla </a:t>
            </a:r>
            <a:r>
              <a:rPr b="1" i="0" lang="es-PE" sz="1600" u="none" cap="none" strike="noStrike">
                <a:solidFill>
                  <a:srgbClr val="262626"/>
                </a:solidFill>
                <a:latin typeface="Calibri"/>
                <a:ea typeface="Calibri"/>
                <a:cs typeface="Calibri"/>
                <a:sym typeface="Calibri"/>
              </a:rPr>
              <a:t>Add a README file</a:t>
            </a:r>
            <a:r>
              <a:rPr b="0" i="0" lang="es-PE" sz="1600" u="none" cap="none" strike="noStrike">
                <a:solidFill>
                  <a:srgbClr val="262626"/>
                </a:solidFill>
                <a:latin typeface="Calibri"/>
                <a:ea typeface="Calibri"/>
                <a:cs typeface="Calibri"/>
                <a:sym typeface="Calibri"/>
              </a:rPr>
              <a:t>. Finalmente, haz clic en </a:t>
            </a:r>
            <a:r>
              <a:rPr b="1" i="0" lang="es-PE" sz="1600" u="none" cap="none" strike="noStrike">
                <a:solidFill>
                  <a:srgbClr val="262626"/>
                </a:solidFill>
                <a:latin typeface="Calibri"/>
                <a:ea typeface="Calibri"/>
                <a:cs typeface="Calibri"/>
                <a:sym typeface="Calibri"/>
              </a:rPr>
              <a:t>Create repository.</a:t>
            </a:r>
            <a:endParaRPr b="0" i="0" sz="1400" u="none" cap="none" strike="noStrike">
              <a:solidFill>
                <a:srgbClr val="000000"/>
              </a:solidFill>
              <a:latin typeface="Arial"/>
              <a:ea typeface="Arial"/>
              <a:cs typeface="Arial"/>
              <a:sym typeface="Arial"/>
            </a:endParaRPr>
          </a:p>
        </p:txBody>
      </p:sp>
      <p:sp>
        <p:nvSpPr>
          <p:cNvPr id="158" name="Google Shape;158;p15"/>
          <p:cNvSpPr txBox="1"/>
          <p:nvPr/>
        </p:nvSpPr>
        <p:spPr>
          <a:xfrm>
            <a:off x="5369633" y="2703649"/>
            <a:ext cx="3145673"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PE" sz="1400" u="none" cap="none" strike="noStrike">
                <a:solidFill>
                  <a:srgbClr val="262626"/>
                </a:solidFill>
                <a:latin typeface="Calibri"/>
                <a:ea typeface="Calibri"/>
                <a:cs typeface="Calibri"/>
                <a:sym typeface="Calibri"/>
              </a:rPr>
              <a:t>Felicitaciones, ya has creado un nuevo repositorio que contendrá el archivo original de tu proyecto. El siguiente paso es aprender lo que puedes hacer con él.</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rot="10800000">
            <a:off x="4990334" y="3109136"/>
            <a:ext cx="282534" cy="233554"/>
          </a:xfrm>
          <a:prstGeom prst="rightArrow">
            <a:avLst>
              <a:gd fmla="val 50000" name="adj1"/>
              <a:gd fmla="val 50000" name="adj2"/>
            </a:avLst>
          </a:prstGeom>
          <a:solidFill>
            <a:srgbClr val="D91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15"/>
          <p:cNvSpPr/>
          <p:nvPr/>
        </p:nvSpPr>
        <p:spPr>
          <a:xfrm>
            <a:off x="5386402" y="2705100"/>
            <a:ext cx="3145673" cy="1041626"/>
          </a:xfrm>
          <a:prstGeom prst="rect">
            <a:avLst/>
          </a:prstGeom>
          <a:noFill/>
          <a:ln cap="flat" cmpd="sng" w="28575">
            <a:solidFill>
              <a:srgbClr val="D91B8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PUBLICACIÓN EN GITHUB</a:t>
            </a:r>
            <a:endParaRPr b="0" i="0" sz="1700" u="none" cap="none" strike="noStrike">
              <a:solidFill>
                <a:srgbClr val="438AD7"/>
              </a:solidFill>
              <a:latin typeface="Calibri"/>
              <a:ea typeface="Calibri"/>
              <a:cs typeface="Calibri"/>
              <a:sym typeface="Calibri"/>
            </a:endParaRPr>
          </a:p>
        </p:txBody>
      </p:sp>
      <p:sp>
        <p:nvSpPr>
          <p:cNvPr descr="GitHub - Wikipedia" id="167" name="Google Shape;167;p16"/>
          <p:cNvSpPr/>
          <p:nvPr/>
        </p:nvSpPr>
        <p:spPr>
          <a:xfrm>
            <a:off x="4632730" y="283573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GitHub - Wikipedia" id="168" name="Google Shape;168;p16"/>
          <p:cNvSpPr/>
          <p:nvPr/>
        </p:nvSpPr>
        <p:spPr>
          <a:xfrm>
            <a:off x="4785130" y="298813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16"/>
          <p:cNvSpPr txBox="1"/>
          <p:nvPr/>
        </p:nvSpPr>
        <p:spPr>
          <a:xfrm>
            <a:off x="404203" y="694572"/>
            <a:ext cx="8115277"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rgbClr val="0070C0"/>
                </a:solidFill>
                <a:latin typeface="Calibri"/>
                <a:ea typeface="Calibri"/>
                <a:cs typeface="Calibri"/>
                <a:sym typeface="Calibri"/>
              </a:rPr>
              <a:t>2. Crear ramas en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Con la creación de ramas, generas diferentes versiones de un repositorio. Al hacer cambios en el proyecto en la rama de características, un desarrollador puede ver cómo afectará al proyecto maestro cuando se integre.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Así es como puedes generar una rama de características:</a:t>
            </a:r>
            <a:endParaRPr b="0" i="0" sz="1400" u="none" cap="none" strike="noStrike">
              <a:solidFill>
                <a:srgbClr val="000000"/>
              </a:solidFill>
              <a:latin typeface="Arial"/>
              <a:ea typeface="Arial"/>
              <a:cs typeface="Arial"/>
              <a:sym typeface="Arial"/>
            </a:endParaRPr>
          </a:p>
        </p:txBody>
      </p:sp>
      <p:pic>
        <p:nvPicPr>
          <p:cNvPr descr="Crear rama en GitHub" id="170" name="Google Shape;170;p16"/>
          <p:cNvPicPr preferRelativeResize="0"/>
          <p:nvPr/>
        </p:nvPicPr>
        <p:blipFill rotWithShape="1">
          <a:blip r:embed="rId3">
            <a:alphaModFix/>
          </a:blip>
          <a:srcRect b="23464" l="0" r="0" t="0"/>
          <a:stretch/>
        </p:blipFill>
        <p:spPr>
          <a:xfrm>
            <a:off x="3497023" y="2311811"/>
            <a:ext cx="5022457" cy="1707774"/>
          </a:xfrm>
          <a:prstGeom prst="rect">
            <a:avLst/>
          </a:prstGeom>
          <a:noFill/>
          <a:ln cap="flat" cmpd="sng" w="19050">
            <a:solidFill>
              <a:srgbClr val="0070C0"/>
            </a:solidFill>
            <a:prstDash val="solid"/>
            <a:round/>
            <a:headEnd len="sm" w="sm" type="none"/>
            <a:tailEnd len="sm" w="sm" type="none"/>
          </a:ln>
        </p:spPr>
      </p:pic>
      <p:sp>
        <p:nvSpPr>
          <p:cNvPr id="171" name="Google Shape;171;p16"/>
          <p:cNvSpPr txBox="1"/>
          <p:nvPr/>
        </p:nvSpPr>
        <p:spPr>
          <a:xfrm>
            <a:off x="407875" y="4421476"/>
            <a:ext cx="727751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Ahora has creado una rama de características que se ve idéntica a la rama maestra. Puedes empezar a hacer cambios en ella libremente sin afectar al proyecto.</a:t>
            </a:r>
            <a:endParaRPr b="0" i="0" sz="1400" u="none" cap="none" strike="noStrike">
              <a:solidFill>
                <a:srgbClr val="000000"/>
              </a:solidFill>
              <a:latin typeface="Arial"/>
              <a:ea typeface="Arial"/>
              <a:cs typeface="Arial"/>
              <a:sym typeface="Arial"/>
            </a:endParaRPr>
          </a:p>
        </p:txBody>
      </p:sp>
      <p:sp>
        <p:nvSpPr>
          <p:cNvPr id="172" name="Google Shape;172;p16"/>
          <p:cNvSpPr txBox="1"/>
          <p:nvPr/>
        </p:nvSpPr>
        <p:spPr>
          <a:xfrm>
            <a:off x="506208" y="2659196"/>
            <a:ext cx="242262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262626"/>
                </a:solidFill>
                <a:latin typeface="Calibri"/>
                <a:ea typeface="Calibri"/>
                <a:cs typeface="Calibri"/>
                <a:sym typeface="Calibri"/>
              </a:rPr>
              <a:t>1. Ve a tu nuevo repositorio. Pulsa el botón </a:t>
            </a:r>
            <a:r>
              <a:rPr b="1" i="0" lang="es-PE" sz="1200" u="none" cap="none" strike="noStrike">
                <a:solidFill>
                  <a:srgbClr val="262626"/>
                </a:solidFill>
                <a:latin typeface="Calibri"/>
                <a:ea typeface="Calibri"/>
                <a:cs typeface="Calibri"/>
                <a:sym typeface="Calibri"/>
              </a:rPr>
              <a:t>main</a:t>
            </a:r>
            <a:r>
              <a:rPr b="0" i="0" lang="es-PE" sz="1200" u="none" cap="none" strike="noStrike">
                <a:solidFill>
                  <a:srgbClr val="262626"/>
                </a:solidFill>
                <a:latin typeface="Calibri"/>
                <a:ea typeface="Calibri"/>
                <a:cs typeface="Calibri"/>
                <a:sym typeface="Calibri"/>
              </a:rPr>
              <a:t> e introduce el nombre de tu nueva rama de características. Haz clic en </a:t>
            </a:r>
            <a:r>
              <a:rPr b="1" i="0" lang="es-PE" sz="1200" u="none" cap="none" strike="noStrike">
                <a:solidFill>
                  <a:srgbClr val="262626"/>
                </a:solidFill>
                <a:latin typeface="Calibri"/>
                <a:ea typeface="Calibri"/>
                <a:cs typeface="Calibri"/>
                <a:sym typeface="Calibri"/>
              </a:rPr>
              <a:t>Create branch.</a:t>
            </a:r>
            <a:endParaRPr b="1" i="0" sz="1200" u="none" cap="none" strike="noStrike">
              <a:solidFill>
                <a:schemeClr val="dk1"/>
              </a:solidFill>
              <a:latin typeface="Calibri"/>
              <a:ea typeface="Calibri"/>
              <a:cs typeface="Calibri"/>
              <a:sym typeface="Calibri"/>
            </a:endParaRPr>
          </a:p>
        </p:txBody>
      </p:sp>
      <p:sp>
        <p:nvSpPr>
          <p:cNvPr id="173" name="Google Shape;173;p16"/>
          <p:cNvSpPr/>
          <p:nvPr/>
        </p:nvSpPr>
        <p:spPr>
          <a:xfrm>
            <a:off x="3071659" y="2933044"/>
            <a:ext cx="282534" cy="233554"/>
          </a:xfrm>
          <a:prstGeom prst="rightArrow">
            <a:avLst>
              <a:gd fmla="val 50000" name="adj1"/>
              <a:gd fmla="val 50000" name="adj2"/>
            </a:avLst>
          </a:prstGeom>
          <a:solidFill>
            <a:srgbClr val="D91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16"/>
          <p:cNvSpPr/>
          <p:nvPr/>
        </p:nvSpPr>
        <p:spPr>
          <a:xfrm>
            <a:off x="506208" y="2618735"/>
            <a:ext cx="2422621" cy="923330"/>
          </a:xfrm>
          <a:prstGeom prst="rect">
            <a:avLst/>
          </a:prstGeom>
          <a:noFill/>
          <a:ln cap="flat" cmpd="sng" w="28575">
            <a:solidFill>
              <a:srgbClr val="D91B8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PUBLICACIÓN EN GITHUB</a:t>
            </a:r>
            <a:endParaRPr b="0" i="0" sz="1700" u="none" cap="none" strike="noStrike">
              <a:solidFill>
                <a:srgbClr val="438AD7"/>
              </a:solidFill>
              <a:latin typeface="Calibri"/>
              <a:ea typeface="Calibri"/>
              <a:cs typeface="Calibri"/>
              <a:sym typeface="Calibri"/>
            </a:endParaRPr>
          </a:p>
        </p:txBody>
      </p:sp>
      <p:sp>
        <p:nvSpPr>
          <p:cNvPr descr="GitHub - Wikipedia" id="181" name="Google Shape;181;p17"/>
          <p:cNvSpPr/>
          <p:nvPr/>
        </p:nvSpPr>
        <p:spPr>
          <a:xfrm>
            <a:off x="4419600" y="27051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GitHub - Wikipedia" id="182" name="Google Shape;182;p17"/>
          <p:cNvSpPr/>
          <p:nvPr/>
        </p:nvSpPr>
        <p:spPr>
          <a:xfrm>
            <a:off x="4572000" y="28575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17"/>
          <p:cNvSpPr txBox="1"/>
          <p:nvPr/>
        </p:nvSpPr>
        <p:spPr>
          <a:xfrm>
            <a:off x="293078" y="694572"/>
            <a:ext cx="774895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rgbClr val="0070C0"/>
                </a:solidFill>
                <a:latin typeface="Calibri"/>
                <a:ea typeface="Calibri"/>
                <a:cs typeface="Calibri"/>
                <a:sym typeface="Calibri"/>
              </a:rPr>
              <a:t>3. Entender los commits de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Los commits son la forma en que se denominan los cambios guardados en GitHub. Cada vez que cambies el archivo de la rama de características, tendrás que hacer un Commit para mantenerlo.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A continuación te explicamos cómo hacer y confirmar un cambio:</a:t>
            </a:r>
            <a:endParaRPr b="0" i="0" sz="1400" u="none" cap="none" strike="noStrike">
              <a:solidFill>
                <a:srgbClr val="000000"/>
              </a:solidFill>
              <a:latin typeface="Arial"/>
              <a:ea typeface="Arial"/>
              <a:cs typeface="Arial"/>
              <a:sym typeface="Arial"/>
            </a:endParaRPr>
          </a:p>
        </p:txBody>
      </p:sp>
      <p:pic>
        <p:nvPicPr>
          <p:cNvPr descr="Confirmar cambios en GitHub" id="184" name="Google Shape;184;p17"/>
          <p:cNvPicPr preferRelativeResize="0"/>
          <p:nvPr/>
        </p:nvPicPr>
        <p:blipFill rotWithShape="1">
          <a:blip r:embed="rId3">
            <a:alphaModFix/>
          </a:blip>
          <a:srcRect b="29126" l="0" r="0" t="0"/>
          <a:stretch/>
        </p:blipFill>
        <p:spPr>
          <a:xfrm>
            <a:off x="3143106" y="2358367"/>
            <a:ext cx="5739758" cy="2041753"/>
          </a:xfrm>
          <a:prstGeom prst="rect">
            <a:avLst/>
          </a:prstGeom>
          <a:noFill/>
          <a:ln cap="flat" cmpd="sng" w="19050">
            <a:solidFill>
              <a:srgbClr val="0070C0"/>
            </a:solidFill>
            <a:prstDash val="solid"/>
            <a:round/>
            <a:headEnd len="sm" w="sm" type="none"/>
            <a:tailEnd len="sm" w="sm" type="none"/>
          </a:ln>
        </p:spPr>
      </p:pic>
      <p:sp>
        <p:nvSpPr>
          <p:cNvPr id="185" name="Google Shape;185;p17"/>
          <p:cNvSpPr txBox="1"/>
          <p:nvPr/>
        </p:nvSpPr>
        <p:spPr>
          <a:xfrm>
            <a:off x="472731" y="2651990"/>
            <a:ext cx="216136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62626"/>
              </a:buClr>
              <a:buSzPts val="1400"/>
              <a:buFont typeface="Calibri"/>
              <a:buAutoNum type="arabicPeriod"/>
            </a:pPr>
            <a:r>
              <a:rPr b="0" i="0" lang="es-PE" sz="1400" u="none" cap="none" strike="noStrike">
                <a:solidFill>
                  <a:srgbClr val="262626"/>
                </a:solidFill>
                <a:latin typeface="Calibri"/>
                <a:ea typeface="Calibri"/>
                <a:cs typeface="Calibri"/>
                <a:sym typeface="Calibri"/>
              </a:rPr>
              <a:t> Accede a la rama de características haciendo clic en </a:t>
            </a:r>
            <a:r>
              <a:rPr b="1" i="0" lang="es-PE" sz="1400" u="none" cap="none" strike="noStrike">
                <a:solidFill>
                  <a:srgbClr val="262626"/>
                </a:solidFill>
                <a:latin typeface="Calibri"/>
                <a:ea typeface="Calibri"/>
                <a:cs typeface="Calibri"/>
                <a:sym typeface="Calibri"/>
              </a:rPr>
              <a:t>main</a:t>
            </a:r>
            <a:r>
              <a:rPr b="0" i="0" lang="es-PE" sz="1400" u="none" cap="none" strike="noStrike">
                <a:solidFill>
                  <a:srgbClr val="262626"/>
                </a:solidFill>
                <a:latin typeface="Calibri"/>
                <a:ea typeface="Calibri"/>
                <a:cs typeface="Calibri"/>
                <a:sym typeface="Calibri"/>
              </a:rPr>
              <a:t> y seleccionando tu rama recién creada en el </a:t>
            </a:r>
            <a:r>
              <a:rPr b="1" i="0" lang="es-PE" sz="1400" u="none" cap="none" strike="noStrike">
                <a:solidFill>
                  <a:srgbClr val="262626"/>
                </a:solidFill>
                <a:latin typeface="Calibri"/>
                <a:ea typeface="Calibri"/>
                <a:cs typeface="Calibri"/>
                <a:sym typeface="Calibri"/>
              </a:rPr>
              <a:t>menú desplegable.</a:t>
            </a:r>
            <a:endParaRPr b="0" i="0" sz="1400" u="none" cap="none" strike="noStrike">
              <a:solidFill>
                <a:srgbClr val="000000"/>
              </a:solidFill>
              <a:latin typeface="Arial"/>
              <a:ea typeface="Arial"/>
              <a:cs typeface="Arial"/>
              <a:sym typeface="Arial"/>
            </a:endParaRPr>
          </a:p>
        </p:txBody>
      </p:sp>
      <p:sp>
        <p:nvSpPr>
          <p:cNvPr id="186" name="Google Shape;186;p17"/>
          <p:cNvSpPr/>
          <p:nvPr/>
        </p:nvSpPr>
        <p:spPr>
          <a:xfrm>
            <a:off x="2747333" y="3119989"/>
            <a:ext cx="282534" cy="233554"/>
          </a:xfrm>
          <a:prstGeom prst="rightArrow">
            <a:avLst>
              <a:gd fmla="val 50000" name="adj1"/>
              <a:gd fmla="val 50000" name="adj2"/>
            </a:avLst>
          </a:prstGeom>
          <a:solidFill>
            <a:srgbClr val="D91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17"/>
          <p:cNvSpPr/>
          <p:nvPr/>
        </p:nvSpPr>
        <p:spPr>
          <a:xfrm>
            <a:off x="472731" y="2618735"/>
            <a:ext cx="2161364" cy="1236062"/>
          </a:xfrm>
          <a:prstGeom prst="rect">
            <a:avLst/>
          </a:prstGeom>
          <a:noFill/>
          <a:ln cap="flat" cmpd="sng" w="28575">
            <a:solidFill>
              <a:srgbClr val="D91B8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PUBLICACIÓN EN GITHUB</a:t>
            </a:r>
            <a:endParaRPr b="0" i="0" sz="1700" u="none" cap="none" strike="noStrike">
              <a:solidFill>
                <a:srgbClr val="438AD7"/>
              </a:solidFill>
              <a:latin typeface="Calibri"/>
              <a:ea typeface="Calibri"/>
              <a:cs typeface="Calibri"/>
              <a:sym typeface="Calibri"/>
            </a:endParaRPr>
          </a:p>
        </p:txBody>
      </p:sp>
      <p:sp>
        <p:nvSpPr>
          <p:cNvPr descr="GitHub - Wikipedia" id="194" name="Google Shape;194;p18"/>
          <p:cNvSpPr/>
          <p:nvPr/>
        </p:nvSpPr>
        <p:spPr>
          <a:xfrm>
            <a:off x="4419600" y="27051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GitHub - Wikipedia" id="195" name="Google Shape;195;p18"/>
          <p:cNvSpPr/>
          <p:nvPr/>
        </p:nvSpPr>
        <p:spPr>
          <a:xfrm>
            <a:off x="4572000" y="28575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18"/>
          <p:cNvSpPr txBox="1"/>
          <p:nvPr/>
        </p:nvSpPr>
        <p:spPr>
          <a:xfrm>
            <a:off x="2510805" y="928724"/>
            <a:ext cx="4051144"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262626"/>
                </a:solidFill>
                <a:latin typeface="Calibri"/>
                <a:ea typeface="Calibri"/>
                <a:cs typeface="Calibri"/>
                <a:sym typeface="Calibri"/>
              </a:rPr>
              <a:t>2. Haz clic en el «icono del lápiz» para empezar a editar el archivo. Cuando hayas terminado, escribe una breve descripción de los cambios realizados. Haz clic en </a:t>
            </a:r>
            <a:r>
              <a:rPr b="1" i="0" lang="es-PE" sz="1400" u="none" cap="none" strike="noStrike">
                <a:solidFill>
                  <a:srgbClr val="262626"/>
                </a:solidFill>
                <a:latin typeface="Calibri"/>
                <a:ea typeface="Calibri"/>
                <a:cs typeface="Calibri"/>
                <a:sym typeface="Calibri"/>
              </a:rPr>
              <a:t>Commit changes.</a:t>
            </a:r>
            <a:endParaRPr b="0" i="0" sz="1400" u="none" cap="none" strike="noStrike">
              <a:solidFill>
                <a:srgbClr val="000000"/>
              </a:solidFill>
              <a:latin typeface="Arial"/>
              <a:ea typeface="Arial"/>
              <a:cs typeface="Arial"/>
              <a:sym typeface="Arial"/>
            </a:endParaRPr>
          </a:p>
        </p:txBody>
      </p:sp>
      <p:pic>
        <p:nvPicPr>
          <p:cNvPr descr="Confirmar cambios en GitHub" id="197" name="Google Shape;197;p18"/>
          <p:cNvPicPr preferRelativeResize="0"/>
          <p:nvPr/>
        </p:nvPicPr>
        <p:blipFill rotWithShape="1">
          <a:blip r:embed="rId3">
            <a:alphaModFix/>
          </a:blip>
          <a:srcRect b="0" l="0" r="0" t="0"/>
          <a:stretch/>
        </p:blipFill>
        <p:spPr>
          <a:xfrm>
            <a:off x="736960" y="2479551"/>
            <a:ext cx="7670080" cy="2277055"/>
          </a:xfrm>
          <a:prstGeom prst="rect">
            <a:avLst/>
          </a:prstGeom>
          <a:noFill/>
          <a:ln cap="flat" cmpd="sng" w="19050">
            <a:solidFill>
              <a:srgbClr val="0070C0"/>
            </a:solidFill>
            <a:prstDash val="solid"/>
            <a:round/>
            <a:headEnd len="sm" w="sm" type="none"/>
            <a:tailEnd len="sm" w="sm" type="none"/>
          </a:ln>
        </p:spPr>
      </p:pic>
      <p:sp>
        <p:nvSpPr>
          <p:cNvPr id="198" name="Google Shape;198;p18"/>
          <p:cNvSpPr/>
          <p:nvPr/>
        </p:nvSpPr>
        <p:spPr>
          <a:xfrm>
            <a:off x="2510805" y="874237"/>
            <a:ext cx="4051144" cy="1083662"/>
          </a:xfrm>
          <a:prstGeom prst="rect">
            <a:avLst/>
          </a:prstGeom>
          <a:noFill/>
          <a:ln cap="flat" cmpd="sng" w="28575">
            <a:solidFill>
              <a:srgbClr val="D91B8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18"/>
          <p:cNvSpPr/>
          <p:nvPr/>
        </p:nvSpPr>
        <p:spPr>
          <a:xfrm rot="5400000">
            <a:off x="4395110" y="2121033"/>
            <a:ext cx="282534" cy="233554"/>
          </a:xfrm>
          <a:prstGeom prst="rightArrow">
            <a:avLst>
              <a:gd fmla="val 50000" name="adj1"/>
              <a:gd fmla="val 50000" name="adj2"/>
            </a:avLst>
          </a:prstGeom>
          <a:solidFill>
            <a:srgbClr val="D91B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19"/>
          <p:cNvSpPr/>
          <p:nvPr/>
        </p:nvSpPr>
        <p:spPr>
          <a:xfrm>
            <a:off x="424252" y="3703125"/>
            <a:ext cx="7966170" cy="73744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BORDES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INTRODUCCIÓN</a:t>
            </a:r>
            <a:endParaRPr b="0" i="0" sz="1400" u="none" cap="none" strike="noStrike">
              <a:solidFill>
                <a:srgbClr val="000000"/>
              </a:solidFill>
              <a:latin typeface="Arial"/>
              <a:ea typeface="Arial"/>
              <a:cs typeface="Arial"/>
              <a:sym typeface="Arial"/>
            </a:endParaRPr>
          </a:p>
        </p:txBody>
      </p:sp>
      <p:sp>
        <p:nvSpPr>
          <p:cNvPr id="43" name="Google Shape;43;p2"/>
          <p:cNvSpPr txBox="1"/>
          <p:nvPr/>
        </p:nvSpPr>
        <p:spPr>
          <a:xfrm>
            <a:off x="522595" y="810908"/>
            <a:ext cx="7836314" cy="4924425"/>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Es importante dar una identidad visual a un sitio web para poder captar la atención de su público objetivo.</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Para construir esa identidad visual, las imágenes y los colores son fundamentales.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Una vez que tenemos definido y completo el sitio web (diseñado y desarrollado), es necesario </a:t>
            </a:r>
            <a:r>
              <a:rPr b="1" i="0" lang="es-PE" sz="1600" u="none" cap="none" strike="noStrike">
                <a:solidFill>
                  <a:schemeClr val="dk1"/>
                </a:solidFill>
                <a:latin typeface="Calibri"/>
                <a:ea typeface="Calibri"/>
                <a:cs typeface="Calibri"/>
                <a:sym typeface="Calibri"/>
              </a:rPr>
              <a:t>publicarlo </a:t>
            </a:r>
            <a:r>
              <a:rPr b="0" i="0" lang="es-PE" sz="1600" u="none" cap="none" strike="noStrike">
                <a:solidFill>
                  <a:schemeClr val="dk1"/>
                </a:solidFill>
                <a:latin typeface="Calibri"/>
                <a:ea typeface="Calibri"/>
                <a:cs typeface="Calibri"/>
                <a:sym typeface="Calibri"/>
              </a:rPr>
              <a:t>para que cualquier persona con acceso a Internet pueda ubicarlo y revisar su contenido e interactuar con el mismo.</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Por ello, durante esta sesión:</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73038" lvl="1" marL="182563" marR="0" rtl="0" algn="l">
              <a:lnSpc>
                <a:spcPct val="100000"/>
              </a:lnSpc>
              <a:spcBef>
                <a:spcPts val="0"/>
              </a:spcBef>
              <a:spcAft>
                <a:spcPts val="0"/>
              </a:spcAft>
              <a:buClr>
                <a:schemeClr val="dk1"/>
              </a:buClr>
              <a:buSzPts val="1600"/>
              <a:buFont typeface="Arial"/>
              <a:buChar char="•"/>
            </a:pPr>
            <a:r>
              <a:rPr b="1" i="0" lang="es-PE" sz="1600" u="none" cap="none" strike="noStrike">
                <a:solidFill>
                  <a:schemeClr val="dk1"/>
                </a:solidFill>
                <a:latin typeface="Calibri"/>
                <a:ea typeface="Calibri"/>
                <a:cs typeface="Calibri"/>
                <a:sym typeface="Calibri"/>
              </a:rPr>
              <a:t>Aprenderás</a:t>
            </a:r>
            <a:r>
              <a:rPr b="0" i="0" lang="es-PE" sz="1600" u="none" cap="none" strike="noStrike">
                <a:solidFill>
                  <a:schemeClr val="dk1"/>
                </a:solidFill>
                <a:latin typeface="Calibri"/>
                <a:ea typeface="Calibri"/>
                <a:cs typeface="Calibri"/>
                <a:sym typeface="Calibri"/>
              </a:rPr>
              <a:t> los conceptos fundamentales para la publicación de un sitio web.</a:t>
            </a:r>
            <a:endParaRPr b="0" i="0" sz="1400" u="none" cap="none" strike="noStrike">
              <a:solidFill>
                <a:srgbClr val="000000"/>
              </a:solidFill>
              <a:latin typeface="Arial"/>
              <a:ea typeface="Arial"/>
              <a:cs typeface="Arial"/>
              <a:sym typeface="Arial"/>
            </a:endParaRPr>
          </a:p>
          <a:p>
            <a:pPr indent="-173038" lvl="1" marL="182563" marR="0" rtl="0" algn="l">
              <a:lnSpc>
                <a:spcPct val="100000"/>
              </a:lnSpc>
              <a:spcBef>
                <a:spcPts val="0"/>
              </a:spcBef>
              <a:spcAft>
                <a:spcPts val="0"/>
              </a:spcAft>
              <a:buClr>
                <a:schemeClr val="dk1"/>
              </a:buClr>
              <a:buSzPts val="1600"/>
              <a:buFont typeface="Arial"/>
              <a:buChar char="•"/>
            </a:pPr>
            <a:r>
              <a:rPr b="1" i="0" lang="es-PE" sz="1600" u="none" cap="none" strike="noStrike">
                <a:solidFill>
                  <a:schemeClr val="dk1"/>
                </a:solidFill>
                <a:latin typeface="Calibri"/>
                <a:ea typeface="Calibri"/>
                <a:cs typeface="Calibri"/>
                <a:sym typeface="Calibri"/>
              </a:rPr>
              <a:t>Conocerás</a:t>
            </a:r>
            <a:r>
              <a:rPr b="0" i="0" lang="es-PE" sz="1600" u="none" cap="none" strike="noStrike">
                <a:solidFill>
                  <a:schemeClr val="dk1"/>
                </a:solidFill>
                <a:latin typeface="Calibri"/>
                <a:ea typeface="Calibri"/>
                <a:cs typeface="Calibri"/>
                <a:sym typeface="Calibri"/>
              </a:rPr>
              <a:t> cómo hacer uso de iconos en internet para tu proyecto.</a:t>
            </a:r>
            <a:endParaRPr b="0" i="0" sz="1400" u="none" cap="none" strike="noStrike">
              <a:solidFill>
                <a:srgbClr val="000000"/>
              </a:solidFill>
              <a:latin typeface="Arial"/>
              <a:ea typeface="Arial"/>
              <a:cs typeface="Arial"/>
              <a:sym typeface="Arial"/>
            </a:endParaRPr>
          </a:p>
          <a:p>
            <a:pPr indent="-173038" lvl="1" marL="182563" marR="0" rtl="0" algn="l">
              <a:lnSpc>
                <a:spcPct val="100000"/>
              </a:lnSpc>
              <a:spcBef>
                <a:spcPts val="0"/>
              </a:spcBef>
              <a:spcAft>
                <a:spcPts val="0"/>
              </a:spcAft>
              <a:buClr>
                <a:schemeClr val="dk1"/>
              </a:buClr>
              <a:buSzPts val="1600"/>
              <a:buFont typeface="Arial"/>
              <a:buChar char="•"/>
            </a:pPr>
            <a:r>
              <a:rPr b="1" i="0" lang="es-PE" sz="1600" u="none" cap="none" strike="noStrike">
                <a:solidFill>
                  <a:srgbClr val="262626"/>
                </a:solidFill>
                <a:latin typeface="Calibri"/>
                <a:ea typeface="Calibri"/>
                <a:cs typeface="Calibri"/>
                <a:sym typeface="Calibri"/>
              </a:rPr>
              <a:t>Conocerás</a:t>
            </a:r>
            <a:r>
              <a:rPr b="0" i="0" lang="es-PE" sz="1600" u="none" cap="none" strike="noStrike">
                <a:solidFill>
                  <a:srgbClr val="262626"/>
                </a:solidFill>
                <a:latin typeface="Calibri"/>
                <a:ea typeface="Calibri"/>
                <a:cs typeface="Calibri"/>
                <a:sym typeface="Calibri"/>
              </a:rPr>
              <a:t> cómo aplicar estilos a objetos anidados HTML.</a:t>
            </a:r>
            <a:endParaRPr b="0" i="0" sz="1400" u="none" cap="none" strike="noStrike">
              <a:solidFill>
                <a:srgbClr val="000000"/>
              </a:solidFill>
              <a:latin typeface="Arial"/>
              <a:ea typeface="Arial"/>
              <a:cs typeface="Arial"/>
              <a:sym typeface="Arial"/>
            </a:endParaRPr>
          </a:p>
          <a:p>
            <a:pPr indent="-173038" lvl="1" marL="182563" marR="0" rtl="0" algn="l">
              <a:lnSpc>
                <a:spcPct val="100000"/>
              </a:lnSpc>
              <a:spcBef>
                <a:spcPts val="0"/>
              </a:spcBef>
              <a:spcAft>
                <a:spcPts val="0"/>
              </a:spcAft>
              <a:buClr>
                <a:schemeClr val="dk1"/>
              </a:buClr>
              <a:buSzPts val="1600"/>
              <a:buFont typeface="Arial"/>
              <a:buChar char="•"/>
            </a:pPr>
            <a:r>
              <a:rPr b="1" i="0" lang="es-PE" sz="1600" u="none" cap="none" strike="noStrike">
                <a:solidFill>
                  <a:srgbClr val="262626"/>
                </a:solidFill>
                <a:latin typeface="Calibri"/>
                <a:ea typeface="Calibri"/>
                <a:cs typeface="Calibri"/>
                <a:sym typeface="Calibri"/>
              </a:rPr>
              <a:t>Aplicarás</a:t>
            </a:r>
            <a:r>
              <a:rPr b="0" i="0" lang="es-PE" sz="1600" u="none" cap="none" strike="noStrike">
                <a:solidFill>
                  <a:srgbClr val="262626"/>
                </a:solidFill>
                <a:latin typeface="Calibri"/>
                <a:ea typeface="Calibri"/>
                <a:cs typeface="Calibri"/>
                <a:sym typeface="Calibri"/>
              </a:rPr>
              <a:t> efectos de bordes, sombras y redondeo a los elementos HTML.</a:t>
            </a:r>
            <a:endParaRPr b="0" i="0" sz="1400" u="none" cap="none" strike="noStrike">
              <a:solidFill>
                <a:srgbClr val="000000"/>
              </a:solidFill>
              <a:latin typeface="Arial"/>
              <a:ea typeface="Arial"/>
              <a:cs typeface="Arial"/>
              <a:sym typeface="Arial"/>
            </a:endParaRPr>
          </a:p>
          <a:p>
            <a:pPr indent="-71438" lvl="1" marL="182563"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1438" lvl="1" marL="182563"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1437" lvl="2" marL="638175"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71438" lvl="1" marL="182563"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nvSpPr>
        <p:spPr>
          <a:xfrm>
            <a:off x="407875" y="784768"/>
            <a:ext cx="6908987" cy="1969770"/>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HTML casi todos los elementos pueden tener un borde.</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 revisar el modelo de caja podemos observar que los bordes junto con el espaciado pueden afectar el tamaño de nuestra caja y, por lo tanto, el espacio que ocupa un elemento en la página.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 CSS podemos especificar el aspecto que tendrá el borde de cualquier elemento HTML mediante tres propiedades: su ancho o grosor, su estilo y su color.</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a:t>
            </a:r>
            <a:endParaRPr b="0" i="0" sz="1400" u="none" cap="none" strike="noStrike">
              <a:solidFill>
                <a:srgbClr val="000000"/>
              </a:solidFill>
              <a:latin typeface="Arial"/>
              <a:ea typeface="Arial"/>
              <a:cs typeface="Arial"/>
              <a:sym typeface="Arial"/>
            </a:endParaRPr>
          </a:p>
        </p:txBody>
      </p:sp>
      <p:pic>
        <p:nvPicPr>
          <p:cNvPr descr="Best 20+Coding Wallpapers | Download Free Pictures &amp; Stock Photos On  Unsplash" id="214" name="Google Shape;214;p20"/>
          <p:cNvPicPr preferRelativeResize="0"/>
          <p:nvPr/>
        </p:nvPicPr>
        <p:blipFill rotWithShape="1">
          <a:blip r:embed="rId3">
            <a:alphaModFix/>
          </a:blip>
          <a:srcRect b="26716" l="0" r="0" t="14287"/>
          <a:stretch/>
        </p:blipFill>
        <p:spPr>
          <a:xfrm>
            <a:off x="2249058" y="3026486"/>
            <a:ext cx="4645883" cy="18283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p:nvPr/>
        </p:nvSpPr>
        <p:spPr>
          <a:xfrm>
            <a:off x="4781020" y="2485601"/>
            <a:ext cx="2732769" cy="2023501"/>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21"/>
          <p:cNvSpPr txBox="1"/>
          <p:nvPr/>
        </p:nvSpPr>
        <p:spPr>
          <a:xfrm>
            <a:off x="407875" y="776787"/>
            <a:ext cx="7426991" cy="1231106"/>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ESTILO DEL BORDE</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definir el estilo de un borde mediante la propiedad </a:t>
            </a:r>
            <a:r>
              <a:rPr b="1" i="0" lang="es-PE" sz="1600" u="none" cap="none" strike="noStrike">
                <a:solidFill>
                  <a:srgbClr val="262626"/>
                </a:solidFill>
                <a:latin typeface="Calibri"/>
                <a:ea typeface="Calibri"/>
                <a:cs typeface="Calibri"/>
                <a:sym typeface="Calibri"/>
              </a:rPr>
              <a:t>border-style</a:t>
            </a:r>
            <a:r>
              <a:rPr b="0" i="0" lang="es-PE" sz="1600" u="none" cap="none" strike="noStrike">
                <a:solidFill>
                  <a:srgbClr val="262626"/>
                </a:solidFill>
                <a:latin typeface="Calibri"/>
                <a:ea typeface="Calibri"/>
                <a:cs typeface="Calibri"/>
                <a:sym typeface="Calibri"/>
              </a:rPr>
              <a:t> que especifica el tipo de borde que se mostrará en la página.</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propiedad tiene varios valores posibles: </a:t>
            </a:r>
            <a:r>
              <a:rPr b="0" i="1" lang="es-PE" sz="1600" u="none" cap="none" strike="noStrike">
                <a:solidFill>
                  <a:srgbClr val="262626"/>
                </a:solidFill>
                <a:latin typeface="Calibri"/>
                <a:ea typeface="Calibri"/>
                <a:cs typeface="Calibri"/>
                <a:sym typeface="Calibri"/>
              </a:rPr>
              <a:t>solid</a:t>
            </a:r>
            <a:r>
              <a:rPr b="0" i="0" lang="es-PE" sz="1600" u="none" cap="none" strike="noStrike">
                <a:solidFill>
                  <a:srgbClr val="262626"/>
                </a:solidFill>
                <a:latin typeface="Calibri"/>
                <a:ea typeface="Calibri"/>
                <a:cs typeface="Calibri"/>
                <a:sym typeface="Calibri"/>
              </a:rPr>
              <a:t>, </a:t>
            </a:r>
            <a:r>
              <a:rPr b="0" i="1" lang="es-PE" sz="1600" u="none" cap="none" strike="noStrike">
                <a:solidFill>
                  <a:srgbClr val="262626"/>
                </a:solidFill>
                <a:latin typeface="Calibri"/>
                <a:ea typeface="Calibri"/>
                <a:cs typeface="Calibri"/>
                <a:sym typeface="Calibri"/>
              </a:rPr>
              <a:t>dotted</a:t>
            </a:r>
            <a:r>
              <a:rPr b="0" i="0" lang="es-PE" sz="1600" u="none" cap="none" strike="noStrike">
                <a:solidFill>
                  <a:srgbClr val="262626"/>
                </a:solidFill>
                <a:latin typeface="Calibri"/>
                <a:ea typeface="Calibri"/>
                <a:cs typeface="Calibri"/>
                <a:sym typeface="Calibri"/>
              </a:rPr>
              <a:t>, </a:t>
            </a:r>
            <a:r>
              <a:rPr b="0" i="1" lang="es-PE" sz="1600" u="none" cap="none" strike="noStrike">
                <a:solidFill>
                  <a:srgbClr val="262626"/>
                </a:solidFill>
                <a:latin typeface="Calibri"/>
                <a:ea typeface="Calibri"/>
                <a:cs typeface="Calibri"/>
                <a:sym typeface="Calibri"/>
              </a:rPr>
              <a:t>dashed</a:t>
            </a:r>
            <a:r>
              <a:rPr b="0" i="0" lang="es-PE" sz="1600" u="none" cap="none" strike="noStrike">
                <a:solidFill>
                  <a:srgbClr val="262626"/>
                </a:solidFill>
                <a:latin typeface="Calibri"/>
                <a:ea typeface="Calibri"/>
                <a:cs typeface="Calibri"/>
                <a:sym typeface="Calibri"/>
              </a:rPr>
              <a:t>, </a:t>
            </a:r>
            <a:r>
              <a:rPr b="0" i="1" lang="es-PE" sz="1600" u="none" cap="none" strike="noStrike">
                <a:solidFill>
                  <a:srgbClr val="262626"/>
                </a:solidFill>
                <a:latin typeface="Calibri"/>
                <a:ea typeface="Calibri"/>
                <a:cs typeface="Calibri"/>
                <a:sym typeface="Calibri"/>
              </a:rPr>
              <a:t>double</a:t>
            </a:r>
            <a:r>
              <a:rPr b="0" i="0" lang="es-PE" sz="1600" u="none" cap="none" strike="noStrike">
                <a:solidFill>
                  <a:srgbClr val="262626"/>
                </a:solidFill>
                <a:latin typeface="Calibri"/>
                <a:ea typeface="Calibri"/>
                <a:cs typeface="Calibri"/>
                <a:sym typeface="Calibri"/>
              </a:rPr>
              <a:t>, </a:t>
            </a:r>
            <a:r>
              <a:rPr b="0" i="1" lang="es-PE" sz="1600" u="none" cap="none" strike="noStrike">
                <a:solidFill>
                  <a:srgbClr val="262626"/>
                </a:solidFill>
                <a:latin typeface="Calibri"/>
                <a:ea typeface="Calibri"/>
                <a:cs typeface="Calibri"/>
                <a:sym typeface="Calibri"/>
              </a:rPr>
              <a:t>groove</a:t>
            </a:r>
            <a:r>
              <a:rPr b="0" i="0" lang="es-PE" sz="1600" u="none" cap="none" strike="noStrike">
                <a:solidFill>
                  <a:srgbClr val="262626"/>
                </a:solidFill>
                <a:latin typeface="Calibri"/>
                <a:ea typeface="Calibri"/>
                <a:cs typeface="Calibri"/>
                <a:sym typeface="Calibri"/>
              </a:rPr>
              <a:t>, </a:t>
            </a:r>
            <a:r>
              <a:rPr b="0" i="1" lang="es-PE" sz="1600" u="none" cap="none" strike="noStrike">
                <a:solidFill>
                  <a:srgbClr val="262626"/>
                </a:solidFill>
                <a:latin typeface="Calibri"/>
                <a:ea typeface="Calibri"/>
                <a:cs typeface="Calibri"/>
                <a:sym typeface="Calibri"/>
              </a:rPr>
              <a:t>ridge</a:t>
            </a:r>
            <a:r>
              <a:rPr b="0" i="0" lang="es-PE" sz="1600" u="none" cap="none" strike="noStrike">
                <a:solidFill>
                  <a:srgbClr val="262626"/>
                </a:solidFill>
                <a:latin typeface="Calibri"/>
                <a:ea typeface="Calibri"/>
                <a:cs typeface="Calibri"/>
                <a:sym typeface="Calibri"/>
              </a:rPr>
              <a:t>, </a:t>
            </a:r>
            <a:r>
              <a:rPr b="0" i="1" lang="es-PE" sz="1600" u="none" cap="none" strike="noStrike">
                <a:solidFill>
                  <a:srgbClr val="262626"/>
                </a:solidFill>
                <a:latin typeface="Calibri"/>
                <a:ea typeface="Calibri"/>
                <a:cs typeface="Calibri"/>
                <a:sym typeface="Calibri"/>
              </a:rPr>
              <a:t>inset</a:t>
            </a:r>
            <a:r>
              <a:rPr b="0" i="0" lang="es-PE" sz="1600" u="none" cap="none" strike="noStrike">
                <a:solidFill>
                  <a:srgbClr val="262626"/>
                </a:solidFill>
                <a:latin typeface="Calibri"/>
                <a:ea typeface="Calibri"/>
                <a:cs typeface="Calibri"/>
                <a:sym typeface="Calibri"/>
              </a:rPr>
              <a:t>, </a:t>
            </a:r>
            <a:r>
              <a:rPr b="0" i="1" lang="es-PE" sz="1600" u="none" cap="none" strike="noStrike">
                <a:solidFill>
                  <a:srgbClr val="262626"/>
                </a:solidFill>
                <a:latin typeface="Calibri"/>
                <a:ea typeface="Calibri"/>
                <a:cs typeface="Calibri"/>
                <a:sym typeface="Calibri"/>
              </a:rPr>
              <a:t>outset</a:t>
            </a:r>
            <a:r>
              <a:rPr b="0" i="0" lang="es-PE" sz="1600" u="none" cap="none" strike="noStrike">
                <a:solidFill>
                  <a:srgbClr val="262626"/>
                </a:solidFill>
                <a:latin typeface="Calibri"/>
                <a:ea typeface="Calibri"/>
                <a:cs typeface="Calibri"/>
                <a:sym typeface="Calibri"/>
              </a:rPr>
              <a:t>, </a:t>
            </a:r>
            <a:r>
              <a:rPr b="0" i="1" lang="es-PE" sz="1600" u="none" cap="none" strike="noStrike">
                <a:solidFill>
                  <a:srgbClr val="262626"/>
                </a:solidFill>
                <a:latin typeface="Calibri"/>
                <a:ea typeface="Calibri"/>
                <a:cs typeface="Calibri"/>
                <a:sym typeface="Calibri"/>
              </a:rPr>
              <a:t>none</a:t>
            </a:r>
            <a:r>
              <a:rPr b="0" i="0" lang="es-PE" sz="1600" u="none" cap="none" strike="noStrike">
                <a:solidFill>
                  <a:srgbClr val="262626"/>
                </a:solidFill>
                <a:latin typeface="Calibri"/>
                <a:ea typeface="Calibri"/>
                <a:cs typeface="Calibri"/>
                <a:sym typeface="Calibri"/>
              </a:rPr>
              <a:t>, </a:t>
            </a:r>
            <a:r>
              <a:rPr b="0" i="1" lang="es-PE" sz="1600" u="none" cap="none" strike="noStrike">
                <a:solidFill>
                  <a:srgbClr val="262626"/>
                </a:solidFill>
                <a:latin typeface="Calibri"/>
                <a:ea typeface="Calibri"/>
                <a:cs typeface="Calibri"/>
                <a:sym typeface="Calibri"/>
              </a:rPr>
              <a:t>hidden</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a:t>
            </a:r>
            <a:endParaRPr b="0" i="0" sz="1400" u="none" cap="none" strike="noStrike">
              <a:solidFill>
                <a:srgbClr val="000000"/>
              </a:solidFill>
              <a:latin typeface="Arial"/>
              <a:ea typeface="Arial"/>
              <a:cs typeface="Arial"/>
              <a:sym typeface="Arial"/>
            </a:endParaRPr>
          </a:p>
        </p:txBody>
      </p:sp>
      <p:sp>
        <p:nvSpPr>
          <p:cNvPr id="223" name="Google Shape;223;p21"/>
          <p:cNvSpPr txBox="1"/>
          <p:nvPr/>
        </p:nvSpPr>
        <p:spPr>
          <a:xfrm>
            <a:off x="4829695" y="2529335"/>
            <a:ext cx="2638800" cy="1938992"/>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p</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border-style</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solid</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2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.texto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border-style</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dotted</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#parrafo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border-style</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double</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D4D4D4"/>
              </a:solidFill>
              <a:latin typeface="Consolas"/>
              <a:ea typeface="Consolas"/>
              <a:cs typeface="Consolas"/>
              <a:sym typeface="Consolas"/>
            </a:endParaRPr>
          </a:p>
        </p:txBody>
      </p:sp>
      <p:pic>
        <p:nvPicPr>
          <p:cNvPr descr="Estilos" id="224" name="Google Shape;224;p21"/>
          <p:cNvPicPr preferRelativeResize="0"/>
          <p:nvPr/>
        </p:nvPicPr>
        <p:blipFill rotWithShape="1">
          <a:blip r:embed="rId3">
            <a:alphaModFix/>
          </a:blip>
          <a:srcRect b="0" l="0" r="0" t="0"/>
          <a:stretch/>
        </p:blipFill>
        <p:spPr>
          <a:xfrm>
            <a:off x="1813223" y="2327563"/>
            <a:ext cx="2496418" cy="27685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p:nvPr/>
        </p:nvSpPr>
        <p:spPr>
          <a:xfrm>
            <a:off x="1320529" y="2688069"/>
            <a:ext cx="6701150" cy="2436176"/>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22"/>
          <p:cNvSpPr txBox="1"/>
          <p:nvPr/>
        </p:nvSpPr>
        <p:spPr>
          <a:xfrm>
            <a:off x="407875" y="757653"/>
            <a:ext cx="7613804" cy="172354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ANCHO DEL BORDE</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definir el color de un borde mediante la propiedad </a:t>
            </a:r>
            <a:r>
              <a:rPr b="1" i="0" lang="es-PE" sz="1600" u="none" cap="none" strike="noStrike">
                <a:solidFill>
                  <a:srgbClr val="262626"/>
                </a:solidFill>
                <a:latin typeface="Calibri"/>
                <a:ea typeface="Calibri"/>
                <a:cs typeface="Calibri"/>
                <a:sym typeface="Calibri"/>
              </a:rPr>
              <a:t>border-width</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propiedad tiene varios valores posibles:</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tamaño específico, indicado en una de las unidades de medida empleadas por HTML y CSS (px, pt, em).</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valor predefinido: </a:t>
            </a:r>
            <a:r>
              <a:rPr b="0" i="1" lang="es-PE" sz="1600" u="none" cap="none" strike="noStrike">
                <a:solidFill>
                  <a:srgbClr val="262626"/>
                </a:solidFill>
                <a:latin typeface="Calibri"/>
                <a:ea typeface="Calibri"/>
                <a:cs typeface="Calibri"/>
                <a:sym typeface="Calibri"/>
              </a:rPr>
              <a:t>thin</a:t>
            </a:r>
            <a:r>
              <a:rPr b="0" i="0" lang="es-PE" sz="1600" u="none" cap="none" strike="noStrike">
                <a:solidFill>
                  <a:srgbClr val="262626"/>
                </a:solidFill>
                <a:latin typeface="Calibri"/>
                <a:ea typeface="Calibri"/>
                <a:cs typeface="Calibri"/>
                <a:sym typeface="Calibri"/>
              </a:rPr>
              <a:t> (delgado), </a:t>
            </a:r>
            <a:r>
              <a:rPr b="0" i="1" lang="es-PE" sz="1600" u="none" cap="none" strike="noStrike">
                <a:solidFill>
                  <a:srgbClr val="262626"/>
                </a:solidFill>
                <a:latin typeface="Calibri"/>
                <a:ea typeface="Calibri"/>
                <a:cs typeface="Calibri"/>
                <a:sym typeface="Calibri"/>
              </a:rPr>
              <a:t>medium</a:t>
            </a:r>
            <a:r>
              <a:rPr b="0" i="0" lang="es-PE" sz="1600" u="none" cap="none" strike="noStrike">
                <a:solidFill>
                  <a:srgbClr val="262626"/>
                </a:solidFill>
                <a:latin typeface="Calibri"/>
                <a:ea typeface="Calibri"/>
                <a:cs typeface="Calibri"/>
                <a:sym typeface="Calibri"/>
              </a:rPr>
              <a:t> (medio) o </a:t>
            </a:r>
            <a:r>
              <a:rPr b="0" i="1" lang="es-PE" sz="1600" u="none" cap="none" strike="noStrike">
                <a:solidFill>
                  <a:srgbClr val="262626"/>
                </a:solidFill>
                <a:latin typeface="Calibri"/>
                <a:ea typeface="Calibri"/>
                <a:cs typeface="Calibri"/>
                <a:sym typeface="Calibri"/>
              </a:rPr>
              <a:t>thick</a:t>
            </a:r>
            <a:r>
              <a:rPr b="0" i="0" lang="es-PE" sz="1600" u="none" cap="none" strike="noStrike">
                <a:solidFill>
                  <a:srgbClr val="262626"/>
                </a:solidFill>
                <a:latin typeface="Calibri"/>
                <a:ea typeface="Calibri"/>
                <a:cs typeface="Calibri"/>
                <a:sym typeface="Calibri"/>
              </a:rPr>
              <a:t> (grueso).</a:t>
            </a:r>
            <a:endParaRPr b="0" i="0" sz="1600" u="none" cap="none" strike="noStrike">
              <a:solidFill>
                <a:srgbClr val="262626"/>
              </a:solidFill>
              <a:latin typeface="Calibri"/>
              <a:ea typeface="Calibri"/>
              <a:cs typeface="Calibri"/>
              <a:sym typeface="Calibri"/>
            </a:endParaRPr>
          </a:p>
        </p:txBody>
      </p:sp>
      <p:sp>
        <p:nvSpPr>
          <p:cNvPr id="232" name="Google Shape;232;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a:t>
            </a:r>
            <a:endParaRPr b="0" i="0" sz="1400" u="none" cap="none" strike="noStrike">
              <a:solidFill>
                <a:srgbClr val="000000"/>
              </a:solidFill>
              <a:latin typeface="Arial"/>
              <a:ea typeface="Arial"/>
              <a:cs typeface="Arial"/>
              <a:sym typeface="Arial"/>
            </a:endParaRPr>
          </a:p>
        </p:txBody>
      </p:sp>
      <p:sp>
        <p:nvSpPr>
          <p:cNvPr id="233" name="Google Shape;233;p22"/>
          <p:cNvSpPr txBox="1"/>
          <p:nvPr/>
        </p:nvSpPr>
        <p:spPr>
          <a:xfrm>
            <a:off x="1382486" y="2757708"/>
            <a:ext cx="6577236" cy="2308324"/>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p</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border-style</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solid</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border-width</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5px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2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.texto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border-style</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dotted</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9CDCFE"/>
                </a:solidFill>
                <a:latin typeface="Consolas"/>
                <a:ea typeface="Consolas"/>
                <a:cs typeface="Consolas"/>
                <a:sym typeface="Consolas"/>
              </a:rPr>
              <a:t>    border-width</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1em</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#parrafo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border-style</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double</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9CDCFE"/>
                </a:solidFill>
                <a:latin typeface="Consolas"/>
                <a:ea typeface="Consolas"/>
                <a:cs typeface="Consolas"/>
                <a:sym typeface="Consolas"/>
              </a:rPr>
              <a:t>    border-width</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thin</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p:nvPr/>
        </p:nvSpPr>
        <p:spPr>
          <a:xfrm>
            <a:off x="1209600" y="2214405"/>
            <a:ext cx="6724800" cy="2988000"/>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23"/>
          <p:cNvSpPr txBox="1"/>
          <p:nvPr/>
        </p:nvSpPr>
        <p:spPr>
          <a:xfrm>
            <a:off x="407874" y="826950"/>
            <a:ext cx="7204494" cy="1231106"/>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COLOR DEL BORDE</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definir el ancho o grosor de un borde mediante la propiedad </a:t>
            </a:r>
            <a:r>
              <a:rPr b="1" i="0" lang="es-PE" sz="1600" u="none" cap="none" strike="noStrike">
                <a:solidFill>
                  <a:srgbClr val="262626"/>
                </a:solidFill>
                <a:latin typeface="Calibri"/>
                <a:ea typeface="Calibri"/>
                <a:cs typeface="Calibri"/>
                <a:sym typeface="Calibri"/>
              </a:rPr>
              <a:t>border-color</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propiedad acepta la especificación de un color en cualquiera de los códigos utilizados en HTML o CSS: por nombre, por valor hexadecimal o código RGB.</a:t>
            </a:r>
            <a:endParaRPr b="0" i="0" sz="1600" u="none" cap="none" strike="noStrike">
              <a:solidFill>
                <a:srgbClr val="262626"/>
              </a:solidFill>
              <a:latin typeface="Calibri"/>
              <a:ea typeface="Calibri"/>
              <a:cs typeface="Calibri"/>
              <a:sym typeface="Calibri"/>
            </a:endParaRPr>
          </a:p>
        </p:txBody>
      </p:sp>
      <p:sp>
        <p:nvSpPr>
          <p:cNvPr id="241" name="Google Shape;241;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a:t>
            </a:r>
            <a:endParaRPr b="0" i="0" sz="1400" u="none" cap="none" strike="noStrike">
              <a:solidFill>
                <a:srgbClr val="000000"/>
              </a:solidFill>
              <a:latin typeface="Arial"/>
              <a:ea typeface="Arial"/>
              <a:cs typeface="Arial"/>
              <a:sym typeface="Arial"/>
            </a:endParaRPr>
          </a:p>
        </p:txBody>
      </p:sp>
      <p:sp>
        <p:nvSpPr>
          <p:cNvPr id="242" name="Google Shape;242;p23"/>
          <p:cNvSpPr txBox="1"/>
          <p:nvPr/>
        </p:nvSpPr>
        <p:spPr>
          <a:xfrm>
            <a:off x="1276096" y="2279037"/>
            <a:ext cx="6577236" cy="2862322"/>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p</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border-style</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solid</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border-width</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5px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9CDCFE"/>
                </a:solidFill>
                <a:latin typeface="Consolas"/>
                <a:ea typeface="Consolas"/>
                <a:cs typeface="Consolas"/>
                <a:sym typeface="Consolas"/>
              </a:rPr>
              <a:t>    border-color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red</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2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.texto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border-style</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dotted</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9CDCFE"/>
                </a:solidFill>
                <a:latin typeface="Consolas"/>
                <a:ea typeface="Consolas"/>
                <a:cs typeface="Consolas"/>
                <a:sym typeface="Consolas"/>
              </a:rPr>
              <a:t>    border-width</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1em</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#1900ff</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#parrafo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border-style</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double</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9CDCFE"/>
                </a:solidFill>
                <a:latin typeface="Consolas"/>
                <a:ea typeface="Consolas"/>
                <a:cs typeface="Consolas"/>
                <a:sym typeface="Consolas"/>
              </a:rPr>
              <a:t>    border-width</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thin</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DCDCAA"/>
                </a:solidFill>
                <a:latin typeface="Consolas"/>
                <a:ea typeface="Consolas"/>
                <a:cs typeface="Consolas"/>
                <a:sym typeface="Consolas"/>
              </a:rPr>
              <a:t>rgb</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B5CEA8"/>
                </a:solidFill>
                <a:latin typeface="Consolas"/>
                <a:ea typeface="Consolas"/>
                <a:cs typeface="Consolas"/>
                <a:sym typeface="Consolas"/>
              </a:rPr>
              <a:t>0</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255</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106</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p:nvPr/>
        </p:nvSpPr>
        <p:spPr>
          <a:xfrm>
            <a:off x="2893079" y="1175515"/>
            <a:ext cx="5969725" cy="3679743"/>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24"/>
          <p:cNvSpPr txBox="1"/>
          <p:nvPr/>
        </p:nvSpPr>
        <p:spPr>
          <a:xfrm>
            <a:off x="407875" y="1175515"/>
            <a:ext cx="2182925" cy="270843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MÚLTIPLES VALORES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definir cualquiera de las propiedades de un borde utilizando de uno a cuatro valores que se relacionan con los cuatro lados de la caja (arriba, abajo, derecha e izquierda).</a:t>
            </a:r>
            <a:endParaRPr b="0" i="0" sz="1400" u="none" cap="none" strike="noStrike">
              <a:solidFill>
                <a:srgbClr val="000000"/>
              </a:solidFill>
              <a:latin typeface="Arial"/>
              <a:ea typeface="Arial"/>
              <a:cs typeface="Arial"/>
              <a:sym typeface="Arial"/>
            </a:endParaRPr>
          </a:p>
        </p:txBody>
      </p:sp>
      <p:sp>
        <p:nvSpPr>
          <p:cNvPr id="250" name="Google Shape;250;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a:t>
            </a:r>
            <a:endParaRPr b="0" i="0" sz="1400" u="none" cap="none" strike="noStrike">
              <a:solidFill>
                <a:srgbClr val="000000"/>
              </a:solidFill>
              <a:latin typeface="Arial"/>
              <a:ea typeface="Arial"/>
              <a:cs typeface="Arial"/>
              <a:sym typeface="Arial"/>
            </a:endParaRPr>
          </a:p>
        </p:txBody>
      </p:sp>
      <p:sp>
        <p:nvSpPr>
          <p:cNvPr id="251" name="Google Shape;251;p24"/>
          <p:cNvSpPr txBox="1"/>
          <p:nvPr/>
        </p:nvSpPr>
        <p:spPr>
          <a:xfrm>
            <a:off x="2977469" y="1245419"/>
            <a:ext cx="5823275" cy="3539430"/>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border-style</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solid</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solid a los cuatro lados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PE" sz="1400" u="none" cap="none" strike="noStrike">
                <a:solidFill>
                  <a:srgbClr val="D4D4D4"/>
                </a:solidFill>
                <a:latin typeface="Consolas"/>
                <a:ea typeface="Consolas"/>
                <a:cs typeface="Consolas"/>
                <a:sym typeface="Consolas"/>
              </a:rPr>
            </a:b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border-style</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solid dotted</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solid arriba y abajo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dotted derecha e izquierda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PE" sz="1400" u="none" cap="none" strike="noStrike">
                <a:solidFill>
                  <a:srgbClr val="D4D4D4"/>
                </a:solidFill>
                <a:latin typeface="Consolas"/>
                <a:ea typeface="Consolas"/>
                <a:cs typeface="Consolas"/>
                <a:sym typeface="Consolas"/>
              </a:rPr>
            </a:b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border-style</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solid</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dotted</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double</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solid arriba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dotted derecha e izquierda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double abajo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PE" sz="1400" u="none" cap="none" strike="noStrike">
                <a:solidFill>
                  <a:srgbClr val="D4D4D4"/>
                </a:solidFill>
                <a:latin typeface="Consolas"/>
                <a:ea typeface="Consolas"/>
                <a:cs typeface="Consolas"/>
                <a:sym typeface="Consolas"/>
              </a:rPr>
            </a:b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border-style</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solid</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dotted</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double dashed</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solid arriba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dotted derecha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double abajo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dashed izquierda */</a:t>
            </a:r>
            <a:endParaRPr b="0" i="0" sz="1400" u="none" cap="none" strike="noStrike">
              <a:solidFill>
                <a:srgbClr val="D4D4D4"/>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p:nvPr/>
        </p:nvSpPr>
        <p:spPr>
          <a:xfrm>
            <a:off x="1212783" y="2857500"/>
            <a:ext cx="6724509" cy="1891502"/>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25"/>
          <p:cNvSpPr txBox="1"/>
          <p:nvPr/>
        </p:nvSpPr>
        <p:spPr>
          <a:xfrm>
            <a:off x="407875" y="757401"/>
            <a:ext cx="6662932" cy="172354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PROPIEDAD BORDER</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definir completamente un borde mediante la propiedad </a:t>
            </a:r>
            <a:r>
              <a:rPr b="1" i="0" lang="es-PE" sz="1600" u="none" cap="none" strike="noStrike">
                <a:solidFill>
                  <a:srgbClr val="262626"/>
                </a:solidFill>
                <a:latin typeface="Calibri"/>
                <a:ea typeface="Calibri"/>
                <a:cs typeface="Calibri"/>
                <a:sym typeface="Calibri"/>
              </a:rPr>
              <a:t>border</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propiedad acepta tres valores en el siguiente orden:</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ancho o grosor del borde.</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estilo del borde.</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color del borde.</a:t>
            </a:r>
            <a:endParaRPr b="0" i="0" sz="1600" u="none" cap="none" strike="noStrike">
              <a:solidFill>
                <a:srgbClr val="262626"/>
              </a:solidFill>
              <a:latin typeface="Calibri"/>
              <a:ea typeface="Calibri"/>
              <a:cs typeface="Calibri"/>
              <a:sym typeface="Calibri"/>
            </a:endParaRPr>
          </a:p>
        </p:txBody>
      </p:sp>
      <p:sp>
        <p:nvSpPr>
          <p:cNvPr id="259" name="Google Shape;259;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a:t>
            </a:r>
            <a:endParaRPr b="0" i="0" sz="1400" u="none" cap="none" strike="noStrike">
              <a:solidFill>
                <a:srgbClr val="000000"/>
              </a:solidFill>
              <a:latin typeface="Arial"/>
              <a:ea typeface="Arial"/>
              <a:cs typeface="Arial"/>
              <a:sym typeface="Arial"/>
            </a:endParaRPr>
          </a:p>
        </p:txBody>
      </p:sp>
      <p:sp>
        <p:nvSpPr>
          <p:cNvPr id="260" name="Google Shape;260;p25"/>
          <p:cNvSpPr txBox="1"/>
          <p:nvPr/>
        </p:nvSpPr>
        <p:spPr>
          <a:xfrm>
            <a:off x="1283382" y="2924774"/>
            <a:ext cx="6577236" cy="1754326"/>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p</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 border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5px</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solid</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red</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2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.texto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 border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1em</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dotted #1900ff</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#parrafo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 border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thin</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double </a:t>
            </a:r>
            <a:r>
              <a:rPr b="0" i="0" lang="es-PE" sz="1200" u="none" cap="none" strike="noStrike">
                <a:solidFill>
                  <a:srgbClr val="DCDCAA"/>
                </a:solidFill>
                <a:latin typeface="Consolas"/>
                <a:ea typeface="Consolas"/>
                <a:cs typeface="Consolas"/>
                <a:sym typeface="Consolas"/>
              </a:rPr>
              <a:t>rgb</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B5CEA8"/>
                </a:solidFill>
                <a:latin typeface="Consolas"/>
                <a:ea typeface="Consolas"/>
                <a:cs typeface="Consolas"/>
                <a:sym typeface="Consolas"/>
              </a:rPr>
              <a:t>0</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255</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106</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p:nvPr/>
        </p:nvSpPr>
        <p:spPr>
          <a:xfrm>
            <a:off x="1592768" y="2506436"/>
            <a:ext cx="6707647" cy="1299612"/>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26"/>
          <p:cNvSpPr txBox="1"/>
          <p:nvPr/>
        </p:nvSpPr>
        <p:spPr>
          <a:xfrm>
            <a:off x="407875" y="1038343"/>
            <a:ext cx="7000504" cy="1231106"/>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BORDES ESPECÍFICOS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propiedades de bordes específicos se aplican por zonas.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utilizarlas se indica la zona después de la palabra “border-” seguido de la propiedad que se desea especificar.</a:t>
            </a:r>
            <a:endParaRPr b="0" i="0" sz="1400" u="none" cap="none" strike="noStrike">
              <a:solidFill>
                <a:srgbClr val="000000"/>
              </a:solidFill>
              <a:latin typeface="Arial"/>
              <a:ea typeface="Arial"/>
              <a:cs typeface="Arial"/>
              <a:sym typeface="Arial"/>
            </a:endParaRPr>
          </a:p>
        </p:txBody>
      </p:sp>
      <p:sp>
        <p:nvSpPr>
          <p:cNvPr id="268" name="Google Shape;268;p2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a:t>
            </a:r>
            <a:endParaRPr b="0" i="0" sz="1400" u="none" cap="none" strike="noStrike">
              <a:solidFill>
                <a:srgbClr val="000000"/>
              </a:solidFill>
              <a:latin typeface="Arial"/>
              <a:ea typeface="Arial"/>
              <a:cs typeface="Arial"/>
              <a:sym typeface="Arial"/>
            </a:endParaRPr>
          </a:p>
        </p:txBody>
      </p:sp>
      <p:sp>
        <p:nvSpPr>
          <p:cNvPr id="269" name="Google Shape;269;p26"/>
          <p:cNvSpPr txBox="1"/>
          <p:nvPr/>
        </p:nvSpPr>
        <p:spPr>
          <a:xfrm>
            <a:off x="1659725" y="2567989"/>
            <a:ext cx="6577236"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p</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 border-bottom-style</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solid</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border-bottom-width</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3px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border-bottom-color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royalblue</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808080"/>
              </a:solidFill>
              <a:latin typeface="Consolas"/>
              <a:ea typeface="Consolas"/>
              <a:cs typeface="Consolas"/>
              <a:sym typeface="Consolas"/>
            </a:endParaRPr>
          </a:p>
        </p:txBody>
      </p:sp>
      <p:sp>
        <p:nvSpPr>
          <p:cNvPr id="270" name="Google Shape;270;p26"/>
          <p:cNvSpPr txBox="1"/>
          <p:nvPr/>
        </p:nvSpPr>
        <p:spPr>
          <a:xfrm>
            <a:off x="407875" y="4166142"/>
            <a:ext cx="6577236"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Pueden definirse propiedades similares para los otros bordes de la caja: </a:t>
            </a:r>
            <a:r>
              <a:rPr b="0" i="1" lang="es-PE" sz="1600" u="none" cap="none" strike="noStrike">
                <a:solidFill>
                  <a:srgbClr val="262626"/>
                </a:solidFill>
                <a:latin typeface="Calibri"/>
                <a:ea typeface="Calibri"/>
                <a:cs typeface="Calibri"/>
                <a:sym typeface="Calibri"/>
              </a:rPr>
              <a:t>top</a:t>
            </a:r>
            <a:r>
              <a:rPr b="0" i="0" lang="es-PE" sz="1600" u="none" cap="none" strike="noStrike">
                <a:solidFill>
                  <a:srgbClr val="262626"/>
                </a:solidFill>
                <a:latin typeface="Calibri"/>
                <a:ea typeface="Calibri"/>
                <a:cs typeface="Calibri"/>
                <a:sym typeface="Calibri"/>
              </a:rPr>
              <a:t> (arriba), </a:t>
            </a:r>
            <a:r>
              <a:rPr b="0" i="1" lang="es-PE" sz="1600" u="none" cap="none" strike="noStrike">
                <a:solidFill>
                  <a:srgbClr val="262626"/>
                </a:solidFill>
                <a:latin typeface="Calibri"/>
                <a:ea typeface="Calibri"/>
                <a:cs typeface="Calibri"/>
                <a:sym typeface="Calibri"/>
              </a:rPr>
              <a:t>bottom</a:t>
            </a:r>
            <a:r>
              <a:rPr b="0" i="0" lang="es-PE" sz="1600" u="none" cap="none" strike="noStrike">
                <a:solidFill>
                  <a:srgbClr val="262626"/>
                </a:solidFill>
                <a:latin typeface="Calibri"/>
                <a:ea typeface="Calibri"/>
                <a:cs typeface="Calibri"/>
                <a:sym typeface="Calibri"/>
              </a:rPr>
              <a:t> (abajo), </a:t>
            </a:r>
            <a:r>
              <a:rPr b="0" i="1" lang="es-PE" sz="1600" u="none" cap="none" strike="noStrike">
                <a:solidFill>
                  <a:srgbClr val="262626"/>
                </a:solidFill>
                <a:latin typeface="Calibri"/>
                <a:ea typeface="Calibri"/>
                <a:cs typeface="Calibri"/>
                <a:sym typeface="Calibri"/>
              </a:rPr>
              <a:t>left</a:t>
            </a:r>
            <a:r>
              <a:rPr b="0" i="0" lang="es-PE" sz="1600" u="none" cap="none" strike="noStrike">
                <a:solidFill>
                  <a:srgbClr val="262626"/>
                </a:solidFill>
                <a:latin typeface="Calibri"/>
                <a:ea typeface="Calibri"/>
                <a:cs typeface="Calibri"/>
                <a:sym typeface="Calibri"/>
              </a:rPr>
              <a:t> (izquierda) y </a:t>
            </a:r>
            <a:r>
              <a:rPr b="0" i="1" lang="es-PE" sz="1600" u="none" cap="none" strike="noStrike">
                <a:solidFill>
                  <a:srgbClr val="262626"/>
                </a:solidFill>
                <a:latin typeface="Calibri"/>
                <a:ea typeface="Calibri"/>
                <a:cs typeface="Calibri"/>
                <a:sym typeface="Calibri"/>
              </a:rPr>
              <a:t>right</a:t>
            </a:r>
            <a:r>
              <a:rPr b="0" i="0" lang="es-PE" sz="1600" u="none" cap="none" strike="noStrike">
                <a:solidFill>
                  <a:srgbClr val="262626"/>
                </a:solidFill>
                <a:latin typeface="Calibri"/>
                <a:ea typeface="Calibri"/>
                <a:cs typeface="Calibri"/>
                <a:sym typeface="Calibri"/>
              </a:rPr>
              <a:t> (derecha).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27"/>
          <p:cNvSpPr/>
          <p:nvPr/>
        </p:nvSpPr>
        <p:spPr>
          <a:xfrm>
            <a:off x="424252" y="3703125"/>
            <a:ext cx="7966170" cy="73744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BORDES REDONDEADOS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nvSpPr>
        <p:spPr>
          <a:xfrm>
            <a:off x="407875" y="812690"/>
            <a:ext cx="8104529" cy="1477328"/>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versiones anteriores de CSS la posibilidad de definir bordes redondeados no estaba definida.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lograr presentar un elemento con este efecto se recurría a las imágenes.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CSS 3 incluye la propiedad </a:t>
            </a:r>
            <a:r>
              <a:rPr b="1" i="0" lang="es-PE" sz="1600" u="none" cap="none" strike="noStrike">
                <a:solidFill>
                  <a:srgbClr val="262626"/>
                </a:solidFill>
                <a:latin typeface="Calibri"/>
                <a:ea typeface="Calibri"/>
                <a:cs typeface="Calibri"/>
                <a:sym typeface="Calibri"/>
              </a:rPr>
              <a:t>border-radius</a:t>
            </a:r>
            <a:r>
              <a:rPr b="0" i="0" lang="es-PE" sz="1600" u="none" cap="none" strike="noStrike">
                <a:solidFill>
                  <a:srgbClr val="262626"/>
                </a:solidFill>
                <a:latin typeface="Calibri"/>
                <a:ea typeface="Calibri"/>
                <a:cs typeface="Calibri"/>
                <a:sym typeface="Calibri"/>
              </a:rPr>
              <a:t> que permite definir un radio para el borde en las equinas.</a:t>
            </a:r>
            <a:endParaRPr b="0" i="0" sz="1400" u="none" cap="none" strike="noStrike">
              <a:solidFill>
                <a:srgbClr val="000000"/>
              </a:solidFill>
              <a:latin typeface="Arial"/>
              <a:ea typeface="Arial"/>
              <a:cs typeface="Arial"/>
              <a:sym typeface="Arial"/>
            </a:endParaRPr>
          </a:p>
        </p:txBody>
      </p:sp>
      <p:sp>
        <p:nvSpPr>
          <p:cNvPr id="284" name="Google Shape;284;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 REDONDEADOS</a:t>
            </a:r>
            <a:endParaRPr b="0" i="0" sz="1400" u="none" cap="none" strike="noStrike">
              <a:solidFill>
                <a:srgbClr val="000000"/>
              </a:solidFill>
              <a:latin typeface="Arial"/>
              <a:ea typeface="Arial"/>
              <a:cs typeface="Arial"/>
              <a:sym typeface="Arial"/>
            </a:endParaRPr>
          </a:p>
        </p:txBody>
      </p:sp>
      <p:pic>
        <p:nvPicPr>
          <p:cNvPr descr="Top Fun Apps To Learn Simplified Coding" id="285" name="Google Shape;285;p28"/>
          <p:cNvPicPr preferRelativeResize="0"/>
          <p:nvPr/>
        </p:nvPicPr>
        <p:blipFill rotWithShape="1">
          <a:blip r:embed="rId3">
            <a:alphaModFix/>
          </a:blip>
          <a:srcRect b="18348" l="0" r="0" t="15916"/>
          <a:stretch/>
        </p:blipFill>
        <p:spPr>
          <a:xfrm>
            <a:off x="1662653" y="2678763"/>
            <a:ext cx="5818694" cy="19124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p:nvPr/>
        </p:nvSpPr>
        <p:spPr>
          <a:xfrm>
            <a:off x="1157741" y="3440624"/>
            <a:ext cx="6702984" cy="1317356"/>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29"/>
          <p:cNvSpPr/>
          <p:nvPr/>
        </p:nvSpPr>
        <p:spPr>
          <a:xfrm>
            <a:off x="1157740" y="1915886"/>
            <a:ext cx="6702984" cy="768224"/>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 REDONDEADOS</a:t>
            </a:r>
            <a:endParaRPr b="0" i="0" sz="1400" u="none" cap="none" strike="noStrike">
              <a:solidFill>
                <a:srgbClr val="000000"/>
              </a:solidFill>
              <a:latin typeface="Arial"/>
              <a:ea typeface="Arial"/>
              <a:cs typeface="Arial"/>
              <a:sym typeface="Arial"/>
            </a:endParaRPr>
          </a:p>
        </p:txBody>
      </p:sp>
      <p:sp>
        <p:nvSpPr>
          <p:cNvPr id="294" name="Google Shape;294;p29"/>
          <p:cNvSpPr txBox="1"/>
          <p:nvPr/>
        </p:nvSpPr>
        <p:spPr>
          <a:xfrm>
            <a:off x="407875" y="749543"/>
            <a:ext cx="7072188" cy="984885"/>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PROPIEDAD BORDER RADIUS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propiedad acepta valores que indican un tamaño específico en una de las unidades de medida empleadas por HTML y CSS (px, pt, em).</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Consideremos el siguiente código HTML: </a:t>
            </a:r>
            <a:endParaRPr b="0" i="0" sz="1400" u="none" cap="none" strike="noStrike">
              <a:solidFill>
                <a:srgbClr val="000000"/>
              </a:solidFill>
              <a:latin typeface="Arial"/>
              <a:ea typeface="Arial"/>
              <a:cs typeface="Arial"/>
              <a:sym typeface="Arial"/>
            </a:endParaRPr>
          </a:p>
        </p:txBody>
      </p:sp>
      <p:sp>
        <p:nvSpPr>
          <p:cNvPr id="295" name="Google Shape;295;p29"/>
          <p:cNvSpPr txBox="1"/>
          <p:nvPr/>
        </p:nvSpPr>
        <p:spPr>
          <a:xfrm>
            <a:off x="1222945" y="1971235"/>
            <a:ext cx="6577236" cy="64633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p</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Texto de ejemplo</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p</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p:txBody>
      </p:sp>
      <p:sp>
        <p:nvSpPr>
          <p:cNvPr id="296" name="Google Shape;296;p29"/>
          <p:cNvSpPr txBox="1"/>
          <p:nvPr/>
        </p:nvSpPr>
        <p:spPr>
          <a:xfrm>
            <a:off x="1222945" y="3499798"/>
            <a:ext cx="6577236" cy="1200329"/>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2px</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solid</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royalblue</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padding</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5px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width</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200px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border-radius</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5px</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6A9955"/>
                </a:solidFill>
                <a:latin typeface="Consolas"/>
                <a:ea typeface="Consolas"/>
                <a:cs typeface="Consolas"/>
                <a:sym typeface="Consolas"/>
              </a:rPr>
              <a:t>/* Se establece un radio de 5px */</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97" name="Google Shape;297;p29"/>
          <p:cNvSpPr txBox="1"/>
          <p:nvPr/>
        </p:nvSpPr>
        <p:spPr>
          <a:xfrm>
            <a:off x="429389" y="3030890"/>
            <a:ext cx="7370792"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Consideremos el siguiente estilo CSS para el código HTML previo: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 name="Google Shape;50;p3"/>
          <p:cNvSpPr/>
          <p:nvPr/>
        </p:nvSpPr>
        <p:spPr>
          <a:xfrm>
            <a:off x="424252" y="3703125"/>
            <a:ext cx="7966170" cy="112524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DOMINIO, HOSTING, PUBLICACIÓN Y HERRAMIENTAS FTP</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nvSpPr>
        <p:spPr>
          <a:xfrm>
            <a:off x="407875" y="1000141"/>
            <a:ext cx="8164347"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PROPIEDAD BORDER RADIUS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navegador veremos lo siguiente:</a:t>
            </a:r>
            <a:endParaRPr b="0" i="0" sz="1400" u="none" cap="none" strike="noStrike">
              <a:solidFill>
                <a:srgbClr val="000000"/>
              </a:solidFill>
              <a:latin typeface="Arial"/>
              <a:ea typeface="Arial"/>
              <a:cs typeface="Arial"/>
              <a:sym typeface="Arial"/>
            </a:endParaRPr>
          </a:p>
        </p:txBody>
      </p:sp>
      <p:sp>
        <p:nvSpPr>
          <p:cNvPr id="304" name="Google Shape;304;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 REDONDEADOS</a:t>
            </a:r>
            <a:endParaRPr b="0" i="0" sz="1400" u="none" cap="none" strike="noStrike">
              <a:solidFill>
                <a:srgbClr val="000000"/>
              </a:solidFill>
              <a:latin typeface="Arial"/>
              <a:ea typeface="Arial"/>
              <a:cs typeface="Arial"/>
              <a:sym typeface="Arial"/>
            </a:endParaRPr>
          </a:p>
        </p:txBody>
      </p:sp>
      <p:sp>
        <p:nvSpPr>
          <p:cNvPr id="305" name="Google Shape;305;p30"/>
          <p:cNvSpPr txBox="1"/>
          <p:nvPr/>
        </p:nvSpPr>
        <p:spPr>
          <a:xfrm>
            <a:off x="407875" y="2857500"/>
            <a:ext cx="6744865" cy="984885"/>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valor de 0 mostrará los bordes cuadrados.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mayor valor hará que la curvatura aumente; por ejemplo, si colocamos un valor de 20px, en el navegador veremos lo siguiente:</a:t>
            </a:r>
            <a:endParaRPr b="0" i="0" sz="1400" u="none" cap="none" strike="noStrike">
              <a:solidFill>
                <a:srgbClr val="000000"/>
              </a:solidFill>
              <a:latin typeface="Arial"/>
              <a:ea typeface="Arial"/>
              <a:cs typeface="Arial"/>
              <a:sym typeface="Arial"/>
            </a:endParaRPr>
          </a:p>
        </p:txBody>
      </p:sp>
      <p:pic>
        <p:nvPicPr>
          <p:cNvPr id="306" name="Google Shape;306;p30"/>
          <p:cNvPicPr preferRelativeResize="0"/>
          <p:nvPr/>
        </p:nvPicPr>
        <p:blipFill rotWithShape="1">
          <a:blip r:embed="rId3">
            <a:alphaModFix/>
          </a:blip>
          <a:srcRect b="0" l="0" r="0" t="0"/>
          <a:stretch/>
        </p:blipFill>
        <p:spPr>
          <a:xfrm>
            <a:off x="2923832" y="1747844"/>
            <a:ext cx="2172578" cy="743250"/>
          </a:xfrm>
          <a:prstGeom prst="rect">
            <a:avLst/>
          </a:prstGeom>
          <a:noFill/>
          <a:ln>
            <a:noFill/>
          </a:ln>
        </p:spPr>
      </p:pic>
      <p:pic>
        <p:nvPicPr>
          <p:cNvPr id="307" name="Google Shape;307;p30"/>
          <p:cNvPicPr preferRelativeResize="0"/>
          <p:nvPr/>
        </p:nvPicPr>
        <p:blipFill rotWithShape="1">
          <a:blip r:embed="rId4">
            <a:alphaModFix/>
          </a:blip>
          <a:srcRect b="0" l="0" r="0" t="0"/>
          <a:stretch/>
        </p:blipFill>
        <p:spPr>
          <a:xfrm>
            <a:off x="2923832" y="3990666"/>
            <a:ext cx="2134463" cy="72419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p:nvPr/>
        </p:nvSpPr>
        <p:spPr>
          <a:xfrm>
            <a:off x="963256" y="2004432"/>
            <a:ext cx="7217487" cy="3049858"/>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31"/>
          <p:cNvSpPr txBox="1"/>
          <p:nvPr/>
        </p:nvSpPr>
        <p:spPr>
          <a:xfrm>
            <a:off x="407875" y="800301"/>
            <a:ext cx="7315200" cy="984885"/>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MÚLTIPLES VALORES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definir los valores de border-radius utilizando de uno a cuatro valores que se relacionan con las cuatro esquinas de la caja: </a:t>
            </a:r>
            <a:r>
              <a:rPr b="0" i="1" lang="es-PE" sz="1600" u="none" cap="none" strike="noStrike">
                <a:solidFill>
                  <a:srgbClr val="262626"/>
                </a:solidFill>
                <a:latin typeface="Calibri"/>
                <a:ea typeface="Calibri"/>
                <a:cs typeface="Calibri"/>
                <a:sym typeface="Calibri"/>
              </a:rPr>
              <a:t>top-left</a:t>
            </a:r>
            <a:r>
              <a:rPr b="0" i="0" lang="es-PE" sz="1600" u="none" cap="none" strike="noStrike">
                <a:solidFill>
                  <a:srgbClr val="262626"/>
                </a:solidFill>
                <a:latin typeface="Calibri"/>
                <a:ea typeface="Calibri"/>
                <a:cs typeface="Calibri"/>
                <a:sym typeface="Calibri"/>
              </a:rPr>
              <a:t> (arriba-izquierda), </a:t>
            </a:r>
            <a:r>
              <a:rPr b="0" i="1" lang="es-PE" sz="1600" u="none" cap="none" strike="noStrike">
                <a:solidFill>
                  <a:srgbClr val="262626"/>
                </a:solidFill>
                <a:latin typeface="Calibri"/>
                <a:ea typeface="Calibri"/>
                <a:cs typeface="Calibri"/>
                <a:sym typeface="Calibri"/>
              </a:rPr>
              <a:t>top-right</a:t>
            </a:r>
            <a:r>
              <a:rPr b="0" i="0" lang="es-PE" sz="1600" u="none" cap="none" strike="noStrike">
                <a:solidFill>
                  <a:srgbClr val="262626"/>
                </a:solidFill>
                <a:latin typeface="Calibri"/>
                <a:ea typeface="Calibri"/>
                <a:cs typeface="Calibri"/>
                <a:sym typeface="Calibri"/>
              </a:rPr>
              <a:t> (arriba-derecha), </a:t>
            </a:r>
            <a:r>
              <a:rPr b="0" i="1" lang="es-PE" sz="1600" u="none" cap="none" strike="noStrike">
                <a:solidFill>
                  <a:srgbClr val="262626"/>
                </a:solidFill>
                <a:latin typeface="Calibri"/>
                <a:ea typeface="Calibri"/>
                <a:cs typeface="Calibri"/>
                <a:sym typeface="Calibri"/>
              </a:rPr>
              <a:t>bottom-left</a:t>
            </a:r>
            <a:r>
              <a:rPr b="0" i="0" lang="es-PE" sz="1600" u="none" cap="none" strike="noStrike">
                <a:solidFill>
                  <a:srgbClr val="262626"/>
                </a:solidFill>
                <a:latin typeface="Calibri"/>
                <a:ea typeface="Calibri"/>
                <a:cs typeface="Calibri"/>
                <a:sym typeface="Calibri"/>
              </a:rPr>
              <a:t> (abajo-izquierda) y </a:t>
            </a:r>
            <a:r>
              <a:rPr b="0" i="1" lang="es-PE" sz="1600" u="none" cap="none" strike="noStrike">
                <a:solidFill>
                  <a:srgbClr val="262626"/>
                </a:solidFill>
                <a:latin typeface="Calibri"/>
                <a:ea typeface="Calibri"/>
                <a:cs typeface="Calibri"/>
                <a:sym typeface="Calibri"/>
              </a:rPr>
              <a:t>bottom-right</a:t>
            </a:r>
            <a:r>
              <a:rPr b="0" i="0" lang="es-PE" sz="1600" u="none" cap="none" strike="noStrike">
                <a:solidFill>
                  <a:srgbClr val="262626"/>
                </a:solidFill>
                <a:latin typeface="Calibri"/>
                <a:ea typeface="Calibri"/>
                <a:cs typeface="Calibri"/>
                <a:sym typeface="Calibri"/>
              </a:rPr>
              <a:t> (abajo-derecha).</a:t>
            </a:r>
            <a:endParaRPr b="0" i="0" sz="1400" u="none" cap="none" strike="noStrike">
              <a:solidFill>
                <a:srgbClr val="000000"/>
              </a:solidFill>
              <a:latin typeface="Arial"/>
              <a:ea typeface="Arial"/>
              <a:cs typeface="Arial"/>
              <a:sym typeface="Arial"/>
            </a:endParaRPr>
          </a:p>
        </p:txBody>
      </p:sp>
      <p:sp>
        <p:nvSpPr>
          <p:cNvPr id="315" name="Google Shape;315;p3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 REDONDEADOS</a:t>
            </a:r>
            <a:endParaRPr b="0" i="0" sz="1400" u="none" cap="none" strike="noStrike">
              <a:solidFill>
                <a:srgbClr val="000000"/>
              </a:solidFill>
              <a:latin typeface="Arial"/>
              <a:ea typeface="Arial"/>
              <a:cs typeface="Arial"/>
              <a:sym typeface="Arial"/>
            </a:endParaRPr>
          </a:p>
        </p:txBody>
      </p:sp>
      <p:sp>
        <p:nvSpPr>
          <p:cNvPr id="316" name="Google Shape;316;p31"/>
          <p:cNvSpPr txBox="1"/>
          <p:nvPr/>
        </p:nvSpPr>
        <p:spPr>
          <a:xfrm>
            <a:off x="1051314" y="2073415"/>
            <a:ext cx="7053942" cy="2893100"/>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border-radius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5px en las cuatro esquinas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PE" sz="1400" u="none" cap="none" strike="noStrike">
                <a:solidFill>
                  <a:srgbClr val="D4D4D4"/>
                </a:solidFill>
                <a:latin typeface="Consolas"/>
                <a:ea typeface="Consolas"/>
                <a:cs typeface="Consolas"/>
                <a:sym typeface="Consolas"/>
              </a:rPr>
            </a:b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border-radius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5px arriba-izquierda y abajo-derecha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10px arriba-derecha y abajo-izquierda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PE" sz="1400" u="none" cap="none" strike="noStrike">
                <a:solidFill>
                  <a:srgbClr val="D4D4D4"/>
                </a:solidFill>
                <a:latin typeface="Consolas"/>
                <a:ea typeface="Consolas"/>
                <a:cs typeface="Consolas"/>
                <a:sym typeface="Consolas"/>
              </a:rPr>
            </a:b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border-radius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5px arriba-izquierda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10px arriba-derecha y abajo-izquierda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15px abajo-derecha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PE" sz="1400" u="none" cap="none" strike="noStrike">
                <a:solidFill>
                  <a:srgbClr val="D4D4D4"/>
                </a:solidFill>
                <a:latin typeface="Consolas"/>
                <a:ea typeface="Consolas"/>
                <a:cs typeface="Consolas"/>
                <a:sym typeface="Consolas"/>
              </a:rPr>
            </a:b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border-radius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 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1</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5px arriba-izquierda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10px arriba-derecha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15px abajo-derecha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20px abajo-izquierda */</a:t>
            </a:r>
            <a:endParaRPr b="0" i="0" sz="1400" u="none" cap="none" strike="noStrike">
              <a:solidFill>
                <a:srgbClr val="D4D4D4"/>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p:nvPr/>
        </p:nvSpPr>
        <p:spPr>
          <a:xfrm>
            <a:off x="1225943" y="2620666"/>
            <a:ext cx="6692114" cy="1513210"/>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32"/>
          <p:cNvSpPr txBox="1"/>
          <p:nvPr/>
        </p:nvSpPr>
        <p:spPr>
          <a:xfrm>
            <a:off x="407875" y="788097"/>
            <a:ext cx="6902181" cy="147732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ESQUINAS ESPECÍFICAS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 igual que los bordes por zonas, también es posible especificar el valor de cada esquina por separado.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utilizarlas se indica la esquina después de la palabra “border-” seguido de la propiedad “radius”.</a:t>
            </a:r>
            <a:endParaRPr b="0" i="0" sz="1400" u="none" cap="none" strike="noStrike">
              <a:solidFill>
                <a:srgbClr val="000000"/>
              </a:solidFill>
              <a:latin typeface="Arial"/>
              <a:ea typeface="Arial"/>
              <a:cs typeface="Arial"/>
              <a:sym typeface="Arial"/>
            </a:endParaRPr>
          </a:p>
        </p:txBody>
      </p:sp>
      <p:sp>
        <p:nvSpPr>
          <p:cNvPr id="324" name="Google Shape;324;p3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BORDES REDONDEADOS</a:t>
            </a:r>
            <a:endParaRPr b="0" i="0" sz="1400" u="none" cap="none" strike="noStrike">
              <a:solidFill>
                <a:srgbClr val="000000"/>
              </a:solidFill>
              <a:latin typeface="Arial"/>
              <a:ea typeface="Arial"/>
              <a:cs typeface="Arial"/>
              <a:sym typeface="Arial"/>
            </a:endParaRPr>
          </a:p>
        </p:txBody>
      </p:sp>
      <p:sp>
        <p:nvSpPr>
          <p:cNvPr id="325" name="Google Shape;325;p32"/>
          <p:cNvSpPr txBox="1"/>
          <p:nvPr/>
        </p:nvSpPr>
        <p:spPr>
          <a:xfrm>
            <a:off x="1283382" y="2683096"/>
            <a:ext cx="6577236" cy="1384995"/>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div</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border-top-left-radius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arriba-izquierda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border-top-right-radius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arriba-derecha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border-bottom-right-radius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abajo-derecha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border-bottom-left-radius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abajo-izquierda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p33"/>
          <p:cNvSpPr/>
          <p:nvPr/>
        </p:nvSpPr>
        <p:spPr>
          <a:xfrm>
            <a:off x="424252" y="3703125"/>
            <a:ext cx="7966170" cy="73744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REDONDEO DE IMÁGENES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4"/>
          <p:cNvSpPr txBox="1"/>
          <p:nvPr/>
        </p:nvSpPr>
        <p:spPr>
          <a:xfrm>
            <a:off x="407875" y="768152"/>
            <a:ext cx="6980840" cy="1723549"/>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Hay ocasiones en las que se desea mostrar imágenes en una página web pero con los bordes redondeados.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También es frecuente encontrar imágenes redondas con la fotografía de una persona o a modo de avatar.</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 CSS y la propiedad </a:t>
            </a:r>
            <a:r>
              <a:rPr b="1" i="0" lang="es-PE" sz="1600" u="none" cap="none" strike="noStrike">
                <a:solidFill>
                  <a:srgbClr val="262626"/>
                </a:solidFill>
                <a:latin typeface="Calibri"/>
                <a:ea typeface="Calibri"/>
                <a:cs typeface="Calibri"/>
                <a:sym typeface="Calibri"/>
              </a:rPr>
              <a:t>border-radius</a:t>
            </a:r>
            <a:r>
              <a:rPr b="0" i="0" lang="es-PE" sz="1600" u="none" cap="none" strike="noStrike">
                <a:solidFill>
                  <a:srgbClr val="262626"/>
                </a:solidFill>
                <a:latin typeface="Calibri"/>
                <a:ea typeface="Calibri"/>
                <a:cs typeface="Calibri"/>
                <a:sym typeface="Calibri"/>
              </a:rPr>
              <a:t> es sencillo lograr este efecto.</a:t>
            </a:r>
            <a:endParaRPr b="0" i="0" sz="1400" u="none" cap="none" strike="noStrike">
              <a:solidFill>
                <a:srgbClr val="000000"/>
              </a:solidFill>
              <a:latin typeface="Arial"/>
              <a:ea typeface="Arial"/>
              <a:cs typeface="Arial"/>
              <a:sym typeface="Arial"/>
            </a:endParaRPr>
          </a:p>
        </p:txBody>
      </p:sp>
      <p:sp>
        <p:nvSpPr>
          <p:cNvPr id="339" name="Google Shape;339;p3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REDONDEO DE IMÁGENES</a:t>
            </a:r>
            <a:endParaRPr b="0" i="0" sz="1700" u="none" cap="none" strike="noStrike">
              <a:solidFill>
                <a:srgbClr val="438AD7"/>
              </a:solidFill>
              <a:latin typeface="Calibri"/>
              <a:ea typeface="Calibri"/>
              <a:cs typeface="Calibri"/>
              <a:sym typeface="Calibri"/>
            </a:endParaRPr>
          </a:p>
        </p:txBody>
      </p:sp>
      <p:pic>
        <p:nvPicPr>
          <p:cNvPr descr="Fotos de stock, fotografía de stock a imágenes libres de regalías |  Shutterstock" id="340" name="Google Shape;340;p34"/>
          <p:cNvPicPr preferRelativeResize="0"/>
          <p:nvPr/>
        </p:nvPicPr>
        <p:blipFill rotWithShape="1">
          <a:blip r:embed="rId3">
            <a:alphaModFix/>
          </a:blip>
          <a:srcRect b="19783" l="0" r="0" t="13653"/>
          <a:stretch/>
        </p:blipFill>
        <p:spPr>
          <a:xfrm>
            <a:off x="1560285" y="2841978"/>
            <a:ext cx="6023429" cy="21048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p:nvPr/>
        </p:nvSpPr>
        <p:spPr>
          <a:xfrm>
            <a:off x="2643672" y="3665691"/>
            <a:ext cx="4264503" cy="1282589"/>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35"/>
          <p:cNvSpPr/>
          <p:nvPr/>
        </p:nvSpPr>
        <p:spPr>
          <a:xfrm>
            <a:off x="1061207" y="2019300"/>
            <a:ext cx="7201949" cy="859915"/>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3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REDONDEO DE IMÁGENES</a:t>
            </a:r>
            <a:endParaRPr b="0" i="0" sz="1700" u="none" cap="none" strike="noStrike">
              <a:solidFill>
                <a:srgbClr val="438AD7"/>
              </a:solidFill>
              <a:latin typeface="Calibri"/>
              <a:ea typeface="Calibri"/>
              <a:cs typeface="Calibri"/>
              <a:sym typeface="Calibri"/>
            </a:endParaRPr>
          </a:p>
        </p:txBody>
      </p:sp>
      <p:sp>
        <p:nvSpPr>
          <p:cNvPr id="349" name="Google Shape;349;p35"/>
          <p:cNvSpPr txBox="1"/>
          <p:nvPr/>
        </p:nvSpPr>
        <p:spPr>
          <a:xfrm>
            <a:off x="407874" y="822460"/>
            <a:ext cx="7392307" cy="984885"/>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IMAGEN CON BORDES REDONDEADOS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Utilizando la propiedad </a:t>
            </a:r>
            <a:r>
              <a:rPr b="1" i="0" lang="es-PE" sz="1600" u="none" cap="none" strike="noStrike">
                <a:solidFill>
                  <a:srgbClr val="262626"/>
                </a:solidFill>
                <a:latin typeface="Calibri"/>
                <a:ea typeface="Calibri"/>
                <a:cs typeface="Calibri"/>
                <a:sym typeface="Calibri"/>
              </a:rPr>
              <a:t>boder-radius</a:t>
            </a:r>
            <a:r>
              <a:rPr b="0" i="0" lang="es-PE" sz="1600" u="none" cap="none" strike="noStrike">
                <a:solidFill>
                  <a:srgbClr val="262626"/>
                </a:solidFill>
                <a:latin typeface="Calibri"/>
                <a:ea typeface="Calibri"/>
                <a:cs typeface="Calibri"/>
                <a:sym typeface="Calibri"/>
              </a:rPr>
              <a:t> sobre una imagen podemos obtener el efecto de esquinas redondeadas.</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Consideremos el siguiente código HTML: </a:t>
            </a:r>
            <a:endParaRPr b="0" i="0" sz="1400" u="none" cap="none" strike="noStrike">
              <a:solidFill>
                <a:srgbClr val="000000"/>
              </a:solidFill>
              <a:latin typeface="Arial"/>
              <a:ea typeface="Arial"/>
              <a:cs typeface="Arial"/>
              <a:sym typeface="Arial"/>
            </a:endParaRPr>
          </a:p>
        </p:txBody>
      </p:sp>
      <p:sp>
        <p:nvSpPr>
          <p:cNvPr id="350" name="Google Shape;350;p35"/>
          <p:cNvSpPr txBox="1"/>
          <p:nvPr/>
        </p:nvSpPr>
        <p:spPr>
          <a:xfrm>
            <a:off x="1119075" y="2079863"/>
            <a:ext cx="7089909" cy="738664"/>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808080"/>
                </a:solidFill>
                <a:latin typeface="Consolas"/>
                <a:ea typeface="Consolas"/>
                <a:cs typeface="Consolas"/>
                <a:sym typeface="Consolas"/>
              </a:rPr>
              <a:t>&lt;</a:t>
            </a:r>
            <a:r>
              <a:rPr b="0" i="0" lang="es-PE" sz="1400" u="none" cap="none" strike="noStrike">
                <a:solidFill>
                  <a:srgbClr val="569CD6"/>
                </a:solidFill>
                <a:latin typeface="Consolas"/>
                <a:ea typeface="Consolas"/>
                <a:cs typeface="Consolas"/>
                <a:sym typeface="Consolas"/>
              </a:rPr>
              <a:t>div</a:t>
            </a:r>
            <a:r>
              <a:rPr b="0" i="0" lang="es-PE"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808080"/>
                </a:solidFill>
                <a:latin typeface="Consolas"/>
                <a:ea typeface="Consolas"/>
                <a:cs typeface="Consolas"/>
                <a:sym typeface="Consolas"/>
              </a:rPr>
              <a:t>&lt;</a:t>
            </a:r>
            <a:r>
              <a:rPr b="0" i="0" lang="es-PE" sz="1400" u="none" cap="none" strike="noStrike">
                <a:solidFill>
                  <a:srgbClr val="569CD6"/>
                </a:solidFill>
                <a:latin typeface="Consolas"/>
                <a:ea typeface="Consolas"/>
                <a:cs typeface="Consolas"/>
                <a:sym typeface="Consolas"/>
              </a:rPr>
              <a:t>img</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src</a:t>
            </a:r>
            <a:r>
              <a:rPr b="0" i="0" lang="es-PE" sz="1400" u="none" cap="none" strike="noStrike">
                <a:solidFill>
                  <a:srgbClr val="D4D4D4"/>
                </a:solidFill>
                <a:latin typeface="Consolas"/>
                <a:ea typeface="Consolas"/>
                <a:cs typeface="Consolas"/>
                <a:sym typeface="Consolas"/>
              </a:rPr>
              <a:t>=</a:t>
            </a:r>
            <a:r>
              <a:rPr b="0" i="0" lang="es-PE" sz="1400" u="none" cap="none" strike="noStrike">
                <a:solidFill>
                  <a:srgbClr val="CE9178"/>
                </a:solidFill>
                <a:latin typeface="Consolas"/>
                <a:ea typeface="Consolas"/>
                <a:cs typeface="Consolas"/>
                <a:sym typeface="Consolas"/>
              </a:rPr>
              <a:t>"img/foto-mascota.jpg"</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alt</a:t>
            </a:r>
            <a:r>
              <a:rPr b="0" i="0" lang="es-PE" sz="1400" u="none" cap="none" strike="noStrike">
                <a:solidFill>
                  <a:srgbClr val="D4D4D4"/>
                </a:solidFill>
                <a:latin typeface="Consolas"/>
                <a:ea typeface="Consolas"/>
                <a:cs typeface="Consolas"/>
                <a:sym typeface="Consolas"/>
              </a:rPr>
              <a:t>=</a:t>
            </a:r>
            <a:r>
              <a:rPr b="0" i="0" lang="es-PE" sz="1400" u="none" cap="none" strike="noStrike">
                <a:solidFill>
                  <a:srgbClr val="CE9178"/>
                </a:solidFill>
                <a:latin typeface="Consolas"/>
                <a:ea typeface="Consolas"/>
                <a:cs typeface="Consolas"/>
                <a:sym typeface="Consolas"/>
              </a:rPr>
              <a:t>"Fotografía de una mascota"</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808080"/>
                </a:solidFill>
                <a:latin typeface="Consolas"/>
                <a:ea typeface="Consolas"/>
                <a:cs typeface="Consolas"/>
                <a:sym typeface="Consolas"/>
              </a:rPr>
              <a:t>&lt;/</a:t>
            </a:r>
            <a:r>
              <a:rPr b="0" i="0" lang="es-PE" sz="1400" u="none" cap="none" strike="noStrike">
                <a:solidFill>
                  <a:srgbClr val="569CD6"/>
                </a:solidFill>
                <a:latin typeface="Consolas"/>
                <a:ea typeface="Consolas"/>
                <a:cs typeface="Consolas"/>
                <a:sym typeface="Consolas"/>
              </a:rPr>
              <a:t>div</a:t>
            </a:r>
            <a:r>
              <a:rPr b="0" i="0" lang="es-PE"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p:txBody>
      </p:sp>
      <p:sp>
        <p:nvSpPr>
          <p:cNvPr id="351" name="Google Shape;351;p35"/>
          <p:cNvSpPr txBox="1"/>
          <p:nvPr/>
        </p:nvSpPr>
        <p:spPr>
          <a:xfrm>
            <a:off x="2696041" y="3722989"/>
            <a:ext cx="4162495"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img</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height</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width</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border-radius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52" name="Google Shape;352;p35"/>
          <p:cNvSpPr txBox="1"/>
          <p:nvPr/>
        </p:nvSpPr>
        <p:spPr>
          <a:xfrm>
            <a:off x="407874" y="3177992"/>
            <a:ext cx="7392307"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Consideremos el siguiente estilo CSS para el código HTML previo: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36"/>
          <p:cNvPicPr preferRelativeResize="0"/>
          <p:nvPr/>
        </p:nvPicPr>
        <p:blipFill rotWithShape="1">
          <a:blip r:embed="rId3">
            <a:alphaModFix/>
          </a:blip>
          <a:srcRect b="0" l="0" r="0" t="0"/>
          <a:stretch/>
        </p:blipFill>
        <p:spPr>
          <a:xfrm>
            <a:off x="3856607" y="3602903"/>
            <a:ext cx="1638000" cy="1638000"/>
          </a:xfrm>
          <a:prstGeom prst="rect">
            <a:avLst/>
          </a:prstGeom>
          <a:noFill/>
          <a:ln>
            <a:noFill/>
          </a:ln>
        </p:spPr>
      </p:pic>
      <p:sp>
        <p:nvSpPr>
          <p:cNvPr id="359" name="Google Shape;359;p36"/>
          <p:cNvSpPr txBox="1"/>
          <p:nvPr/>
        </p:nvSpPr>
        <p:spPr>
          <a:xfrm>
            <a:off x="407875" y="770802"/>
            <a:ext cx="6499059"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IMAGEN CON BORDES REDONDEADOS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navegador veremos lo siguiente:</a:t>
            </a:r>
            <a:endParaRPr b="0" i="0" sz="1400" u="none" cap="none" strike="noStrike">
              <a:solidFill>
                <a:srgbClr val="000000"/>
              </a:solidFill>
              <a:latin typeface="Arial"/>
              <a:ea typeface="Arial"/>
              <a:cs typeface="Arial"/>
              <a:sym typeface="Arial"/>
            </a:endParaRPr>
          </a:p>
        </p:txBody>
      </p:sp>
      <p:sp>
        <p:nvSpPr>
          <p:cNvPr id="360" name="Google Shape;360;p3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REDONDEO DE IMÁGENES</a:t>
            </a:r>
            <a:endParaRPr b="0" i="0" sz="1700" u="none" cap="none" strike="noStrike">
              <a:solidFill>
                <a:srgbClr val="438AD7"/>
              </a:solidFill>
              <a:latin typeface="Calibri"/>
              <a:ea typeface="Calibri"/>
              <a:cs typeface="Calibri"/>
              <a:sym typeface="Calibri"/>
            </a:endParaRPr>
          </a:p>
        </p:txBody>
      </p:sp>
      <p:sp>
        <p:nvSpPr>
          <p:cNvPr id="361" name="Google Shape;361;p36"/>
          <p:cNvSpPr txBox="1"/>
          <p:nvPr/>
        </p:nvSpPr>
        <p:spPr>
          <a:xfrm>
            <a:off x="407875" y="2876121"/>
            <a:ext cx="8075223"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Mientras mayor sea el valor de </a:t>
            </a:r>
            <a:r>
              <a:rPr b="1" i="0" lang="es-PE" sz="1600" u="none" cap="none" strike="noStrike">
                <a:solidFill>
                  <a:srgbClr val="262626"/>
                </a:solidFill>
                <a:latin typeface="Calibri"/>
                <a:ea typeface="Calibri"/>
                <a:cs typeface="Calibri"/>
                <a:sym typeface="Calibri"/>
              </a:rPr>
              <a:t>border-radius</a:t>
            </a:r>
            <a:r>
              <a:rPr b="0" i="0" lang="es-PE" sz="1600" u="none" cap="none" strike="noStrike">
                <a:solidFill>
                  <a:srgbClr val="262626"/>
                </a:solidFill>
                <a:latin typeface="Calibri"/>
                <a:ea typeface="Calibri"/>
                <a:cs typeface="Calibri"/>
                <a:sym typeface="Calibri"/>
              </a:rPr>
              <a:t>, mayor será el efecto de redondeo de la imagen.</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Por ejemplo, si colocamos un valor de </a:t>
            </a:r>
            <a:r>
              <a:rPr b="0" i="1" lang="es-PE" sz="1600" u="none" cap="none" strike="noStrike">
                <a:solidFill>
                  <a:srgbClr val="262626"/>
                </a:solidFill>
                <a:latin typeface="Calibri"/>
                <a:ea typeface="Calibri"/>
                <a:cs typeface="Calibri"/>
                <a:sym typeface="Calibri"/>
              </a:rPr>
              <a:t>150px</a:t>
            </a:r>
            <a:r>
              <a:rPr b="0" i="0" lang="es-PE" sz="1600" u="none" cap="none" strike="noStrike">
                <a:solidFill>
                  <a:srgbClr val="262626"/>
                </a:solidFill>
                <a:latin typeface="Calibri"/>
                <a:ea typeface="Calibri"/>
                <a:cs typeface="Calibri"/>
                <a:sym typeface="Calibri"/>
              </a:rPr>
              <a:t>, en el navegador veremos lo siguiente:</a:t>
            </a:r>
            <a:endParaRPr b="0" i="0" sz="1400" u="none" cap="none" strike="noStrike">
              <a:solidFill>
                <a:srgbClr val="000000"/>
              </a:solidFill>
              <a:latin typeface="Arial"/>
              <a:ea typeface="Arial"/>
              <a:cs typeface="Arial"/>
              <a:sym typeface="Arial"/>
            </a:endParaRPr>
          </a:p>
        </p:txBody>
      </p:sp>
      <p:pic>
        <p:nvPicPr>
          <p:cNvPr id="362" name="Google Shape;362;p36"/>
          <p:cNvPicPr preferRelativeResize="0"/>
          <p:nvPr/>
        </p:nvPicPr>
        <p:blipFill rotWithShape="1">
          <a:blip r:embed="rId4">
            <a:alphaModFix/>
          </a:blip>
          <a:srcRect b="0" l="0" r="0" t="0"/>
          <a:stretch/>
        </p:blipFill>
        <p:spPr>
          <a:xfrm>
            <a:off x="3915539" y="1005141"/>
            <a:ext cx="1675060" cy="163664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9" name="Google Shape;369;p37"/>
          <p:cNvSpPr/>
          <p:nvPr/>
        </p:nvSpPr>
        <p:spPr>
          <a:xfrm>
            <a:off x="424252" y="3703125"/>
            <a:ext cx="7966170" cy="73744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SOMBRAS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8"/>
          <p:cNvSpPr txBox="1"/>
          <p:nvPr/>
        </p:nvSpPr>
        <p:spPr>
          <a:xfrm>
            <a:off x="407874" y="834381"/>
            <a:ext cx="7204493" cy="1231106"/>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 CSS podemos utilizar un efecto muy interesante y elegante para nuestras páginas web: el uso de </a:t>
            </a:r>
            <a:r>
              <a:rPr b="1" i="0" lang="es-PE" sz="1600" u="none" cap="none" strike="noStrike">
                <a:solidFill>
                  <a:srgbClr val="262626"/>
                </a:solidFill>
                <a:latin typeface="Calibri"/>
                <a:ea typeface="Calibri"/>
                <a:cs typeface="Calibri"/>
                <a:sym typeface="Calibri"/>
              </a:rPr>
              <a:t>sombras</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dar efecto de sombras tanto a los textos como a otros elementos tipo caja.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376" name="Google Shape;376;p3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SOMBRAS</a:t>
            </a:r>
            <a:endParaRPr b="0" i="0" sz="1700" u="none" cap="none" strike="noStrike">
              <a:solidFill>
                <a:srgbClr val="438AD7"/>
              </a:solidFill>
              <a:latin typeface="Calibri"/>
              <a:ea typeface="Calibri"/>
              <a:cs typeface="Calibri"/>
              <a:sym typeface="Calibri"/>
            </a:endParaRPr>
          </a:p>
        </p:txBody>
      </p:sp>
      <p:pic>
        <p:nvPicPr>
          <p:cNvPr descr="Free Stock Photos, Images, Pictures - Royalty Free, No Watermarks | Canva" id="377" name="Google Shape;377;p38"/>
          <p:cNvPicPr preferRelativeResize="0"/>
          <p:nvPr/>
        </p:nvPicPr>
        <p:blipFill rotWithShape="1">
          <a:blip r:embed="rId3">
            <a:alphaModFix/>
          </a:blip>
          <a:srcRect b="0" l="0" r="0" t="0"/>
          <a:stretch/>
        </p:blipFill>
        <p:spPr>
          <a:xfrm>
            <a:off x="1744943" y="2406820"/>
            <a:ext cx="5654114" cy="22106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9"/>
          <p:cNvSpPr/>
          <p:nvPr/>
        </p:nvSpPr>
        <p:spPr>
          <a:xfrm>
            <a:off x="2441320" y="3777180"/>
            <a:ext cx="4260273" cy="834737"/>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39"/>
          <p:cNvSpPr txBox="1"/>
          <p:nvPr/>
        </p:nvSpPr>
        <p:spPr>
          <a:xfrm>
            <a:off x="407875" y="826950"/>
            <a:ext cx="8183864" cy="270843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SOMBRAS EN TEXTOS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Utilizando la propiedad </a:t>
            </a:r>
            <a:r>
              <a:rPr b="1" i="0" lang="es-PE" sz="1600" u="none" cap="none" strike="noStrike">
                <a:solidFill>
                  <a:srgbClr val="262626"/>
                </a:solidFill>
                <a:latin typeface="Calibri"/>
                <a:ea typeface="Calibri"/>
                <a:cs typeface="Calibri"/>
                <a:sym typeface="Calibri"/>
              </a:rPr>
              <a:t>text-shadow</a:t>
            </a:r>
            <a:r>
              <a:rPr b="0" i="0" lang="es-PE" sz="1600" u="none" cap="none" strike="noStrike">
                <a:solidFill>
                  <a:srgbClr val="262626"/>
                </a:solidFill>
                <a:latin typeface="Calibri"/>
                <a:ea typeface="Calibri"/>
                <a:cs typeface="Calibri"/>
                <a:sym typeface="Calibri"/>
              </a:rPr>
              <a:t> podemos definir una sombra para un texto.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propiedad puede tener hasta cuatro valores en el siguiente orden:</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rgbClr val="0070C0"/>
              </a:buClr>
              <a:buSzPts val="1600"/>
              <a:buFont typeface="Noto Sans Symbols"/>
              <a:buChar char="✔"/>
            </a:pPr>
            <a:r>
              <a:rPr b="0" i="0" lang="es-PE" sz="1600" u="none" cap="none" strike="noStrike">
                <a:solidFill>
                  <a:srgbClr val="262626"/>
                </a:solidFill>
                <a:latin typeface="Calibri"/>
                <a:ea typeface="Calibri"/>
                <a:cs typeface="Calibri"/>
                <a:sym typeface="Calibri"/>
              </a:rPr>
              <a:t>Posición horizontal (X) de la sombra.</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rgbClr val="0070C0"/>
              </a:buClr>
              <a:buSzPts val="1600"/>
              <a:buFont typeface="Noto Sans Symbols"/>
              <a:buChar char="✔"/>
            </a:pPr>
            <a:r>
              <a:rPr b="0" i="0" lang="es-PE" sz="1600" u="none" cap="none" strike="noStrike">
                <a:solidFill>
                  <a:srgbClr val="262626"/>
                </a:solidFill>
                <a:latin typeface="Calibri"/>
                <a:ea typeface="Calibri"/>
                <a:cs typeface="Calibri"/>
                <a:sym typeface="Calibri"/>
              </a:rPr>
              <a:t>Posición vertical (Y) de la sombra.</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rgbClr val="0070C0"/>
              </a:buClr>
              <a:buSzPts val="1600"/>
              <a:buFont typeface="Noto Sans Symbols"/>
              <a:buChar char="✔"/>
            </a:pPr>
            <a:r>
              <a:rPr b="0" i="0" lang="es-PE" sz="1600" u="none" cap="none" strike="noStrike">
                <a:solidFill>
                  <a:srgbClr val="262626"/>
                </a:solidFill>
                <a:latin typeface="Calibri"/>
                <a:ea typeface="Calibri"/>
                <a:cs typeface="Calibri"/>
                <a:sym typeface="Calibri"/>
              </a:rPr>
              <a:t>Desenfoque (blur) de la sombra. Mientras más alto es el valor, la sombra será más borrosa.</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rgbClr val="0070C0"/>
              </a:buClr>
              <a:buSzPts val="1600"/>
              <a:buFont typeface="Noto Sans Symbols"/>
              <a:buChar char="✔"/>
            </a:pPr>
            <a:r>
              <a:rPr b="0" i="0" lang="es-PE" sz="1600" u="none" cap="none" strike="noStrike">
                <a:solidFill>
                  <a:srgbClr val="262626"/>
                </a:solidFill>
                <a:latin typeface="Calibri"/>
                <a:ea typeface="Calibri"/>
                <a:cs typeface="Calibri"/>
                <a:sym typeface="Calibri"/>
              </a:rPr>
              <a:t>Color de la sombra.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los tres primeros valores se utilizan unidades de medida. En el último valor se utiliza una codificación de color. Consideremos el siguiente código CSS:</a:t>
            </a:r>
            <a:endParaRPr b="0" i="0" sz="1400" u="none" cap="none" strike="noStrike">
              <a:solidFill>
                <a:srgbClr val="000000"/>
              </a:solidFill>
              <a:latin typeface="Arial"/>
              <a:ea typeface="Arial"/>
              <a:cs typeface="Arial"/>
              <a:sym typeface="Arial"/>
            </a:endParaRPr>
          </a:p>
        </p:txBody>
      </p:sp>
      <p:sp>
        <p:nvSpPr>
          <p:cNvPr id="385" name="Google Shape;385;p3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SOMBRAS</a:t>
            </a:r>
            <a:endParaRPr b="0" i="0" sz="1700" u="none" cap="none" strike="noStrike">
              <a:solidFill>
                <a:srgbClr val="438AD7"/>
              </a:solidFill>
              <a:latin typeface="Calibri"/>
              <a:ea typeface="Calibri"/>
              <a:cs typeface="Calibri"/>
              <a:sym typeface="Calibri"/>
            </a:endParaRPr>
          </a:p>
        </p:txBody>
      </p:sp>
      <p:sp>
        <p:nvSpPr>
          <p:cNvPr id="386" name="Google Shape;386;p39"/>
          <p:cNvSpPr txBox="1"/>
          <p:nvPr/>
        </p:nvSpPr>
        <p:spPr>
          <a:xfrm>
            <a:off x="2490752" y="3819928"/>
            <a:ext cx="4162495" cy="738664"/>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h1</a:t>
            </a:r>
            <a:r>
              <a:rPr b="0" i="0" lang="es-PE" sz="1400" u="none" cap="none" strike="noStrike">
                <a:solidFill>
                  <a:srgbClr val="D4D4D4"/>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text-shadow</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tomato</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4"/>
          <p:cNvSpPr txBox="1"/>
          <p:nvPr/>
        </p:nvSpPr>
        <p:spPr>
          <a:xfrm>
            <a:off x="407875" y="1424168"/>
            <a:ext cx="4311270" cy="246221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PUBLICACIÓN DE UN SITIO WEB</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Publicar un sitio web es colocar todos los archivos que lo conforman en un servidor web de manera tal que pueda ser accedido por cualquier usuario con acceso a Internet.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publicar un sitio web se necesitan dos elementos fundamentales: el dominio y el hosting. Muchas personas tienden a confundir ambos términos</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DOMINIOS, HOSTING, PUBLICACIÓN Y HERRAMIENTAS FTP</a:t>
            </a:r>
            <a:endParaRPr b="0" i="0" sz="1700" u="none" cap="none" strike="noStrike">
              <a:solidFill>
                <a:srgbClr val="438AD7"/>
              </a:solidFill>
              <a:latin typeface="Calibri"/>
              <a:ea typeface="Calibri"/>
              <a:cs typeface="Calibri"/>
              <a:sym typeface="Calibri"/>
            </a:endParaRPr>
          </a:p>
        </p:txBody>
      </p:sp>
      <p:pic>
        <p:nvPicPr>
          <p:cNvPr descr="24,500+ Web Hosting Stock Photos, Pictures &amp; Royalty-Free Images - iStock |  Server, Hosting, Internet" id="58" name="Google Shape;58;p4"/>
          <p:cNvPicPr preferRelativeResize="0"/>
          <p:nvPr/>
        </p:nvPicPr>
        <p:blipFill rotWithShape="1">
          <a:blip r:embed="rId3">
            <a:alphaModFix/>
          </a:blip>
          <a:srcRect b="0" l="24778" r="16426" t="0"/>
          <a:stretch/>
        </p:blipFill>
        <p:spPr>
          <a:xfrm>
            <a:off x="5612524" y="956442"/>
            <a:ext cx="2925824" cy="355336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0"/>
          <p:cNvSpPr/>
          <p:nvPr/>
        </p:nvSpPr>
        <p:spPr>
          <a:xfrm>
            <a:off x="2525177" y="2646235"/>
            <a:ext cx="4264503" cy="2568139"/>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40"/>
          <p:cNvSpPr txBox="1"/>
          <p:nvPr/>
        </p:nvSpPr>
        <p:spPr>
          <a:xfrm>
            <a:off x="407875" y="805353"/>
            <a:ext cx="8164347"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SOMBRAS EN TEXTOS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navegador veremos lo siguiente:</a:t>
            </a:r>
            <a:endParaRPr b="0" i="0" sz="1400" u="none" cap="none" strike="noStrike">
              <a:solidFill>
                <a:srgbClr val="000000"/>
              </a:solidFill>
              <a:latin typeface="Arial"/>
              <a:ea typeface="Arial"/>
              <a:cs typeface="Arial"/>
              <a:sym typeface="Arial"/>
            </a:endParaRPr>
          </a:p>
        </p:txBody>
      </p:sp>
      <p:sp>
        <p:nvSpPr>
          <p:cNvPr id="394" name="Google Shape;394;p4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SOMBRAS</a:t>
            </a:r>
            <a:endParaRPr b="0" i="0" sz="1700" u="none" cap="none" strike="noStrike">
              <a:solidFill>
                <a:srgbClr val="438AD7"/>
              </a:solidFill>
              <a:latin typeface="Calibri"/>
              <a:ea typeface="Calibri"/>
              <a:cs typeface="Calibri"/>
              <a:sym typeface="Calibri"/>
            </a:endParaRPr>
          </a:p>
        </p:txBody>
      </p:sp>
      <p:sp>
        <p:nvSpPr>
          <p:cNvPr id="395" name="Google Shape;395;p40"/>
          <p:cNvSpPr txBox="1"/>
          <p:nvPr/>
        </p:nvSpPr>
        <p:spPr>
          <a:xfrm>
            <a:off x="2576182" y="2697719"/>
            <a:ext cx="4162495" cy="2462213"/>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h1</a:t>
            </a:r>
            <a:r>
              <a:rPr b="0" i="0" lang="es-PE" sz="1400" u="none" cap="none" strike="noStrike">
                <a:solidFill>
                  <a:srgbClr val="D4D4D4"/>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text-shadow</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h2</a:t>
            </a:r>
            <a:r>
              <a:rPr b="0" i="0" lang="es-PE" sz="1400" u="none" cap="none" strike="noStrike">
                <a:solidFill>
                  <a:srgbClr val="D4D4D4"/>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text-shadow</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tomato</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h3</a:t>
            </a:r>
            <a:r>
              <a:rPr b="0" i="0" lang="es-PE" sz="1400" u="none" cap="none" strike="noStrike">
                <a:solidFill>
                  <a:srgbClr val="D4D4D4"/>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text-shadow</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96" name="Google Shape;396;p40"/>
          <p:cNvPicPr preferRelativeResize="0"/>
          <p:nvPr/>
        </p:nvPicPr>
        <p:blipFill rotWithShape="1">
          <a:blip r:embed="rId3">
            <a:alphaModFix/>
          </a:blip>
          <a:srcRect b="0" l="0" r="0" t="0"/>
          <a:stretch/>
        </p:blipFill>
        <p:spPr>
          <a:xfrm>
            <a:off x="3194124" y="1495184"/>
            <a:ext cx="2591848" cy="590789"/>
          </a:xfrm>
          <a:prstGeom prst="rect">
            <a:avLst/>
          </a:prstGeom>
          <a:noFill/>
          <a:ln cap="flat" cmpd="sng" w="9525">
            <a:solidFill>
              <a:schemeClr val="dk1"/>
            </a:solidFill>
            <a:prstDash val="solid"/>
            <a:round/>
            <a:headEnd len="sm" w="sm" type="none"/>
            <a:tailEnd len="sm" w="sm" type="none"/>
          </a:ln>
        </p:spPr>
      </p:pic>
      <p:sp>
        <p:nvSpPr>
          <p:cNvPr id="397" name="Google Shape;397;p40"/>
          <p:cNvSpPr txBox="1"/>
          <p:nvPr/>
        </p:nvSpPr>
        <p:spPr>
          <a:xfrm>
            <a:off x="407875" y="2228494"/>
            <a:ext cx="8258605"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aplicar diferentes combinaciones de valores para obtener distintos efectos de sombra: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1"/>
          <p:cNvSpPr txBox="1"/>
          <p:nvPr/>
        </p:nvSpPr>
        <p:spPr>
          <a:xfrm>
            <a:off x="407875" y="1407418"/>
            <a:ext cx="7452788" cy="2708434"/>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Utilizando la propiedad </a:t>
            </a:r>
            <a:r>
              <a:rPr b="1" i="0" lang="es-PE" sz="1600" u="none" cap="none" strike="noStrike">
                <a:solidFill>
                  <a:srgbClr val="262626"/>
                </a:solidFill>
                <a:latin typeface="Calibri"/>
                <a:ea typeface="Calibri"/>
                <a:cs typeface="Calibri"/>
                <a:sym typeface="Calibri"/>
              </a:rPr>
              <a:t>box-shadow</a:t>
            </a:r>
            <a:r>
              <a:rPr b="0" i="0" lang="es-PE" sz="1600" u="none" cap="none" strike="noStrike">
                <a:solidFill>
                  <a:srgbClr val="262626"/>
                </a:solidFill>
                <a:latin typeface="Calibri"/>
                <a:ea typeface="Calibri"/>
                <a:cs typeface="Calibri"/>
                <a:sym typeface="Calibri"/>
              </a:rPr>
              <a:t> podemos definir una sombra para un elemento HTML.</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propiedad puede tener hasta cinco valores en el siguiente orden:</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Posición horizontal (X) de la sombra.</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Posición vertical (Y) de la sombra.</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Desenfoque (blur) de la sombra. Mientras más alto es el valor, la sombra será más borrosa.</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Factor de crecimiento de la sombra. Mientras más alto el valor, la sombra crecerá más hacia los lados.</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Color de la sombra.</a:t>
            </a:r>
            <a:endParaRPr b="0" i="0" sz="1400" u="none" cap="none" strike="noStrike">
              <a:solidFill>
                <a:srgbClr val="000000"/>
              </a:solidFill>
              <a:latin typeface="Arial"/>
              <a:ea typeface="Arial"/>
              <a:cs typeface="Arial"/>
              <a:sym typeface="Arial"/>
            </a:endParaRPr>
          </a:p>
        </p:txBody>
      </p:sp>
      <p:sp>
        <p:nvSpPr>
          <p:cNvPr id="404" name="Google Shape;404;p4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SOMBRAS</a:t>
            </a:r>
            <a:endParaRPr b="0" i="0" sz="1700" u="none" cap="none" strike="noStrike">
              <a:solidFill>
                <a:srgbClr val="438AD7"/>
              </a:solidFill>
              <a:latin typeface="Calibri"/>
              <a:ea typeface="Calibri"/>
              <a:cs typeface="Calibri"/>
              <a:sym typeface="Calibri"/>
            </a:endParaRPr>
          </a:p>
        </p:txBody>
      </p:sp>
      <p:sp>
        <p:nvSpPr>
          <p:cNvPr id="405" name="Google Shape;405;p41"/>
          <p:cNvSpPr txBox="1"/>
          <p:nvPr/>
        </p:nvSpPr>
        <p:spPr>
          <a:xfrm>
            <a:off x="320098" y="840818"/>
            <a:ext cx="5437238" cy="338554"/>
          </a:xfrm>
          <a:prstGeom prst="rect">
            <a:avLst/>
          </a:prstGeom>
          <a:noFill/>
          <a:ln>
            <a:noFill/>
          </a:ln>
        </p:spPr>
        <p:txBody>
          <a:bodyPr anchorCtr="0" anchor="t" bIns="45700" lIns="91425" spcFirstLastPara="1" rIns="91425" wrap="square" tIns="4570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SOMBRAS EN OTROS ELEMENTOS</a:t>
            </a:r>
            <a:endParaRPr b="0" i="0" sz="1600" u="none" cap="none" strike="noStrike">
              <a:solidFill>
                <a:srgbClr val="262626"/>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2"/>
          <p:cNvSpPr/>
          <p:nvPr/>
        </p:nvSpPr>
        <p:spPr>
          <a:xfrm>
            <a:off x="2058463" y="2584602"/>
            <a:ext cx="5654302" cy="1324789"/>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42"/>
          <p:cNvSpPr txBox="1"/>
          <p:nvPr/>
        </p:nvSpPr>
        <p:spPr>
          <a:xfrm>
            <a:off x="407875" y="879975"/>
            <a:ext cx="5491910" cy="1231106"/>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SOMBRAS EN OTROS ELEMENTOS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los cuatro primeros valores se utilizan unidades de medida, en el último valor se utiliza una codificación de color.</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Consideremos el siguiente código CSS:</a:t>
            </a:r>
            <a:endParaRPr b="0" i="0" sz="1400" u="none" cap="none" strike="noStrike">
              <a:solidFill>
                <a:srgbClr val="000000"/>
              </a:solidFill>
              <a:latin typeface="Arial"/>
              <a:ea typeface="Arial"/>
              <a:cs typeface="Arial"/>
              <a:sym typeface="Arial"/>
            </a:endParaRPr>
          </a:p>
        </p:txBody>
      </p:sp>
      <p:sp>
        <p:nvSpPr>
          <p:cNvPr id="413" name="Google Shape;413;p4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SOMBRAS</a:t>
            </a:r>
            <a:endParaRPr b="0" i="0" sz="1700" u="none" cap="none" strike="noStrike">
              <a:solidFill>
                <a:srgbClr val="438AD7"/>
              </a:solidFill>
              <a:latin typeface="Calibri"/>
              <a:ea typeface="Calibri"/>
              <a:cs typeface="Calibri"/>
              <a:sym typeface="Calibri"/>
            </a:endParaRPr>
          </a:p>
        </p:txBody>
      </p:sp>
      <p:sp>
        <p:nvSpPr>
          <p:cNvPr id="414" name="Google Shape;414;p42"/>
          <p:cNvSpPr txBox="1"/>
          <p:nvPr/>
        </p:nvSpPr>
        <p:spPr>
          <a:xfrm>
            <a:off x="2135305" y="2630854"/>
            <a:ext cx="5500618"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img</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height</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width</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box-shadow</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3px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lightslategray</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p:nvPr/>
        </p:nvSpPr>
        <p:spPr>
          <a:xfrm>
            <a:off x="2053389" y="3676071"/>
            <a:ext cx="5037221" cy="1285255"/>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43"/>
          <p:cNvSpPr txBox="1"/>
          <p:nvPr/>
        </p:nvSpPr>
        <p:spPr>
          <a:xfrm>
            <a:off x="407875" y="753674"/>
            <a:ext cx="4395148"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SOMBRAS EN TEXTOS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navegador veremos lo siguiente:</a:t>
            </a:r>
            <a:endParaRPr b="0" i="0" sz="1400" u="none" cap="none" strike="noStrike">
              <a:solidFill>
                <a:srgbClr val="000000"/>
              </a:solidFill>
              <a:latin typeface="Arial"/>
              <a:ea typeface="Arial"/>
              <a:cs typeface="Arial"/>
              <a:sym typeface="Arial"/>
            </a:endParaRPr>
          </a:p>
        </p:txBody>
      </p:sp>
      <p:sp>
        <p:nvSpPr>
          <p:cNvPr id="422" name="Google Shape;422;p4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SOMBRAS</a:t>
            </a:r>
            <a:endParaRPr b="0" i="0" sz="1700" u="none" cap="none" strike="noStrike">
              <a:solidFill>
                <a:srgbClr val="438AD7"/>
              </a:solidFill>
              <a:latin typeface="Calibri"/>
              <a:ea typeface="Calibri"/>
              <a:cs typeface="Calibri"/>
              <a:sym typeface="Calibri"/>
            </a:endParaRPr>
          </a:p>
        </p:txBody>
      </p:sp>
      <p:sp>
        <p:nvSpPr>
          <p:cNvPr id="423" name="Google Shape;423;p43"/>
          <p:cNvSpPr txBox="1"/>
          <p:nvPr/>
        </p:nvSpPr>
        <p:spPr>
          <a:xfrm>
            <a:off x="407875" y="3278247"/>
            <a:ext cx="8126525"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aplicar diferentes combinaciones de valores para obtener distintos efectos de sombra:</a:t>
            </a:r>
            <a:endParaRPr b="0" i="0" sz="1400" u="none" cap="none" strike="noStrike">
              <a:solidFill>
                <a:srgbClr val="000000"/>
              </a:solidFill>
              <a:latin typeface="Arial"/>
              <a:ea typeface="Arial"/>
              <a:cs typeface="Arial"/>
              <a:sym typeface="Arial"/>
            </a:endParaRPr>
          </a:p>
        </p:txBody>
      </p:sp>
      <p:pic>
        <p:nvPicPr>
          <p:cNvPr id="424" name="Google Shape;424;p43"/>
          <p:cNvPicPr preferRelativeResize="0"/>
          <p:nvPr/>
        </p:nvPicPr>
        <p:blipFill rotWithShape="1">
          <a:blip r:embed="rId3">
            <a:alphaModFix/>
          </a:blip>
          <a:srcRect b="0" l="0" r="0" t="0"/>
          <a:stretch/>
        </p:blipFill>
        <p:spPr>
          <a:xfrm>
            <a:off x="3524303" y="1274142"/>
            <a:ext cx="1893668" cy="1852502"/>
          </a:xfrm>
          <a:prstGeom prst="rect">
            <a:avLst/>
          </a:prstGeom>
          <a:noFill/>
          <a:ln>
            <a:noFill/>
          </a:ln>
        </p:spPr>
      </p:pic>
      <p:sp>
        <p:nvSpPr>
          <p:cNvPr id="425" name="Google Shape;425;p43"/>
          <p:cNvSpPr txBox="1"/>
          <p:nvPr/>
        </p:nvSpPr>
        <p:spPr>
          <a:xfrm>
            <a:off x="2115761" y="3723877"/>
            <a:ext cx="4920500"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box-shadow</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3px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lightslategray</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box-shadow</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lightslategray</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9CDCFE"/>
                </a:solidFill>
                <a:latin typeface="Consolas"/>
                <a:ea typeface="Consolas"/>
                <a:cs typeface="Consolas"/>
                <a:sym typeface="Consolas"/>
              </a:rPr>
              <a:t>  box-shadow</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3px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lightslategray</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44"/>
          <p:cNvSpPr/>
          <p:nvPr/>
        </p:nvSpPr>
        <p:spPr>
          <a:xfrm>
            <a:off x="424252" y="3703125"/>
            <a:ext cx="7966170" cy="73744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ICONOS WEB</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5"/>
          <p:cNvSpPr txBox="1"/>
          <p:nvPr/>
        </p:nvSpPr>
        <p:spPr>
          <a:xfrm>
            <a:off x="407875" y="703697"/>
            <a:ext cx="8370365" cy="246221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USO DE ICONOS</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Entre los elementos más usados en una web están los iconos, los cuales tienen funciones diversas dentro de una página:</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Facilitan la navegación.</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Ilustran los servicios que se promocionan en la web.</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Indican los datos que se ingresan en un formulario.</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Acompañan los ítems en las barras de menú, cabecera o pie de página.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diseño de los íconos debe seguir la línea gráfica del sitio web.</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Una práctica común es utilizar un banco de iconos.</a:t>
            </a:r>
            <a:endParaRPr b="0" i="0" sz="1400" u="none" cap="none" strike="noStrike">
              <a:solidFill>
                <a:srgbClr val="000000"/>
              </a:solidFill>
              <a:latin typeface="Arial"/>
              <a:ea typeface="Arial"/>
              <a:cs typeface="Arial"/>
              <a:sym typeface="Arial"/>
            </a:endParaRPr>
          </a:p>
        </p:txBody>
      </p:sp>
      <p:sp>
        <p:nvSpPr>
          <p:cNvPr id="439" name="Google Shape;439;p4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ICONOS WEB</a:t>
            </a:r>
            <a:endParaRPr b="0" i="0" sz="1400" u="none" cap="none" strike="noStrike">
              <a:solidFill>
                <a:srgbClr val="000000"/>
              </a:solidFill>
              <a:latin typeface="Arial"/>
              <a:ea typeface="Arial"/>
              <a:cs typeface="Arial"/>
              <a:sym typeface="Arial"/>
            </a:endParaRPr>
          </a:p>
        </p:txBody>
      </p:sp>
      <p:pic>
        <p:nvPicPr>
          <p:cNvPr descr="Icons – Material Design 3" id="440" name="Google Shape;440;p45"/>
          <p:cNvPicPr preferRelativeResize="0"/>
          <p:nvPr/>
        </p:nvPicPr>
        <p:blipFill rotWithShape="1">
          <a:blip r:embed="rId3">
            <a:alphaModFix/>
          </a:blip>
          <a:srcRect b="0" l="0" r="0" t="0"/>
          <a:stretch/>
        </p:blipFill>
        <p:spPr>
          <a:xfrm>
            <a:off x="2329314" y="3407871"/>
            <a:ext cx="4124951" cy="160343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6"/>
          <p:cNvSpPr/>
          <p:nvPr/>
        </p:nvSpPr>
        <p:spPr>
          <a:xfrm>
            <a:off x="1598708" y="3688654"/>
            <a:ext cx="5934973" cy="431321"/>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46"/>
          <p:cNvSpPr txBox="1"/>
          <p:nvPr/>
        </p:nvSpPr>
        <p:spPr>
          <a:xfrm>
            <a:off x="407875" y="756466"/>
            <a:ext cx="7443573" cy="270843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USO DE BANCOS DE ICONOS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Existen diversos bancos de iconos. Uno de los más utilizados y con una gran cantidad de iconos es </a:t>
            </a:r>
            <a:r>
              <a:rPr b="1" i="0" lang="es-PE" sz="1600" u="none" cap="none" strike="noStrike">
                <a:solidFill>
                  <a:srgbClr val="262626"/>
                </a:solidFill>
                <a:latin typeface="Calibri"/>
                <a:ea typeface="Calibri"/>
                <a:cs typeface="Calibri"/>
                <a:sym typeface="Calibri"/>
              </a:rPr>
              <a:t>Font Awesome </a:t>
            </a:r>
            <a:r>
              <a:rPr b="0" i="0" lang="es-PE" sz="1600" u="none" cap="none" strike="noStrike">
                <a:solidFill>
                  <a:srgbClr val="262626"/>
                </a:solidFill>
                <a:latin typeface="Calibri"/>
                <a:ea typeface="Calibri"/>
                <a:cs typeface="Calibri"/>
                <a:sym typeface="Calibri"/>
              </a:rPr>
              <a:t>(</a:t>
            </a:r>
            <a:r>
              <a:rPr b="0" i="1" lang="es-PE" sz="1600" u="sng" cap="none" strike="noStrike">
                <a:solidFill>
                  <a:srgbClr val="0070C0"/>
                </a:solidFill>
                <a:latin typeface="Calibri"/>
                <a:ea typeface="Calibri"/>
                <a:cs typeface="Calibri"/>
                <a:sym typeface="Calibri"/>
                <a:hlinkClick r:id="rId3">
                  <a:extLst>
                    <a:ext uri="{A12FA001-AC4F-418D-AE19-62706E023703}">
                      <ahyp:hlinkClr val="tx"/>
                    </a:ext>
                  </a:extLst>
                </a:hlinkClick>
              </a:rPr>
              <a:t>https://fontawesome.com/</a:t>
            </a:r>
            <a:r>
              <a:rPr b="0" i="1" lang="es-PE" sz="1600" u="sng" cap="none" strike="noStrike">
                <a:solidFill>
                  <a:srgbClr val="0070C0"/>
                </a:solidFill>
                <a:latin typeface="Calibri"/>
                <a:ea typeface="Calibri"/>
                <a:cs typeface="Calibri"/>
                <a:sym typeface="Calibri"/>
              </a:rPr>
              <a:t> </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posible utilizar este banco de iconos mediante una suscripción gratuita o mediante una descarga también gratuita.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hacer uso de los iconos basta descargar las fuentes desde la página oficial y copiar las carpetas </a:t>
            </a:r>
            <a:r>
              <a:rPr b="1" i="0" lang="es-PE" sz="1600" u="none" cap="none" strike="noStrike">
                <a:solidFill>
                  <a:srgbClr val="262626"/>
                </a:solidFill>
                <a:latin typeface="Calibri"/>
                <a:ea typeface="Calibri"/>
                <a:cs typeface="Calibri"/>
                <a:sym typeface="Calibri"/>
              </a:rPr>
              <a:t>css</a:t>
            </a:r>
            <a:r>
              <a:rPr b="0" i="0" lang="es-PE" sz="1600" u="none" cap="none" strike="noStrike">
                <a:solidFill>
                  <a:srgbClr val="262626"/>
                </a:solidFill>
                <a:latin typeface="Calibri"/>
                <a:ea typeface="Calibri"/>
                <a:cs typeface="Calibri"/>
                <a:sym typeface="Calibri"/>
              </a:rPr>
              <a:t> y </a:t>
            </a:r>
            <a:r>
              <a:rPr b="1" i="0" lang="es-PE" sz="1600" u="none" cap="none" strike="noStrike">
                <a:solidFill>
                  <a:srgbClr val="262626"/>
                </a:solidFill>
                <a:latin typeface="Calibri"/>
                <a:ea typeface="Calibri"/>
                <a:cs typeface="Calibri"/>
                <a:sym typeface="Calibri"/>
              </a:rPr>
              <a:t>webfonts</a:t>
            </a:r>
            <a:r>
              <a:rPr b="0" i="0" lang="es-PE" sz="1600" u="none" cap="none" strike="noStrike">
                <a:solidFill>
                  <a:srgbClr val="262626"/>
                </a:solidFill>
                <a:latin typeface="Calibri"/>
                <a:ea typeface="Calibri"/>
                <a:cs typeface="Calibri"/>
                <a:sym typeface="Calibri"/>
              </a:rPr>
              <a:t> en el sitio web.</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Desde una página web se debe incluir la hoja de estilo para incluir los iconos.</a:t>
            </a:r>
            <a:endParaRPr b="0" i="0" sz="1400" u="none" cap="none" strike="noStrike">
              <a:solidFill>
                <a:srgbClr val="000000"/>
              </a:solidFill>
              <a:latin typeface="Arial"/>
              <a:ea typeface="Arial"/>
              <a:cs typeface="Arial"/>
              <a:sym typeface="Arial"/>
            </a:endParaRPr>
          </a:p>
        </p:txBody>
      </p:sp>
      <p:sp>
        <p:nvSpPr>
          <p:cNvPr id="448" name="Google Shape;448;p4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ICONOS WEB</a:t>
            </a:r>
            <a:endParaRPr b="0" i="0" sz="1400" u="none" cap="none" strike="noStrike">
              <a:solidFill>
                <a:srgbClr val="000000"/>
              </a:solidFill>
              <a:latin typeface="Arial"/>
              <a:ea typeface="Arial"/>
              <a:cs typeface="Arial"/>
              <a:sym typeface="Arial"/>
            </a:endParaRPr>
          </a:p>
        </p:txBody>
      </p:sp>
      <p:sp>
        <p:nvSpPr>
          <p:cNvPr id="449" name="Google Shape;449;p46"/>
          <p:cNvSpPr txBox="1"/>
          <p:nvPr/>
        </p:nvSpPr>
        <p:spPr>
          <a:xfrm>
            <a:off x="1660362" y="3747941"/>
            <a:ext cx="5823275" cy="307777"/>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PE" sz="1400" u="none" cap="none" strike="noStrike">
                <a:solidFill>
                  <a:srgbClr val="808080"/>
                </a:solidFill>
                <a:latin typeface="Consolas"/>
                <a:ea typeface="Consolas"/>
                <a:cs typeface="Consolas"/>
                <a:sym typeface="Consolas"/>
              </a:rPr>
              <a:t>&lt;</a:t>
            </a:r>
            <a:r>
              <a:rPr b="0" i="0" lang="es-PE" sz="1400" u="none" cap="none" strike="noStrike">
                <a:solidFill>
                  <a:srgbClr val="569CD6"/>
                </a:solidFill>
                <a:latin typeface="Consolas"/>
                <a:ea typeface="Consolas"/>
                <a:cs typeface="Consolas"/>
                <a:sym typeface="Consolas"/>
              </a:rPr>
              <a:t>link</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rel</a:t>
            </a:r>
            <a:r>
              <a:rPr b="0" i="0" lang="es-PE" sz="1400" u="none" cap="none" strike="noStrike">
                <a:solidFill>
                  <a:srgbClr val="D4D4D4"/>
                </a:solidFill>
                <a:latin typeface="Consolas"/>
                <a:ea typeface="Consolas"/>
                <a:cs typeface="Consolas"/>
                <a:sym typeface="Consolas"/>
              </a:rPr>
              <a:t>=</a:t>
            </a:r>
            <a:r>
              <a:rPr b="0" i="0" lang="es-PE" sz="1400" u="none" cap="none" strike="noStrike">
                <a:solidFill>
                  <a:srgbClr val="CE9178"/>
                </a:solidFill>
                <a:latin typeface="Consolas"/>
                <a:ea typeface="Consolas"/>
                <a:cs typeface="Consolas"/>
                <a:sym typeface="Consolas"/>
              </a:rPr>
              <a:t>"stylesheet"</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href</a:t>
            </a:r>
            <a:r>
              <a:rPr b="0" i="0" lang="es-PE" sz="1400" u="none" cap="none" strike="noStrike">
                <a:solidFill>
                  <a:srgbClr val="D4D4D4"/>
                </a:solidFill>
                <a:latin typeface="Consolas"/>
                <a:ea typeface="Consolas"/>
                <a:cs typeface="Consolas"/>
                <a:sym typeface="Consolas"/>
              </a:rPr>
              <a:t>=</a:t>
            </a:r>
            <a:r>
              <a:rPr b="0" i="0" lang="es-PE" sz="1400" u="none" cap="none" strike="noStrike">
                <a:solidFill>
                  <a:srgbClr val="CE9178"/>
                </a:solidFill>
                <a:latin typeface="Consolas"/>
                <a:ea typeface="Consolas"/>
                <a:cs typeface="Consolas"/>
                <a:sym typeface="Consolas"/>
              </a:rPr>
              <a:t>"css/all.min.css"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p:txBody>
      </p:sp>
      <p:sp>
        <p:nvSpPr>
          <p:cNvPr id="450" name="Google Shape;450;p46"/>
          <p:cNvSpPr txBox="1"/>
          <p:nvPr/>
        </p:nvSpPr>
        <p:spPr>
          <a:xfrm>
            <a:off x="407875" y="4343729"/>
            <a:ext cx="7237709"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Una vez hecha la referencia se puede hacer uso de los iconos en la página web.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7"/>
          <p:cNvSpPr txBox="1"/>
          <p:nvPr/>
        </p:nvSpPr>
        <p:spPr>
          <a:xfrm>
            <a:off x="407875" y="967950"/>
            <a:ext cx="5275800" cy="34479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USO DE BANCOS DE ICONOS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Debemos ingresar a (</a:t>
            </a:r>
            <a:r>
              <a:rPr b="0" i="1" lang="es-PE" sz="1600" u="sng" cap="none" strike="noStrike">
                <a:solidFill>
                  <a:srgbClr val="0070C0"/>
                </a:solidFill>
                <a:latin typeface="Calibri"/>
                <a:ea typeface="Calibri"/>
                <a:cs typeface="Calibri"/>
                <a:sym typeface="Calibri"/>
                <a:hlinkClick r:id="rId3">
                  <a:extLst>
                    <a:ext uri="{A12FA001-AC4F-418D-AE19-62706E023703}">
                      <ahyp:hlinkClr val="tx"/>
                    </a:ext>
                  </a:extLst>
                </a:hlinkClick>
              </a:rPr>
              <a:t>https://fontawesome.co</a:t>
            </a:r>
            <a:r>
              <a:rPr b="0" i="1" lang="es-PE" sz="1600" u="sng" cap="none" strike="noStrike">
                <a:solidFill>
                  <a:srgbClr val="0070C0"/>
                </a:solidFill>
                <a:latin typeface="Calibri"/>
                <a:ea typeface="Calibri"/>
                <a:cs typeface="Calibri"/>
                <a:sym typeface="Calibri"/>
              </a:rPr>
              <a:t>m/download </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Descarguemos gratis la última versión (Free for web).</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Luego descomprimir el zip y ubicarlo en la carpeta de nuestro proyecto.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Finalmente ya podemos vincular la hoja de estilos </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    all.min.css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457" name="Google Shape;457;p4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ICONOS WEB</a:t>
            </a:r>
            <a:endParaRPr b="0" i="0" sz="1400" u="none" cap="none" strike="noStrike">
              <a:solidFill>
                <a:srgbClr val="000000"/>
              </a:solidFill>
              <a:latin typeface="Arial"/>
              <a:ea typeface="Arial"/>
              <a:cs typeface="Arial"/>
              <a:sym typeface="Arial"/>
            </a:endParaRPr>
          </a:p>
        </p:txBody>
      </p:sp>
      <p:pic>
        <p:nvPicPr>
          <p:cNvPr id="458" name="Google Shape;458;p47"/>
          <p:cNvPicPr preferRelativeResize="0"/>
          <p:nvPr/>
        </p:nvPicPr>
        <p:blipFill rotWithShape="1">
          <a:blip r:embed="rId4">
            <a:alphaModFix/>
          </a:blip>
          <a:srcRect b="0" l="4437" r="4881" t="0"/>
          <a:stretch/>
        </p:blipFill>
        <p:spPr>
          <a:xfrm>
            <a:off x="5879315" y="1353814"/>
            <a:ext cx="2856810" cy="300737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8"/>
          <p:cNvSpPr/>
          <p:nvPr/>
        </p:nvSpPr>
        <p:spPr>
          <a:xfrm>
            <a:off x="1608757" y="1573843"/>
            <a:ext cx="5921596" cy="1682105"/>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48"/>
          <p:cNvSpPr txBox="1"/>
          <p:nvPr/>
        </p:nvSpPr>
        <p:spPr>
          <a:xfrm>
            <a:off x="407875" y="754976"/>
            <a:ext cx="8421493"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USO DE BANCOS DE ICONOS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hacer uso de los iconos bastará seleccionar el icono que necesitamos y colocar el código HTML correspondiente.</a:t>
            </a:r>
            <a:endParaRPr b="0" i="0" sz="1400" u="none" cap="none" strike="noStrike">
              <a:solidFill>
                <a:srgbClr val="000000"/>
              </a:solidFill>
              <a:latin typeface="Arial"/>
              <a:ea typeface="Arial"/>
              <a:cs typeface="Arial"/>
              <a:sym typeface="Arial"/>
            </a:endParaRPr>
          </a:p>
        </p:txBody>
      </p:sp>
      <p:sp>
        <p:nvSpPr>
          <p:cNvPr id="466" name="Google Shape;466;p4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ICONOS WEB</a:t>
            </a:r>
            <a:endParaRPr b="0" i="0" sz="1400" u="none" cap="none" strike="noStrike">
              <a:solidFill>
                <a:srgbClr val="000000"/>
              </a:solidFill>
              <a:latin typeface="Arial"/>
              <a:ea typeface="Arial"/>
              <a:cs typeface="Arial"/>
              <a:sym typeface="Arial"/>
            </a:endParaRPr>
          </a:p>
        </p:txBody>
      </p:sp>
      <p:sp>
        <p:nvSpPr>
          <p:cNvPr id="467" name="Google Shape;467;p48"/>
          <p:cNvSpPr txBox="1"/>
          <p:nvPr/>
        </p:nvSpPr>
        <p:spPr>
          <a:xfrm>
            <a:off x="1660362" y="1626098"/>
            <a:ext cx="5823275" cy="1569660"/>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p</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Lo que hemos aprendido:</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p</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"fas fa-check-square"</a:t>
            </a:r>
            <a:r>
              <a:rPr b="0" i="0" lang="es-PE" sz="1200" u="none" cap="none" strike="noStrike">
                <a:solidFill>
                  <a:srgbClr val="808080"/>
                </a:solidFill>
                <a:latin typeface="Consolas"/>
                <a:ea typeface="Consolas"/>
                <a:cs typeface="Consolas"/>
                <a:sym typeface="Consolas"/>
              </a:rPr>
              <a:t>&gt;&lt;/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 Bordes</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br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"fas fa-check-square"</a:t>
            </a:r>
            <a:r>
              <a:rPr b="0" i="0" lang="es-PE" sz="1200" u="none" cap="none" strike="noStrike">
                <a:solidFill>
                  <a:srgbClr val="808080"/>
                </a:solidFill>
                <a:latin typeface="Consolas"/>
                <a:ea typeface="Consolas"/>
                <a:cs typeface="Consolas"/>
                <a:sym typeface="Consolas"/>
              </a:rPr>
              <a:t>&gt;&lt;/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 Bordes redondeados</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br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"far fa-circle"</a:t>
            </a:r>
            <a:r>
              <a:rPr b="0" i="0" lang="es-PE" sz="1200" u="none" cap="none" strike="noStrike">
                <a:solidFill>
                  <a:srgbClr val="808080"/>
                </a:solidFill>
                <a:latin typeface="Consolas"/>
                <a:ea typeface="Consolas"/>
                <a:cs typeface="Consolas"/>
                <a:sym typeface="Consolas"/>
              </a:rPr>
              <a:t>&gt;&lt;/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808080"/>
                </a:solidFill>
                <a:latin typeface="Consolas"/>
                <a:ea typeface="Consolas"/>
                <a:cs typeface="Consolas"/>
                <a:sym typeface="Consolas"/>
              </a:rPr>
              <a:t>&gt;&lt;/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 Hipervínculos</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br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"far fa-circle"</a:t>
            </a:r>
            <a:r>
              <a:rPr b="0" i="0" lang="es-PE" sz="1200" u="none" cap="none" strike="noStrike">
                <a:solidFill>
                  <a:srgbClr val="808080"/>
                </a:solidFill>
                <a:latin typeface="Consolas"/>
                <a:ea typeface="Consolas"/>
                <a:cs typeface="Consolas"/>
                <a:sym typeface="Consolas"/>
              </a:rPr>
              <a:t>&gt;&lt;/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808080"/>
                </a:solidFill>
                <a:latin typeface="Consolas"/>
                <a:ea typeface="Consolas"/>
                <a:cs typeface="Consolas"/>
                <a:sym typeface="Consolas"/>
              </a:rPr>
              <a:t>&gt;&lt;/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 Listas</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br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p</a:t>
            </a:r>
            <a:r>
              <a:rPr b="0" i="0" lang="es-PE" sz="1200" u="none" cap="none" strike="noStrike">
                <a:solidFill>
                  <a:srgbClr val="808080"/>
                </a:solidFill>
                <a:latin typeface="Consolas"/>
                <a:ea typeface="Consolas"/>
                <a:cs typeface="Consolas"/>
                <a:sym typeface="Consolas"/>
              </a:rPr>
              <a:t>&gt;&lt;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"fas fa-envelope"</a:t>
            </a:r>
            <a:r>
              <a:rPr b="0" i="0" lang="es-PE" sz="1200" u="none" cap="none" strike="noStrike">
                <a:solidFill>
                  <a:srgbClr val="808080"/>
                </a:solidFill>
                <a:latin typeface="Consolas"/>
                <a:ea typeface="Consolas"/>
                <a:cs typeface="Consolas"/>
                <a:sym typeface="Consolas"/>
              </a:rPr>
              <a:t>&gt;&lt;/</a:t>
            </a:r>
            <a:r>
              <a:rPr b="0" i="0" lang="es-PE" sz="1200" u="none" cap="none" strike="noStrike">
                <a:solidFill>
                  <a:srgbClr val="569CD6"/>
                </a:solidFill>
                <a:latin typeface="Consolas"/>
                <a:ea typeface="Consolas"/>
                <a:cs typeface="Consolas"/>
                <a:sym typeface="Consolas"/>
              </a:rPr>
              <a:t>i</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 micorreo@correo.com</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p</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p:txBody>
      </p:sp>
      <p:sp>
        <p:nvSpPr>
          <p:cNvPr id="468" name="Google Shape;468;p48"/>
          <p:cNvSpPr txBox="1"/>
          <p:nvPr/>
        </p:nvSpPr>
        <p:spPr>
          <a:xfrm>
            <a:off x="407875" y="3389643"/>
            <a:ext cx="5039196"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navegador podremos observar lo siguiente:</a:t>
            </a:r>
            <a:endParaRPr b="0" i="0" sz="1400" u="none" cap="none" strike="noStrike">
              <a:solidFill>
                <a:srgbClr val="000000"/>
              </a:solidFill>
              <a:latin typeface="Arial"/>
              <a:ea typeface="Arial"/>
              <a:cs typeface="Arial"/>
              <a:sym typeface="Arial"/>
            </a:endParaRPr>
          </a:p>
        </p:txBody>
      </p:sp>
      <p:pic>
        <p:nvPicPr>
          <p:cNvPr id="469" name="Google Shape;469;p48"/>
          <p:cNvPicPr preferRelativeResize="0"/>
          <p:nvPr/>
        </p:nvPicPr>
        <p:blipFill rotWithShape="1">
          <a:blip r:embed="rId3">
            <a:alphaModFix/>
          </a:blip>
          <a:srcRect b="0" l="0" r="0" t="0"/>
          <a:stretch/>
        </p:blipFill>
        <p:spPr>
          <a:xfrm>
            <a:off x="3371382" y="3769559"/>
            <a:ext cx="1801459" cy="146315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6" name="Google Shape;476;p49"/>
          <p:cNvSpPr/>
          <p:nvPr/>
        </p:nvSpPr>
        <p:spPr>
          <a:xfrm>
            <a:off x="407875" y="995603"/>
            <a:ext cx="8344239" cy="3939540"/>
          </a:xfrm>
          <a:prstGeom prst="rect">
            <a:avLst/>
          </a:prstGeom>
          <a:noFill/>
          <a:ln>
            <a:noFill/>
          </a:ln>
        </p:spPr>
        <p:txBody>
          <a:bodyPr anchorCtr="0" anchor="t" bIns="45700" lIns="91425" spcFirstLastPara="1" rIns="91425" wrap="square" tIns="45700">
            <a:spAutoFit/>
          </a:bodyPr>
          <a:lstStyle/>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Arial"/>
              <a:buChar char="•"/>
            </a:pPr>
            <a:r>
              <a:rPr b="0" i="0" lang="es-PE" sz="1800" u="none" cap="none" strike="noStrike">
                <a:solidFill>
                  <a:schemeClr val="lt1"/>
                </a:solidFill>
                <a:latin typeface="Calibri"/>
                <a:ea typeface="Calibri"/>
                <a:cs typeface="Calibri"/>
                <a:sym typeface="Calibri"/>
              </a:rPr>
              <a:t>HTML y CSS facilitan el manejo de imágenes en una página web.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Arial"/>
              <a:buChar char="•"/>
            </a:pPr>
            <a:r>
              <a:rPr b="0" i="0" lang="es-PE" sz="1800" u="none" cap="none" strike="noStrike">
                <a:solidFill>
                  <a:schemeClr val="lt1"/>
                </a:solidFill>
                <a:latin typeface="Calibri"/>
                <a:ea typeface="Calibri"/>
                <a:cs typeface="Calibri"/>
                <a:sym typeface="Calibri"/>
              </a:rPr>
              <a:t>HTML y CSS también permiten utilizar colores para dar una mejor impresión visual de nuestro sitio web así también como estilos de bordes y decoraciones.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Arial"/>
              <a:buChar char="•"/>
            </a:pPr>
            <a:r>
              <a:rPr b="0" i="0" lang="es-PE" sz="1800" u="none" cap="none" strike="noStrike">
                <a:solidFill>
                  <a:schemeClr val="lt1"/>
                </a:solidFill>
                <a:latin typeface="Calibri"/>
                <a:ea typeface="Calibri"/>
                <a:cs typeface="Calibri"/>
                <a:sym typeface="Calibri"/>
              </a:rPr>
              <a:t>Una vez que tenemos definido nuestro sitio web, es necesario publicarlo para que el público objetivo y toda la internet pueda ver nuestra información y contenido.</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Arial"/>
              <a:buChar char="•"/>
            </a:pPr>
            <a:r>
              <a:rPr b="0" i="0" lang="es-PE" sz="1800" u="none" cap="none" strike="noStrike">
                <a:solidFill>
                  <a:schemeClr val="lt1"/>
                </a:solidFill>
                <a:latin typeface="Calibri"/>
                <a:ea typeface="Calibri"/>
                <a:cs typeface="Calibri"/>
                <a:sym typeface="Calibri"/>
              </a:rPr>
              <a:t>Es importante conocer los conceptos relacionados a la publicación de un sitio web como dominio y hosting, además de conocer alguna herramienta de transferencia de archivos mediante FTP como filezilla o Cpanel.</a:t>
            </a:r>
            <a:endParaRPr b="0" i="0" sz="1400" u="none" cap="none" strike="noStrike">
              <a:solidFill>
                <a:srgbClr val="000000"/>
              </a:solidFill>
              <a:latin typeface="Arial"/>
              <a:ea typeface="Arial"/>
              <a:cs typeface="Arial"/>
              <a:sym typeface="Arial"/>
            </a:endParaRPr>
          </a:p>
          <a:p>
            <a:pPr indent="-177800" lvl="0" marL="285750" marR="0" rtl="0" algn="l">
              <a:lnSpc>
                <a:spcPct val="100000"/>
              </a:lnSpc>
              <a:spcBef>
                <a:spcPts val="0"/>
              </a:spcBef>
              <a:spcAft>
                <a:spcPts val="0"/>
              </a:spcAft>
              <a:buClr>
                <a:schemeClr val="dk1"/>
              </a:buClr>
              <a:buSzPts val="1700"/>
              <a:buFont typeface="Arial"/>
              <a:buNone/>
            </a:pPr>
            <a:r>
              <a:t/>
            </a:r>
            <a:endParaRPr b="0" i="0" sz="1700" u="none" cap="none" strike="noStrike">
              <a:solidFill>
                <a:schemeClr val="lt1"/>
              </a:solidFill>
              <a:latin typeface="Calibri"/>
              <a:ea typeface="Calibri"/>
              <a:cs typeface="Calibri"/>
              <a:sym typeface="Calibri"/>
            </a:endParaRPr>
          </a:p>
          <a:p>
            <a:pPr indent="-177800" lvl="1" marL="742950" marR="0" rtl="0" algn="l">
              <a:lnSpc>
                <a:spcPct val="100000"/>
              </a:lnSpc>
              <a:spcBef>
                <a:spcPts val="0"/>
              </a:spcBef>
              <a:spcAft>
                <a:spcPts val="0"/>
              </a:spcAft>
              <a:buClr>
                <a:schemeClr val="dk1"/>
              </a:buClr>
              <a:buSzPts val="1700"/>
              <a:buFont typeface="Arial"/>
              <a:buNone/>
            </a:pPr>
            <a:r>
              <a:t/>
            </a:r>
            <a:endParaRPr b="0" i="0" sz="1700" u="none" cap="none" strike="noStrike">
              <a:solidFill>
                <a:schemeClr val="lt1"/>
              </a:solidFill>
              <a:latin typeface="Calibri"/>
              <a:ea typeface="Calibri"/>
              <a:cs typeface="Calibri"/>
              <a:sym typeface="Calibri"/>
            </a:endParaRPr>
          </a:p>
        </p:txBody>
      </p:sp>
      <p:sp>
        <p:nvSpPr>
          <p:cNvPr id="477" name="Google Shape;477;p4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chemeClr val="lt1"/>
                </a:solidFill>
                <a:latin typeface="Calibri"/>
                <a:ea typeface="Calibri"/>
                <a:cs typeface="Calibri"/>
                <a:sym typeface="Calibri"/>
              </a:rPr>
              <a:t>/ CONCLUSIONES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5"/>
          <p:cNvSpPr txBox="1"/>
          <p:nvPr/>
        </p:nvSpPr>
        <p:spPr>
          <a:xfrm>
            <a:off x="407875" y="856200"/>
            <a:ext cx="6276917" cy="196977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DOMINIO</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a:t>
            </a:r>
            <a:r>
              <a:rPr b="1" i="0" lang="es-PE" sz="1600" u="none" cap="none" strike="noStrike">
                <a:solidFill>
                  <a:srgbClr val="262626"/>
                </a:solidFill>
                <a:latin typeface="Calibri"/>
                <a:ea typeface="Calibri"/>
                <a:cs typeface="Calibri"/>
                <a:sym typeface="Calibri"/>
              </a:rPr>
              <a:t>dominio</a:t>
            </a:r>
            <a:r>
              <a:rPr b="0" i="0" lang="es-PE" sz="1600" u="none" cap="none" strike="noStrike">
                <a:solidFill>
                  <a:srgbClr val="262626"/>
                </a:solidFill>
                <a:latin typeface="Calibri"/>
                <a:ea typeface="Calibri"/>
                <a:cs typeface="Calibri"/>
                <a:sym typeface="Calibri"/>
              </a:rPr>
              <a:t> es una dirección única mediante la cual un usuario con acceso a Internet puede ubicar un sitio web colocando dicha dirección en un navegador.</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Ejemplos:</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rgbClr val="0070C0"/>
              </a:buClr>
              <a:buSzPts val="1600"/>
              <a:buFont typeface="Arial"/>
              <a:buChar char="•"/>
            </a:pPr>
            <a:r>
              <a:rPr b="0" i="1" lang="es-PE" sz="1600" u="sng" cap="none" strike="noStrike">
                <a:solidFill>
                  <a:srgbClr val="0070C0"/>
                </a:solidFill>
                <a:latin typeface="Calibri"/>
                <a:ea typeface="Calibri"/>
                <a:cs typeface="Calibri"/>
                <a:sym typeface="Calibri"/>
                <a:hlinkClick r:id="rId3">
                  <a:extLst>
                    <a:ext uri="{A12FA001-AC4F-418D-AE19-62706E023703}">
                      <ahyp:hlinkClr val="tx"/>
                    </a:ext>
                  </a:extLst>
                </a:hlinkClick>
              </a:rPr>
              <a:t>google.com</a:t>
            </a:r>
            <a:endParaRPr b="0" i="1" sz="1600" u="sng" cap="none" strike="noStrike">
              <a:solidFill>
                <a:srgbClr val="0070C0"/>
              </a:solidFill>
              <a:latin typeface="Calibri"/>
              <a:ea typeface="Calibri"/>
              <a:cs typeface="Calibri"/>
              <a:sym typeface="Calibri"/>
            </a:endParaRPr>
          </a:p>
          <a:p>
            <a:pPr indent="-285750" lvl="1" marL="754675" marR="0" rtl="0" algn="l">
              <a:lnSpc>
                <a:spcPct val="100000"/>
              </a:lnSpc>
              <a:spcBef>
                <a:spcPts val="0"/>
              </a:spcBef>
              <a:spcAft>
                <a:spcPts val="0"/>
              </a:spcAft>
              <a:buClr>
                <a:srgbClr val="0070C0"/>
              </a:buClr>
              <a:buSzPts val="1600"/>
              <a:buFont typeface="Arial"/>
              <a:buChar char="•"/>
            </a:pPr>
            <a:r>
              <a:rPr b="0" i="1" lang="es-PE" sz="1600" u="sng" cap="none" strike="noStrike">
                <a:solidFill>
                  <a:srgbClr val="0070C0"/>
                </a:solidFill>
                <a:latin typeface="Calibri"/>
                <a:ea typeface="Calibri"/>
                <a:cs typeface="Calibri"/>
                <a:sym typeface="Calibri"/>
                <a:hlinkClick r:id="rId4">
                  <a:extLst>
                    <a:ext uri="{A12FA001-AC4F-418D-AE19-62706E023703}">
                      <ahyp:hlinkClr val="tx"/>
                    </a:ext>
                  </a:extLst>
                </a:hlinkClick>
              </a:rPr>
              <a:t>wikipedia.org</a:t>
            </a:r>
            <a:endParaRPr b="0" i="1" sz="1600" u="sng" cap="none" strike="noStrike">
              <a:solidFill>
                <a:srgbClr val="0070C0"/>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dominios son ofrecidos por empresas registradoras acreditadas.</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DOMINIOS, HOSTING, PUBLICACIÓN Y HERRAMIENTAS FTP</a:t>
            </a:r>
            <a:endParaRPr b="0" i="0" sz="1700" u="none" cap="none" strike="noStrike">
              <a:solidFill>
                <a:srgbClr val="438AD7"/>
              </a:solidFill>
              <a:latin typeface="Calibri"/>
              <a:ea typeface="Calibri"/>
              <a:cs typeface="Calibri"/>
              <a:sym typeface="Calibri"/>
            </a:endParaRPr>
          </a:p>
        </p:txBody>
      </p:sp>
      <p:pic>
        <p:nvPicPr>
          <p:cNvPr descr="SS 584 Multi Tiered Cloud Services (MTCS) | TÜV SÜD Philippines" id="66" name="Google Shape;66;p5"/>
          <p:cNvPicPr preferRelativeResize="0"/>
          <p:nvPr/>
        </p:nvPicPr>
        <p:blipFill rotWithShape="1">
          <a:blip r:embed="rId5">
            <a:alphaModFix/>
          </a:blip>
          <a:srcRect b="0" l="0" r="0" t="0"/>
          <a:stretch/>
        </p:blipFill>
        <p:spPr>
          <a:xfrm>
            <a:off x="1403131" y="3153350"/>
            <a:ext cx="6337738" cy="163394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txBox="1"/>
          <p:nvPr/>
        </p:nvSpPr>
        <p:spPr>
          <a:xfrm>
            <a:off x="398994" y="724843"/>
            <a:ext cx="7906806" cy="4393422"/>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All In Hosting. (2015). ¿Qué necesito para publicar un Sitio Web? Recuperado de </a:t>
            </a:r>
            <a:r>
              <a:rPr b="0" i="1" lang="es-PE" sz="1600" u="sng" cap="none" strike="noStrike">
                <a:solidFill>
                  <a:srgbClr val="0070C0"/>
                </a:solidFill>
                <a:latin typeface="Calibri"/>
                <a:ea typeface="Calibri"/>
                <a:cs typeface="Calibri"/>
                <a:sym typeface="Calibri"/>
                <a:hlinkClick r:id="rId3">
                  <a:extLst>
                    <a:ext uri="{A12FA001-AC4F-418D-AE19-62706E023703}">
                      <ahyp:hlinkClr val="tx"/>
                    </a:ext>
                  </a:extLst>
                </a:hlinkClick>
              </a:rPr>
              <a:t>https://allinhosting.com/que-necesito-para-publicar-sitio-web/</a:t>
            </a:r>
            <a:r>
              <a:rPr b="0" i="1" lang="es-PE" sz="1600" u="sng" cap="none" strike="noStrike">
                <a:solidFill>
                  <a:srgbClr val="0070C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Certerus. (s.f.). Tipos de Dominios. Recuperado de </a:t>
            </a:r>
            <a:r>
              <a:rPr b="0" i="1" lang="es-PE" sz="1600" u="sng" cap="none" strike="noStrike">
                <a:solidFill>
                  <a:srgbClr val="0070C0"/>
                </a:solidFill>
                <a:latin typeface="Calibri"/>
                <a:ea typeface="Calibri"/>
                <a:cs typeface="Calibri"/>
                <a:sym typeface="Calibri"/>
                <a:hlinkClick r:id="rId4">
                  <a:extLst>
                    <a:ext uri="{A12FA001-AC4F-418D-AE19-62706E023703}">
                      <ahyp:hlinkClr val="tx"/>
                    </a:ext>
                  </a:extLst>
                </a:hlinkClick>
              </a:rPr>
              <a:t>https://mi.certerus.com/knowledgebase/32/Tipos-de-Dominios.html</a:t>
            </a:r>
            <a:endParaRPr b="0" i="1" sz="1600" u="sng" cap="none" strike="noStrike">
              <a:solidFill>
                <a:srgbClr val="0070C0"/>
              </a:solidFill>
              <a:latin typeface="Calibri"/>
              <a:ea typeface="Calibri"/>
              <a:cs typeface="Calibri"/>
              <a:sym typeface="Calibri"/>
            </a:endParaRPr>
          </a:p>
          <a:p>
            <a:pPr indent="-342900" lvl="0" marL="342900" marR="0" rtl="0" algn="l">
              <a:lnSpc>
                <a:spcPct val="100000"/>
              </a:lnSpc>
              <a:spcBef>
                <a:spcPts val="32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Manual Web. (2021). Colores HTML. Recuperado de </a:t>
            </a:r>
            <a:r>
              <a:rPr b="0" i="1" lang="es-PE" sz="1600" u="sng" cap="none" strike="noStrike">
                <a:solidFill>
                  <a:srgbClr val="0070C0"/>
                </a:solidFill>
                <a:latin typeface="Calibri"/>
                <a:ea typeface="Calibri"/>
                <a:cs typeface="Calibri"/>
                <a:sym typeface="Calibri"/>
                <a:hlinkClick r:id="rId5">
                  <a:extLst>
                    <a:ext uri="{A12FA001-AC4F-418D-AE19-62706E023703}">
                      <ahyp:hlinkClr val="tx"/>
                    </a:ext>
                  </a:extLst>
                </a:hlinkClick>
              </a:rPr>
              <a:t>http://www.manualweb.net/html/colores-html/</a:t>
            </a:r>
            <a:endParaRPr b="0" i="1" sz="1600" u="sng" cap="none" strike="noStrike">
              <a:solidFill>
                <a:srgbClr val="0070C0"/>
              </a:solidFill>
              <a:latin typeface="Calibri"/>
              <a:ea typeface="Calibri"/>
              <a:cs typeface="Calibri"/>
              <a:sym typeface="Calibri"/>
            </a:endParaRPr>
          </a:p>
          <a:p>
            <a:pPr indent="-342900" lvl="0" marL="342900" marR="0" rtl="0" algn="l">
              <a:lnSpc>
                <a:spcPct val="100000"/>
              </a:lnSpc>
              <a:spcBef>
                <a:spcPts val="32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Filezilla</a:t>
            </a:r>
            <a:endParaRPr b="0" i="1" sz="1600" u="sng" cap="none" strike="noStrike">
              <a:solidFill>
                <a:srgbClr val="0070C0"/>
              </a:solidFill>
              <a:latin typeface="Calibri"/>
              <a:ea typeface="Calibri"/>
              <a:cs typeface="Calibri"/>
              <a:sym typeface="Calibri"/>
            </a:endParaRPr>
          </a:p>
          <a:p>
            <a:pPr indent="-342900" lvl="0" marL="342900" marR="0" rtl="0" algn="l">
              <a:lnSpc>
                <a:spcPct val="100000"/>
              </a:lnSpc>
              <a:spcBef>
                <a:spcPts val="320"/>
              </a:spcBef>
              <a:spcAft>
                <a:spcPts val="0"/>
              </a:spcAft>
              <a:buClr>
                <a:srgbClr val="0070C0"/>
              </a:buClr>
              <a:buSzPts val="1600"/>
              <a:buFont typeface="Arial"/>
              <a:buChar char="•"/>
            </a:pPr>
            <a:r>
              <a:rPr b="0" i="1" lang="es-PE" sz="1600" u="sng" cap="none" strike="noStrike">
                <a:solidFill>
                  <a:srgbClr val="0070C0"/>
                </a:solidFill>
                <a:latin typeface="Calibri"/>
                <a:ea typeface="Calibri"/>
                <a:cs typeface="Calibri"/>
                <a:sym typeface="Calibri"/>
              </a:rPr>
              <a:t>https://www.techtarget.com/whatis/definition/FileZilla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MDN Web Docs. (2021). HTML: Lenguaje de etiquetas de hipertexto. Recuperado de: </a:t>
            </a:r>
            <a:r>
              <a:rPr b="0" i="1" lang="es-PE" sz="1600" u="sng" cap="none" strike="noStrike">
                <a:solidFill>
                  <a:srgbClr val="0070C0"/>
                </a:solidFill>
                <a:latin typeface="Calibri"/>
                <a:ea typeface="Calibri"/>
                <a:cs typeface="Calibri"/>
                <a:sym typeface="Calibri"/>
                <a:hlinkClick r:id="rId6">
                  <a:extLst>
                    <a:ext uri="{A12FA001-AC4F-418D-AE19-62706E023703}">
                      <ahyp:hlinkClr val="tx"/>
                    </a:ext>
                  </a:extLst>
                </a:hlinkClick>
              </a:rPr>
              <a:t>https://developer.mozilla.org/es/docs/Web/HTML</a:t>
            </a:r>
            <a:r>
              <a:rPr b="0" i="1" lang="es-PE" sz="1600" u="none" cap="none" strike="noStrike">
                <a:solidFill>
                  <a:srgbClr val="0070C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MDN Web Docs. (2021). Publicar tu sitio web. Recuperado de </a:t>
            </a:r>
            <a:r>
              <a:rPr b="0" i="1" lang="es-PE" sz="1600" u="sng" cap="none" strike="noStrike">
                <a:solidFill>
                  <a:srgbClr val="0070C0"/>
                </a:solidFill>
                <a:latin typeface="Calibri"/>
                <a:ea typeface="Calibri"/>
                <a:cs typeface="Calibri"/>
                <a:sym typeface="Calibri"/>
                <a:hlinkClick r:id="rId7">
                  <a:extLst>
                    <a:ext uri="{A12FA001-AC4F-418D-AE19-62706E023703}">
                      <ahyp:hlinkClr val="tx"/>
                    </a:ext>
                  </a:extLst>
                </a:hlinkClick>
              </a:rPr>
              <a:t>https://developer.mozilla.org/es/docs/Learn/Getting_started_with_the_web/Publishing_your_website</a:t>
            </a:r>
            <a:r>
              <a:rPr b="0" i="1" lang="es-PE" sz="1600" u="sng" cap="none" strike="noStrike">
                <a:solidFill>
                  <a:srgbClr val="0070C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Sánchez, V. (2021). Cómo poner una imagen de fondo en HTML Recuperado de </a:t>
            </a:r>
            <a:r>
              <a:rPr b="0" i="1" lang="es-PE" sz="1600" u="sng" cap="none" strike="noStrike">
                <a:solidFill>
                  <a:srgbClr val="0070C0"/>
                </a:solidFill>
                <a:latin typeface="Calibri"/>
                <a:ea typeface="Calibri"/>
                <a:cs typeface="Calibri"/>
                <a:sym typeface="Calibri"/>
                <a:hlinkClick r:id="rId8">
                  <a:extLst>
                    <a:ext uri="{A12FA001-AC4F-418D-AE19-62706E023703}">
                      <ahyp:hlinkClr val="tx"/>
                    </a:ext>
                  </a:extLst>
                </a:hlinkClick>
              </a:rPr>
              <a:t>https://carontestudio.com/blog/como-poner-una-imagen-de-fondo-en-html/</a:t>
            </a:r>
            <a:r>
              <a:rPr b="0" i="1" lang="es-PE" sz="1600" u="sng" cap="none" strike="noStrike">
                <a:solidFill>
                  <a:srgbClr val="0070C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W3Schools. (2021). HTML Tutorial. Recuperado de:</a:t>
            </a:r>
            <a:r>
              <a:rPr b="0" i="1" lang="es-PE" sz="1600" u="sng" cap="none" strike="noStrike">
                <a:solidFill>
                  <a:srgbClr val="0070C0"/>
                </a:solidFill>
                <a:latin typeface="Calibri"/>
                <a:ea typeface="Calibri"/>
                <a:cs typeface="Calibri"/>
                <a:sym typeface="Calibri"/>
              </a:rPr>
              <a:t> </a:t>
            </a:r>
            <a:r>
              <a:rPr b="0" i="1" lang="es-PE" sz="1600" u="sng" cap="none" strike="noStrike">
                <a:solidFill>
                  <a:srgbClr val="0070C0"/>
                </a:solidFill>
                <a:latin typeface="Calibri"/>
                <a:ea typeface="Calibri"/>
                <a:cs typeface="Calibri"/>
                <a:sym typeface="Calibri"/>
                <a:hlinkClick r:id="rId9">
                  <a:extLst>
                    <a:ext uri="{A12FA001-AC4F-418D-AE19-62706E023703}">
                      <ahyp:hlinkClr val="tx"/>
                    </a:ext>
                  </a:extLst>
                </a:hlinkClick>
              </a:rPr>
              <a:t>https://www.w3schools.com/html/</a:t>
            </a:r>
            <a:r>
              <a:rPr b="0" i="1" lang="es-PE" sz="1600" u="sng" cap="none" strike="noStrike">
                <a:solidFill>
                  <a:srgbClr val="0070C0"/>
                </a:solidFill>
                <a:latin typeface="Calibri"/>
                <a:ea typeface="Calibri"/>
                <a:cs typeface="Calibri"/>
                <a:sym typeface="Calibri"/>
              </a:rPr>
              <a:t>.</a:t>
            </a:r>
            <a:endParaRPr b="0" i="1" sz="1600" u="sng" cap="none" strike="noStrike">
              <a:solidFill>
                <a:srgbClr val="0070C0"/>
              </a:solidFill>
              <a:latin typeface="Calibri"/>
              <a:ea typeface="Calibri"/>
              <a:cs typeface="Calibri"/>
              <a:sym typeface="Calibri"/>
            </a:endParaRPr>
          </a:p>
          <a:p>
            <a:pPr indent="-79375" lvl="0" marL="174625"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6621"/>
              </a:solidFill>
              <a:latin typeface="Calibri"/>
              <a:ea typeface="Calibri"/>
              <a:cs typeface="Calibri"/>
              <a:sym typeface="Calibri"/>
            </a:endParaRPr>
          </a:p>
        </p:txBody>
      </p:sp>
      <p:sp>
        <p:nvSpPr>
          <p:cNvPr id="484" name="Google Shape;484;p5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BIBLIOGRAFÍA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6"/>
          <p:cNvSpPr txBox="1"/>
          <p:nvPr/>
        </p:nvSpPr>
        <p:spPr>
          <a:xfrm>
            <a:off x="407874" y="833635"/>
            <a:ext cx="8189587" cy="3200876"/>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DOMINIO</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Existen dominios especiales:</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1" i="0" lang="es-PE" sz="1600" u="none" cap="none" strike="noStrike">
                <a:solidFill>
                  <a:srgbClr val="262626"/>
                </a:solidFill>
                <a:latin typeface="Calibri"/>
                <a:ea typeface="Calibri"/>
                <a:cs typeface="Calibri"/>
                <a:sym typeface="Calibri"/>
              </a:rPr>
              <a:t>Dominios locales : </a:t>
            </a:r>
            <a:r>
              <a:rPr b="0" i="0" lang="es-PE" sz="1600" u="none" cap="none" strike="noStrike">
                <a:solidFill>
                  <a:srgbClr val="262626"/>
                </a:solidFill>
                <a:latin typeface="Calibri"/>
                <a:ea typeface="Calibri"/>
                <a:cs typeface="Calibri"/>
                <a:sym typeface="Calibri"/>
              </a:rPr>
              <a:t>Indican que el sitio web está en un país en particular. Por ejemplo: .ar (Argentina), .bo (Bolivia), .br (Brasil), .pe (Perú), .uy (Uruguay).</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1" i="0" lang="es-PE" sz="1600" u="none" cap="none" strike="noStrike">
                <a:solidFill>
                  <a:srgbClr val="262626"/>
                </a:solidFill>
                <a:latin typeface="Calibri"/>
                <a:ea typeface="Calibri"/>
                <a:cs typeface="Calibri"/>
                <a:sym typeface="Calibri"/>
              </a:rPr>
              <a:t>.com : </a:t>
            </a:r>
            <a:r>
              <a:rPr b="0" i="0" lang="es-PE" sz="1600" u="none" cap="none" strike="noStrike">
                <a:solidFill>
                  <a:srgbClr val="262626"/>
                </a:solidFill>
                <a:latin typeface="Calibri"/>
                <a:ea typeface="Calibri"/>
                <a:cs typeface="Calibri"/>
                <a:sym typeface="Calibri"/>
              </a:rPr>
              <a:t>Entidades comerciales.</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1" i="0" lang="es-PE" sz="1600" u="none" cap="none" strike="noStrike">
                <a:solidFill>
                  <a:srgbClr val="262626"/>
                </a:solidFill>
                <a:latin typeface="Calibri"/>
                <a:ea typeface="Calibri"/>
                <a:cs typeface="Calibri"/>
                <a:sym typeface="Calibri"/>
              </a:rPr>
              <a:t>.edu : </a:t>
            </a:r>
            <a:r>
              <a:rPr b="0" i="0" lang="es-PE" sz="1600" u="none" cap="none" strike="noStrike">
                <a:solidFill>
                  <a:srgbClr val="262626"/>
                </a:solidFill>
                <a:latin typeface="Calibri"/>
                <a:ea typeface="Calibri"/>
                <a:cs typeface="Calibri"/>
                <a:sym typeface="Calibri"/>
              </a:rPr>
              <a:t>Instituciones educativas.</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1" i="0" lang="es-PE" sz="1600" u="none" cap="none" strike="noStrike">
                <a:solidFill>
                  <a:srgbClr val="262626"/>
                </a:solidFill>
                <a:latin typeface="Calibri"/>
                <a:ea typeface="Calibri"/>
                <a:cs typeface="Calibri"/>
                <a:sym typeface="Calibri"/>
              </a:rPr>
              <a:t>.gov : </a:t>
            </a:r>
            <a:r>
              <a:rPr b="0" i="0" lang="es-PE" sz="1600" u="none" cap="none" strike="noStrike">
                <a:solidFill>
                  <a:srgbClr val="262626"/>
                </a:solidFill>
                <a:latin typeface="Calibri"/>
                <a:ea typeface="Calibri"/>
                <a:cs typeface="Calibri"/>
                <a:sym typeface="Calibri"/>
              </a:rPr>
              <a:t>Instituciones gubernamentales.</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1" i="0" lang="es-PE" sz="1600" u="none" cap="none" strike="noStrike">
                <a:solidFill>
                  <a:srgbClr val="262626"/>
                </a:solidFill>
                <a:latin typeface="Calibri"/>
                <a:ea typeface="Calibri"/>
                <a:cs typeface="Calibri"/>
                <a:sym typeface="Calibri"/>
              </a:rPr>
              <a:t>.info : </a:t>
            </a:r>
            <a:r>
              <a:rPr b="0" i="0" lang="es-PE" sz="1600" u="none" cap="none" strike="noStrike">
                <a:solidFill>
                  <a:srgbClr val="262626"/>
                </a:solidFill>
                <a:latin typeface="Calibri"/>
                <a:ea typeface="Calibri"/>
                <a:cs typeface="Calibri"/>
                <a:sym typeface="Calibri"/>
              </a:rPr>
              <a:t>Sitio informativo.</a:t>
            </a:r>
            <a:endParaRPr b="0" i="0" sz="1400" u="none" cap="none" strike="noStrike">
              <a:solidFill>
                <a:srgbClr val="000000"/>
              </a:solidFill>
              <a:latin typeface="Arial"/>
              <a:ea typeface="Arial"/>
              <a:cs typeface="Arial"/>
              <a:sym typeface="Arial"/>
            </a:endParaRPr>
          </a:p>
          <a:p>
            <a:pPr indent="-285750" lvl="1" marL="754675" marR="0" rtl="0" algn="l">
              <a:lnSpc>
                <a:spcPct val="100000"/>
              </a:lnSpc>
              <a:spcBef>
                <a:spcPts val="0"/>
              </a:spcBef>
              <a:spcAft>
                <a:spcPts val="0"/>
              </a:spcAft>
              <a:buClr>
                <a:schemeClr val="dk1"/>
              </a:buClr>
              <a:buSzPts val="1600"/>
              <a:buFont typeface="Arial"/>
              <a:buChar char="•"/>
            </a:pPr>
            <a:r>
              <a:rPr b="1" i="0" lang="es-PE" sz="1600" u="none" cap="none" strike="noStrike">
                <a:solidFill>
                  <a:srgbClr val="262626"/>
                </a:solidFill>
                <a:latin typeface="Calibri"/>
                <a:ea typeface="Calibri"/>
                <a:cs typeface="Calibri"/>
                <a:sym typeface="Calibri"/>
              </a:rPr>
              <a:t>.org : </a:t>
            </a:r>
            <a:r>
              <a:rPr b="0" i="0" lang="es-PE" sz="1600" u="none" cap="none" strike="noStrike">
                <a:solidFill>
                  <a:srgbClr val="262626"/>
                </a:solidFill>
                <a:latin typeface="Calibri"/>
                <a:ea typeface="Calibri"/>
                <a:cs typeface="Calibri"/>
                <a:sym typeface="Calibri"/>
              </a:rPr>
              <a:t>Organización sin fines de lucro.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 pagar a una empresa registradora se obtiene el derecho de uso del dominio por un periodo de tiempo (normalmente uno o dos años). Este derecho puede ser renovado.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73" name="Google Shape;73;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DOMINIOS, HOSTING, PUBLICACIÓN Y HERRAMIENTAS FTP</a:t>
            </a:r>
            <a:endParaRPr b="0" i="0" sz="1700" u="none" cap="none" strike="noStrike">
              <a:solidFill>
                <a:srgbClr val="438AD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nvSpPr>
        <p:spPr>
          <a:xfrm>
            <a:off x="407875" y="860724"/>
            <a:ext cx="8510494" cy="393954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DOMINIO</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rgbClr val="202124"/>
                </a:solidFill>
                <a:latin typeface="Arial"/>
                <a:ea typeface="Arial"/>
                <a:cs typeface="Arial"/>
                <a:sym typeface="Arial"/>
              </a:rPr>
              <a:t>Dicho de forma sencilla, "dominio"es el nombre de un sitio web. Es decir, es lo que aparece después de "@" en una dirección de correo electrónico o después de "www." en una dirección web. Si alguien te pregunta cómo encontrarte en Internet, normalmente tendrás que decirle tu nombre de dominio.</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Existen también los subdominios que son derivados del dominio principal, los cuales se crean añadiendo una o varias palabras a su izquierda separadas por un punto. </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Por ejemplo: </a:t>
            </a:r>
            <a:r>
              <a:rPr b="0" i="1" lang="es-PE" sz="1600" u="sng" cap="none" strike="noStrike">
                <a:solidFill>
                  <a:srgbClr val="0070C0"/>
                </a:solidFill>
                <a:latin typeface="Calibri"/>
                <a:ea typeface="Calibri"/>
                <a:cs typeface="Calibri"/>
                <a:sym typeface="Calibri"/>
                <a:hlinkClick r:id="rId3">
                  <a:extLst>
                    <a:ext uri="{A12FA001-AC4F-418D-AE19-62706E023703}">
                      <ahyp:hlinkClr val="tx"/>
                    </a:ext>
                  </a:extLst>
                </a:hlinkClick>
              </a:rPr>
              <a:t>es.wikipedia.org</a:t>
            </a:r>
            <a:r>
              <a:rPr b="0" i="1" lang="es-PE" sz="1600" u="sng" cap="none" strike="noStrike">
                <a:solidFill>
                  <a:srgbClr val="0070C0"/>
                </a:solidFill>
                <a:latin typeface="Calibri"/>
                <a:ea typeface="Calibri"/>
                <a:cs typeface="Calibri"/>
                <a:sym typeface="Calibri"/>
              </a:rPr>
              <a:t> </a:t>
            </a:r>
            <a:r>
              <a:rPr b="0" i="0" lang="es-PE" sz="1600" u="none" cap="none" strike="noStrike">
                <a:solidFill>
                  <a:srgbClr val="262626"/>
                </a:solidFill>
                <a:latin typeface="Calibri"/>
                <a:ea typeface="Calibri"/>
                <a:cs typeface="Calibri"/>
                <a:sym typeface="Calibri"/>
              </a:rPr>
              <a:t>es el subdominio de la web Wikipedia para su contenido en español.</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registrar un dominio es necesario verificar que se encuentre disponible, es decir, que otra institución no haya adquirido previamente el derecho de utilizarlo.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URL es la dirección completa incluida el dominio</a:t>
            </a:r>
            <a:r>
              <a:rPr b="0" i="0" lang="es-PE" sz="1600" u="none" cap="none" strike="noStrike">
                <a:solidFill>
                  <a:srgbClr val="0070C0"/>
                </a:solidFill>
                <a:latin typeface="Calibri"/>
                <a:ea typeface="Calibri"/>
                <a:cs typeface="Calibri"/>
                <a:sym typeface="Calibri"/>
              </a:rPr>
              <a:t>: </a:t>
            </a:r>
            <a:r>
              <a:rPr b="0" i="1" lang="es-PE" sz="1600" u="sng" cap="none" strike="noStrike">
                <a:solidFill>
                  <a:srgbClr val="0070C0"/>
                </a:solidFill>
                <a:latin typeface="Calibri"/>
                <a:ea typeface="Calibri"/>
                <a:cs typeface="Calibri"/>
                <a:sym typeface="Calibri"/>
                <a:hlinkClick r:id="rId4">
                  <a:extLst>
                    <a:ext uri="{A12FA001-AC4F-418D-AE19-62706E023703}">
                      <ahyp:hlinkClr val="tx"/>
                    </a:ext>
                  </a:extLst>
                </a:hlinkClick>
              </a:rPr>
              <a:t>https://es.wikipedia.org/</a:t>
            </a:r>
            <a:endParaRPr b="0" i="1" sz="1600" u="sng" cap="none" strike="noStrike">
              <a:solidFill>
                <a:srgbClr val="0070C0"/>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    Uniform Resource Locator</a:t>
            </a:r>
            <a:endParaRPr b="0" i="0" sz="1600" u="none" cap="none" strike="noStrike">
              <a:solidFill>
                <a:schemeClr val="dk1"/>
              </a:solidFill>
              <a:latin typeface="Calibri"/>
              <a:ea typeface="Calibri"/>
              <a:cs typeface="Calibri"/>
              <a:sym typeface="Calibri"/>
            </a:endParaRPr>
          </a:p>
        </p:txBody>
      </p:sp>
      <p:sp>
        <p:nvSpPr>
          <p:cNvPr id="80" name="Google Shape;80;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DOMINIOS, HOSTING, PUBLICACIÓN Y HERRAMIENTAS FTP</a:t>
            </a:r>
            <a:endParaRPr b="0" i="0" sz="1700" u="none" cap="none" strike="noStrike">
              <a:solidFill>
                <a:srgbClr val="438AD7"/>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8"/>
          <p:cNvSpPr txBox="1"/>
          <p:nvPr/>
        </p:nvSpPr>
        <p:spPr>
          <a:xfrm>
            <a:off x="407875" y="838102"/>
            <a:ext cx="6765113" cy="172354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HOSTING</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a:t>
            </a:r>
            <a:r>
              <a:rPr b="1" i="0" lang="es-PE" sz="1600" u="none" cap="none" strike="noStrike">
                <a:solidFill>
                  <a:srgbClr val="262626"/>
                </a:solidFill>
                <a:latin typeface="Calibri"/>
                <a:ea typeface="Calibri"/>
                <a:cs typeface="Calibri"/>
                <a:sym typeface="Calibri"/>
              </a:rPr>
              <a:t>hosting</a:t>
            </a:r>
            <a:r>
              <a:rPr b="0" i="0" lang="es-PE" sz="1600" u="none" cap="none" strike="noStrike">
                <a:solidFill>
                  <a:srgbClr val="262626"/>
                </a:solidFill>
                <a:latin typeface="Calibri"/>
                <a:ea typeface="Calibri"/>
                <a:cs typeface="Calibri"/>
                <a:sym typeface="Calibri"/>
              </a:rPr>
              <a:t> es el espacio de almacenamiento alquilado a un servidor web donde se publican los archivos que componen el sitio web para que estén disponibles a los usuarios de Internet.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 adquirir un </a:t>
            </a:r>
            <a:r>
              <a:rPr b="1" i="0" lang="es-PE" sz="1600" u="none" cap="none" strike="noStrike">
                <a:solidFill>
                  <a:srgbClr val="262626"/>
                </a:solidFill>
                <a:latin typeface="Calibri"/>
                <a:ea typeface="Calibri"/>
                <a:cs typeface="Calibri"/>
                <a:sym typeface="Calibri"/>
              </a:rPr>
              <a:t>hosting</a:t>
            </a:r>
            <a:r>
              <a:rPr b="0" i="0" lang="es-PE" sz="1600" u="none" cap="none" strike="noStrike">
                <a:solidFill>
                  <a:srgbClr val="262626"/>
                </a:solidFill>
                <a:latin typeface="Calibri"/>
                <a:ea typeface="Calibri"/>
                <a:cs typeface="Calibri"/>
                <a:sym typeface="Calibri"/>
              </a:rPr>
              <a:t> a un servidor web, este facilita los recursos que se necesitan para que el sitio web esté en línea.</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DOMINIOS, HOSTING, PUBLICACIÓN Y HERRAMIENTAS FTP</a:t>
            </a:r>
            <a:endParaRPr b="0" i="0" sz="1700" u="none" cap="none" strike="noStrike">
              <a:solidFill>
                <a:srgbClr val="438AD7"/>
              </a:solidFill>
              <a:latin typeface="Calibri"/>
              <a:ea typeface="Calibri"/>
              <a:cs typeface="Calibri"/>
              <a:sym typeface="Calibri"/>
            </a:endParaRPr>
          </a:p>
        </p:txBody>
      </p:sp>
      <p:pic>
        <p:nvPicPr>
          <p:cNvPr descr="Hosting icons fotos de stock, imágenes de Hosting icons sin royalties |  Depositphotos" id="88" name="Google Shape;88;p8"/>
          <p:cNvPicPr preferRelativeResize="0"/>
          <p:nvPr/>
        </p:nvPicPr>
        <p:blipFill rotWithShape="1">
          <a:blip r:embed="rId3">
            <a:alphaModFix/>
          </a:blip>
          <a:srcRect b="18245" l="0" r="0" t="27897"/>
          <a:stretch/>
        </p:blipFill>
        <p:spPr>
          <a:xfrm>
            <a:off x="2064128" y="3075973"/>
            <a:ext cx="5015744" cy="180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txBox="1"/>
          <p:nvPr/>
        </p:nvSpPr>
        <p:spPr>
          <a:xfrm>
            <a:off x="407875" y="895153"/>
            <a:ext cx="6812737" cy="246221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HERRAMIENTAS FTP</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transferir los archivos que conforman un sitio web hacia el servidor donde quedarán alojados (hosting) puede utilizarse un software FTP (File Transfer Protocol).</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Estos programas permiten conectarse al servicio de alojamiento mediante las credenciales que el propio servicio proporciona. </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transferencia de archivos se realiza mediante una interfaz gráfica o por línea de comandos.</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DOMINIOS, HOSTING, PUBLICACIÓN Y HERRAMIENTAS FTP</a:t>
            </a:r>
            <a:endParaRPr b="0" i="0" sz="1700" u="none" cap="none" strike="noStrike">
              <a:solidFill>
                <a:srgbClr val="438AD7"/>
              </a:solidFill>
              <a:latin typeface="Calibri"/>
              <a:ea typeface="Calibri"/>
              <a:cs typeface="Calibri"/>
              <a:sym typeface="Calibri"/>
            </a:endParaRPr>
          </a:p>
        </p:txBody>
      </p:sp>
      <p:pic>
        <p:nvPicPr>
          <p:cNvPr id="96" name="Google Shape;96;p9"/>
          <p:cNvPicPr preferRelativeResize="0"/>
          <p:nvPr/>
        </p:nvPicPr>
        <p:blipFill rotWithShape="1">
          <a:blip r:embed="rId3">
            <a:alphaModFix/>
          </a:blip>
          <a:srcRect b="0" l="0" r="0" t="0"/>
          <a:stretch/>
        </p:blipFill>
        <p:spPr>
          <a:xfrm>
            <a:off x="2048494" y="3385495"/>
            <a:ext cx="5047013" cy="16730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2021-10-04T23:05:57Z</dcterms:created>
  <dc:creator>Paul Vergel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