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715000" cx="9144000"/>
  <p:notesSz cx="6797675" cy="9926625"/>
  <p:embeddedFontLst>
    <p:embeddedFont>
      <p:font typeface="Overlock"/>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59" roundtripDataSignature="AMtx7mjL9U6NnC6Xq3fDzAO+Lnk2N3tZ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8DF448-EC27-4577-B8CC-B162FC9797BA}">
  <a:tblStyle styleId="{E48DF448-EC27-4577-B8CC-B162FC9797B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verlock-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verlock-italic.fntdata"/><Relationship Id="rId12" Type="http://schemas.openxmlformats.org/officeDocument/2006/relationships/slide" Target="slides/slide6.xml"/><Relationship Id="rId56" Type="http://schemas.openxmlformats.org/officeDocument/2006/relationships/font" Target="fonts/Overlock-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Overlock-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6" name="Google Shape;106;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1" name="Google Shape;121;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4" name="Google Shape;134;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1" name="Google Shape;141;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8" name="Google Shape;148;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7" name="Google Shape;157;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8" name="Google Shape;168;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6" name="Google Shape;176;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4" name="Google Shape;184;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1" name="Google Shape;191;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9" name="Google Shape;19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6" name="Google Shape;206;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4" name="Google Shape;214;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2" name="Google Shape;222;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9" name="Google Shape;229;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7" name="Google Shape;23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7" name="Google Shape;247;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4" name="Google Shape;254;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2" name="Google Shape;262;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7" name="Google Shape;277;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5" name="Google Shape;285;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2" name="Google Shape;292;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1" name="Google Shape;301;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9" name="Google Shape;309;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9" name="Google Shape;319;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8" name="Google Shape;328;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38" name="Google Shape;338;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48" name="Google Shape;348;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59" name="Google Shape;359;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0" name="Google Shape;370;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377" name="Google Shape;377;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4" name="Google Shape;384;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92" name="Google Shape;392;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00" name="Google Shape;400;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11" name="Google Shape;411;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22" name="Google Shape;422;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432" name="Google Shape;432;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9" name="Google Shape;59;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7" name="Google Shape;67;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6" name="Google Shape;76;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0" name="Google Shape;90;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8" name="Google Shape;98;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9"/>
          <p:cNvGrpSpPr/>
          <p:nvPr/>
        </p:nvGrpSpPr>
        <p:grpSpPr>
          <a:xfrm>
            <a:off x="944054" y="5369051"/>
            <a:ext cx="7804380" cy="215444"/>
            <a:chOff x="944054" y="5369051"/>
            <a:chExt cx="7804380" cy="215444"/>
          </a:xfrm>
        </p:grpSpPr>
        <p:sp>
          <p:nvSpPr>
            <p:cNvPr id="11" name="Google Shape;11;p49"/>
            <p:cNvSpPr txBox="1"/>
            <p:nvPr/>
          </p:nvSpPr>
          <p:spPr>
            <a:xfrm>
              <a:off x="944054" y="5369051"/>
              <a:ext cx="27687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07</a:t>
              </a:r>
              <a:endParaRPr b="0" i="0" sz="800" u="none" cap="none" strike="noStrike">
                <a:solidFill>
                  <a:srgbClr val="7F7F7F"/>
                </a:solidFill>
                <a:latin typeface="Calibri"/>
                <a:ea typeface="Calibri"/>
                <a:cs typeface="Calibri"/>
                <a:sym typeface="Calibri"/>
              </a:endParaRPr>
            </a:p>
          </p:txBody>
        </p:sp>
        <p:sp>
          <p:nvSpPr>
            <p:cNvPr id="12" name="Google Shape;12;p49"/>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49"/>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07</a:t>
            </a:r>
            <a:endParaRPr/>
          </a:p>
        </p:txBody>
      </p:sp>
      <p:sp>
        <p:nvSpPr>
          <p:cNvPr id="31" name="Google Shape;31;p1"/>
          <p:cNvSpPr txBox="1"/>
          <p:nvPr/>
        </p:nvSpPr>
        <p:spPr>
          <a:xfrm>
            <a:off x="3175138" y="1733627"/>
            <a:ext cx="5461785" cy="89011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200">
                <a:solidFill>
                  <a:srgbClr val="FFFFFF"/>
                </a:solidFill>
                <a:latin typeface="Calibri"/>
                <a:ea typeface="Calibri"/>
                <a:cs typeface="Calibri"/>
                <a:sym typeface="Calibri"/>
              </a:rPr>
              <a:t>EL ASISTENTE DE OPTIMIZACIÓN DE CONSULTAS</a:t>
            </a:r>
            <a:endParaRPr/>
          </a:p>
        </p:txBody>
      </p:sp>
      <p:sp>
        <p:nvSpPr>
          <p:cNvPr id="32" name="Google Shape;32;p1"/>
          <p:cNvSpPr txBox="1"/>
          <p:nvPr/>
        </p:nvSpPr>
        <p:spPr>
          <a:xfrm>
            <a:off x="3175137" y="3032326"/>
            <a:ext cx="4697015" cy="1367747"/>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Ver el plan de ejecución de una consulta en el asistente</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Interpretación de los resultados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Buenas prácticas para la elaboración de consultas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Generación de data de prueba para las tablas de una base de datos</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0" y="2574693"/>
            <a:ext cx="4026009"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Manipulación de datos, uso de vistas e índices – UA2</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sp>
        <p:nvSpPr>
          <p:cNvPr id="109" name="Google Shape;109;p10"/>
          <p:cNvSpPr txBox="1"/>
          <p:nvPr/>
        </p:nvSpPr>
        <p:spPr>
          <a:xfrm>
            <a:off x="1247461" y="1309964"/>
            <a:ext cx="4903957" cy="221599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de Plan de ejecución: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just">
              <a:spcBef>
                <a:spcPts val="0"/>
              </a:spcBef>
              <a:spcAft>
                <a:spcPts val="0"/>
              </a:spcAft>
              <a:buClr>
                <a:srgbClr val="262626"/>
              </a:buClr>
              <a:buSzPts val="1600"/>
              <a:buFont typeface="Calibri"/>
              <a:buAutoNum type="arabicPeriod" startAt="4"/>
            </a:pPr>
            <a:r>
              <a:rPr lang="es-PE" sz="1600">
                <a:solidFill>
                  <a:srgbClr val="262626"/>
                </a:solidFill>
                <a:latin typeface="Calibri"/>
                <a:ea typeface="Calibri"/>
                <a:cs typeface="Calibri"/>
                <a:sym typeface="Calibri"/>
              </a:rPr>
              <a:t>Ahora ejecutar la sentencia:</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0" lvl="2" marL="926124" marR="0" rtl="0" algn="just">
              <a:spcBef>
                <a:spcPts val="0"/>
              </a:spcBef>
              <a:spcAft>
                <a:spcPts val="0"/>
              </a:spcAft>
              <a:buNone/>
            </a:pPr>
            <a:r>
              <a:rPr b="1" i="0" lang="es-PE" sz="1600" u="none" cap="none" strike="noStrike">
                <a:solidFill>
                  <a:srgbClr val="7030A0"/>
                </a:solidFill>
                <a:latin typeface="Calibri"/>
                <a:ea typeface="Calibri"/>
                <a:cs typeface="Calibri"/>
                <a:sym typeface="Calibri"/>
              </a:rPr>
              <a:t>SELECT * FROM </a:t>
            </a:r>
            <a:r>
              <a:rPr b="0" i="0" lang="es-PE" sz="1600" u="none" cap="none" strike="noStrike">
                <a:solidFill>
                  <a:schemeClr val="dk1"/>
                </a:solidFill>
                <a:latin typeface="Calibri"/>
                <a:ea typeface="Calibri"/>
                <a:cs typeface="Calibri"/>
                <a:sym typeface="Calibri"/>
              </a:rPr>
              <a:t>Employees</a:t>
            </a:r>
            <a:r>
              <a:rPr b="1" i="0" lang="es-PE" sz="1600" u="none" cap="none" strike="noStrike">
                <a:solidFill>
                  <a:srgbClr val="7030A0"/>
                </a:solidFill>
                <a:latin typeface="Calibri"/>
                <a:ea typeface="Calibri"/>
                <a:cs typeface="Calibri"/>
                <a:sym typeface="Calibri"/>
              </a:rPr>
              <a:t> Order by</a:t>
            </a:r>
            <a:r>
              <a:rPr b="0" i="0" lang="es-PE" sz="1600" u="none" cap="none" strike="noStrike">
                <a:solidFill>
                  <a:schemeClr val="dk1"/>
                </a:solidFill>
                <a:latin typeface="Calibri"/>
                <a:ea typeface="Calibri"/>
                <a:cs typeface="Calibri"/>
                <a:sym typeface="Calibri"/>
              </a:rPr>
              <a:t> HireDate;</a:t>
            </a:r>
            <a:endParaRPr/>
          </a:p>
          <a:p>
            <a:pPr indent="0" lvl="2" marL="926124" marR="0" rtl="0" algn="just">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342900" lvl="2" marL="354625" marR="0" rtl="0" algn="just">
              <a:spcBef>
                <a:spcPts val="0"/>
              </a:spcBef>
              <a:spcAft>
                <a:spcPts val="0"/>
              </a:spcAft>
              <a:buClr>
                <a:srgbClr val="262626"/>
              </a:buClr>
              <a:buSzPts val="1600"/>
              <a:buFont typeface="Calibri"/>
              <a:buAutoNum type="arabicPeriod" startAt="5"/>
            </a:pPr>
            <a:r>
              <a:rPr b="0" i="0" lang="es-PE" sz="1600" u="none" cap="none" strike="noStrike">
                <a:solidFill>
                  <a:srgbClr val="262626"/>
                </a:solidFill>
                <a:latin typeface="Calibri"/>
                <a:ea typeface="Calibri"/>
                <a:cs typeface="Calibri"/>
                <a:sym typeface="Calibri"/>
              </a:rPr>
              <a:t>El resultado del nuevo plan es:</a:t>
            </a:r>
            <a:endParaRPr/>
          </a:p>
        </p:txBody>
      </p:sp>
      <p:pic>
        <p:nvPicPr>
          <p:cNvPr id="110" name="Google Shape;110;p10"/>
          <p:cNvPicPr preferRelativeResize="0"/>
          <p:nvPr/>
        </p:nvPicPr>
        <p:blipFill rotWithShape="1">
          <a:blip r:embed="rId3">
            <a:alphaModFix/>
          </a:blip>
          <a:srcRect b="0" l="0" r="0" t="0"/>
          <a:stretch/>
        </p:blipFill>
        <p:spPr>
          <a:xfrm>
            <a:off x="4572000" y="3298351"/>
            <a:ext cx="3631753" cy="1568917"/>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1"/>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INTERPRETACIÓN DE LOS RESULTADOS</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2"/>
          <p:cNvGrpSpPr/>
          <p:nvPr/>
        </p:nvGrpSpPr>
        <p:grpSpPr>
          <a:xfrm>
            <a:off x="6197581" y="874496"/>
            <a:ext cx="2616884" cy="4180853"/>
            <a:chOff x="6067014" y="776835"/>
            <a:chExt cx="2745217" cy="4385883"/>
          </a:xfrm>
        </p:grpSpPr>
        <p:pic>
          <p:nvPicPr>
            <p:cNvPr id="124" name="Google Shape;124;p12"/>
            <p:cNvPicPr preferRelativeResize="0"/>
            <p:nvPr/>
          </p:nvPicPr>
          <p:blipFill rotWithShape="1">
            <a:blip r:embed="rId3">
              <a:alphaModFix/>
            </a:blip>
            <a:srcRect b="0" l="0" r="0" t="0"/>
            <a:stretch/>
          </p:blipFill>
          <p:spPr>
            <a:xfrm>
              <a:off x="6067014" y="3765969"/>
              <a:ext cx="1119531" cy="1396749"/>
            </a:xfrm>
            <a:prstGeom prst="rect">
              <a:avLst/>
            </a:prstGeom>
            <a:noFill/>
            <a:ln>
              <a:noFill/>
            </a:ln>
          </p:spPr>
        </p:pic>
        <p:sp>
          <p:nvSpPr>
            <p:cNvPr id="125" name="Google Shape;125;p12"/>
            <p:cNvSpPr/>
            <p:nvPr/>
          </p:nvSpPr>
          <p:spPr>
            <a:xfrm>
              <a:off x="6222779" y="776835"/>
              <a:ext cx="2589452" cy="2279571"/>
            </a:xfrm>
            <a:prstGeom prst="cloudCallout">
              <a:avLst>
                <a:gd fmla="val -27709" name="adj1"/>
                <a:gd fmla="val 79610" name="adj2"/>
              </a:avLst>
            </a:prstGeom>
            <a:solidFill>
              <a:schemeClr val="lt1"/>
            </a:solidFill>
            <a:ln cap="flat" cmpd="sng" w="9525">
              <a:solidFill>
                <a:schemeClr val="dk1"/>
              </a:solidFill>
              <a:prstDash val="dash"/>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 name="Google Shape;126;p12"/>
            <p:cNvPicPr preferRelativeResize="0"/>
            <p:nvPr/>
          </p:nvPicPr>
          <p:blipFill rotWithShape="1">
            <a:blip r:embed="rId4">
              <a:alphaModFix/>
            </a:blip>
            <a:srcRect b="0" l="0" r="0" t="0"/>
            <a:stretch/>
          </p:blipFill>
          <p:spPr>
            <a:xfrm>
              <a:off x="6497307" y="1505181"/>
              <a:ext cx="1906446" cy="832482"/>
            </a:xfrm>
            <a:prstGeom prst="rect">
              <a:avLst/>
            </a:prstGeom>
            <a:noFill/>
            <a:ln>
              <a:noFill/>
            </a:ln>
          </p:spPr>
        </p:pic>
        <p:sp>
          <p:nvSpPr>
            <p:cNvPr id="127" name="Google Shape;127;p12"/>
            <p:cNvSpPr txBox="1"/>
            <p:nvPr/>
          </p:nvSpPr>
          <p:spPr>
            <a:xfrm>
              <a:off x="6471263" y="981865"/>
              <a:ext cx="224292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3200">
                  <a:solidFill>
                    <a:srgbClr val="17365D"/>
                  </a:solidFill>
                  <a:latin typeface="Overlock"/>
                  <a:ea typeface="Overlock"/>
                  <a:cs typeface="Overlock"/>
                  <a:sym typeface="Overlock"/>
                </a:rPr>
                <a:t>¿</a:t>
              </a:r>
              <a:r>
                <a:rPr b="1" lang="es-PE" sz="1800">
                  <a:solidFill>
                    <a:srgbClr val="17365D"/>
                  </a:solidFill>
                  <a:latin typeface="Overlock"/>
                  <a:ea typeface="Overlock"/>
                  <a:cs typeface="Overlock"/>
                  <a:sym typeface="Overlock"/>
                </a:rPr>
                <a:t>Cómo interpretar?</a:t>
              </a:r>
              <a:endParaRPr b="1" sz="3200">
                <a:solidFill>
                  <a:srgbClr val="17365D"/>
                </a:solidFill>
                <a:latin typeface="Overlock"/>
                <a:ea typeface="Overlock"/>
                <a:cs typeface="Overlock"/>
                <a:sym typeface="Overlock"/>
              </a:endParaRPr>
            </a:p>
          </p:txBody>
        </p:sp>
        <p:sp>
          <p:nvSpPr>
            <p:cNvPr id="128" name="Google Shape;128;p12"/>
            <p:cNvSpPr txBox="1"/>
            <p:nvPr/>
          </p:nvSpPr>
          <p:spPr>
            <a:xfrm>
              <a:off x="8047605" y="2276203"/>
              <a:ext cx="26688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3200">
                  <a:solidFill>
                    <a:srgbClr val="17365D"/>
                  </a:solidFill>
                  <a:latin typeface="Overlock"/>
                  <a:ea typeface="Overlock"/>
                  <a:cs typeface="Overlock"/>
                  <a:sym typeface="Overlock"/>
                </a:rPr>
                <a:t>?</a:t>
              </a:r>
              <a:endParaRPr sz="3200">
                <a:solidFill>
                  <a:schemeClr val="dk1"/>
                </a:solidFill>
                <a:latin typeface="Calibri"/>
                <a:ea typeface="Calibri"/>
                <a:cs typeface="Calibri"/>
                <a:sym typeface="Calibri"/>
              </a:endParaRPr>
            </a:p>
          </p:txBody>
        </p:sp>
      </p:grpSp>
      <p:sp>
        <p:nvSpPr>
          <p:cNvPr id="129" name="Google Shape;129;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30" name="Google Shape;130;p12"/>
          <p:cNvSpPr txBox="1"/>
          <p:nvPr/>
        </p:nvSpPr>
        <p:spPr>
          <a:xfrm>
            <a:off x="587755" y="990330"/>
            <a:ext cx="5552100" cy="42792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¿CÓMO INTERPRETAMOS LOS PLANES OBTENIDOS?</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interpretar los resultados se debe tener en cuenta:</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500"/>
              <a:buFont typeface="Noto Sans Symbols"/>
              <a:buChar char="▪"/>
            </a:pPr>
            <a:r>
              <a:rPr b="0" i="0" lang="es-PE" sz="1500" u="none" cap="none" strike="noStrike">
                <a:solidFill>
                  <a:srgbClr val="262626"/>
                </a:solidFill>
                <a:latin typeface="Calibri"/>
                <a:ea typeface="Calibri"/>
                <a:cs typeface="Calibri"/>
                <a:sym typeface="Calibri"/>
              </a:rPr>
              <a:t>El árbol resultante, el cual incluye diversos nodos de datos e información.</a:t>
            </a:r>
            <a:endParaRPr/>
          </a:p>
          <a:p>
            <a:pPr indent="-190500" lvl="1" marL="754675" marR="0" rtl="0" algn="l">
              <a:spcBef>
                <a:spcPts val="0"/>
              </a:spcBef>
              <a:spcAft>
                <a:spcPts val="0"/>
              </a:spcAft>
              <a:buClr>
                <a:srgbClr val="0070C0"/>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500"/>
              <a:buFont typeface="Noto Sans Symbols"/>
              <a:buChar char="▪"/>
            </a:pPr>
            <a:r>
              <a:rPr b="0" i="0" lang="es-PE" sz="1500" u="none" cap="none" strike="noStrike">
                <a:solidFill>
                  <a:srgbClr val="262626"/>
                </a:solidFill>
                <a:latin typeface="Calibri"/>
                <a:ea typeface="Calibri"/>
                <a:cs typeface="Calibri"/>
                <a:sym typeface="Calibri"/>
              </a:rPr>
              <a:t>Cada nodo indica el </a:t>
            </a:r>
            <a:r>
              <a:rPr b="1" i="0" lang="es-PE" sz="1500" u="none" cap="none" strike="noStrike">
                <a:solidFill>
                  <a:srgbClr val="974806"/>
                </a:solidFill>
                <a:latin typeface="Calibri"/>
                <a:ea typeface="Calibri"/>
                <a:cs typeface="Calibri"/>
                <a:sym typeface="Calibri"/>
              </a:rPr>
              <a:t>tipo de operación procesada </a:t>
            </a:r>
            <a:r>
              <a:rPr b="0" i="0" lang="es-PE" sz="1500" u="none" cap="none" strike="noStrike">
                <a:solidFill>
                  <a:srgbClr val="262626"/>
                </a:solidFill>
                <a:latin typeface="Calibri"/>
                <a:ea typeface="Calibri"/>
                <a:cs typeface="Calibri"/>
                <a:sym typeface="Calibri"/>
              </a:rPr>
              <a:t>y un porcentaje que representa el tiempo de procesado con respecto al procesado total de la consulta.</a:t>
            </a:r>
            <a:endParaRPr/>
          </a:p>
          <a:p>
            <a:pPr indent="-190500" lvl="1" marL="754675" marR="0" rtl="0" algn="l">
              <a:spcBef>
                <a:spcPts val="0"/>
              </a:spcBef>
              <a:spcAft>
                <a:spcPts val="0"/>
              </a:spcAft>
              <a:buClr>
                <a:srgbClr val="0070C0"/>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500"/>
              <a:buFont typeface="Noto Sans Symbols"/>
              <a:buChar char="▪"/>
            </a:pPr>
            <a:r>
              <a:rPr b="0" i="0" lang="es-PE" sz="1500" u="none" cap="none" strike="noStrike">
                <a:solidFill>
                  <a:srgbClr val="262626"/>
                </a:solidFill>
                <a:latin typeface="Calibri"/>
                <a:ea typeface="Calibri"/>
                <a:cs typeface="Calibri"/>
                <a:sym typeface="Calibri"/>
              </a:rPr>
              <a:t>El grosor del conector de los nodos indica el volumen de datos procesados.</a:t>
            </a:r>
            <a:endParaRPr/>
          </a:p>
          <a:p>
            <a:pPr indent="-190500" lvl="1" marL="754675" marR="0" rtl="0" algn="l">
              <a:spcBef>
                <a:spcPts val="0"/>
              </a:spcBef>
              <a:spcAft>
                <a:spcPts val="0"/>
              </a:spcAft>
              <a:buClr>
                <a:srgbClr val="0070C0"/>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500"/>
              <a:buFont typeface="Noto Sans Symbols"/>
              <a:buChar char="▪"/>
            </a:pPr>
            <a:r>
              <a:rPr b="0" i="0" lang="es-PE" sz="1500" u="none" cap="none" strike="noStrike">
                <a:solidFill>
                  <a:srgbClr val="262626"/>
                </a:solidFill>
                <a:latin typeface="Calibri"/>
                <a:ea typeface="Calibri"/>
                <a:cs typeface="Calibri"/>
                <a:sym typeface="Calibri"/>
              </a:rPr>
              <a:t>Para cada nodo y conector del árbol (dando clic sobre el ítem), se podrá ver el detalle de recursos utilizados y/o requeridos. </a:t>
            </a:r>
            <a:endParaRPr/>
          </a:p>
          <a:p>
            <a:pPr indent="-190500" lvl="1" marL="754675" marR="0" rtl="0" algn="l">
              <a:spcBef>
                <a:spcPts val="0"/>
              </a:spcBef>
              <a:spcAft>
                <a:spcPts val="0"/>
              </a:spcAft>
              <a:buClr>
                <a:srgbClr val="0070C0"/>
              </a:buClr>
              <a:buSzPts val="1500"/>
              <a:buFont typeface="Noto Sans Symbols"/>
              <a:buNone/>
            </a:pPr>
            <a:r>
              <a:t/>
            </a:r>
            <a:endParaRPr b="0" i="0" sz="15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500"/>
              <a:buFont typeface="Noto Sans Symbols"/>
              <a:buChar char="▪"/>
            </a:pPr>
            <a:r>
              <a:rPr b="0" i="0" lang="es-PE" sz="1500" u="none" cap="none" strike="noStrike">
                <a:solidFill>
                  <a:srgbClr val="262626"/>
                </a:solidFill>
                <a:latin typeface="Calibri"/>
                <a:ea typeface="Calibri"/>
                <a:cs typeface="Calibri"/>
                <a:sym typeface="Calibri"/>
              </a:rPr>
              <a:t>Además, es posible ver el detalle avanzado seleccionando propiedades del menú contextual.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37" name="Google Shape;137;p13"/>
          <p:cNvSpPr txBox="1"/>
          <p:nvPr/>
        </p:nvSpPr>
        <p:spPr>
          <a:xfrm>
            <a:off x="1521780" y="1842519"/>
            <a:ext cx="4854000" cy="2462700"/>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TIPO DE OPERACIONES PROCESADAS</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Entre los tipos de operaciones procesadas durante el plan de ejecución podemos encontrar diversas categorías:</a:t>
            </a:r>
            <a:endParaRPr/>
          </a:p>
          <a:p>
            <a:pPr indent="0" lvl="1" marL="468925" marR="0" rtl="0" algn="l">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342900" lvl="1" marL="811825" marR="0" rtl="0" algn="l">
              <a:spcBef>
                <a:spcPts val="0"/>
              </a:spcBef>
              <a:spcAft>
                <a:spcPts val="0"/>
              </a:spcAft>
              <a:buClr>
                <a:srgbClr val="7030A0"/>
              </a:buClr>
              <a:buSzPts val="1600"/>
              <a:buFont typeface="Calibri"/>
              <a:buAutoNum type="arabicPeriod"/>
            </a:pPr>
            <a:r>
              <a:rPr b="1" i="0" lang="es-PE" sz="1600" u="none" cap="none" strike="noStrike">
                <a:solidFill>
                  <a:srgbClr val="7030A0"/>
                </a:solidFill>
                <a:latin typeface="Calibri"/>
                <a:ea typeface="Calibri"/>
                <a:cs typeface="Calibri"/>
                <a:sym typeface="Calibri"/>
              </a:rPr>
              <a:t>Acceso a tablas.</a:t>
            </a:r>
            <a:endParaRPr/>
          </a:p>
          <a:p>
            <a:pPr indent="-342900" lvl="1" marL="811825" marR="0" rtl="0" algn="l">
              <a:spcBef>
                <a:spcPts val="0"/>
              </a:spcBef>
              <a:spcAft>
                <a:spcPts val="0"/>
              </a:spcAft>
              <a:buClr>
                <a:srgbClr val="7030A0"/>
              </a:buClr>
              <a:buSzPts val="1600"/>
              <a:buFont typeface="Calibri"/>
              <a:buAutoNum type="arabicPeriod"/>
            </a:pPr>
            <a:r>
              <a:rPr b="1" i="0" lang="es-PE" sz="1600" u="none" cap="none" strike="noStrike">
                <a:solidFill>
                  <a:srgbClr val="7030A0"/>
                </a:solidFill>
                <a:latin typeface="Calibri"/>
                <a:ea typeface="Calibri"/>
                <a:cs typeface="Calibri"/>
                <a:sym typeface="Calibri"/>
              </a:rPr>
              <a:t>Joins de tablas.</a:t>
            </a:r>
            <a:endParaRPr/>
          </a:p>
          <a:p>
            <a:pPr indent="-342900" lvl="1" marL="811825" marR="0" rtl="0" algn="l">
              <a:spcBef>
                <a:spcPts val="0"/>
              </a:spcBef>
              <a:spcAft>
                <a:spcPts val="0"/>
              </a:spcAft>
              <a:buClr>
                <a:srgbClr val="7030A0"/>
              </a:buClr>
              <a:buSzPts val="1600"/>
              <a:buFont typeface="Calibri"/>
              <a:buAutoNum type="arabicPeriod"/>
            </a:pPr>
            <a:r>
              <a:rPr b="1" i="0" lang="es-PE" sz="1600" u="none" cap="none" strike="noStrike">
                <a:solidFill>
                  <a:srgbClr val="7030A0"/>
                </a:solidFill>
                <a:latin typeface="Calibri"/>
                <a:ea typeface="Calibri"/>
                <a:cs typeface="Calibri"/>
                <a:sym typeface="Calibri"/>
              </a:rPr>
              <a:t>Agrupación y ordena</a:t>
            </a:r>
            <a:r>
              <a:rPr b="1" lang="es-PE" sz="1600">
                <a:solidFill>
                  <a:srgbClr val="7030A0"/>
                </a:solidFill>
                <a:latin typeface="Calibri"/>
                <a:ea typeface="Calibri"/>
                <a:cs typeface="Calibri"/>
                <a:sym typeface="Calibri"/>
              </a:rPr>
              <a:t>miento</a:t>
            </a:r>
            <a:r>
              <a:rPr b="1" i="0" lang="es-PE" sz="1600" u="none" cap="none" strike="noStrike">
                <a:solidFill>
                  <a:srgbClr val="7030A0"/>
                </a:solidFill>
                <a:latin typeface="Calibri"/>
                <a:ea typeface="Calibri"/>
                <a:cs typeface="Calibri"/>
                <a:sym typeface="Calibri"/>
              </a:rPr>
              <a:t> de tablas.</a:t>
            </a:r>
            <a:endParaRPr/>
          </a:p>
          <a:p>
            <a:pPr indent="-342900" lvl="1" marL="811825" marR="0" rtl="0" algn="l">
              <a:spcBef>
                <a:spcPts val="0"/>
              </a:spcBef>
              <a:spcAft>
                <a:spcPts val="0"/>
              </a:spcAft>
              <a:buClr>
                <a:srgbClr val="7030A0"/>
              </a:buClr>
              <a:buSzPts val="1600"/>
              <a:buFont typeface="Calibri"/>
              <a:buAutoNum type="arabicPeriod"/>
            </a:pPr>
            <a:r>
              <a:rPr b="1" i="0" lang="es-PE" sz="1600" u="none" cap="none" strike="noStrike">
                <a:solidFill>
                  <a:srgbClr val="7030A0"/>
                </a:solidFill>
                <a:latin typeface="Calibri"/>
                <a:ea typeface="Calibri"/>
                <a:cs typeface="Calibri"/>
                <a:sym typeface="Calibri"/>
              </a:rPr>
              <a:t>Genéricas.</a:t>
            </a:r>
            <a:endParaRPr b="0" i="0" sz="16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44" name="Google Shape;144;p14"/>
          <p:cNvSpPr txBox="1"/>
          <p:nvPr/>
        </p:nvSpPr>
        <p:spPr>
          <a:xfrm>
            <a:off x="1496843" y="1867462"/>
            <a:ext cx="5801732" cy="2462213"/>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ACCESO A TABLAS</a:t>
            </a:r>
            <a:r>
              <a:rPr lang="es-PE" sz="1600">
                <a:solidFill>
                  <a:schemeClr val="dk1"/>
                </a:solidFill>
                <a:latin typeface="Calibri"/>
                <a:ea typeface="Calibri"/>
                <a:cs typeface="Calibri"/>
                <a:sym typeface="Calibri"/>
              </a:rPr>
              <a:t>, </a:t>
            </a:r>
            <a:endParaRPr/>
          </a:p>
          <a:p>
            <a:pPr indent="-342900" lvl="1" marL="8118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Las cuales se dividen en dos tipos: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285750" lvl="1" marL="641350" marR="0" rtl="0" algn="l">
              <a:spcBef>
                <a:spcPts val="0"/>
              </a:spcBef>
              <a:spcAft>
                <a:spcPts val="0"/>
              </a:spcAft>
              <a:buClr>
                <a:srgbClr val="0070C0"/>
              </a:buClr>
              <a:buSzPts val="1600"/>
              <a:buFont typeface="Noto Sans Symbols"/>
              <a:buChar char="✔"/>
            </a:pPr>
            <a:r>
              <a:rPr b="1" i="0" lang="es-PE" sz="1600" u="none" cap="none" strike="noStrike">
                <a:solidFill>
                  <a:srgbClr val="0070C0"/>
                </a:solidFill>
                <a:latin typeface="Calibri"/>
                <a:ea typeface="Calibri"/>
                <a:cs typeface="Calibri"/>
                <a:sym typeface="Calibri"/>
              </a:rPr>
              <a:t>Clustered index. </a:t>
            </a:r>
            <a:r>
              <a:rPr b="0" i="0" lang="es-PE" sz="1600" u="none" cap="none" strike="noStrike">
                <a:solidFill>
                  <a:srgbClr val="262626"/>
                </a:solidFill>
                <a:latin typeface="Calibri"/>
                <a:ea typeface="Calibri"/>
                <a:cs typeface="Calibri"/>
                <a:sym typeface="Calibri"/>
              </a:rPr>
              <a:t>Se almacena con los datos de la tabla generando un orden físico de los datos. Solo puede haber uno por tabla. No es muy recomendable usarlo si hay frecuentes actualizaciones de la clave del índice.</a:t>
            </a:r>
            <a:endParaRPr/>
          </a:p>
          <a:p>
            <a:pPr indent="-184150" lvl="1" marL="641350"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0070C0"/>
              </a:buClr>
              <a:buSzPts val="1600"/>
              <a:buFont typeface="Noto Sans Symbols"/>
              <a:buChar char="✔"/>
            </a:pPr>
            <a:r>
              <a:rPr b="1" i="0" lang="es-PE" sz="1600" u="none" cap="none" strike="noStrike">
                <a:solidFill>
                  <a:srgbClr val="0070C0"/>
                </a:solidFill>
                <a:latin typeface="Calibri"/>
                <a:ea typeface="Calibri"/>
                <a:cs typeface="Calibri"/>
                <a:sym typeface="Calibri"/>
              </a:rPr>
              <a:t>Nonclustered index. </a:t>
            </a:r>
            <a:r>
              <a:rPr b="0" i="0" lang="es-PE" sz="1600" u="none" cap="none" strike="noStrike">
                <a:solidFill>
                  <a:srgbClr val="262626"/>
                </a:solidFill>
                <a:latin typeface="Calibri"/>
                <a:ea typeface="Calibri"/>
                <a:cs typeface="Calibri"/>
                <a:sym typeface="Calibri"/>
              </a:rPr>
              <a:t>Se almacena un puntero externo a los datos de la tabla.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51" name="Google Shape;151;p15"/>
          <p:cNvSpPr txBox="1"/>
          <p:nvPr/>
        </p:nvSpPr>
        <p:spPr>
          <a:xfrm>
            <a:off x="873388" y="1842930"/>
            <a:ext cx="5136713" cy="49244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función del tipo de acceso a tablas, encontramos los siguientes tipos de operaciones procesadas:</a:t>
            </a:r>
            <a:endParaRPr sz="1600">
              <a:solidFill>
                <a:schemeClr val="dk1"/>
              </a:solidFill>
              <a:latin typeface="Calibri"/>
              <a:ea typeface="Calibri"/>
              <a:cs typeface="Calibri"/>
              <a:sym typeface="Calibri"/>
            </a:endParaRPr>
          </a:p>
        </p:txBody>
      </p:sp>
      <p:pic>
        <p:nvPicPr>
          <p:cNvPr id="152" name="Google Shape;152;p15"/>
          <p:cNvPicPr preferRelativeResize="0"/>
          <p:nvPr/>
        </p:nvPicPr>
        <p:blipFill rotWithShape="1">
          <a:blip r:embed="rId3">
            <a:alphaModFix/>
          </a:blip>
          <a:srcRect b="0" l="0" r="0" t="0"/>
          <a:stretch/>
        </p:blipFill>
        <p:spPr>
          <a:xfrm>
            <a:off x="4900247" y="2672258"/>
            <a:ext cx="3765878" cy="1044928"/>
          </a:xfrm>
          <a:prstGeom prst="rect">
            <a:avLst/>
          </a:prstGeom>
          <a:noFill/>
          <a:ln cap="flat" cmpd="sng" w="9525">
            <a:solidFill>
              <a:srgbClr val="D8D8D8"/>
            </a:solidFill>
            <a:prstDash val="solid"/>
            <a:round/>
            <a:headEnd len="sm" w="sm" type="none"/>
            <a:tailEnd len="sm" w="sm" type="none"/>
          </a:ln>
        </p:spPr>
      </p:pic>
      <p:sp>
        <p:nvSpPr>
          <p:cNvPr id="153" name="Google Shape;153;p15"/>
          <p:cNvSpPr txBox="1"/>
          <p:nvPr/>
        </p:nvSpPr>
        <p:spPr>
          <a:xfrm>
            <a:off x="873388" y="2559546"/>
            <a:ext cx="3715238" cy="1477328"/>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chemeClr val="dk1"/>
              </a:buClr>
              <a:buSzPts val="1600"/>
              <a:buFont typeface="Calibri"/>
              <a:buAutoNum type="alphaLcPeriod"/>
            </a:pPr>
            <a:r>
              <a:rPr b="1" lang="es-PE" sz="1600">
                <a:solidFill>
                  <a:schemeClr val="dk1"/>
                </a:solidFill>
                <a:latin typeface="Calibri"/>
                <a:ea typeface="Calibri"/>
                <a:cs typeface="Calibri"/>
                <a:sym typeface="Calibri"/>
              </a:rPr>
              <a:t>Clustered Index Scan:</a:t>
            </a:r>
            <a:r>
              <a:rPr lang="es-PE" sz="1600">
                <a:solidFill>
                  <a:schemeClr val="dk1"/>
                </a:solidFill>
                <a:latin typeface="Calibri"/>
                <a:ea typeface="Calibri"/>
                <a:cs typeface="Calibri"/>
                <a:sym typeface="Calibri"/>
              </a:rPr>
              <a:t> lectura de toda la tabla a partir de un clustered index. Indica la posibilidad de estar retornado más registros de los necesarios y la necesidad de uso de filtros mediante la cláusula </a:t>
            </a:r>
            <a:r>
              <a:rPr b="1" lang="es-PE" sz="1600">
                <a:solidFill>
                  <a:srgbClr val="7030A0"/>
                </a:solidFill>
                <a:latin typeface="Calibri"/>
                <a:ea typeface="Calibri"/>
                <a:cs typeface="Calibri"/>
                <a:sym typeface="Calibri"/>
              </a:rPr>
              <a:t>WHERE</a:t>
            </a:r>
            <a:r>
              <a:rPr lang="es-PE" sz="1600">
                <a:solidFill>
                  <a:schemeClr val="dk1"/>
                </a:solidFill>
                <a:latin typeface="Calibri"/>
                <a:ea typeface="Calibri"/>
                <a:cs typeface="Calibri"/>
                <a:sym typeface="Calibri"/>
              </a:rPr>
              <a:t>. No es eficiente.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grpSp>
        <p:nvGrpSpPr>
          <p:cNvPr id="160" name="Google Shape;160;p16"/>
          <p:cNvGrpSpPr/>
          <p:nvPr/>
        </p:nvGrpSpPr>
        <p:grpSpPr>
          <a:xfrm>
            <a:off x="973141" y="973604"/>
            <a:ext cx="6849193" cy="4202501"/>
            <a:chOff x="407875" y="907102"/>
            <a:chExt cx="6849193" cy="4202501"/>
          </a:xfrm>
        </p:grpSpPr>
        <p:sp>
          <p:nvSpPr>
            <p:cNvPr id="161" name="Google Shape;161;p16"/>
            <p:cNvSpPr txBox="1"/>
            <p:nvPr/>
          </p:nvSpPr>
          <p:spPr>
            <a:xfrm>
              <a:off x="407875" y="907102"/>
              <a:ext cx="6608067" cy="492443"/>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chemeClr val="dk1"/>
                </a:buClr>
                <a:buSzPts val="1600"/>
                <a:buFont typeface="Calibri"/>
                <a:buAutoNum type="alphaLcPeriod" startAt="2"/>
              </a:pPr>
              <a:r>
                <a:rPr b="1" lang="es-PE" sz="1600">
                  <a:solidFill>
                    <a:schemeClr val="dk1"/>
                  </a:solidFill>
                  <a:latin typeface="Calibri"/>
                  <a:ea typeface="Calibri"/>
                  <a:cs typeface="Calibri"/>
                  <a:sym typeface="Calibri"/>
                </a:rPr>
                <a:t>Clustered Index Seek: </a:t>
              </a:r>
              <a:r>
                <a:rPr lang="es-PE" sz="1600">
                  <a:solidFill>
                    <a:schemeClr val="dk1"/>
                  </a:solidFill>
                  <a:latin typeface="Calibri"/>
                  <a:ea typeface="Calibri"/>
                  <a:cs typeface="Calibri"/>
                  <a:sym typeface="Calibri"/>
                </a:rPr>
                <a:t>lectura de uno o varios registros de la tabla usando un clustered index. Es bastante eficiente.</a:t>
              </a:r>
              <a:endParaRPr/>
            </a:p>
          </p:txBody>
        </p:sp>
        <p:sp>
          <p:nvSpPr>
            <p:cNvPr id="162" name="Google Shape;162;p16"/>
            <p:cNvSpPr txBox="1"/>
            <p:nvPr/>
          </p:nvSpPr>
          <p:spPr>
            <a:xfrm>
              <a:off x="407875" y="3275062"/>
              <a:ext cx="6500004" cy="73866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chemeClr val="dk1"/>
                </a:buClr>
                <a:buSzPts val="1600"/>
                <a:buFont typeface="Calibri"/>
                <a:buAutoNum type="alphaLcPeriod" startAt="3"/>
              </a:pPr>
              <a:r>
                <a:rPr b="1" lang="es-PE" sz="1600">
                  <a:solidFill>
                    <a:schemeClr val="dk1"/>
                  </a:solidFill>
                  <a:latin typeface="Calibri"/>
                  <a:ea typeface="Calibri"/>
                  <a:cs typeface="Calibri"/>
                  <a:sym typeface="Calibri"/>
                </a:rPr>
                <a:t>NonClustered Index Seek: </a:t>
              </a:r>
              <a:r>
                <a:rPr lang="es-PE" sz="1600">
                  <a:solidFill>
                    <a:schemeClr val="dk1"/>
                  </a:solidFill>
                  <a:latin typeface="Calibri"/>
                  <a:ea typeface="Calibri"/>
                  <a:cs typeface="Calibri"/>
                  <a:sym typeface="Calibri"/>
                </a:rPr>
                <a:t>lectura de uno o varias claves a registros de una tabla que usa un nonclustered index. En este caso, el índice no contiene el registro, solo la tupla: valor del índice y clave. Es eficiente.</a:t>
              </a:r>
              <a:endParaRPr/>
            </a:p>
          </p:txBody>
        </p:sp>
        <p:pic>
          <p:nvPicPr>
            <p:cNvPr id="163" name="Google Shape;163;p16"/>
            <p:cNvPicPr preferRelativeResize="0"/>
            <p:nvPr/>
          </p:nvPicPr>
          <p:blipFill rotWithShape="1">
            <a:blip r:embed="rId3">
              <a:alphaModFix/>
            </a:blip>
            <a:srcRect b="44194" l="0" r="0" t="0"/>
            <a:stretch/>
          </p:blipFill>
          <p:spPr>
            <a:xfrm>
              <a:off x="3416467" y="4118930"/>
              <a:ext cx="3840601" cy="990673"/>
            </a:xfrm>
            <a:prstGeom prst="rect">
              <a:avLst/>
            </a:prstGeom>
            <a:noFill/>
            <a:ln cap="flat" cmpd="sng" w="9525">
              <a:solidFill>
                <a:srgbClr val="D8D8D8"/>
              </a:solidFill>
              <a:prstDash val="solid"/>
              <a:round/>
              <a:headEnd len="sm" w="sm" type="none"/>
              <a:tailEnd len="sm" w="sm" type="none"/>
            </a:ln>
          </p:spPr>
        </p:pic>
        <p:pic>
          <p:nvPicPr>
            <p:cNvPr id="164" name="Google Shape;164;p16"/>
            <p:cNvPicPr preferRelativeResize="0"/>
            <p:nvPr/>
          </p:nvPicPr>
          <p:blipFill rotWithShape="1">
            <a:blip r:embed="rId4">
              <a:alphaModFix/>
            </a:blip>
            <a:srcRect b="0" l="0" r="0" t="5178"/>
            <a:stretch/>
          </p:blipFill>
          <p:spPr>
            <a:xfrm>
              <a:off x="3472987" y="1488128"/>
              <a:ext cx="3784081" cy="1432501"/>
            </a:xfrm>
            <a:prstGeom prst="rect">
              <a:avLst/>
            </a:prstGeom>
            <a:noFill/>
            <a:ln cap="flat" cmpd="sng" w="9525">
              <a:solidFill>
                <a:srgbClr val="D8D8D8"/>
              </a:solidFill>
              <a:prstDash val="solid"/>
              <a:round/>
              <a:headEnd len="sm" w="sm" type="none"/>
              <a:tailEnd len="sm" w="sm" type="none"/>
            </a:ln>
          </p:spPr>
        </p:pic>
      </p:gr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71" name="Google Shape;171;p17"/>
          <p:cNvSpPr txBox="1"/>
          <p:nvPr/>
        </p:nvSpPr>
        <p:spPr>
          <a:xfrm>
            <a:off x="1097832" y="1180617"/>
            <a:ext cx="7264771" cy="1477328"/>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chemeClr val="dk1"/>
              </a:buClr>
              <a:buSzPts val="1600"/>
              <a:buFont typeface="Calibri"/>
              <a:buAutoNum type="alphaLcPeriod" startAt="4"/>
            </a:pPr>
            <a:r>
              <a:rPr b="1" lang="es-PE" sz="1600">
                <a:solidFill>
                  <a:schemeClr val="dk1"/>
                </a:solidFill>
                <a:latin typeface="Calibri"/>
                <a:ea typeface="Calibri"/>
                <a:cs typeface="Calibri"/>
                <a:sym typeface="Calibri"/>
              </a:rPr>
              <a:t>Key Lookup: </a:t>
            </a:r>
            <a:r>
              <a:rPr lang="es-PE" sz="1600">
                <a:solidFill>
                  <a:schemeClr val="dk1"/>
                </a:solidFill>
                <a:latin typeface="Calibri"/>
                <a:ea typeface="Calibri"/>
                <a:cs typeface="Calibri"/>
                <a:sym typeface="Calibri"/>
              </a:rPr>
              <a:t>normalmente ocurre en combinación con el tipo anterior para incorporar los registros de la tabla. Retorna datasets grandes por lo que es una operación a evitar. En determinadas ocasiones, es posible incrementar la eficiencia incluyendo en el índice columnas extra (</a:t>
            </a:r>
            <a:r>
              <a:rPr b="1" lang="es-PE" sz="1600">
                <a:solidFill>
                  <a:srgbClr val="7030A0"/>
                </a:solidFill>
                <a:latin typeface="Calibri"/>
                <a:ea typeface="Calibri"/>
                <a:cs typeface="Calibri"/>
                <a:sym typeface="Calibri"/>
              </a:rPr>
              <a:t>INCLUDE</a:t>
            </a:r>
            <a:r>
              <a:rPr lang="es-PE" sz="1600">
                <a:solidFill>
                  <a:schemeClr val="dk1"/>
                </a:solidFill>
                <a:latin typeface="Calibri"/>
                <a:ea typeface="Calibri"/>
                <a:cs typeface="Calibri"/>
                <a:sym typeface="Calibri"/>
              </a:rPr>
              <a:t>) a fin de evitar este tipo de proceso. Otra opción es limitar el número de columnas en el </a:t>
            </a:r>
            <a:r>
              <a:rPr b="1" lang="es-PE" sz="1600">
                <a:solidFill>
                  <a:srgbClr val="7030A0"/>
                </a:solidFill>
                <a:latin typeface="Calibri"/>
                <a:ea typeface="Calibri"/>
                <a:cs typeface="Calibri"/>
                <a:sym typeface="Calibri"/>
              </a:rPr>
              <a:t>SELECT</a:t>
            </a:r>
            <a:r>
              <a:rPr lang="es-PE" sz="1600">
                <a:solidFill>
                  <a:schemeClr val="dk1"/>
                </a:solidFill>
                <a:latin typeface="Calibri"/>
                <a:ea typeface="Calibri"/>
                <a:cs typeface="Calibri"/>
                <a:sym typeface="Calibri"/>
              </a:rPr>
              <a:t>, es decir, no usar * sino solo retornar las columnas que se necesitan.</a:t>
            </a:r>
            <a:endParaRPr/>
          </a:p>
        </p:txBody>
      </p:sp>
      <p:pic>
        <p:nvPicPr>
          <p:cNvPr descr="Logic of Query Processing – PART 1 | SQL Server World" id="172" name="Google Shape;172;p17"/>
          <p:cNvPicPr preferRelativeResize="0"/>
          <p:nvPr/>
        </p:nvPicPr>
        <p:blipFill rotWithShape="1">
          <a:blip r:embed="rId3">
            <a:alphaModFix/>
          </a:blip>
          <a:srcRect b="0" l="0" r="0" t="0"/>
          <a:stretch/>
        </p:blipFill>
        <p:spPr>
          <a:xfrm>
            <a:off x="2296325" y="2930003"/>
            <a:ext cx="5199741" cy="1902745"/>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79" name="Google Shape;179;p18"/>
          <p:cNvSpPr txBox="1"/>
          <p:nvPr/>
        </p:nvSpPr>
        <p:spPr>
          <a:xfrm>
            <a:off x="890013" y="2262165"/>
            <a:ext cx="3681987" cy="98488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chemeClr val="dk1"/>
              </a:buClr>
              <a:buSzPts val="1600"/>
              <a:buFont typeface="Calibri"/>
              <a:buAutoNum type="alphaLcPeriod" startAt="5"/>
            </a:pPr>
            <a:r>
              <a:rPr b="1" lang="es-PE" sz="1600">
                <a:solidFill>
                  <a:schemeClr val="dk1"/>
                </a:solidFill>
                <a:latin typeface="Calibri"/>
                <a:ea typeface="Calibri"/>
                <a:cs typeface="Calibri"/>
                <a:sym typeface="Calibri"/>
              </a:rPr>
              <a:t>Table Scan: </a:t>
            </a:r>
            <a:r>
              <a:rPr lang="es-PE" sz="1600">
                <a:solidFill>
                  <a:schemeClr val="dk1"/>
                </a:solidFill>
                <a:latin typeface="Calibri"/>
                <a:ea typeface="Calibri"/>
                <a:cs typeface="Calibri"/>
                <a:sym typeface="Calibri"/>
              </a:rPr>
              <a:t>lectura de toda la tabla. A excepción de que la tabla contenga pocos registros, indica que no hay índices útiles en la tabla. No es eficiente.</a:t>
            </a:r>
            <a:endParaRPr sz="1800">
              <a:solidFill>
                <a:schemeClr val="dk1"/>
              </a:solidFill>
              <a:latin typeface="Calibri"/>
              <a:ea typeface="Calibri"/>
              <a:cs typeface="Calibri"/>
              <a:sym typeface="Calibri"/>
            </a:endParaRPr>
          </a:p>
        </p:txBody>
      </p:sp>
      <p:pic>
        <p:nvPicPr>
          <p:cNvPr id="180" name="Google Shape;180;p18"/>
          <p:cNvPicPr preferRelativeResize="0"/>
          <p:nvPr/>
        </p:nvPicPr>
        <p:blipFill rotWithShape="1">
          <a:blip r:embed="rId3">
            <a:alphaModFix/>
          </a:blip>
          <a:srcRect b="0" l="0" r="0" t="0"/>
          <a:stretch/>
        </p:blipFill>
        <p:spPr>
          <a:xfrm>
            <a:off x="4680108" y="2338345"/>
            <a:ext cx="4039900" cy="1496259"/>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87" name="Google Shape;187;p19"/>
          <p:cNvSpPr txBox="1"/>
          <p:nvPr/>
        </p:nvSpPr>
        <p:spPr>
          <a:xfrm>
            <a:off x="2535933" y="2255801"/>
            <a:ext cx="3316228" cy="1477328"/>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JOINS DE TABLAS</a:t>
            </a:r>
            <a:r>
              <a:rPr lang="es-PE" sz="1600">
                <a:solidFill>
                  <a:schemeClr val="dk1"/>
                </a:solidFill>
                <a:latin typeface="Calibri"/>
                <a:ea typeface="Calibri"/>
                <a:cs typeface="Calibri"/>
                <a:sym typeface="Calibri"/>
              </a:rPr>
              <a:t> </a:t>
            </a:r>
            <a:endParaRPr/>
          </a:p>
          <a:p>
            <a:pPr indent="-342900" lvl="1" marL="8118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esta categoría se tiene: </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Hash Match join</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Nested Loop join</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Merge join</a:t>
            </a:r>
            <a:endParaRPr b="0" i="0" sz="16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14" cy="246221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cómo ver el plan de ejecución de una consulta en el asistente.</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interpretar los resultados.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Conocerás buenas prácticas para la elaboración de consultas.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generar data de prueba para las tablas de una base de datos con funciones incorporadas en SQL Server.</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194" name="Google Shape;194;p20"/>
          <p:cNvSpPr txBox="1"/>
          <p:nvPr/>
        </p:nvSpPr>
        <p:spPr>
          <a:xfrm>
            <a:off x="1114179" y="1358027"/>
            <a:ext cx="6915639" cy="1723549"/>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lphaLcPeriod"/>
            </a:pPr>
            <a:r>
              <a:rPr b="1" lang="es-PE" sz="1600">
                <a:solidFill>
                  <a:srgbClr val="262626"/>
                </a:solidFill>
                <a:latin typeface="Calibri"/>
                <a:ea typeface="Calibri"/>
                <a:cs typeface="Calibri"/>
                <a:sym typeface="Calibri"/>
              </a:rPr>
              <a:t>Hash Match join: </a:t>
            </a:r>
            <a:r>
              <a:rPr lang="es-PE" sz="1600">
                <a:solidFill>
                  <a:srgbClr val="262626"/>
                </a:solidFill>
                <a:latin typeface="Calibri"/>
                <a:ea typeface="Calibri"/>
                <a:cs typeface="Calibri"/>
                <a:sym typeface="Calibri"/>
              </a:rPr>
              <a:t>pone la información del dataset más pequeño en una tabla hash temporal y procesa el dataset mayor para obtener el registro hash asociado. Cuando uno de los datasets es pequeño, el proceso es más eficiente. En otro caso, se puede lograr eficiencia al intentar que otros tipos de operaciones procesadas sean aplicables. Indica la falta de un índice, </a:t>
            </a:r>
            <a:r>
              <a:rPr b="1" lang="es-PE" sz="1600">
                <a:solidFill>
                  <a:srgbClr val="7030A0"/>
                </a:solidFill>
                <a:latin typeface="Calibri"/>
                <a:ea typeface="Calibri"/>
                <a:cs typeface="Calibri"/>
                <a:sym typeface="Calibri"/>
              </a:rPr>
              <a:t>WHERE</a:t>
            </a:r>
            <a:r>
              <a:rPr lang="es-PE" sz="1600">
                <a:solidFill>
                  <a:srgbClr val="262626"/>
                </a:solidFill>
                <a:latin typeface="Calibri"/>
                <a:ea typeface="Calibri"/>
                <a:cs typeface="Calibri"/>
                <a:sym typeface="Calibri"/>
              </a:rPr>
              <a:t> o un </a:t>
            </a:r>
            <a:r>
              <a:rPr b="1" lang="es-PE" sz="1600">
                <a:solidFill>
                  <a:srgbClr val="7030A0"/>
                </a:solidFill>
                <a:latin typeface="Calibri"/>
                <a:ea typeface="Calibri"/>
                <a:cs typeface="Calibri"/>
                <a:sym typeface="Calibri"/>
              </a:rPr>
              <a:t>WHERE</a:t>
            </a:r>
            <a:r>
              <a:rPr lang="es-PE" sz="1600">
                <a:solidFill>
                  <a:srgbClr val="262626"/>
                </a:solidFill>
                <a:latin typeface="Calibri"/>
                <a:ea typeface="Calibri"/>
                <a:cs typeface="Calibri"/>
                <a:sym typeface="Calibri"/>
              </a:rPr>
              <a:t> no optimizable por llamadas a funciones, operaciones aritméticas o una condición nonsargable.</a:t>
            </a:r>
            <a:endParaRPr sz="1600">
              <a:solidFill>
                <a:srgbClr val="262626"/>
              </a:solidFill>
              <a:latin typeface="Calibri"/>
              <a:ea typeface="Calibri"/>
              <a:cs typeface="Calibri"/>
              <a:sym typeface="Calibri"/>
            </a:endParaRPr>
          </a:p>
        </p:txBody>
      </p:sp>
      <p:pic>
        <p:nvPicPr>
          <p:cNvPr id="195" name="Google Shape;195;p20"/>
          <p:cNvPicPr preferRelativeResize="0"/>
          <p:nvPr/>
        </p:nvPicPr>
        <p:blipFill rotWithShape="1">
          <a:blip r:embed="rId3">
            <a:alphaModFix/>
          </a:blip>
          <a:srcRect b="0" l="0" r="0" t="0"/>
          <a:stretch/>
        </p:blipFill>
        <p:spPr>
          <a:xfrm>
            <a:off x="2035812" y="3277274"/>
            <a:ext cx="5072375" cy="1765021"/>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02" name="Google Shape;202;p21"/>
          <p:cNvSpPr txBox="1"/>
          <p:nvPr/>
        </p:nvSpPr>
        <p:spPr>
          <a:xfrm>
            <a:off x="1072893" y="1749504"/>
            <a:ext cx="6932263" cy="2215991"/>
          </a:xfrm>
          <a:prstGeom prst="rect">
            <a:avLst/>
          </a:prstGeom>
          <a:noFill/>
          <a:ln>
            <a:noFill/>
          </a:ln>
        </p:spPr>
        <p:txBody>
          <a:bodyPr anchorCtr="0" anchor="t" bIns="0" lIns="0" spcFirstLastPara="1" rIns="0" wrap="square" tIns="0">
            <a:spAutoFit/>
          </a:bodyPr>
          <a:lstStyle/>
          <a:p>
            <a:pPr indent="0" lvl="1" marL="355600" marR="0" rtl="0" algn="l">
              <a:spcBef>
                <a:spcPts val="0"/>
              </a:spcBef>
              <a:spcAft>
                <a:spcPts val="0"/>
              </a:spcAft>
              <a:buNone/>
            </a:pPr>
            <a:r>
              <a:rPr b="1" i="0" lang="es-PE" sz="1600" u="none" cap="none" strike="noStrike">
                <a:solidFill>
                  <a:srgbClr val="262626"/>
                </a:solidFill>
                <a:latin typeface="Calibri"/>
                <a:ea typeface="Calibri"/>
                <a:cs typeface="Calibri"/>
                <a:sym typeface="Calibri"/>
              </a:rPr>
              <a:t>Sargable</a:t>
            </a:r>
            <a:r>
              <a:rPr b="0" i="0" lang="es-PE" sz="1600" u="none" cap="none" strike="noStrike">
                <a:solidFill>
                  <a:srgbClr val="262626"/>
                </a:solidFill>
                <a:latin typeface="Calibri"/>
                <a:ea typeface="Calibri"/>
                <a:cs typeface="Calibri"/>
                <a:sym typeface="Calibri"/>
              </a:rPr>
              <a:t> proviene de </a:t>
            </a:r>
            <a:r>
              <a:rPr b="1" i="0" lang="es-PE" sz="1600" u="none" cap="none" strike="noStrike">
                <a:solidFill>
                  <a:srgbClr val="7030A0"/>
                </a:solidFill>
                <a:latin typeface="Calibri"/>
                <a:ea typeface="Calibri"/>
                <a:cs typeface="Calibri"/>
                <a:sym typeface="Calibri"/>
              </a:rPr>
              <a:t>Search ARGument ABLE</a:t>
            </a:r>
            <a:r>
              <a:rPr b="0" i="0" lang="es-PE" sz="1600" u="none" cap="none" strike="noStrike">
                <a:solidFill>
                  <a:srgbClr val="262626"/>
                </a:solidFill>
                <a:latin typeface="Calibri"/>
                <a:ea typeface="Calibri"/>
                <a:cs typeface="Calibri"/>
                <a:sym typeface="Calibri"/>
              </a:rPr>
              <a:t>, es decir, si el motor </a:t>
            </a:r>
            <a:r>
              <a:rPr b="1" i="0" lang="es-PE" sz="1600" u="none" cap="none" strike="noStrike">
                <a:solidFill>
                  <a:srgbClr val="262626"/>
                </a:solidFill>
                <a:latin typeface="Calibri"/>
                <a:ea typeface="Calibri"/>
                <a:cs typeface="Calibri"/>
                <a:sym typeface="Calibri"/>
              </a:rPr>
              <a:t>DBMS</a:t>
            </a:r>
            <a:r>
              <a:rPr b="0" i="0" lang="es-PE" sz="1600" u="none" cap="none" strike="noStrike">
                <a:solidFill>
                  <a:srgbClr val="262626"/>
                </a:solidFill>
                <a:latin typeface="Calibri"/>
                <a:ea typeface="Calibri"/>
                <a:cs typeface="Calibri"/>
                <a:sym typeface="Calibri"/>
              </a:rPr>
              <a:t> puede aprovechar un índice para acelerar la ejecución de la consulta.</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266700" lvl="1" marL="622300" marR="0" rtl="0" algn="l">
              <a:spcBef>
                <a:spcPts val="0"/>
              </a:spcBef>
              <a:spcAft>
                <a:spcPts val="0"/>
              </a:spcAft>
              <a:buClr>
                <a:srgbClr val="974806"/>
              </a:buClr>
              <a:buSzPts val="1600"/>
              <a:buFont typeface="Noto Sans Symbols"/>
              <a:buChar char="❑"/>
            </a:pPr>
            <a:r>
              <a:rPr b="0" i="0" lang="es-PE" sz="1600" u="none" cap="none" strike="noStrike">
                <a:solidFill>
                  <a:srgbClr val="974806"/>
                </a:solidFill>
                <a:latin typeface="Calibri"/>
                <a:ea typeface="Calibri"/>
                <a:cs typeface="Calibri"/>
                <a:sym typeface="Calibri"/>
              </a:rPr>
              <a:t>Condiciones Sargable donde un índice es utilizable: </a:t>
            </a:r>
            <a:endParaRPr/>
          </a:p>
          <a:p>
            <a:pPr indent="0" lvl="2" marL="622300" marR="0" rtl="0" algn="l">
              <a:spcBef>
                <a:spcPts val="0"/>
              </a:spcBef>
              <a:spcAft>
                <a:spcPts val="0"/>
              </a:spcAft>
              <a:buNone/>
            </a:pPr>
            <a:r>
              <a:rPr b="0" i="0" lang="es-PE" sz="1600" u="none" cap="none" strike="noStrike">
                <a:solidFill>
                  <a:srgbClr val="262626"/>
                </a:solidFill>
                <a:latin typeface="Calibri"/>
                <a:ea typeface="Calibri"/>
                <a:cs typeface="Calibri"/>
                <a:sym typeface="Calibri"/>
              </a:rPr>
              <a:t>=, &gt;, &gt;=, &lt;, &lt;=, and BETWEEN, y algunas condiciones LIKE como LIKE '%Texto’.</a:t>
            </a:r>
            <a:endParaRPr/>
          </a:p>
          <a:p>
            <a:pPr indent="-355600" lvl="1" marL="812800"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66700" lvl="1" marL="622300" marR="0" rtl="0" algn="l">
              <a:spcBef>
                <a:spcPts val="0"/>
              </a:spcBef>
              <a:spcAft>
                <a:spcPts val="0"/>
              </a:spcAft>
              <a:buClr>
                <a:srgbClr val="974806"/>
              </a:buClr>
              <a:buSzPts val="1600"/>
              <a:buFont typeface="Noto Sans Symbols"/>
              <a:buChar char="❑"/>
            </a:pPr>
            <a:r>
              <a:rPr b="0" i="0" lang="es-PE" sz="1600" u="none" cap="none" strike="noStrike">
                <a:solidFill>
                  <a:srgbClr val="974806"/>
                </a:solidFill>
                <a:latin typeface="Calibri"/>
                <a:ea typeface="Calibri"/>
                <a:cs typeface="Calibri"/>
                <a:sym typeface="Calibri"/>
              </a:rPr>
              <a:t>Condiciones Nonsargable donde un índice no es utilizable:</a:t>
            </a:r>
            <a:endParaRPr/>
          </a:p>
          <a:p>
            <a:pPr indent="0" lvl="2" marL="622300" marR="0" rtl="0" algn="l">
              <a:spcBef>
                <a:spcPts val="0"/>
              </a:spcBef>
              <a:spcAft>
                <a:spcPts val="0"/>
              </a:spcAft>
              <a:buNone/>
            </a:pPr>
            <a:r>
              <a:rPr b="0" i="0" lang="es-PE" sz="1600" u="none" cap="none" strike="noStrike">
                <a:solidFill>
                  <a:srgbClr val="262626"/>
                </a:solidFill>
                <a:latin typeface="Calibri"/>
                <a:ea typeface="Calibri"/>
                <a:cs typeface="Calibri"/>
                <a:sym typeface="Calibri"/>
              </a:rPr>
              <a:t>&lt;&gt;, !=, !&gt;, !&lt;, NOT EXISTS, NOT IN, and NOT LIKE IN, OR, y algunas condiciones LIKE como LIKE 'Texto%’.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09" name="Google Shape;209;p22"/>
          <p:cNvSpPr txBox="1"/>
          <p:nvPr/>
        </p:nvSpPr>
        <p:spPr>
          <a:xfrm>
            <a:off x="1247459" y="2148915"/>
            <a:ext cx="2318701" cy="138499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500"/>
              <a:buFont typeface="Calibri"/>
              <a:buAutoNum type="alphaLcPeriod" startAt="2"/>
            </a:pPr>
            <a:r>
              <a:rPr b="1" lang="es-PE" sz="1500">
                <a:solidFill>
                  <a:srgbClr val="262626"/>
                </a:solidFill>
                <a:latin typeface="Calibri"/>
                <a:ea typeface="Calibri"/>
                <a:cs typeface="Calibri"/>
                <a:sym typeface="Calibri"/>
              </a:rPr>
              <a:t>Nested Loop join: </a:t>
            </a:r>
            <a:r>
              <a:rPr lang="es-PE" sz="1500">
                <a:solidFill>
                  <a:srgbClr val="262626"/>
                </a:solidFill>
                <a:latin typeface="Calibri"/>
                <a:ea typeface="Calibri"/>
                <a:cs typeface="Calibri"/>
                <a:sym typeface="Calibri"/>
              </a:rPr>
              <a:t>procesa un dataset uniendo el otro dataset mediante su recorrido. Es eficiente cuando uno de los datasets es pequeño.</a:t>
            </a:r>
            <a:endParaRPr sz="1500">
              <a:solidFill>
                <a:srgbClr val="262626"/>
              </a:solidFill>
              <a:latin typeface="Calibri"/>
              <a:ea typeface="Calibri"/>
              <a:cs typeface="Calibri"/>
              <a:sym typeface="Calibri"/>
            </a:endParaRPr>
          </a:p>
        </p:txBody>
      </p:sp>
      <p:pic>
        <p:nvPicPr>
          <p:cNvPr id="210" name="Google Shape;210;p22"/>
          <p:cNvPicPr preferRelativeResize="0"/>
          <p:nvPr/>
        </p:nvPicPr>
        <p:blipFill rotWithShape="1">
          <a:blip r:embed="rId3">
            <a:alphaModFix/>
          </a:blip>
          <a:srcRect b="0" l="0" r="0" t="0"/>
          <a:stretch/>
        </p:blipFill>
        <p:spPr>
          <a:xfrm>
            <a:off x="3914438" y="2148915"/>
            <a:ext cx="4231351" cy="2271064"/>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nvSpPr>
        <p:spPr>
          <a:xfrm>
            <a:off x="732070" y="1922109"/>
            <a:ext cx="3540672" cy="1723549"/>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lphaLcPeriod" startAt="3"/>
            </a:pPr>
            <a:r>
              <a:rPr b="1" lang="es-PE" sz="1600">
                <a:solidFill>
                  <a:srgbClr val="262626"/>
                </a:solidFill>
                <a:latin typeface="Calibri"/>
                <a:ea typeface="Calibri"/>
                <a:cs typeface="Calibri"/>
                <a:sym typeface="Calibri"/>
              </a:rPr>
              <a:t>Merge join: </a:t>
            </a:r>
            <a:r>
              <a:rPr lang="es-PE" sz="1600">
                <a:solidFill>
                  <a:srgbClr val="262626"/>
                </a:solidFill>
                <a:latin typeface="Calibri"/>
                <a:ea typeface="Calibri"/>
                <a:cs typeface="Calibri"/>
                <a:sym typeface="Calibri"/>
              </a:rPr>
              <a:t>procesa datasets ordenados combinándolos cuando el orden es el mismo. Es muy eficiente cuando las columnas de la tabla que se unen tienen índices ordenados, ya que el motor DBMS no necesita realizar un tipo de operación </a:t>
            </a:r>
            <a:r>
              <a:rPr b="1" lang="es-PE" sz="1600">
                <a:solidFill>
                  <a:srgbClr val="262626"/>
                </a:solidFill>
                <a:latin typeface="Calibri"/>
                <a:ea typeface="Calibri"/>
                <a:cs typeface="Calibri"/>
                <a:sym typeface="Calibri"/>
              </a:rPr>
              <a:t>Sort</a:t>
            </a:r>
            <a:r>
              <a:rPr lang="es-PE" sz="1600">
                <a:solidFill>
                  <a:srgbClr val="262626"/>
                </a:solidFill>
                <a:latin typeface="Calibri"/>
                <a:ea typeface="Calibri"/>
                <a:cs typeface="Calibri"/>
                <a:sym typeface="Calibri"/>
              </a:rPr>
              <a:t>.</a:t>
            </a:r>
            <a:endParaRPr sz="1400">
              <a:solidFill>
                <a:srgbClr val="262626"/>
              </a:solidFill>
              <a:latin typeface="Calibri"/>
              <a:ea typeface="Calibri"/>
              <a:cs typeface="Calibri"/>
              <a:sym typeface="Calibri"/>
            </a:endParaRPr>
          </a:p>
        </p:txBody>
      </p:sp>
      <p:sp>
        <p:nvSpPr>
          <p:cNvPr id="217" name="Google Shape;217;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pic>
        <p:nvPicPr>
          <p:cNvPr id="218" name="Google Shape;218;p23"/>
          <p:cNvPicPr preferRelativeResize="0"/>
          <p:nvPr/>
        </p:nvPicPr>
        <p:blipFill rotWithShape="1">
          <a:blip r:embed="rId3">
            <a:alphaModFix/>
          </a:blip>
          <a:srcRect b="0" l="0" r="0" t="0"/>
          <a:stretch/>
        </p:blipFill>
        <p:spPr>
          <a:xfrm>
            <a:off x="4463935" y="1972238"/>
            <a:ext cx="4006184" cy="1770524"/>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25" name="Google Shape;225;p24"/>
          <p:cNvSpPr txBox="1"/>
          <p:nvPr/>
        </p:nvSpPr>
        <p:spPr>
          <a:xfrm>
            <a:off x="1638158" y="2118836"/>
            <a:ext cx="3632111" cy="1231106"/>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AGRUPACIÓN Y ORDENADO DE TABLAS</a:t>
            </a:r>
            <a:endParaRPr/>
          </a:p>
          <a:p>
            <a:pPr indent="-285750" lvl="1" marL="75467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esta categoría se tiene:</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Sort</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Hash Match Agregate </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Filter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32" name="Google Shape;232;p25"/>
          <p:cNvSpPr txBox="1"/>
          <p:nvPr/>
        </p:nvSpPr>
        <p:spPr>
          <a:xfrm>
            <a:off x="1110023" y="1458191"/>
            <a:ext cx="6924000" cy="12315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600"/>
              <a:buFont typeface="Calibri"/>
              <a:buAutoNum type="alphaLcPeriod"/>
            </a:pPr>
            <a:r>
              <a:rPr b="1" lang="es-PE" sz="1600">
                <a:solidFill>
                  <a:srgbClr val="262626"/>
                </a:solidFill>
                <a:latin typeface="Calibri"/>
                <a:ea typeface="Calibri"/>
                <a:cs typeface="Calibri"/>
                <a:sym typeface="Calibri"/>
              </a:rPr>
              <a:t>Sort: </a:t>
            </a:r>
            <a:r>
              <a:rPr lang="es-PE" sz="1600">
                <a:solidFill>
                  <a:srgbClr val="262626"/>
                </a:solidFill>
                <a:latin typeface="Calibri"/>
                <a:ea typeface="Calibri"/>
                <a:cs typeface="Calibri"/>
                <a:sym typeface="Calibri"/>
              </a:rPr>
              <a:t>realiza la ordenación de un dataset. Cuando el porcentaje es elevado por tratarse de un dataset grande, indica la ausencia de un filtro </a:t>
            </a:r>
            <a:r>
              <a:rPr b="1" lang="es-PE" sz="1600">
                <a:solidFill>
                  <a:srgbClr val="7030A0"/>
                </a:solidFill>
                <a:latin typeface="Calibri"/>
                <a:ea typeface="Calibri"/>
                <a:cs typeface="Calibri"/>
                <a:sym typeface="Calibri"/>
              </a:rPr>
              <a:t>WHERE</a:t>
            </a:r>
            <a:r>
              <a:rPr lang="es-PE" sz="1600">
                <a:solidFill>
                  <a:srgbClr val="262626"/>
                </a:solidFill>
                <a:latin typeface="Calibri"/>
                <a:ea typeface="Calibri"/>
                <a:cs typeface="Calibri"/>
                <a:sym typeface="Calibri"/>
              </a:rPr>
              <a:t> o revisar si es factible un clustered index sobre la columna. El ordenamiento se realiza en memoria. Se genera un evento </a:t>
            </a:r>
            <a:r>
              <a:rPr b="1" lang="es-PE" sz="1600">
                <a:solidFill>
                  <a:srgbClr val="938953"/>
                </a:solidFill>
                <a:latin typeface="Calibri"/>
                <a:ea typeface="Calibri"/>
                <a:cs typeface="Calibri"/>
                <a:sym typeface="Calibri"/>
              </a:rPr>
              <a:t>Sort Warning</a:t>
            </a:r>
            <a:r>
              <a:rPr lang="es-PE" sz="1600">
                <a:solidFill>
                  <a:srgbClr val="262626"/>
                </a:solidFill>
                <a:latin typeface="Calibri"/>
                <a:ea typeface="Calibri"/>
                <a:cs typeface="Calibri"/>
                <a:sym typeface="Calibri"/>
              </a:rPr>
              <a:t>, en el caso de que se debe usar disco como respaldo, indicando que el servidor/servicio requiere más </a:t>
            </a:r>
            <a:r>
              <a:rPr b="1" lang="es-PE" sz="1600">
                <a:solidFill>
                  <a:srgbClr val="262626"/>
                </a:solidFill>
                <a:latin typeface="Calibri"/>
                <a:ea typeface="Calibri"/>
                <a:cs typeface="Calibri"/>
                <a:sym typeface="Calibri"/>
              </a:rPr>
              <a:t>RAM</a:t>
            </a:r>
            <a:r>
              <a:rPr lang="es-PE" sz="1600">
                <a:solidFill>
                  <a:srgbClr val="262626"/>
                </a:solidFill>
                <a:latin typeface="Calibri"/>
                <a:ea typeface="Calibri"/>
                <a:cs typeface="Calibri"/>
                <a:sym typeface="Calibri"/>
              </a:rPr>
              <a:t>.</a:t>
            </a:r>
            <a:endParaRPr/>
          </a:p>
        </p:txBody>
      </p:sp>
      <p:pic>
        <p:nvPicPr>
          <p:cNvPr id="233" name="Google Shape;233;p25"/>
          <p:cNvPicPr preferRelativeResize="0"/>
          <p:nvPr/>
        </p:nvPicPr>
        <p:blipFill rotWithShape="1">
          <a:blip r:embed="rId3">
            <a:alphaModFix/>
          </a:blip>
          <a:srcRect b="0" l="0" r="0" t="0"/>
          <a:stretch/>
        </p:blipFill>
        <p:spPr>
          <a:xfrm>
            <a:off x="1698901" y="2857500"/>
            <a:ext cx="6195085" cy="1896455"/>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40" name="Google Shape;240;p26"/>
          <p:cNvSpPr txBox="1"/>
          <p:nvPr/>
        </p:nvSpPr>
        <p:spPr>
          <a:xfrm>
            <a:off x="1501072" y="1117808"/>
            <a:ext cx="6150868" cy="692497"/>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500"/>
              <a:buFont typeface="Calibri"/>
              <a:buAutoNum type="alphaLcPeriod" startAt="2"/>
            </a:pPr>
            <a:r>
              <a:rPr b="1" lang="es-PE" sz="1500">
                <a:solidFill>
                  <a:srgbClr val="262626"/>
                </a:solidFill>
                <a:latin typeface="Calibri"/>
                <a:ea typeface="Calibri"/>
                <a:cs typeface="Calibri"/>
                <a:sym typeface="Calibri"/>
              </a:rPr>
              <a:t>Hash Match Agregate: </a:t>
            </a:r>
            <a:r>
              <a:rPr lang="es-PE" sz="1500">
                <a:solidFill>
                  <a:srgbClr val="262626"/>
                </a:solidFill>
                <a:latin typeface="Calibri"/>
                <a:ea typeface="Calibri"/>
                <a:cs typeface="Calibri"/>
                <a:sym typeface="Calibri"/>
              </a:rPr>
              <a:t>crea una tabla hash donde añade los resultados de una agregación (</a:t>
            </a:r>
            <a:r>
              <a:rPr b="1" lang="es-PE" sz="1500">
                <a:solidFill>
                  <a:srgbClr val="7030A0"/>
                </a:solidFill>
                <a:latin typeface="Calibri"/>
                <a:ea typeface="Calibri"/>
                <a:cs typeface="Calibri"/>
                <a:sym typeface="Calibri"/>
              </a:rPr>
              <a:t>GROUP BY</a:t>
            </a:r>
            <a:r>
              <a:rPr lang="es-PE" sz="1500">
                <a:solidFill>
                  <a:srgbClr val="262626"/>
                </a:solidFill>
                <a:latin typeface="Calibri"/>
                <a:ea typeface="Calibri"/>
                <a:cs typeface="Calibri"/>
                <a:sym typeface="Calibri"/>
              </a:rPr>
              <a:t>). Para consultas frecuentes, puede ser recomendable aplicar una vista indexada.</a:t>
            </a:r>
            <a:endParaRPr/>
          </a:p>
        </p:txBody>
      </p:sp>
      <p:sp>
        <p:nvSpPr>
          <p:cNvPr id="241" name="Google Shape;241;p26"/>
          <p:cNvSpPr txBox="1"/>
          <p:nvPr/>
        </p:nvSpPr>
        <p:spPr>
          <a:xfrm>
            <a:off x="1501072" y="3268029"/>
            <a:ext cx="5560665" cy="46166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500"/>
              <a:buFont typeface="Calibri"/>
              <a:buAutoNum type="alphaLcPeriod" startAt="3"/>
            </a:pPr>
            <a:r>
              <a:rPr b="1" lang="es-PE" sz="1500">
                <a:solidFill>
                  <a:srgbClr val="262626"/>
                </a:solidFill>
                <a:latin typeface="Calibri"/>
                <a:ea typeface="Calibri"/>
                <a:cs typeface="Calibri"/>
                <a:sym typeface="Calibri"/>
              </a:rPr>
              <a:t>Filter: </a:t>
            </a:r>
            <a:r>
              <a:rPr lang="es-PE" sz="1500">
                <a:solidFill>
                  <a:srgbClr val="262626"/>
                </a:solidFill>
                <a:latin typeface="Calibri"/>
                <a:ea typeface="Calibri"/>
                <a:cs typeface="Calibri"/>
                <a:sym typeface="Calibri"/>
              </a:rPr>
              <a:t>filtra los resultados de un dataset, por ejemplo, al satisfacer una cláusula </a:t>
            </a:r>
            <a:r>
              <a:rPr b="1" lang="es-PE" sz="1500">
                <a:solidFill>
                  <a:srgbClr val="7030A0"/>
                </a:solidFill>
                <a:latin typeface="Calibri"/>
                <a:ea typeface="Calibri"/>
                <a:cs typeface="Calibri"/>
                <a:sym typeface="Calibri"/>
              </a:rPr>
              <a:t>HAVING</a:t>
            </a:r>
            <a:r>
              <a:rPr lang="es-PE" sz="1500">
                <a:solidFill>
                  <a:srgbClr val="262626"/>
                </a:solidFill>
                <a:latin typeface="Calibri"/>
                <a:ea typeface="Calibri"/>
                <a:cs typeface="Calibri"/>
                <a:sym typeface="Calibri"/>
              </a:rPr>
              <a:t>.</a:t>
            </a:r>
            <a:endParaRPr/>
          </a:p>
        </p:txBody>
      </p:sp>
      <p:pic>
        <p:nvPicPr>
          <p:cNvPr id="242" name="Google Shape;242;p26"/>
          <p:cNvPicPr preferRelativeResize="0"/>
          <p:nvPr/>
        </p:nvPicPr>
        <p:blipFill rotWithShape="1">
          <a:blip r:embed="rId3">
            <a:alphaModFix/>
          </a:blip>
          <a:srcRect b="0" l="0" r="0" t="0"/>
          <a:stretch/>
        </p:blipFill>
        <p:spPr>
          <a:xfrm>
            <a:off x="2227796" y="1995388"/>
            <a:ext cx="4688407" cy="1079296"/>
          </a:xfrm>
          <a:prstGeom prst="rect">
            <a:avLst/>
          </a:prstGeom>
          <a:noFill/>
          <a:ln cap="flat" cmpd="sng" w="9525">
            <a:solidFill>
              <a:srgbClr val="D8D8D8"/>
            </a:solidFill>
            <a:prstDash val="solid"/>
            <a:round/>
            <a:headEnd len="sm" w="sm" type="none"/>
            <a:tailEnd len="sm" w="sm" type="none"/>
          </a:ln>
        </p:spPr>
      </p:pic>
      <p:pic>
        <p:nvPicPr>
          <p:cNvPr id="243" name="Google Shape;243;p26"/>
          <p:cNvPicPr preferRelativeResize="0"/>
          <p:nvPr/>
        </p:nvPicPr>
        <p:blipFill rotWithShape="1">
          <a:blip r:embed="rId4">
            <a:alphaModFix/>
          </a:blip>
          <a:srcRect b="24915" l="0" r="7418" t="0"/>
          <a:stretch/>
        </p:blipFill>
        <p:spPr>
          <a:xfrm>
            <a:off x="1945877" y="3804305"/>
            <a:ext cx="5706063" cy="1098120"/>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50" name="Google Shape;250;p27"/>
          <p:cNvSpPr txBox="1"/>
          <p:nvPr/>
        </p:nvSpPr>
        <p:spPr>
          <a:xfrm>
            <a:off x="2003919" y="2024791"/>
            <a:ext cx="3125034" cy="1231106"/>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GENÉRICAS</a:t>
            </a:r>
            <a:r>
              <a:rPr lang="es-PE" sz="1600">
                <a:solidFill>
                  <a:schemeClr val="dk1"/>
                </a:solidFill>
                <a:latin typeface="Calibri"/>
                <a:ea typeface="Calibri"/>
                <a:cs typeface="Calibri"/>
                <a:sym typeface="Calibri"/>
              </a:rPr>
              <a:t> </a:t>
            </a:r>
            <a:endParaRPr/>
          </a:p>
          <a:p>
            <a:pPr indent="-342900" lvl="1" marL="8118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esta categoría se tiene:</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Table Spool</a:t>
            </a:r>
            <a:endParaRPr/>
          </a:p>
          <a:p>
            <a:pPr indent="-342900" lvl="1" marL="811825" marR="0" rtl="0" algn="l">
              <a:spcBef>
                <a:spcPts val="0"/>
              </a:spcBef>
              <a:spcAft>
                <a:spcPts val="0"/>
              </a:spcAft>
              <a:buClr>
                <a:srgbClr val="262626"/>
              </a:buClr>
              <a:buSzPts val="1600"/>
              <a:buFont typeface="Calibri"/>
              <a:buAutoNum type="alphaLcPeriod"/>
            </a:pPr>
            <a:r>
              <a:rPr b="1" i="0" lang="es-PE" sz="1600" u="none" cap="none" strike="noStrike">
                <a:solidFill>
                  <a:srgbClr val="262626"/>
                </a:solidFill>
                <a:latin typeface="Calibri"/>
                <a:ea typeface="Calibri"/>
                <a:cs typeface="Calibri"/>
                <a:sym typeface="Calibri"/>
              </a:rPr>
              <a:t>Compute Scalar</a:t>
            </a:r>
            <a:endParaRPr b="0" i="0" sz="16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57" name="Google Shape;257;p28"/>
          <p:cNvSpPr txBox="1"/>
          <p:nvPr/>
        </p:nvSpPr>
        <p:spPr>
          <a:xfrm>
            <a:off x="1688034" y="1524282"/>
            <a:ext cx="6274599" cy="461665"/>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262626"/>
              </a:buClr>
              <a:buSzPts val="1500"/>
              <a:buFont typeface="Calibri"/>
              <a:buAutoNum type="alphaLcPeriod"/>
            </a:pPr>
            <a:r>
              <a:rPr b="1" lang="es-PE" sz="1500">
                <a:solidFill>
                  <a:srgbClr val="262626"/>
                </a:solidFill>
                <a:latin typeface="Calibri"/>
                <a:ea typeface="Calibri"/>
                <a:cs typeface="Calibri"/>
                <a:sym typeface="Calibri"/>
              </a:rPr>
              <a:t>Table Spool</a:t>
            </a:r>
            <a:r>
              <a:rPr lang="es-PE" sz="1500">
                <a:solidFill>
                  <a:srgbClr val="262626"/>
                </a:solidFill>
                <a:latin typeface="Calibri"/>
                <a:ea typeface="Calibri"/>
                <a:cs typeface="Calibri"/>
                <a:sym typeface="Calibri"/>
              </a:rPr>
              <a:t>: almacena el dataset en una tabla temporal oculta para acceder posteriormente.</a:t>
            </a:r>
            <a:endParaRPr/>
          </a:p>
        </p:txBody>
      </p:sp>
      <p:pic>
        <p:nvPicPr>
          <p:cNvPr id="258" name="Google Shape;258;p28"/>
          <p:cNvPicPr preferRelativeResize="0"/>
          <p:nvPr/>
        </p:nvPicPr>
        <p:blipFill rotWithShape="1">
          <a:blip r:embed="rId3">
            <a:alphaModFix/>
          </a:blip>
          <a:srcRect b="0" l="0" r="0" t="0"/>
          <a:stretch/>
        </p:blipFill>
        <p:spPr>
          <a:xfrm>
            <a:off x="1688035" y="2193856"/>
            <a:ext cx="6274599" cy="2415752"/>
          </a:xfrm>
          <a:prstGeom prst="rect">
            <a:avLst/>
          </a:prstGeom>
          <a:noFill/>
          <a:ln cap="flat" cmpd="sng" w="9525">
            <a:solidFill>
              <a:srgbClr val="D8D8D8"/>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INTERPRETACIÓN DE LOS RESULTADOS</a:t>
            </a:r>
            <a:endParaRPr/>
          </a:p>
        </p:txBody>
      </p:sp>
      <p:sp>
        <p:nvSpPr>
          <p:cNvPr id="265" name="Google Shape;265;p29"/>
          <p:cNvSpPr txBox="1"/>
          <p:nvPr/>
        </p:nvSpPr>
        <p:spPr>
          <a:xfrm>
            <a:off x="2752064" y="1956210"/>
            <a:ext cx="4164126" cy="230832"/>
          </a:xfrm>
          <a:prstGeom prst="rect">
            <a:avLst/>
          </a:prstGeom>
          <a:noFill/>
          <a:ln>
            <a:noFill/>
          </a:ln>
        </p:spPr>
        <p:txBody>
          <a:bodyPr anchorCtr="0" anchor="t" bIns="0" lIns="0" spcFirstLastPara="1" rIns="0" wrap="square" tIns="0">
            <a:spAutoFit/>
          </a:bodyPr>
          <a:lstStyle/>
          <a:p>
            <a:pPr indent="-342900" lvl="0" marL="354625" marR="0" rtl="0" algn="just">
              <a:spcBef>
                <a:spcPts val="0"/>
              </a:spcBef>
              <a:spcAft>
                <a:spcPts val="0"/>
              </a:spcAft>
              <a:buClr>
                <a:srgbClr val="262626"/>
              </a:buClr>
              <a:buSzPts val="1500"/>
              <a:buFont typeface="Calibri"/>
              <a:buAutoNum type="alphaLcPeriod" startAt="2"/>
            </a:pPr>
            <a:r>
              <a:rPr b="1" lang="es-PE" sz="1500">
                <a:solidFill>
                  <a:srgbClr val="262626"/>
                </a:solidFill>
                <a:latin typeface="Calibri"/>
                <a:ea typeface="Calibri"/>
                <a:cs typeface="Calibri"/>
                <a:sym typeface="Calibri"/>
              </a:rPr>
              <a:t>Compute Scalar: </a:t>
            </a:r>
            <a:r>
              <a:rPr lang="es-PE" sz="1500">
                <a:solidFill>
                  <a:srgbClr val="262626"/>
                </a:solidFill>
                <a:latin typeface="Calibri"/>
                <a:ea typeface="Calibri"/>
                <a:cs typeface="Calibri"/>
                <a:sym typeface="Calibri"/>
              </a:rPr>
              <a:t>obtiene un valor calculado.</a:t>
            </a:r>
            <a:endParaRPr/>
          </a:p>
        </p:txBody>
      </p:sp>
      <p:pic>
        <p:nvPicPr>
          <p:cNvPr id="266" name="Google Shape;266;p29"/>
          <p:cNvPicPr preferRelativeResize="0"/>
          <p:nvPr/>
        </p:nvPicPr>
        <p:blipFill rotWithShape="1">
          <a:blip r:embed="rId3">
            <a:alphaModFix/>
          </a:blip>
          <a:srcRect b="0" l="0" r="0" t="0"/>
          <a:stretch/>
        </p:blipFill>
        <p:spPr>
          <a:xfrm>
            <a:off x="2752064" y="2408915"/>
            <a:ext cx="3819778" cy="15499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8638828"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VER EL PLAN DE EJECUCIÓN DE UNA CONSULTA EN EL ASISTENTE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30"/>
          <p:cNvSpPr/>
          <p:nvPr/>
        </p:nvSpPr>
        <p:spPr>
          <a:xfrm>
            <a:off x="424251" y="3703125"/>
            <a:ext cx="8444619"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BUENAS PRÁCTICAS PARA LA ELABORACIÓN DE CONSULTAS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p:nvPr/>
        </p:nvSpPr>
        <p:spPr>
          <a:xfrm>
            <a:off x="1173634" y="2177935"/>
            <a:ext cx="6517178" cy="14630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281" name="Google Shape;281;p31"/>
          <p:cNvSpPr txBox="1"/>
          <p:nvPr/>
        </p:nvSpPr>
        <p:spPr>
          <a:xfrm>
            <a:off x="1611130" y="2272794"/>
            <a:ext cx="6001238" cy="1231106"/>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chemeClr val="lt1"/>
                </a:solidFill>
                <a:latin typeface="Calibri"/>
                <a:ea typeface="Calibri"/>
                <a:cs typeface="Calibri"/>
                <a:sym typeface="Calibri"/>
              </a:rPr>
              <a:t>¿CUÁLES SON BUENAS PRÁCTICAS A TOMAR EN CUENTA?</a:t>
            </a:r>
            <a:endParaRPr/>
          </a:p>
          <a:p>
            <a:pPr indent="-285750" lvl="0" marL="297475" marR="0" rtl="0" algn="l">
              <a:spcBef>
                <a:spcPts val="0"/>
              </a:spcBef>
              <a:spcAft>
                <a:spcPts val="0"/>
              </a:spcAft>
              <a:buClr>
                <a:schemeClr val="lt1"/>
              </a:buClr>
              <a:buSzPts val="1600"/>
              <a:buFont typeface="Arial"/>
              <a:buChar char="•"/>
            </a:pPr>
            <a:r>
              <a:rPr lang="es-PE" sz="1600">
                <a:solidFill>
                  <a:schemeClr val="lt1"/>
                </a:solidFill>
                <a:latin typeface="Calibri"/>
                <a:ea typeface="Calibri"/>
                <a:cs typeface="Calibri"/>
                <a:sym typeface="Calibri"/>
              </a:rPr>
              <a:t>En el proceso de aplicar buenas prácticas es importante conocer el ciclo de vida SQL y recordar cómo el motor de SQL Server procesa las consultas en sus diferentes etapas: </a:t>
            </a:r>
            <a:r>
              <a:rPr i="1" lang="es-PE" sz="1600">
                <a:solidFill>
                  <a:schemeClr val="lt1"/>
                </a:solidFill>
                <a:latin typeface="Calibri"/>
                <a:ea typeface="Calibri"/>
                <a:cs typeface="Calibri"/>
                <a:sym typeface="Calibri"/>
              </a:rPr>
              <a:t>(i) analiza o interpreta</a:t>
            </a:r>
            <a:r>
              <a:rPr lang="es-PE" sz="1600">
                <a:solidFill>
                  <a:schemeClr val="lt1"/>
                </a:solidFill>
                <a:latin typeface="Calibri"/>
                <a:ea typeface="Calibri"/>
                <a:cs typeface="Calibri"/>
                <a:sym typeface="Calibri"/>
              </a:rPr>
              <a:t>, </a:t>
            </a:r>
            <a:r>
              <a:rPr i="1" lang="es-PE" sz="1600">
                <a:solidFill>
                  <a:schemeClr val="lt1"/>
                </a:solidFill>
                <a:latin typeface="Calibri"/>
                <a:ea typeface="Calibri"/>
                <a:cs typeface="Calibri"/>
                <a:sym typeface="Calibri"/>
              </a:rPr>
              <a:t>(ii) optimiza</a:t>
            </a:r>
            <a:r>
              <a:rPr lang="es-PE" sz="1600">
                <a:solidFill>
                  <a:schemeClr val="lt1"/>
                </a:solidFill>
                <a:latin typeface="Calibri"/>
                <a:ea typeface="Calibri"/>
                <a:cs typeface="Calibri"/>
                <a:sym typeface="Calibri"/>
              </a:rPr>
              <a:t> y </a:t>
            </a:r>
            <a:r>
              <a:rPr i="1" lang="es-PE" sz="1600">
                <a:solidFill>
                  <a:schemeClr val="lt1"/>
                </a:solidFill>
                <a:latin typeface="Calibri"/>
                <a:ea typeface="Calibri"/>
                <a:cs typeface="Calibri"/>
                <a:sym typeface="Calibri"/>
              </a:rPr>
              <a:t>(iii) ejecuta.</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288" name="Google Shape;288;p32"/>
          <p:cNvSpPr txBox="1"/>
          <p:nvPr/>
        </p:nvSpPr>
        <p:spPr>
          <a:xfrm>
            <a:off x="407875" y="1133951"/>
            <a:ext cx="8234419" cy="3693319"/>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342900" lvl="0" marL="342900"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SELECT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Evitar usar </a:t>
            </a:r>
            <a:r>
              <a:rPr b="1" i="0" lang="es-PE" sz="1600" u="none" cap="none" strike="noStrike">
                <a:solidFill>
                  <a:srgbClr val="7030A0"/>
                </a:solidFill>
                <a:latin typeface="Calibri"/>
                <a:ea typeface="Calibri"/>
                <a:cs typeface="Calibri"/>
                <a:sym typeface="Calibri"/>
              </a:rPr>
              <a:t>SELECT</a:t>
            </a:r>
            <a:r>
              <a:rPr b="0" i="0" lang="es-PE" sz="1600" u="none" cap="none" strike="noStrike">
                <a:solidFill>
                  <a:schemeClr val="dk1"/>
                </a:solidFill>
                <a:latin typeface="Calibri"/>
                <a:ea typeface="Calibri"/>
                <a:cs typeface="Calibri"/>
                <a:sym typeface="Calibri"/>
              </a:rPr>
              <a:t> *, en su lugar, leer solo las columnas que se necesitan para así evitar obtener data no necesaria e incrementar los tiempos de respuesta.</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el operador </a:t>
            </a:r>
            <a:r>
              <a:rPr b="1" i="0" lang="es-PE" sz="1600" u="none" cap="none" strike="noStrike">
                <a:solidFill>
                  <a:srgbClr val="7030A0"/>
                </a:solidFill>
                <a:latin typeface="Calibri"/>
                <a:ea typeface="Calibri"/>
                <a:cs typeface="Calibri"/>
                <a:sym typeface="Calibri"/>
              </a:rPr>
              <a:t>TOP</a:t>
            </a:r>
            <a:r>
              <a:rPr b="1" i="0" lang="es-PE" sz="1600" u="none" cap="none" strike="noStrike">
                <a:solidFill>
                  <a:schemeClr val="dk1"/>
                </a:solidFill>
                <a:latin typeface="Calibri"/>
                <a:ea typeface="Calibri"/>
                <a:cs typeface="Calibri"/>
                <a:sym typeface="Calibri"/>
              </a:rPr>
              <a:t> n</a:t>
            </a:r>
            <a:r>
              <a:rPr b="0" i="0" lang="es-PE" sz="1600" u="none" cap="none" strike="noStrike">
                <a:solidFill>
                  <a:schemeClr val="dk1"/>
                </a:solidFill>
                <a:latin typeface="Calibri"/>
                <a:ea typeface="Calibri"/>
                <a:cs typeface="Calibri"/>
                <a:sym typeface="Calibri"/>
              </a:rPr>
              <a:t> en las consultas para evitar incrementar los tiempos de respuesta.</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el operador </a:t>
            </a:r>
            <a:r>
              <a:rPr b="1" i="0" lang="es-PE" sz="1600" u="none" cap="none" strike="noStrike">
                <a:solidFill>
                  <a:srgbClr val="7030A0"/>
                </a:solidFill>
                <a:latin typeface="Calibri"/>
                <a:ea typeface="Calibri"/>
                <a:cs typeface="Calibri"/>
                <a:sym typeface="Calibri"/>
              </a:rPr>
              <a:t>TOP</a:t>
            </a:r>
            <a:r>
              <a:rPr b="1" i="0" lang="es-PE" sz="1600" u="none" cap="none" strike="noStrike">
                <a:solidFill>
                  <a:schemeClr val="dk1"/>
                </a:solidFill>
                <a:latin typeface="Calibri"/>
                <a:ea typeface="Calibri"/>
                <a:cs typeface="Calibri"/>
                <a:sym typeface="Calibri"/>
              </a:rPr>
              <a:t> n </a:t>
            </a:r>
            <a:r>
              <a:rPr b="0" i="0" lang="es-PE" sz="1600" u="none" cap="none" strike="noStrike">
                <a:solidFill>
                  <a:schemeClr val="dk1"/>
                </a:solidFill>
                <a:latin typeface="Calibri"/>
                <a:ea typeface="Calibri"/>
                <a:cs typeface="Calibri"/>
                <a:sym typeface="Calibri"/>
              </a:rPr>
              <a:t>en lugar de </a:t>
            </a:r>
            <a:r>
              <a:rPr b="1" i="0" lang="es-PE" sz="1600" u="none" cap="none" strike="noStrike">
                <a:solidFill>
                  <a:schemeClr val="dk1"/>
                </a:solidFill>
                <a:latin typeface="Calibri"/>
                <a:ea typeface="Calibri"/>
                <a:cs typeface="Calibri"/>
                <a:sym typeface="Calibri"/>
              </a:rPr>
              <a:t>SET ROWCOUNT n</a:t>
            </a:r>
            <a:r>
              <a:rPr b="0" i="0" lang="es-PE" sz="1600" u="none" cap="none" strike="noStrike">
                <a:solidFill>
                  <a:schemeClr val="dk1"/>
                </a:solidFill>
                <a:latin typeface="Calibri"/>
                <a:ea typeface="Calibri"/>
                <a:cs typeface="Calibri"/>
                <a:sym typeface="Calibri"/>
              </a:rPr>
              <a:t> para evitar contar la cantidad de filas afectadas solo en la ejecución de la consulta y ganar rendimiento, sobre todo en tablas con muchos registros. Otra manera es usar </a:t>
            </a:r>
            <a:r>
              <a:rPr b="1" i="0" lang="es-PE" sz="1600" u="none" cap="none" strike="noStrike">
                <a:solidFill>
                  <a:schemeClr val="dk1"/>
                </a:solidFill>
                <a:latin typeface="Calibri"/>
                <a:ea typeface="Calibri"/>
                <a:cs typeface="Calibri"/>
                <a:sym typeface="Calibri"/>
              </a:rPr>
              <a:t>SET NOCOUNT ON</a:t>
            </a:r>
            <a:r>
              <a:rPr b="0" i="0" lang="es-PE" sz="1600" u="none" cap="none" strike="noStrike">
                <a:solidFill>
                  <a:schemeClr val="dk1"/>
                </a:solidFill>
                <a:latin typeface="Calibri"/>
                <a:ea typeface="Calibri"/>
                <a:cs typeface="Calibri"/>
                <a:sym typeface="Calibri"/>
              </a:rPr>
              <a:t>.</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a:t>
            </a:r>
            <a:r>
              <a:rPr b="1" i="0" lang="es-PE" sz="1600" u="none" cap="none" strike="noStrike">
                <a:solidFill>
                  <a:srgbClr val="7030A0"/>
                </a:solidFill>
                <a:latin typeface="Calibri"/>
                <a:ea typeface="Calibri"/>
                <a:cs typeface="Calibri"/>
                <a:sym typeface="Calibri"/>
              </a:rPr>
              <a:t>UNION  ALL</a:t>
            </a:r>
            <a:r>
              <a:rPr b="0" i="0" lang="es-PE" sz="1600" u="none" cap="none" strike="noStrike">
                <a:solidFill>
                  <a:schemeClr val="dk1"/>
                </a:solidFill>
                <a:latin typeface="Calibri"/>
                <a:ea typeface="Calibri"/>
                <a:cs typeface="Calibri"/>
                <a:sym typeface="Calibri"/>
              </a:rPr>
              <a:t> para  evitar que de forma implícita se use el operador </a:t>
            </a:r>
            <a:r>
              <a:rPr b="1" i="0" lang="es-PE" sz="1600" u="none" cap="none" strike="noStrike">
                <a:solidFill>
                  <a:srgbClr val="7030A0"/>
                </a:solidFill>
                <a:latin typeface="Calibri"/>
                <a:ea typeface="Calibri"/>
                <a:cs typeface="Calibri"/>
                <a:sym typeface="Calibri"/>
              </a:rPr>
              <a:t>DISTINCT</a:t>
            </a:r>
            <a:r>
              <a:rPr b="0" i="0" lang="es-PE" sz="1600" u="none" cap="none" strike="noStrike">
                <a:solidFill>
                  <a:schemeClr val="dk1"/>
                </a:solidFill>
                <a:latin typeface="Calibri"/>
                <a:ea typeface="Calibri"/>
                <a:cs typeface="Calibri"/>
                <a:sym typeface="Calibri"/>
              </a:rPr>
              <a:t> (en caso de </a:t>
            </a:r>
            <a:r>
              <a:rPr b="1" i="0" lang="es-PE" sz="1600" u="none" cap="none" strike="noStrike">
                <a:solidFill>
                  <a:srgbClr val="7030A0"/>
                </a:solidFill>
                <a:latin typeface="Calibri"/>
                <a:ea typeface="Calibri"/>
                <a:cs typeface="Calibri"/>
                <a:sym typeface="Calibri"/>
              </a:rPr>
              <a:t>UNION</a:t>
            </a:r>
            <a:r>
              <a:rPr b="0" i="0" lang="es-PE" sz="1600" u="none" cap="none" strike="noStrike">
                <a:solidFill>
                  <a:schemeClr val="dk1"/>
                </a:solidFill>
                <a:latin typeface="Calibri"/>
                <a:ea typeface="Calibri"/>
                <a:cs typeface="Calibri"/>
                <a:sym typeface="Calibri"/>
              </a:rPr>
              <a:t>), si existe la seguridad de que ambos queries </a:t>
            </a:r>
            <a:r>
              <a:rPr b="1" i="0" lang="es-PE" sz="1600" u="none" cap="none" strike="noStrike">
                <a:solidFill>
                  <a:schemeClr val="dk1"/>
                </a:solidFill>
                <a:latin typeface="Calibri"/>
                <a:ea typeface="Calibri"/>
                <a:cs typeface="Calibri"/>
                <a:sym typeface="Calibri"/>
              </a:rPr>
              <a:t>NO</a:t>
            </a:r>
            <a:r>
              <a:rPr b="0" i="0" lang="es-PE" sz="1600" u="none" cap="none" strike="noStrike">
                <a:solidFill>
                  <a:schemeClr val="dk1"/>
                </a:solidFill>
                <a:latin typeface="Calibri"/>
                <a:ea typeface="Calibri"/>
                <a:cs typeface="Calibri"/>
                <a:sym typeface="Calibri"/>
              </a:rPr>
              <a:t> tienen registros duplicados.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295" name="Google Shape;295;p33"/>
          <p:cNvSpPr txBox="1"/>
          <p:nvPr/>
        </p:nvSpPr>
        <p:spPr>
          <a:xfrm>
            <a:off x="881697" y="1364794"/>
            <a:ext cx="7638847" cy="3754746"/>
          </a:xfrm>
          <a:prstGeom prst="rect">
            <a:avLst/>
          </a:prstGeom>
          <a:noFill/>
          <a:ln>
            <a:noFill/>
          </a:ln>
        </p:spPr>
        <p:txBody>
          <a:bodyPr anchorCtr="0" anchor="t" bIns="0" lIns="0" spcFirstLastPara="1" rIns="0" wrap="square" tIns="0">
            <a:spAutoFit/>
          </a:bodyPr>
          <a:lstStyle/>
          <a:p>
            <a:pPr indent="-342900" lvl="1" marL="698500" marR="0" rtl="0" algn="l">
              <a:spcBef>
                <a:spcPts val="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Evitar el uso de </a:t>
            </a:r>
            <a:r>
              <a:rPr b="1" i="0" lang="es-PE" sz="1600" u="none" cap="none" strike="noStrike">
                <a:solidFill>
                  <a:srgbClr val="7030A0"/>
                </a:solidFill>
                <a:latin typeface="Calibri"/>
                <a:ea typeface="Calibri"/>
                <a:cs typeface="Calibri"/>
                <a:sym typeface="Calibri"/>
              </a:rPr>
              <a:t>SELECT ... INTO </a:t>
            </a:r>
            <a:r>
              <a:rPr b="1" i="0" lang="es-PE" sz="1600" u="none" cap="none" strike="noStrike">
                <a:solidFill>
                  <a:schemeClr val="dk1"/>
                </a:solidFill>
                <a:latin typeface="Calibri"/>
                <a:ea typeface="Calibri"/>
                <a:cs typeface="Calibri"/>
                <a:sym typeface="Calibri"/>
              </a:rPr>
              <a:t>table_name</a:t>
            </a:r>
            <a:r>
              <a:rPr b="0" i="0" lang="es-PE" sz="1600" u="none" cap="none" strike="noStrike">
                <a:solidFill>
                  <a:schemeClr val="dk1"/>
                </a:solidFill>
                <a:latin typeface="Calibri"/>
                <a:ea typeface="Calibri"/>
                <a:cs typeface="Calibri"/>
                <a:sym typeface="Calibri"/>
              </a:rPr>
              <a:t>, ya que durante su ejecución se bloquean las tablas del sistema. Lo ideal es crear primero la tabla y luego usar la sentencia</a:t>
            </a:r>
            <a:r>
              <a:rPr b="1" i="0" lang="es-PE" sz="1600" u="none" cap="none" strike="noStrike">
                <a:solidFill>
                  <a:srgbClr val="7030A0"/>
                </a:solidFill>
                <a:latin typeface="Calibri"/>
                <a:ea typeface="Calibri"/>
                <a:cs typeface="Calibri"/>
                <a:sym typeface="Calibri"/>
              </a:rPr>
              <a:t> INSERT INTO </a:t>
            </a:r>
            <a:r>
              <a:rPr b="1" i="0" lang="es-PE" sz="1600" u="none" cap="none" strike="noStrike">
                <a:solidFill>
                  <a:schemeClr val="dk1"/>
                </a:solidFill>
                <a:latin typeface="Calibri"/>
                <a:ea typeface="Calibri"/>
                <a:cs typeface="Calibri"/>
                <a:sym typeface="Calibri"/>
              </a:rPr>
              <a:t>table_name </a:t>
            </a:r>
            <a:r>
              <a:rPr b="1" i="0" lang="es-PE" sz="1600" u="none" cap="none" strike="noStrike">
                <a:solidFill>
                  <a:srgbClr val="7030A0"/>
                </a:solidFill>
                <a:latin typeface="Calibri"/>
                <a:ea typeface="Calibri"/>
                <a:cs typeface="Calibri"/>
                <a:sym typeface="Calibri"/>
              </a:rPr>
              <a:t>SELECT ... </a:t>
            </a:r>
            <a:r>
              <a:rPr b="0" i="0" lang="es-PE" sz="1600" u="none" cap="none" strike="noStrike">
                <a:solidFill>
                  <a:schemeClr val="dk1"/>
                </a:solidFill>
                <a:latin typeface="Calibri"/>
                <a:ea typeface="Calibri"/>
                <a:cs typeface="Calibri"/>
                <a:sym typeface="Calibri"/>
              </a:rPr>
              <a:t>. </a:t>
            </a:r>
            <a:endParaRPr/>
          </a:p>
          <a:p>
            <a:pPr indent="0" lvl="1" marL="35560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365125" lvl="1" marL="720725" marR="0" rtl="0" algn="l">
              <a:lnSpc>
                <a:spcPct val="107000"/>
              </a:lnSpc>
              <a:spcBef>
                <a:spcPts val="0"/>
              </a:spcBef>
              <a:spcAft>
                <a:spcPts val="0"/>
              </a:spcAft>
              <a:buClr>
                <a:srgbClr val="000000"/>
              </a:buClr>
              <a:buSzPts val="1600"/>
              <a:buFont typeface="Calibri"/>
              <a:buAutoNum type="alphaLcPeriod" startAt="5"/>
            </a:pPr>
            <a:r>
              <a:rPr b="0" i="0" lang="es-PE" sz="1600" u="none" cap="none" strike="noStrike">
                <a:solidFill>
                  <a:srgbClr val="000000"/>
                </a:solidFill>
                <a:latin typeface="Calibri"/>
                <a:ea typeface="Calibri"/>
                <a:cs typeface="Calibri"/>
                <a:sym typeface="Calibri"/>
              </a:rPr>
              <a:t>Evitar usar vistas si se va a leer data de una sola tabla.</a:t>
            </a:r>
            <a:endParaRPr/>
          </a:p>
          <a:p>
            <a:pPr indent="-365125" lvl="1" marL="720725" marR="0" rtl="0" algn="l">
              <a:lnSpc>
                <a:spcPct val="107000"/>
              </a:lnSpc>
              <a:spcBef>
                <a:spcPts val="800"/>
              </a:spcBef>
              <a:spcAft>
                <a:spcPts val="0"/>
              </a:spcAft>
              <a:buClr>
                <a:srgbClr val="000000"/>
              </a:buClr>
              <a:buSzPts val="1600"/>
              <a:buFont typeface="Calibri"/>
              <a:buAutoNum type="alphaLcPeriod" startAt="5"/>
            </a:pPr>
            <a:r>
              <a:rPr b="0" i="0" lang="es-PE" sz="1600" u="none" cap="none" strike="noStrike">
                <a:solidFill>
                  <a:srgbClr val="000000"/>
                </a:solidFill>
                <a:latin typeface="Calibri"/>
                <a:ea typeface="Calibri"/>
                <a:cs typeface="Calibri"/>
                <a:sym typeface="Calibri"/>
              </a:rPr>
              <a:t>Evitar el uso de sentencias </a:t>
            </a:r>
            <a:r>
              <a:rPr b="1" i="0" lang="es-PE" sz="1600" u="none" cap="none" strike="noStrike">
                <a:solidFill>
                  <a:srgbClr val="7030A0"/>
                </a:solidFill>
                <a:latin typeface="Calibri"/>
                <a:ea typeface="Calibri"/>
                <a:cs typeface="Calibri"/>
                <a:sym typeface="Calibri"/>
              </a:rPr>
              <a:t>SELECT</a:t>
            </a:r>
            <a:r>
              <a:rPr b="0" i="0" lang="es-PE" sz="1600" u="none" cap="none" strike="noStrike">
                <a:solidFill>
                  <a:srgbClr val="000000"/>
                </a:solidFill>
                <a:latin typeface="Calibri"/>
                <a:ea typeface="Calibri"/>
                <a:cs typeface="Calibri"/>
                <a:sym typeface="Calibri"/>
              </a:rPr>
              <a:t> con operaciones sobre los campos que va a obtener. Ejemplo: </a:t>
            </a:r>
            <a:r>
              <a:rPr b="1" i="0" lang="es-PE" sz="1600" u="none" cap="none" strike="noStrike">
                <a:solidFill>
                  <a:srgbClr val="7030A0"/>
                </a:solidFill>
                <a:latin typeface="Calibri"/>
                <a:ea typeface="Calibri"/>
                <a:cs typeface="Calibri"/>
                <a:sym typeface="Calibri"/>
              </a:rPr>
              <a:t>SELECT</a:t>
            </a:r>
            <a:r>
              <a:rPr b="1" i="0" lang="es-PE" sz="1600" u="none" cap="none" strike="noStrike">
                <a:solidFill>
                  <a:srgbClr val="000000"/>
                </a:solidFill>
                <a:latin typeface="Calibri"/>
                <a:ea typeface="Calibri"/>
                <a:cs typeface="Calibri"/>
                <a:sym typeface="Calibri"/>
              </a:rPr>
              <a:t> </a:t>
            </a:r>
            <a:r>
              <a:rPr b="1" i="0" lang="es-PE" sz="1600" u="none" cap="none" strike="noStrike">
                <a:solidFill>
                  <a:srgbClr val="7030A0"/>
                </a:solidFill>
                <a:latin typeface="Calibri"/>
                <a:ea typeface="Calibri"/>
                <a:cs typeface="Calibri"/>
                <a:sym typeface="Calibri"/>
              </a:rPr>
              <a:t>CONVERT(INT(</a:t>
            </a:r>
            <a:r>
              <a:rPr b="0" i="0" lang="es-PE" sz="1600" u="none" cap="none" strike="noStrike">
                <a:solidFill>
                  <a:srgbClr val="000000"/>
                </a:solidFill>
                <a:latin typeface="Calibri"/>
                <a:ea typeface="Calibri"/>
                <a:cs typeface="Calibri"/>
                <a:sym typeface="Calibri"/>
              </a:rPr>
              <a:t>campo1</a:t>
            </a:r>
            <a:r>
              <a:rPr b="1" i="0" lang="es-PE" sz="1600" u="none" cap="none" strike="noStrike">
                <a:solidFill>
                  <a:srgbClr val="7030A0"/>
                </a:solidFill>
                <a:latin typeface="Calibri"/>
                <a:ea typeface="Calibri"/>
                <a:cs typeface="Calibri"/>
                <a:sym typeface="Calibri"/>
              </a:rPr>
              <a:t>))</a:t>
            </a:r>
            <a:r>
              <a:rPr b="0" i="0" lang="es-PE" sz="1600" u="none" cap="none" strike="noStrike">
                <a:solidFill>
                  <a:srgbClr val="000000"/>
                </a:solidFill>
                <a:latin typeface="Calibri"/>
                <a:ea typeface="Calibri"/>
                <a:cs typeface="Calibri"/>
                <a:sym typeface="Calibri"/>
              </a:rPr>
              <a:t> + </a:t>
            </a:r>
            <a:r>
              <a:rPr b="1" i="0" lang="es-PE" sz="1600" u="none" cap="none" strike="noStrike">
                <a:solidFill>
                  <a:srgbClr val="000000"/>
                </a:solidFill>
                <a:latin typeface="Calibri"/>
                <a:ea typeface="Calibri"/>
                <a:cs typeface="Calibri"/>
                <a:sym typeface="Calibri"/>
              </a:rPr>
              <a:t>fn_funcion_propia(</a:t>
            </a:r>
            <a:r>
              <a:rPr b="0" i="0" lang="es-PE" sz="1600" u="none" cap="none" strike="noStrike">
                <a:solidFill>
                  <a:srgbClr val="000000"/>
                </a:solidFill>
                <a:latin typeface="Calibri"/>
                <a:ea typeface="Calibri"/>
                <a:cs typeface="Calibri"/>
                <a:sym typeface="Calibri"/>
              </a:rPr>
              <a:t>campo2, campo3</a:t>
            </a:r>
            <a:r>
              <a:rPr b="1" i="0" lang="es-PE" sz="1600" u="none" cap="none" strike="noStrike">
                <a:solidFill>
                  <a:srgbClr val="000000"/>
                </a:solidFill>
                <a:latin typeface="Calibri"/>
                <a:ea typeface="Calibri"/>
                <a:cs typeface="Calibri"/>
                <a:sym typeface="Calibri"/>
              </a:rPr>
              <a:t>)</a:t>
            </a:r>
            <a:r>
              <a:rPr b="0" i="0" lang="es-PE" sz="1600" u="none" cap="none" strike="noStrike">
                <a:solidFill>
                  <a:srgbClr val="000000"/>
                </a:solidFill>
                <a:latin typeface="Calibri"/>
                <a:ea typeface="Calibri"/>
                <a:cs typeface="Calibri"/>
                <a:sym typeface="Calibri"/>
              </a:rPr>
              <a:t>  </a:t>
            </a:r>
            <a:r>
              <a:rPr b="1" i="0" lang="es-PE" sz="1600" u="none" cap="none" strike="noStrike">
                <a:solidFill>
                  <a:srgbClr val="7030A0"/>
                </a:solidFill>
                <a:latin typeface="Calibri"/>
                <a:ea typeface="Calibri"/>
                <a:cs typeface="Calibri"/>
                <a:sym typeface="Calibri"/>
              </a:rPr>
              <a:t>FROM …</a:t>
            </a:r>
            <a:r>
              <a:rPr b="1" i="0" lang="es-PE" sz="1600" u="none" cap="none" strike="noStrike">
                <a:solidFill>
                  <a:schemeClr val="dk1"/>
                </a:solidFill>
                <a:latin typeface="Calibri"/>
                <a:ea typeface="Calibri"/>
                <a:cs typeface="Calibri"/>
                <a:sym typeface="Calibri"/>
              </a:rPr>
              <a:t> </a:t>
            </a:r>
            <a:r>
              <a:rPr b="0" i="0" lang="es-PE" sz="1600" u="none" cap="none" strike="noStrike">
                <a:solidFill>
                  <a:schemeClr val="dk1"/>
                </a:solidFill>
                <a:latin typeface="Calibri"/>
                <a:ea typeface="Calibri"/>
                <a:cs typeface="Calibri"/>
                <a:sym typeface="Calibri"/>
              </a:rPr>
              <a:t>.</a:t>
            </a:r>
            <a:endParaRPr/>
          </a:p>
          <a:p>
            <a:pPr indent="-365125" lvl="1" marL="720725" marR="0" rtl="0" algn="l">
              <a:lnSpc>
                <a:spcPct val="107000"/>
              </a:lnSpc>
              <a:spcBef>
                <a:spcPts val="80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Evitar subconsultas anidadas </a:t>
            </a:r>
            <a:r>
              <a:rPr b="1" i="0" lang="es-PE" sz="1600" u="none" cap="none" strike="noStrike">
                <a:solidFill>
                  <a:srgbClr val="7030A0"/>
                </a:solidFill>
                <a:latin typeface="Calibri"/>
                <a:ea typeface="Calibri"/>
                <a:cs typeface="Calibri"/>
                <a:sym typeface="Calibri"/>
              </a:rPr>
              <a:t>SELECT … FROM SELECT… </a:t>
            </a:r>
            <a:r>
              <a:rPr b="0" i="0" lang="es-PE" sz="1600" u="none" cap="none" strike="noStrike">
                <a:solidFill>
                  <a:schemeClr val="dk1"/>
                </a:solidFill>
                <a:latin typeface="Calibri"/>
                <a:ea typeface="Calibri"/>
                <a:cs typeface="Calibri"/>
                <a:sym typeface="Calibri"/>
              </a:rPr>
              <a:t>.</a:t>
            </a:r>
            <a:endParaRPr/>
          </a:p>
          <a:p>
            <a:pPr indent="-365125" lvl="1" marL="720725" marR="0" rtl="0" algn="l">
              <a:lnSpc>
                <a:spcPct val="107000"/>
              </a:lnSpc>
              <a:spcBef>
                <a:spcPts val="80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Usar </a:t>
            </a:r>
            <a:r>
              <a:rPr b="1" i="0" lang="es-PE" sz="1600" u="none" cap="none" strike="noStrike">
                <a:solidFill>
                  <a:srgbClr val="7030A0"/>
                </a:solidFill>
                <a:latin typeface="Calibri"/>
                <a:ea typeface="Calibri"/>
                <a:cs typeface="Calibri"/>
                <a:sym typeface="Calibri"/>
              </a:rPr>
              <a:t>GROUP BY</a:t>
            </a:r>
            <a:r>
              <a:rPr b="0" i="0" lang="es-PE" sz="1600" u="none" cap="none" strike="noStrike">
                <a:solidFill>
                  <a:schemeClr val="dk1"/>
                </a:solidFill>
                <a:latin typeface="Calibri"/>
                <a:ea typeface="Calibri"/>
                <a:cs typeface="Calibri"/>
                <a:sym typeface="Calibri"/>
              </a:rPr>
              <a:t>, </a:t>
            </a:r>
            <a:r>
              <a:rPr b="1" i="0" lang="es-PE" sz="1600" u="none" cap="none" strike="noStrike">
                <a:solidFill>
                  <a:srgbClr val="7030A0"/>
                </a:solidFill>
                <a:latin typeface="Calibri"/>
                <a:ea typeface="Calibri"/>
                <a:cs typeface="Calibri"/>
                <a:sym typeface="Calibri"/>
              </a:rPr>
              <a:t>ORDER BY </a:t>
            </a:r>
            <a:r>
              <a:rPr b="0" i="0" lang="es-PE" sz="1600" u="none" cap="none" strike="noStrike">
                <a:solidFill>
                  <a:schemeClr val="dk1"/>
                </a:solidFill>
                <a:latin typeface="Calibri"/>
                <a:ea typeface="Calibri"/>
                <a:cs typeface="Calibri"/>
                <a:sym typeface="Calibri"/>
              </a:rPr>
              <a:t>o </a:t>
            </a:r>
            <a:r>
              <a:rPr b="1" i="0" lang="es-PE" sz="1600" u="none" cap="none" strike="noStrike">
                <a:solidFill>
                  <a:srgbClr val="7030A0"/>
                </a:solidFill>
                <a:latin typeface="Calibri"/>
                <a:ea typeface="Calibri"/>
                <a:cs typeface="Calibri"/>
                <a:sym typeface="Calibri"/>
              </a:rPr>
              <a:t>DISTINCT</a:t>
            </a:r>
            <a:r>
              <a:rPr b="0" i="0" lang="es-PE" sz="1600" u="none" cap="none" strike="noStrike">
                <a:solidFill>
                  <a:schemeClr val="dk1"/>
                </a:solidFill>
                <a:latin typeface="Calibri"/>
                <a:ea typeface="Calibri"/>
                <a:cs typeface="Calibri"/>
                <a:sym typeface="Calibri"/>
              </a:rPr>
              <a:t> en consultas solo cuando sea absolutamente necesario.</a:t>
            </a:r>
            <a:endParaRPr/>
          </a:p>
          <a:p>
            <a:pPr indent="-365125" lvl="1" marL="720725" marR="0" rtl="0" algn="l">
              <a:lnSpc>
                <a:spcPct val="107000"/>
              </a:lnSpc>
              <a:spcBef>
                <a:spcPts val="80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Tratar de que cada consulta haga uso del índice respectivo a una(s) columna(s) respectiva(s) con una alta dispersión.</a:t>
            </a:r>
            <a:endParaRPr b="1" i="0" sz="1600" u="none" cap="none" strike="noStrike">
              <a:solidFill>
                <a:srgbClr val="262626"/>
              </a:solidFill>
              <a:latin typeface="Calibri"/>
              <a:ea typeface="Calibri"/>
              <a:cs typeface="Calibri"/>
              <a:sym typeface="Calibri"/>
            </a:endParaRPr>
          </a:p>
        </p:txBody>
      </p:sp>
      <p:sp>
        <p:nvSpPr>
          <p:cNvPr id="296" name="Google Shape;296;p33"/>
          <p:cNvSpPr txBox="1"/>
          <p:nvPr/>
        </p:nvSpPr>
        <p:spPr>
          <a:xfrm>
            <a:off x="407874" y="2859958"/>
            <a:ext cx="8234419" cy="553998"/>
          </a:xfrm>
          <a:prstGeom prst="rect">
            <a:avLst/>
          </a:prstGeom>
          <a:noFill/>
          <a:ln>
            <a:noFill/>
          </a:ln>
        </p:spPr>
        <p:txBody>
          <a:bodyPr anchorCtr="0" anchor="t" bIns="45700" lIns="91425" spcFirstLastPara="1" rIns="91425" wrap="square" tIns="45700">
            <a:spAutoFit/>
          </a:bodyPr>
          <a:lstStyle/>
          <a:p>
            <a:pPr indent="-269875" lvl="1" marL="720725"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269875" lvl="1" marL="720725" marR="0" rtl="0" algn="l">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p:txBody>
      </p:sp>
      <p:sp>
        <p:nvSpPr>
          <p:cNvPr id="297" name="Google Shape;297;p33"/>
          <p:cNvSpPr txBox="1"/>
          <p:nvPr/>
        </p:nvSpPr>
        <p:spPr>
          <a:xfrm>
            <a:off x="1135577" y="1033726"/>
            <a:ext cx="5532957"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04" name="Google Shape;304;p34"/>
          <p:cNvSpPr txBox="1"/>
          <p:nvPr/>
        </p:nvSpPr>
        <p:spPr>
          <a:xfrm>
            <a:off x="1496842" y="1772588"/>
            <a:ext cx="5843296"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05" name="Google Shape;305;p34"/>
          <p:cNvSpPr txBox="1"/>
          <p:nvPr/>
        </p:nvSpPr>
        <p:spPr>
          <a:xfrm>
            <a:off x="1496842" y="2223000"/>
            <a:ext cx="4953834" cy="206210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startAt="2"/>
            </a:pPr>
            <a:r>
              <a:rPr b="1" lang="es-PE" sz="1600">
                <a:solidFill>
                  <a:srgbClr val="366092"/>
                </a:solidFill>
                <a:latin typeface="Calibri"/>
                <a:ea typeface="Calibri"/>
                <a:cs typeface="Calibri"/>
                <a:sym typeface="Calibri"/>
              </a:rPr>
              <a:t>JOIN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Escribir, en la medida de lo posible, </a:t>
            </a:r>
            <a:r>
              <a:rPr b="1" i="0" lang="es-PE" sz="1600" u="none" cap="none" strike="noStrike">
                <a:solidFill>
                  <a:schemeClr val="dk1"/>
                </a:solidFill>
                <a:latin typeface="Calibri"/>
                <a:ea typeface="Calibri"/>
                <a:cs typeface="Calibri"/>
                <a:sym typeface="Calibri"/>
              </a:rPr>
              <a:t>JOINS</a:t>
            </a:r>
            <a:r>
              <a:rPr b="0" i="0" lang="es-PE" sz="1600" u="none" cap="none" strike="noStrike">
                <a:solidFill>
                  <a:schemeClr val="dk1"/>
                </a:solidFill>
                <a:latin typeface="Calibri"/>
                <a:ea typeface="Calibri"/>
                <a:cs typeface="Calibri"/>
                <a:sym typeface="Calibri"/>
              </a:rPr>
              <a:t> en  formato </a:t>
            </a:r>
            <a:r>
              <a:rPr b="1" i="0" lang="es-PE" sz="1600" u="none" cap="none" strike="noStrike">
                <a:solidFill>
                  <a:schemeClr val="dk1"/>
                </a:solidFill>
                <a:latin typeface="Calibri"/>
                <a:ea typeface="Calibri"/>
                <a:cs typeface="Calibri"/>
                <a:sym typeface="Calibri"/>
              </a:rPr>
              <a:t>ANSI</a:t>
            </a:r>
            <a:r>
              <a:rPr b="0" i="0" lang="es-PE" sz="1600" u="none" cap="none" strike="noStrike">
                <a:solidFill>
                  <a:schemeClr val="dk1"/>
                </a:solidFill>
                <a:latin typeface="Calibri"/>
                <a:ea typeface="Calibri"/>
                <a:cs typeface="Calibri"/>
                <a:sym typeface="Calibri"/>
              </a:rPr>
              <a:t>, a fin de asegurar de que se escriban todas las restricciones necesarias.</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Evitar usar la misma tabla más de una vez en una  sola consulta (es mejor usar tablas temporales).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12" name="Google Shape;312;p35"/>
          <p:cNvSpPr txBox="1"/>
          <p:nvPr/>
        </p:nvSpPr>
        <p:spPr>
          <a:xfrm>
            <a:off x="1513467" y="2041891"/>
            <a:ext cx="5535725" cy="230832"/>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500">
                <a:solidFill>
                  <a:srgbClr val="262626"/>
                </a:solidFill>
                <a:latin typeface="Calibri"/>
                <a:ea typeface="Calibri"/>
                <a:cs typeface="Calibri"/>
                <a:sym typeface="Calibri"/>
              </a:rPr>
              <a:t>¿CUÁLES SON BUENAS PRÁCTICAS A TOMAR EN CUENTA?</a:t>
            </a:r>
            <a:endParaRPr/>
          </a:p>
        </p:txBody>
      </p:sp>
      <p:sp>
        <p:nvSpPr>
          <p:cNvPr id="313" name="Google Shape;313;p35"/>
          <p:cNvSpPr txBox="1"/>
          <p:nvPr/>
        </p:nvSpPr>
        <p:spPr>
          <a:xfrm>
            <a:off x="1513466" y="2272723"/>
            <a:ext cx="4837457" cy="338554"/>
          </a:xfrm>
          <a:prstGeom prst="rect">
            <a:avLst/>
          </a:prstGeom>
          <a:noFill/>
          <a:ln>
            <a:noFill/>
          </a:ln>
        </p:spPr>
        <p:txBody>
          <a:bodyPr anchorCtr="0" anchor="t" bIns="45700" lIns="91425" spcFirstLastPara="1" rIns="91425" wrap="square" tIns="45700">
            <a:spAutoFit/>
          </a:bodyPr>
          <a:lstStyle/>
          <a:p>
            <a:pPr indent="-342900" lvl="1" marL="698500" marR="0" rtl="0" algn="just">
              <a:spcBef>
                <a:spcPts val="0"/>
              </a:spcBef>
              <a:spcAft>
                <a:spcPts val="0"/>
              </a:spcAft>
              <a:buClr>
                <a:schemeClr val="dk1"/>
              </a:buClr>
              <a:buSzPts val="1600"/>
              <a:buFont typeface="Calibri"/>
              <a:buAutoNum type="alphaLcPeriod" startAt="3"/>
            </a:pPr>
            <a:r>
              <a:rPr b="0" i="0" lang="es-PE" sz="1600" u="none" cap="none" strike="noStrike">
                <a:solidFill>
                  <a:schemeClr val="dk1"/>
                </a:solidFill>
                <a:latin typeface="Calibri"/>
                <a:ea typeface="Calibri"/>
                <a:cs typeface="Calibri"/>
                <a:sym typeface="Calibri"/>
              </a:rPr>
              <a:t>Usar </a:t>
            </a:r>
            <a:r>
              <a:rPr b="1" i="0" lang="es-PE" sz="1600" u="none" cap="none" strike="noStrike">
                <a:solidFill>
                  <a:schemeClr val="dk1"/>
                </a:solidFill>
                <a:latin typeface="Calibri"/>
                <a:ea typeface="Calibri"/>
                <a:cs typeface="Calibri"/>
                <a:sym typeface="Calibri"/>
              </a:rPr>
              <a:t>JOIN</a:t>
            </a:r>
            <a:r>
              <a:rPr b="0" i="0" lang="es-PE" sz="1600" u="none" cap="none" strike="noStrike">
                <a:solidFill>
                  <a:schemeClr val="dk1"/>
                </a:solidFill>
                <a:latin typeface="Calibri"/>
                <a:ea typeface="Calibri"/>
                <a:cs typeface="Calibri"/>
                <a:sym typeface="Calibri"/>
              </a:rPr>
              <a:t> en lugar de subconsultas:</a:t>
            </a:r>
            <a:endParaRPr/>
          </a:p>
        </p:txBody>
      </p:sp>
      <p:graphicFrame>
        <p:nvGraphicFramePr>
          <p:cNvPr id="314" name="Google Shape;314;p35"/>
          <p:cNvGraphicFramePr/>
          <p:nvPr/>
        </p:nvGraphicFramePr>
        <p:xfrm>
          <a:off x="532014" y="2857500"/>
          <a:ext cx="3000000" cy="3000000"/>
        </p:xfrm>
        <a:graphic>
          <a:graphicData uri="http://schemas.openxmlformats.org/drawingml/2006/table">
            <a:tbl>
              <a:tblPr bandRow="1" firstRow="1">
                <a:noFill/>
                <a:tableStyleId>{E48DF448-EC27-4577-B8CC-B162FC9797BA}</a:tableStyleId>
              </a:tblPr>
              <a:tblGrid>
                <a:gridCol w="3811950"/>
                <a:gridCol w="668050"/>
                <a:gridCol w="3990675"/>
              </a:tblGrid>
              <a:tr h="184075">
                <a:tc>
                  <a:txBody>
                    <a:bodyPr/>
                    <a:lstStyle/>
                    <a:p>
                      <a:pPr indent="0" lvl="0" marL="0" marR="0" rtl="0" algn="l">
                        <a:spcBef>
                          <a:spcPts val="0"/>
                        </a:spcBef>
                        <a:spcAft>
                          <a:spcPts val="0"/>
                        </a:spcAft>
                        <a:buNone/>
                      </a:pPr>
                      <a:r>
                        <a:rPr b="1" lang="es-PE" sz="1200" u="none" cap="none" strike="noStrike">
                          <a:solidFill>
                            <a:srgbClr val="31859B"/>
                          </a:solidFill>
                        </a:rPr>
                        <a:t>AS IS 🡪 </a:t>
                      </a:r>
                      <a:r>
                        <a:rPr b="1" lang="es-PE" sz="1200" u="none" cap="none" strike="noStrike"/>
                        <a:t>SELECT con SUBCONSULTA</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lnSpc>
                          <a:spcPct val="100000"/>
                        </a:lnSpc>
                        <a:spcBef>
                          <a:spcPts val="0"/>
                        </a:spcBef>
                        <a:spcAft>
                          <a:spcPts val="0"/>
                        </a:spcAft>
                        <a:buClr>
                          <a:srgbClr val="31859B"/>
                        </a:buClr>
                        <a:buSzPts val="1200"/>
                        <a:buFont typeface="Calibri"/>
                        <a:buNone/>
                      </a:pPr>
                      <a:r>
                        <a:rPr b="1" lang="es-PE" sz="1200">
                          <a:solidFill>
                            <a:srgbClr val="31859B"/>
                          </a:solidFill>
                        </a:rPr>
                        <a:t>TO BE 🡪 </a:t>
                      </a:r>
                      <a:r>
                        <a:rPr b="1" lang="es-PE" sz="1200"/>
                        <a:t>SELECT sin SUBCONSULTA</a:t>
                      </a:r>
                      <a:endParaRPr b="0" sz="1200"/>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0" lang="es-PE" sz="1200"/>
                        <a:t> </a:t>
                      </a:r>
                      <a:r>
                        <a:rPr b="1" lang="es-PE" sz="1200">
                          <a:solidFill>
                            <a:srgbClr val="7030A0"/>
                          </a:solidFill>
                        </a:rPr>
                        <a:t>SELECT</a:t>
                      </a:r>
                      <a:r>
                        <a:rPr b="0" lang="es-PE" sz="1200"/>
                        <a:t> member_number, first_name, last_name,</a:t>
                      </a:r>
                      <a:endParaRPr/>
                    </a:p>
                    <a:p>
                      <a:pPr indent="0" lvl="0" marL="0" marR="0" rtl="0" algn="l">
                        <a:spcBef>
                          <a:spcPts val="0"/>
                        </a:spcBef>
                        <a:spcAft>
                          <a:spcPts val="0"/>
                        </a:spcAft>
                        <a:buNone/>
                      </a:pPr>
                      <a:r>
                        <a:rPr b="0" lang="es-PE" sz="1200"/>
                        <a:t>              room_number</a:t>
                      </a:r>
                      <a:endParaRPr/>
                    </a:p>
                    <a:p>
                      <a:pPr indent="0" lvl="0" marL="0" marR="0" rtl="0" algn="l">
                        <a:spcBef>
                          <a:spcPts val="0"/>
                        </a:spcBef>
                        <a:spcAft>
                          <a:spcPts val="0"/>
                        </a:spcAft>
                        <a:buNone/>
                      </a:pPr>
                      <a:r>
                        <a:rPr b="0" lang="es-PE" sz="1200"/>
                        <a:t>  </a:t>
                      </a:r>
                      <a:r>
                        <a:rPr b="1" lang="es-PE" sz="1200">
                          <a:solidFill>
                            <a:srgbClr val="7030A0"/>
                          </a:solidFill>
                        </a:rPr>
                        <a:t>FROM</a:t>
                      </a:r>
                      <a:r>
                        <a:rPr b="0" lang="es-PE" sz="1200"/>
                        <a:t> members</a:t>
                      </a:r>
                      <a:endParaRPr/>
                    </a:p>
                    <a:p>
                      <a:pPr indent="0" lvl="0" marL="0" marR="0" rtl="0" algn="l">
                        <a:spcBef>
                          <a:spcPts val="0"/>
                        </a:spcBef>
                        <a:spcAft>
                          <a:spcPts val="0"/>
                        </a:spcAft>
                        <a:buNone/>
                      </a:pPr>
                      <a:r>
                        <a:rPr b="1" lang="es-PE" sz="1200">
                          <a:solidFill>
                            <a:srgbClr val="7030A0"/>
                          </a:solidFill>
                        </a:rPr>
                        <a:t>WHERE</a:t>
                      </a:r>
                      <a:r>
                        <a:rPr b="0" lang="es-PE" sz="1200"/>
                        <a:t> room_number </a:t>
                      </a:r>
                      <a:r>
                        <a:rPr b="1" lang="es-PE" sz="1200">
                          <a:solidFill>
                            <a:srgbClr val="7030A0"/>
                          </a:solidFill>
                        </a:rPr>
                        <a:t>IN</a:t>
                      </a:r>
                      <a:r>
                        <a:rPr b="0" lang="es-PE" sz="1200"/>
                        <a:t> </a:t>
                      </a:r>
                      <a:endParaRPr/>
                    </a:p>
                    <a:p>
                      <a:pPr indent="0" lvl="0" marL="0" marR="0" rtl="0" algn="l">
                        <a:spcBef>
                          <a:spcPts val="0"/>
                        </a:spcBef>
                        <a:spcAft>
                          <a:spcPts val="0"/>
                        </a:spcAft>
                        <a:buNone/>
                      </a:pPr>
                      <a:r>
                        <a:rPr b="0" lang="es-PE" sz="1200"/>
                        <a:t>                  </a:t>
                      </a:r>
                      <a:r>
                        <a:rPr b="1" lang="es-PE" sz="1200">
                          <a:solidFill>
                            <a:srgbClr val="7030A0"/>
                          </a:solidFill>
                        </a:rPr>
                        <a:t>( SELECT</a:t>
                      </a:r>
                      <a:r>
                        <a:rPr b="0" lang="es-PE" sz="1200"/>
                        <a:t> rooms.room_number </a:t>
                      </a:r>
                      <a:r>
                        <a:rPr b="1" lang="es-PE" sz="1200">
                          <a:solidFill>
                            <a:srgbClr val="7030A0"/>
                          </a:solidFill>
                        </a:rPr>
                        <a:t>FROM</a:t>
                      </a:r>
                      <a:r>
                        <a:rPr b="0" lang="es-PE" sz="1200"/>
                        <a:t> rooms </a:t>
                      </a:r>
                      <a:r>
                        <a:rPr b="1" i="0" lang="es-PE" sz="1200">
                          <a:solidFill>
                            <a:srgbClr val="7030A0"/>
                          </a:solidFill>
                        </a:rPr>
                        <a:t>)</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b="0" sz="1100"/>
                    </a:p>
                  </a:txBody>
                  <a:tcPr marT="45725" marB="45725" marR="91450" marL="91450"/>
                </a:tc>
                <a:tc>
                  <a:txBody>
                    <a:bodyPr/>
                    <a:lstStyle/>
                    <a:p>
                      <a:pPr indent="0" lvl="0" marL="0" marR="0" rtl="0" algn="l">
                        <a:spcBef>
                          <a:spcPts val="0"/>
                        </a:spcBef>
                        <a:spcAft>
                          <a:spcPts val="0"/>
                        </a:spcAft>
                        <a:buNone/>
                      </a:pPr>
                      <a:r>
                        <a:rPr b="1" lang="es-PE" sz="1200">
                          <a:solidFill>
                            <a:srgbClr val="7030A0"/>
                          </a:solidFill>
                        </a:rPr>
                        <a:t>SELECT</a:t>
                      </a:r>
                      <a:r>
                        <a:rPr b="0" lang="es-PE" sz="1200"/>
                        <a:t> member_number,first_name, last_name,</a:t>
                      </a:r>
                      <a:endParaRPr/>
                    </a:p>
                    <a:p>
                      <a:pPr indent="0" lvl="0" marL="0" marR="0" rtl="0" algn="l">
                        <a:spcBef>
                          <a:spcPts val="0"/>
                        </a:spcBef>
                        <a:spcAft>
                          <a:spcPts val="0"/>
                        </a:spcAft>
                        <a:buNone/>
                      </a:pPr>
                      <a:r>
                        <a:rPr b="0" lang="es-PE" sz="1200"/>
                        <a:t>              room_number</a:t>
                      </a:r>
                      <a:endParaRPr/>
                    </a:p>
                    <a:p>
                      <a:pPr indent="0" lvl="0" marL="0" marR="0" rtl="0" algn="l">
                        <a:spcBef>
                          <a:spcPts val="0"/>
                        </a:spcBef>
                        <a:spcAft>
                          <a:spcPts val="0"/>
                        </a:spcAft>
                        <a:buNone/>
                      </a:pPr>
                      <a:r>
                        <a:rPr b="1" lang="es-PE" sz="1200">
                          <a:solidFill>
                            <a:srgbClr val="7030A0"/>
                          </a:solidFill>
                        </a:rPr>
                        <a:t>FROM</a:t>
                      </a:r>
                      <a:r>
                        <a:rPr b="0" lang="es-PE" sz="1200"/>
                        <a:t> members m</a:t>
                      </a:r>
                      <a:endParaRPr/>
                    </a:p>
                    <a:p>
                      <a:pPr indent="0" lvl="0" marL="0" marR="0" rtl="0" algn="l">
                        <a:spcBef>
                          <a:spcPts val="0"/>
                        </a:spcBef>
                        <a:spcAft>
                          <a:spcPts val="0"/>
                        </a:spcAft>
                        <a:buNone/>
                      </a:pPr>
                      <a:r>
                        <a:rPr b="1" lang="es-PE" sz="1200">
                          <a:solidFill>
                            <a:srgbClr val="7030A0"/>
                          </a:solidFill>
                        </a:rPr>
                        <a:t>INNER JOIN </a:t>
                      </a:r>
                      <a:r>
                        <a:rPr b="0" lang="es-PE" sz="1200"/>
                        <a:t>rooms r </a:t>
                      </a:r>
                      <a:r>
                        <a:rPr b="1" lang="es-PE" sz="1200">
                          <a:solidFill>
                            <a:srgbClr val="7030A0"/>
                          </a:solidFill>
                        </a:rPr>
                        <a:t>ON</a:t>
                      </a:r>
                      <a:r>
                        <a:rPr b="0" lang="es-PE" sz="1200"/>
                        <a:t> m.room_number = r.room_number</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15" name="Google Shape;315;p35"/>
          <p:cNvSpPr/>
          <p:nvPr/>
        </p:nvSpPr>
        <p:spPr>
          <a:xfrm>
            <a:off x="4522124" y="3312416"/>
            <a:ext cx="384295" cy="370328"/>
          </a:xfrm>
          <a:prstGeom prst="rightArrow">
            <a:avLst>
              <a:gd fmla="val 50000" name="adj1"/>
              <a:gd fmla="val 50000" name="adj2"/>
            </a:avLst>
          </a:prstGeom>
          <a:solidFill>
            <a:srgbClr val="1F85A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22" name="Google Shape;322;p36"/>
          <p:cNvSpPr txBox="1"/>
          <p:nvPr/>
        </p:nvSpPr>
        <p:spPr>
          <a:xfrm>
            <a:off x="1438654" y="1740780"/>
            <a:ext cx="5435972"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23" name="Google Shape;323;p36"/>
          <p:cNvSpPr txBox="1"/>
          <p:nvPr/>
        </p:nvSpPr>
        <p:spPr>
          <a:xfrm>
            <a:off x="1030778" y="2153791"/>
            <a:ext cx="5668730" cy="584775"/>
          </a:xfrm>
          <a:prstGeom prst="rect">
            <a:avLst/>
          </a:prstGeom>
          <a:noFill/>
          <a:ln>
            <a:noFill/>
          </a:ln>
        </p:spPr>
        <p:txBody>
          <a:bodyPr anchorCtr="0" anchor="t" bIns="45700" lIns="91425" spcFirstLastPara="1" rIns="91425" wrap="square" tIns="45700">
            <a:spAutoFit/>
          </a:bodyPr>
          <a:lstStyle/>
          <a:p>
            <a:pPr indent="-266700" lvl="1" marL="622300" marR="0" rtl="0" algn="l">
              <a:spcBef>
                <a:spcPts val="0"/>
              </a:spcBef>
              <a:spcAft>
                <a:spcPts val="0"/>
              </a:spcAft>
              <a:buClr>
                <a:schemeClr val="dk1"/>
              </a:buClr>
              <a:buSzPts val="1600"/>
              <a:buFont typeface="Calibri"/>
              <a:buAutoNum type="alphaLcPeriod" startAt="4"/>
            </a:pPr>
            <a:r>
              <a:rPr b="0" i="0" lang="es-PE" sz="1600" u="none" cap="none" strike="noStrike">
                <a:solidFill>
                  <a:schemeClr val="dk1"/>
                </a:solidFill>
                <a:latin typeface="Calibri"/>
                <a:ea typeface="Calibri"/>
                <a:cs typeface="Calibri"/>
                <a:sym typeface="Calibri"/>
              </a:rPr>
              <a:t>En el caso de usar queries anidados, siempre calificar los campos de la subconsulta con la tabla correspondiente.</a:t>
            </a:r>
            <a:endParaRPr/>
          </a:p>
        </p:txBody>
      </p:sp>
      <p:graphicFrame>
        <p:nvGraphicFramePr>
          <p:cNvPr id="324" name="Google Shape;324;p36"/>
          <p:cNvGraphicFramePr/>
          <p:nvPr/>
        </p:nvGraphicFramePr>
        <p:xfrm>
          <a:off x="1964124" y="2986133"/>
          <a:ext cx="3000000" cy="3000000"/>
        </p:xfrm>
        <a:graphic>
          <a:graphicData uri="http://schemas.openxmlformats.org/drawingml/2006/table">
            <a:tbl>
              <a:tblPr bandRow="1" firstRow="1">
                <a:noFill/>
                <a:tableStyleId>{E48DF448-EC27-4577-B8CC-B162FC9797BA}</a:tableStyleId>
              </a:tblPr>
              <a:tblGrid>
                <a:gridCol w="4237175"/>
              </a:tblGrid>
              <a:tr h="184075">
                <a:tc>
                  <a:txBody>
                    <a:bodyPr/>
                    <a:lstStyle/>
                    <a:p>
                      <a:pPr indent="0" lvl="0" marL="0" marR="0" rtl="0" algn="ctr">
                        <a:spcBef>
                          <a:spcPts val="0"/>
                        </a:spcBef>
                        <a:spcAft>
                          <a:spcPts val="0"/>
                        </a:spcAft>
                        <a:buNone/>
                      </a:pPr>
                      <a:r>
                        <a:rPr b="1" lang="es-PE" sz="1600"/>
                        <a:t>SELECT con SUBCONSULTA</a:t>
                      </a:r>
                      <a:endParaRPr/>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0" lang="es-PE" sz="1400"/>
                        <a:t> </a:t>
                      </a:r>
                      <a:r>
                        <a:rPr b="1" lang="es-PE" sz="1400">
                          <a:solidFill>
                            <a:srgbClr val="7030A0"/>
                          </a:solidFill>
                        </a:rPr>
                        <a:t>SELECT</a:t>
                      </a:r>
                      <a:r>
                        <a:rPr b="0" lang="es-PE" sz="1400"/>
                        <a:t> member_number, first_name, last_name,</a:t>
                      </a:r>
                      <a:endParaRPr/>
                    </a:p>
                    <a:p>
                      <a:pPr indent="0" lvl="0" marL="0" marR="0" rtl="0" algn="l">
                        <a:spcBef>
                          <a:spcPts val="0"/>
                        </a:spcBef>
                        <a:spcAft>
                          <a:spcPts val="0"/>
                        </a:spcAft>
                        <a:buNone/>
                      </a:pPr>
                      <a:r>
                        <a:rPr b="0" lang="es-PE" sz="1400"/>
                        <a:t>              room_number</a:t>
                      </a:r>
                      <a:endParaRPr/>
                    </a:p>
                    <a:p>
                      <a:pPr indent="0" lvl="0" marL="0" marR="0" rtl="0" algn="l">
                        <a:spcBef>
                          <a:spcPts val="0"/>
                        </a:spcBef>
                        <a:spcAft>
                          <a:spcPts val="0"/>
                        </a:spcAft>
                        <a:buNone/>
                      </a:pPr>
                      <a:r>
                        <a:rPr b="0" lang="es-PE" sz="1400"/>
                        <a:t>  </a:t>
                      </a:r>
                      <a:r>
                        <a:rPr b="1" lang="es-PE" sz="1400">
                          <a:solidFill>
                            <a:srgbClr val="7030A0"/>
                          </a:solidFill>
                        </a:rPr>
                        <a:t>FROM</a:t>
                      </a:r>
                      <a:r>
                        <a:rPr b="0" lang="es-PE" sz="1400"/>
                        <a:t> </a:t>
                      </a:r>
                      <a:r>
                        <a:rPr b="1" lang="es-PE" sz="1400"/>
                        <a:t>members</a:t>
                      </a:r>
                      <a:endParaRPr/>
                    </a:p>
                    <a:p>
                      <a:pPr indent="0" lvl="0" marL="0" marR="0" rtl="0" algn="l">
                        <a:spcBef>
                          <a:spcPts val="0"/>
                        </a:spcBef>
                        <a:spcAft>
                          <a:spcPts val="0"/>
                        </a:spcAft>
                        <a:buNone/>
                      </a:pPr>
                      <a:r>
                        <a:rPr b="1" lang="es-PE" sz="1400">
                          <a:solidFill>
                            <a:srgbClr val="7030A0"/>
                          </a:solidFill>
                        </a:rPr>
                        <a:t>WHERE</a:t>
                      </a:r>
                      <a:r>
                        <a:rPr b="0" lang="es-PE" sz="1400"/>
                        <a:t> room_number </a:t>
                      </a:r>
                      <a:r>
                        <a:rPr b="1" lang="es-PE" sz="1400">
                          <a:solidFill>
                            <a:srgbClr val="7030A0"/>
                          </a:solidFill>
                        </a:rPr>
                        <a:t>IN</a:t>
                      </a:r>
                      <a:r>
                        <a:rPr b="0" lang="es-PE" sz="1400"/>
                        <a:t> </a:t>
                      </a:r>
                      <a:endParaRPr/>
                    </a:p>
                    <a:p>
                      <a:pPr indent="0" lvl="0" marL="0" marR="0" rtl="0" algn="l">
                        <a:spcBef>
                          <a:spcPts val="0"/>
                        </a:spcBef>
                        <a:spcAft>
                          <a:spcPts val="0"/>
                        </a:spcAft>
                        <a:buNone/>
                      </a:pPr>
                      <a:r>
                        <a:rPr b="0" lang="es-PE" sz="1400"/>
                        <a:t>                  </a:t>
                      </a:r>
                      <a:r>
                        <a:rPr b="1" lang="es-PE" sz="1400">
                          <a:solidFill>
                            <a:srgbClr val="7030A0"/>
                          </a:solidFill>
                        </a:rPr>
                        <a:t>( SELECT</a:t>
                      </a:r>
                      <a:r>
                        <a:rPr b="0" lang="es-PE" sz="1400"/>
                        <a:t> </a:t>
                      </a:r>
                      <a:r>
                        <a:rPr b="1" lang="es-PE" sz="1400"/>
                        <a:t>rooms</a:t>
                      </a:r>
                      <a:r>
                        <a:rPr b="0" lang="es-PE" sz="1400"/>
                        <a:t>.room_number </a:t>
                      </a:r>
                      <a:r>
                        <a:rPr b="1" lang="es-PE" sz="1400">
                          <a:solidFill>
                            <a:srgbClr val="7030A0"/>
                          </a:solidFill>
                        </a:rPr>
                        <a:t>FROM</a:t>
                      </a:r>
                      <a:r>
                        <a:rPr b="0" lang="es-PE" sz="1400"/>
                        <a:t> rooms </a:t>
                      </a:r>
                      <a:r>
                        <a:rPr b="1" i="0" lang="es-PE" sz="1400">
                          <a:solidFill>
                            <a:srgbClr val="7030A0"/>
                          </a:solidFill>
                        </a:rPr>
                        <a:t>)</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31" name="Google Shape;331;p37"/>
          <p:cNvSpPr txBox="1"/>
          <p:nvPr/>
        </p:nvSpPr>
        <p:spPr>
          <a:xfrm>
            <a:off x="881700" y="1380172"/>
            <a:ext cx="5361157"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32" name="Google Shape;332;p37"/>
          <p:cNvSpPr txBox="1"/>
          <p:nvPr/>
        </p:nvSpPr>
        <p:spPr>
          <a:xfrm>
            <a:off x="732070" y="1689573"/>
            <a:ext cx="7447654" cy="1323439"/>
          </a:xfrm>
          <a:prstGeom prst="rect">
            <a:avLst/>
          </a:prstGeom>
          <a:noFill/>
          <a:ln>
            <a:noFill/>
          </a:ln>
        </p:spPr>
        <p:txBody>
          <a:bodyPr anchorCtr="0" anchor="t" bIns="45700" lIns="91425" spcFirstLastPara="1" rIns="91425" wrap="square" tIns="45700">
            <a:spAutoFit/>
          </a:bodyPr>
          <a:lstStyle/>
          <a:p>
            <a:pPr indent="-342900" lvl="1" marL="698500" marR="0" rtl="0" algn="l">
              <a:spcBef>
                <a:spcPts val="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Crear una tabla temporal con los datos de una tabla principal (códigos) y luego actualizarla usando </a:t>
            </a:r>
            <a:r>
              <a:rPr b="1" i="0" lang="es-PE" sz="1600" u="none" cap="none" strike="noStrike">
                <a:solidFill>
                  <a:schemeClr val="dk1"/>
                </a:solidFill>
                <a:latin typeface="Calibri"/>
                <a:ea typeface="Calibri"/>
                <a:cs typeface="Calibri"/>
                <a:sym typeface="Calibri"/>
              </a:rPr>
              <a:t>JOINS</a:t>
            </a:r>
            <a:r>
              <a:rPr b="0" i="0" lang="es-PE" sz="1600" u="none" cap="none" strike="noStrike">
                <a:solidFill>
                  <a:schemeClr val="dk1"/>
                </a:solidFill>
                <a:latin typeface="Calibri"/>
                <a:ea typeface="Calibri"/>
                <a:cs typeface="Calibri"/>
                <a:sym typeface="Calibri"/>
              </a:rPr>
              <a:t> con las tablas secundarias, en lugar de usar una sentencia con muchos </a:t>
            </a:r>
            <a:r>
              <a:rPr b="1" i="0" lang="es-PE" sz="1600" u="none" cap="none" strike="noStrike">
                <a:solidFill>
                  <a:schemeClr val="dk1"/>
                </a:solidFill>
                <a:latin typeface="Calibri"/>
                <a:ea typeface="Calibri"/>
                <a:cs typeface="Calibri"/>
                <a:sym typeface="Calibri"/>
              </a:rPr>
              <a:t>JOINS</a:t>
            </a:r>
            <a:r>
              <a:rPr b="0" i="0" lang="es-PE" sz="1600" u="none" cap="none" strike="noStrike">
                <a:solidFill>
                  <a:schemeClr val="dk1"/>
                </a:solidFill>
                <a:latin typeface="Calibri"/>
                <a:ea typeface="Calibri"/>
                <a:cs typeface="Calibri"/>
                <a:sym typeface="Calibri"/>
              </a:rPr>
              <a:t> a tablas grandes.</a:t>
            </a:r>
            <a:endParaRPr/>
          </a:p>
          <a:p>
            <a:pPr indent="-241300" lvl="1" marL="6985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342900" lvl="1" marL="698500" marR="0" rtl="0" algn="l">
              <a:spcBef>
                <a:spcPts val="0"/>
              </a:spcBef>
              <a:spcAft>
                <a:spcPts val="0"/>
              </a:spcAft>
              <a:buClr>
                <a:schemeClr val="dk1"/>
              </a:buClr>
              <a:buSzPts val="1600"/>
              <a:buFont typeface="Calibri"/>
              <a:buAutoNum type="alphaLcPeriod" startAt="5"/>
            </a:pPr>
            <a:r>
              <a:rPr b="0" i="0" lang="es-PE" sz="1600" u="none" cap="none" strike="noStrike">
                <a:solidFill>
                  <a:schemeClr val="dk1"/>
                </a:solidFill>
                <a:latin typeface="Calibri"/>
                <a:ea typeface="Calibri"/>
                <a:cs typeface="Calibri"/>
                <a:sym typeface="Calibri"/>
              </a:rPr>
              <a:t> Usar una sentencia </a:t>
            </a:r>
            <a:r>
              <a:rPr b="1" i="0" lang="es-PE" sz="1600" u="none" cap="none" strike="noStrike">
                <a:solidFill>
                  <a:schemeClr val="dk1"/>
                </a:solidFill>
                <a:latin typeface="Calibri"/>
                <a:ea typeface="Calibri"/>
                <a:cs typeface="Calibri"/>
                <a:sym typeface="Calibri"/>
              </a:rPr>
              <a:t>JOIN</a:t>
            </a:r>
            <a:r>
              <a:rPr b="0" i="0" lang="es-PE" sz="1600" u="none" cap="none" strike="noStrike">
                <a:solidFill>
                  <a:schemeClr val="dk1"/>
                </a:solidFill>
                <a:latin typeface="Calibri"/>
                <a:ea typeface="Calibri"/>
                <a:cs typeface="Calibri"/>
                <a:sym typeface="Calibri"/>
              </a:rPr>
              <a:t> en lugar de usar la cláusula </a:t>
            </a:r>
            <a:r>
              <a:rPr b="1" i="0" lang="es-PE" sz="1600" u="none" cap="none" strike="noStrike">
                <a:solidFill>
                  <a:srgbClr val="7030A0"/>
                </a:solidFill>
                <a:latin typeface="Calibri"/>
                <a:ea typeface="Calibri"/>
                <a:cs typeface="Calibri"/>
                <a:sym typeface="Calibri"/>
              </a:rPr>
              <a:t>IN</a:t>
            </a:r>
            <a:r>
              <a:rPr b="0" i="0" lang="es-PE" sz="1600" u="none" cap="none" strike="noStrike">
                <a:solidFill>
                  <a:schemeClr val="dk1"/>
                </a:solidFill>
                <a:latin typeface="Calibri"/>
                <a:ea typeface="Calibri"/>
                <a:cs typeface="Calibri"/>
                <a:sym typeface="Calibri"/>
              </a:rPr>
              <a:t> con subconsultas. </a:t>
            </a:r>
            <a:endParaRPr/>
          </a:p>
        </p:txBody>
      </p:sp>
      <p:graphicFrame>
        <p:nvGraphicFramePr>
          <p:cNvPr id="333" name="Google Shape;333;p37"/>
          <p:cNvGraphicFramePr/>
          <p:nvPr/>
        </p:nvGraphicFramePr>
        <p:xfrm>
          <a:off x="1064776" y="3463932"/>
          <a:ext cx="3000000" cy="3000000"/>
        </p:xfrm>
        <a:graphic>
          <a:graphicData uri="http://schemas.openxmlformats.org/drawingml/2006/table">
            <a:tbl>
              <a:tblPr bandRow="1" firstRow="1">
                <a:noFill/>
                <a:tableStyleId>{E48DF448-EC27-4577-B8CC-B162FC9797BA}</a:tableStyleId>
              </a:tblPr>
              <a:tblGrid>
                <a:gridCol w="3195450"/>
                <a:gridCol w="608925"/>
                <a:gridCol w="3526700"/>
              </a:tblGrid>
              <a:tr h="184075">
                <a:tc>
                  <a:txBody>
                    <a:bodyPr/>
                    <a:lstStyle/>
                    <a:p>
                      <a:pPr indent="0" lvl="0" marL="0" marR="0" rtl="0" algn="l">
                        <a:spcBef>
                          <a:spcPts val="0"/>
                        </a:spcBef>
                        <a:spcAft>
                          <a:spcPts val="0"/>
                        </a:spcAft>
                        <a:buNone/>
                      </a:pPr>
                      <a:r>
                        <a:rPr b="1" lang="es-PE" sz="1400">
                          <a:solidFill>
                            <a:srgbClr val="31859B"/>
                          </a:solidFill>
                        </a:rPr>
                        <a:t>AS IS 🡪 </a:t>
                      </a:r>
                      <a:r>
                        <a:rPr b="1" lang="es-PE" sz="1400"/>
                        <a:t>IN con SUBCONSULTA</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rgbClr val="31859B"/>
                        </a:buClr>
                        <a:buSzPts val="1400"/>
                        <a:buFont typeface="Calibri"/>
                        <a:buNone/>
                      </a:pPr>
                      <a:r>
                        <a:rPr b="1" lang="es-PE" sz="1400">
                          <a:solidFill>
                            <a:srgbClr val="31859B"/>
                          </a:solidFill>
                        </a:rPr>
                        <a:t>TO BE 🡪 </a:t>
                      </a:r>
                      <a:r>
                        <a:rPr b="1" lang="es-PE" sz="1400"/>
                        <a:t>JOIN</a:t>
                      </a:r>
                      <a:endParaRPr b="0" sz="1400"/>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0" lang="es-PE" sz="1200"/>
                        <a:t> </a:t>
                      </a:r>
                      <a:r>
                        <a:rPr b="1" lang="es-PE" sz="1200">
                          <a:solidFill>
                            <a:srgbClr val="7030A0"/>
                          </a:solidFill>
                        </a:rPr>
                        <a:t>SELECT </a:t>
                      </a:r>
                      <a:r>
                        <a:rPr b="0" lang="es-PE" sz="1200">
                          <a:solidFill>
                            <a:schemeClr val="dk1"/>
                          </a:solidFill>
                        </a:rPr>
                        <a:t>pub_name</a:t>
                      </a:r>
                      <a:endParaRPr/>
                    </a:p>
                    <a:p>
                      <a:pPr indent="0" lvl="0" marL="0" marR="0" rtl="0" algn="l">
                        <a:spcBef>
                          <a:spcPts val="0"/>
                        </a:spcBef>
                        <a:spcAft>
                          <a:spcPts val="0"/>
                        </a:spcAft>
                        <a:buNone/>
                      </a:pPr>
                      <a:r>
                        <a:rPr b="1" lang="es-PE" sz="1200">
                          <a:solidFill>
                            <a:srgbClr val="7030A0"/>
                          </a:solidFill>
                        </a:rPr>
                        <a:t>  FROM </a:t>
                      </a:r>
                      <a:r>
                        <a:rPr b="0" lang="es-PE" sz="1200">
                          <a:solidFill>
                            <a:schemeClr val="dk1"/>
                          </a:solidFill>
                        </a:rPr>
                        <a:t>Publishers</a:t>
                      </a:r>
                      <a:endParaRPr/>
                    </a:p>
                    <a:p>
                      <a:pPr indent="0" lvl="0" marL="0" marR="0" rtl="0" algn="l">
                        <a:spcBef>
                          <a:spcPts val="0"/>
                        </a:spcBef>
                        <a:spcAft>
                          <a:spcPts val="0"/>
                        </a:spcAft>
                        <a:buNone/>
                      </a:pPr>
                      <a:r>
                        <a:rPr b="1" lang="es-PE" sz="1200">
                          <a:solidFill>
                            <a:srgbClr val="7030A0"/>
                          </a:solidFill>
                        </a:rPr>
                        <a:t>WHERE </a:t>
                      </a:r>
                      <a:r>
                        <a:rPr b="0" lang="es-PE" sz="1200">
                          <a:solidFill>
                            <a:schemeClr val="dk1"/>
                          </a:solidFill>
                        </a:rPr>
                        <a:t>pub_id </a:t>
                      </a:r>
                      <a:r>
                        <a:rPr b="1" lang="es-PE" sz="1200">
                          <a:solidFill>
                            <a:srgbClr val="7030A0"/>
                          </a:solidFill>
                        </a:rPr>
                        <a:t>IN </a:t>
                      </a:r>
                      <a:endParaRPr/>
                    </a:p>
                    <a:p>
                      <a:pPr indent="0" lvl="0" marL="0" marR="0" rtl="0" algn="l">
                        <a:spcBef>
                          <a:spcPts val="0"/>
                        </a:spcBef>
                        <a:spcAft>
                          <a:spcPts val="0"/>
                        </a:spcAft>
                        <a:buNone/>
                      </a:pPr>
                      <a:r>
                        <a:rPr b="1" lang="es-PE" sz="1200">
                          <a:solidFill>
                            <a:srgbClr val="7030A0"/>
                          </a:solidFill>
                        </a:rPr>
                        <a:t>                     (SELECT </a:t>
                      </a:r>
                      <a:r>
                        <a:rPr b="0" lang="es-PE" sz="1200">
                          <a:solidFill>
                            <a:schemeClr val="dk1"/>
                          </a:solidFill>
                        </a:rPr>
                        <a:t>Titles.pub_id </a:t>
                      </a:r>
                      <a:r>
                        <a:rPr b="1" lang="es-PE" sz="1200">
                          <a:solidFill>
                            <a:srgbClr val="7030A0"/>
                          </a:solidFill>
                        </a:rPr>
                        <a:t>FROM </a:t>
                      </a:r>
                      <a:r>
                        <a:rPr b="0" lang="es-PE" sz="1200">
                          <a:solidFill>
                            <a:schemeClr val="dk1"/>
                          </a:solidFill>
                        </a:rPr>
                        <a:t>Titles</a:t>
                      </a:r>
                      <a:r>
                        <a:rPr b="1" lang="es-PE" sz="1200">
                          <a:solidFill>
                            <a:srgbClr val="7030A0"/>
                          </a:solidFill>
                        </a:rPr>
                        <a:t>)</a:t>
                      </a:r>
                      <a:endParaRPr b="1" i="0" sz="1200">
                        <a:solidFill>
                          <a:srgbClr val="7030A0"/>
                        </a:solidFill>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spcBef>
                          <a:spcPts val="0"/>
                        </a:spcBef>
                        <a:spcAft>
                          <a:spcPts val="0"/>
                        </a:spcAft>
                        <a:buNone/>
                      </a:pPr>
                      <a:r>
                        <a:rPr b="1" lang="es-PE" sz="1200">
                          <a:solidFill>
                            <a:srgbClr val="7030A0"/>
                          </a:solidFill>
                        </a:rPr>
                        <a:t>SELECT </a:t>
                      </a:r>
                      <a:r>
                        <a:rPr b="0" lang="es-PE" sz="1200">
                          <a:solidFill>
                            <a:schemeClr val="dk1"/>
                          </a:solidFill>
                        </a:rPr>
                        <a:t>pub_name</a:t>
                      </a:r>
                      <a:endParaRPr/>
                    </a:p>
                    <a:p>
                      <a:pPr indent="0" lvl="0" marL="0" marR="0" rtl="0" algn="l">
                        <a:spcBef>
                          <a:spcPts val="0"/>
                        </a:spcBef>
                        <a:spcAft>
                          <a:spcPts val="0"/>
                        </a:spcAft>
                        <a:buNone/>
                      </a:pPr>
                      <a:r>
                        <a:rPr b="1" lang="es-PE" sz="1200">
                          <a:solidFill>
                            <a:srgbClr val="7030A0"/>
                          </a:solidFill>
                        </a:rPr>
                        <a:t> FROM </a:t>
                      </a:r>
                      <a:r>
                        <a:rPr b="0" lang="es-PE" sz="1200">
                          <a:solidFill>
                            <a:schemeClr val="dk1"/>
                          </a:solidFill>
                        </a:rPr>
                        <a:t>Publishers </a:t>
                      </a:r>
                      <a:endParaRPr/>
                    </a:p>
                    <a:p>
                      <a:pPr indent="0" lvl="0" marL="0" marR="0" rtl="0" algn="l">
                        <a:spcBef>
                          <a:spcPts val="0"/>
                        </a:spcBef>
                        <a:spcAft>
                          <a:spcPts val="0"/>
                        </a:spcAft>
                        <a:buNone/>
                      </a:pPr>
                      <a:r>
                        <a:rPr b="1" lang="es-PE" sz="1200">
                          <a:solidFill>
                            <a:srgbClr val="7030A0"/>
                          </a:solidFill>
                        </a:rPr>
                        <a:t>    JOIN </a:t>
                      </a:r>
                      <a:r>
                        <a:rPr b="0" lang="es-PE" sz="1200">
                          <a:solidFill>
                            <a:schemeClr val="dk1"/>
                          </a:solidFill>
                        </a:rPr>
                        <a:t>Titles </a:t>
                      </a:r>
                      <a:r>
                        <a:rPr b="1" lang="es-PE" sz="1200">
                          <a:solidFill>
                            <a:srgbClr val="7030A0"/>
                          </a:solidFill>
                        </a:rPr>
                        <a:t>ON </a:t>
                      </a:r>
                      <a:r>
                        <a:rPr b="0" lang="es-PE" sz="1200">
                          <a:solidFill>
                            <a:schemeClr val="dk1"/>
                          </a:solidFill>
                        </a:rPr>
                        <a:t>Titles.pub_id = Publishers.pub_id</a:t>
                      </a:r>
                      <a:endParaRPr b="0" sz="1200">
                        <a:solidFill>
                          <a:schemeClr val="dk1"/>
                        </a:solidFill>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34" name="Google Shape;334;p37"/>
          <p:cNvSpPr/>
          <p:nvPr/>
        </p:nvSpPr>
        <p:spPr>
          <a:xfrm>
            <a:off x="4439867" y="3881816"/>
            <a:ext cx="384295" cy="370328"/>
          </a:xfrm>
          <a:prstGeom prst="rightArrow">
            <a:avLst>
              <a:gd fmla="val 50000" name="adj1"/>
              <a:gd fmla="val 50000" name="adj2"/>
            </a:avLst>
          </a:prstGeom>
          <a:solidFill>
            <a:srgbClr val="1F85A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41" name="Google Shape;341;p38"/>
          <p:cNvSpPr txBox="1"/>
          <p:nvPr/>
        </p:nvSpPr>
        <p:spPr>
          <a:xfrm>
            <a:off x="1150819" y="1857403"/>
            <a:ext cx="571860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42" name="Google Shape;342;p38"/>
          <p:cNvSpPr txBox="1"/>
          <p:nvPr/>
        </p:nvSpPr>
        <p:spPr>
          <a:xfrm>
            <a:off x="809995" y="2153732"/>
            <a:ext cx="7123457" cy="338554"/>
          </a:xfrm>
          <a:prstGeom prst="rect">
            <a:avLst/>
          </a:prstGeom>
          <a:noFill/>
          <a:ln>
            <a:noFill/>
          </a:ln>
        </p:spPr>
        <p:txBody>
          <a:bodyPr anchorCtr="0" anchor="t" bIns="45700" lIns="91425" spcFirstLastPara="1" rIns="91425" wrap="square" tIns="45700">
            <a:spAutoFit/>
          </a:bodyPr>
          <a:lstStyle/>
          <a:p>
            <a:pPr indent="-342900" lvl="1" marL="698500" marR="0" rtl="0" algn="l">
              <a:spcBef>
                <a:spcPts val="0"/>
              </a:spcBef>
              <a:spcAft>
                <a:spcPts val="0"/>
              </a:spcAft>
              <a:buClr>
                <a:schemeClr val="dk1"/>
              </a:buClr>
              <a:buSzPts val="1600"/>
              <a:buFont typeface="Calibri"/>
              <a:buAutoNum type="alphaLcPeriod" startAt="7"/>
            </a:pPr>
            <a:r>
              <a:rPr b="0" i="0" lang="es-PE" sz="1600" u="none" cap="none" strike="noStrike">
                <a:solidFill>
                  <a:schemeClr val="dk1"/>
                </a:solidFill>
                <a:latin typeface="Calibri"/>
                <a:ea typeface="Calibri"/>
                <a:cs typeface="Calibri"/>
                <a:sym typeface="Calibri"/>
              </a:rPr>
              <a:t> Usar la cláusula </a:t>
            </a:r>
            <a:r>
              <a:rPr b="1" i="0" lang="es-PE" sz="1600" u="none" cap="none" strike="noStrike">
                <a:solidFill>
                  <a:srgbClr val="7030A0"/>
                </a:solidFill>
                <a:latin typeface="Calibri"/>
                <a:ea typeface="Calibri"/>
                <a:cs typeface="Calibri"/>
                <a:sym typeface="Calibri"/>
              </a:rPr>
              <a:t>EXIST</a:t>
            </a:r>
            <a:r>
              <a:rPr b="0" i="0" lang="es-PE" sz="1600" u="none" cap="none" strike="noStrike">
                <a:solidFill>
                  <a:schemeClr val="dk1"/>
                </a:solidFill>
                <a:latin typeface="Calibri"/>
                <a:ea typeface="Calibri"/>
                <a:cs typeface="Calibri"/>
                <a:sym typeface="Calibri"/>
              </a:rPr>
              <a:t>, en lugar de usar la cláusula </a:t>
            </a:r>
            <a:r>
              <a:rPr b="1" i="0" lang="es-PE" sz="1600" u="none" cap="none" strike="noStrike">
                <a:solidFill>
                  <a:srgbClr val="7030A0"/>
                </a:solidFill>
                <a:latin typeface="Calibri"/>
                <a:ea typeface="Calibri"/>
                <a:cs typeface="Calibri"/>
                <a:sym typeface="Calibri"/>
              </a:rPr>
              <a:t>IN</a:t>
            </a:r>
            <a:r>
              <a:rPr b="0" i="0" lang="es-PE" sz="1600" u="none" cap="none" strike="noStrike">
                <a:solidFill>
                  <a:schemeClr val="dk1"/>
                </a:solidFill>
                <a:latin typeface="Calibri"/>
                <a:ea typeface="Calibri"/>
                <a:cs typeface="Calibri"/>
                <a:sym typeface="Calibri"/>
              </a:rPr>
              <a:t> con subconsultas. </a:t>
            </a:r>
            <a:endParaRPr/>
          </a:p>
        </p:txBody>
      </p:sp>
      <p:graphicFrame>
        <p:nvGraphicFramePr>
          <p:cNvPr id="343" name="Google Shape;343;p38"/>
          <p:cNvGraphicFramePr/>
          <p:nvPr/>
        </p:nvGraphicFramePr>
        <p:xfrm>
          <a:off x="835694" y="2670800"/>
          <a:ext cx="3000000" cy="3000000"/>
        </p:xfrm>
        <a:graphic>
          <a:graphicData uri="http://schemas.openxmlformats.org/drawingml/2006/table">
            <a:tbl>
              <a:tblPr bandRow="1" firstRow="1">
                <a:noFill/>
                <a:tableStyleId>{E48DF448-EC27-4577-B8CC-B162FC9797BA}</a:tableStyleId>
              </a:tblPr>
              <a:tblGrid>
                <a:gridCol w="3393550"/>
                <a:gridCol w="646675"/>
                <a:gridCol w="3903700"/>
              </a:tblGrid>
              <a:tr h="184075">
                <a:tc>
                  <a:txBody>
                    <a:bodyPr/>
                    <a:lstStyle/>
                    <a:p>
                      <a:pPr indent="0" lvl="0" marL="0" marR="0" rtl="0" algn="l">
                        <a:spcBef>
                          <a:spcPts val="0"/>
                        </a:spcBef>
                        <a:spcAft>
                          <a:spcPts val="0"/>
                        </a:spcAft>
                        <a:buNone/>
                      </a:pPr>
                      <a:r>
                        <a:rPr b="1" lang="es-PE" sz="1400">
                          <a:solidFill>
                            <a:srgbClr val="31859B"/>
                          </a:solidFill>
                        </a:rPr>
                        <a:t>AS IS 🡪 </a:t>
                      </a:r>
                      <a:r>
                        <a:rPr b="1" lang="es-PE" sz="1400"/>
                        <a:t>IN con SUBCONSULTA</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rgbClr val="31859B"/>
                        </a:buClr>
                        <a:buSzPts val="1400"/>
                        <a:buFont typeface="Calibri"/>
                        <a:buNone/>
                      </a:pPr>
                      <a:r>
                        <a:rPr b="1" lang="es-PE" sz="1400">
                          <a:solidFill>
                            <a:srgbClr val="31859B"/>
                          </a:solidFill>
                        </a:rPr>
                        <a:t>TO BE 🡪 </a:t>
                      </a:r>
                      <a:r>
                        <a:rPr b="1" lang="es-PE" sz="1400"/>
                        <a:t>EXIST con SUBCONSULTA</a:t>
                      </a:r>
                      <a:endParaRPr b="0" sz="1400"/>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0" lang="es-PE" sz="1200"/>
                        <a:t> </a:t>
                      </a:r>
                      <a:r>
                        <a:rPr b="1" lang="es-PE" sz="1200">
                          <a:solidFill>
                            <a:srgbClr val="7030A0"/>
                          </a:solidFill>
                        </a:rPr>
                        <a:t>SELECT </a:t>
                      </a:r>
                      <a:r>
                        <a:rPr b="0" lang="es-PE" sz="1200">
                          <a:solidFill>
                            <a:schemeClr val="dk1"/>
                          </a:solidFill>
                        </a:rPr>
                        <a:t>pub_name</a:t>
                      </a:r>
                      <a:endParaRPr/>
                    </a:p>
                    <a:p>
                      <a:pPr indent="0" lvl="0" marL="0" marR="0" rtl="0" algn="l">
                        <a:spcBef>
                          <a:spcPts val="0"/>
                        </a:spcBef>
                        <a:spcAft>
                          <a:spcPts val="0"/>
                        </a:spcAft>
                        <a:buNone/>
                      </a:pPr>
                      <a:r>
                        <a:rPr b="1" lang="es-PE" sz="1200">
                          <a:solidFill>
                            <a:srgbClr val="7030A0"/>
                          </a:solidFill>
                        </a:rPr>
                        <a:t>  FROM </a:t>
                      </a:r>
                      <a:r>
                        <a:rPr b="0" lang="es-PE" sz="1200">
                          <a:solidFill>
                            <a:schemeClr val="dk1"/>
                          </a:solidFill>
                        </a:rPr>
                        <a:t>Publishers</a:t>
                      </a:r>
                      <a:endParaRPr/>
                    </a:p>
                    <a:p>
                      <a:pPr indent="0" lvl="0" marL="0" marR="0" rtl="0" algn="l">
                        <a:spcBef>
                          <a:spcPts val="0"/>
                        </a:spcBef>
                        <a:spcAft>
                          <a:spcPts val="0"/>
                        </a:spcAft>
                        <a:buNone/>
                      </a:pPr>
                      <a:r>
                        <a:rPr b="1" lang="es-PE" sz="1200">
                          <a:solidFill>
                            <a:srgbClr val="7030A0"/>
                          </a:solidFill>
                        </a:rPr>
                        <a:t>WHERE </a:t>
                      </a:r>
                      <a:r>
                        <a:rPr b="0" lang="es-PE" sz="1200">
                          <a:solidFill>
                            <a:schemeClr val="dk1"/>
                          </a:solidFill>
                        </a:rPr>
                        <a:t>pub_id </a:t>
                      </a:r>
                      <a:r>
                        <a:rPr b="1" lang="es-PE" sz="1200">
                          <a:solidFill>
                            <a:srgbClr val="7030A0"/>
                          </a:solidFill>
                        </a:rPr>
                        <a:t>IN </a:t>
                      </a:r>
                      <a:endParaRPr/>
                    </a:p>
                    <a:p>
                      <a:pPr indent="0" lvl="0" marL="0" marR="0" rtl="0" algn="l">
                        <a:spcBef>
                          <a:spcPts val="0"/>
                        </a:spcBef>
                        <a:spcAft>
                          <a:spcPts val="0"/>
                        </a:spcAft>
                        <a:buNone/>
                      </a:pPr>
                      <a:r>
                        <a:rPr b="1" lang="es-PE" sz="1200">
                          <a:solidFill>
                            <a:srgbClr val="7030A0"/>
                          </a:solidFill>
                        </a:rPr>
                        <a:t>                     (SELECT </a:t>
                      </a:r>
                      <a:r>
                        <a:rPr b="0" lang="es-PE" sz="1200">
                          <a:solidFill>
                            <a:schemeClr val="dk1"/>
                          </a:solidFill>
                        </a:rPr>
                        <a:t>Titles.pub_id</a:t>
                      </a:r>
                      <a:endParaRPr/>
                    </a:p>
                    <a:p>
                      <a:pPr indent="0" lvl="0" marL="0" marR="0" rtl="0" algn="l">
                        <a:spcBef>
                          <a:spcPts val="0"/>
                        </a:spcBef>
                        <a:spcAft>
                          <a:spcPts val="0"/>
                        </a:spcAft>
                        <a:buNone/>
                      </a:pPr>
                      <a:r>
                        <a:rPr b="0" lang="es-PE" sz="1200">
                          <a:solidFill>
                            <a:schemeClr val="dk1"/>
                          </a:solidFill>
                        </a:rPr>
                        <a:t>                        </a:t>
                      </a:r>
                      <a:r>
                        <a:rPr b="1" lang="es-PE" sz="1200">
                          <a:solidFill>
                            <a:srgbClr val="7030A0"/>
                          </a:solidFill>
                        </a:rPr>
                        <a:t>FROM </a:t>
                      </a:r>
                      <a:r>
                        <a:rPr b="0" lang="es-PE" sz="1200">
                          <a:solidFill>
                            <a:schemeClr val="dk1"/>
                          </a:solidFill>
                        </a:rPr>
                        <a:t>Titles</a:t>
                      </a:r>
                      <a:r>
                        <a:rPr b="1" lang="es-PE" sz="1200">
                          <a:solidFill>
                            <a:srgbClr val="7030A0"/>
                          </a:solidFill>
                        </a:rPr>
                        <a:t>)</a:t>
                      </a:r>
                      <a:endParaRPr b="1" i="0" sz="1200">
                        <a:solidFill>
                          <a:srgbClr val="7030A0"/>
                        </a:solidFill>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spcBef>
                          <a:spcPts val="0"/>
                        </a:spcBef>
                        <a:spcAft>
                          <a:spcPts val="0"/>
                        </a:spcAft>
                        <a:buNone/>
                      </a:pPr>
                      <a:r>
                        <a:rPr b="0" lang="es-PE" sz="1200"/>
                        <a:t> </a:t>
                      </a:r>
                      <a:r>
                        <a:rPr b="1" lang="es-PE" sz="1200">
                          <a:solidFill>
                            <a:srgbClr val="7030A0"/>
                          </a:solidFill>
                        </a:rPr>
                        <a:t>SELECT </a:t>
                      </a:r>
                      <a:r>
                        <a:rPr b="0" lang="es-PE" sz="1200">
                          <a:solidFill>
                            <a:schemeClr val="dk1"/>
                          </a:solidFill>
                        </a:rPr>
                        <a:t>pub_name</a:t>
                      </a:r>
                      <a:endParaRPr/>
                    </a:p>
                    <a:p>
                      <a:pPr indent="0" lvl="0" marL="0" marR="0" rtl="0" algn="l">
                        <a:spcBef>
                          <a:spcPts val="0"/>
                        </a:spcBef>
                        <a:spcAft>
                          <a:spcPts val="0"/>
                        </a:spcAft>
                        <a:buNone/>
                      </a:pPr>
                      <a:r>
                        <a:rPr b="1" lang="es-PE" sz="1200">
                          <a:solidFill>
                            <a:srgbClr val="7030A0"/>
                          </a:solidFill>
                        </a:rPr>
                        <a:t>  FROM </a:t>
                      </a:r>
                      <a:r>
                        <a:rPr b="0" lang="es-PE" sz="1200">
                          <a:solidFill>
                            <a:schemeClr val="dk1"/>
                          </a:solidFill>
                        </a:rPr>
                        <a:t>Publishers</a:t>
                      </a:r>
                      <a:endParaRPr/>
                    </a:p>
                    <a:p>
                      <a:pPr indent="0" lvl="0" marL="0" marR="0" rtl="0" algn="l">
                        <a:spcBef>
                          <a:spcPts val="0"/>
                        </a:spcBef>
                        <a:spcAft>
                          <a:spcPts val="0"/>
                        </a:spcAft>
                        <a:buNone/>
                      </a:pPr>
                      <a:r>
                        <a:rPr b="1" lang="es-PE" sz="1200">
                          <a:solidFill>
                            <a:srgbClr val="7030A0"/>
                          </a:solidFill>
                        </a:rPr>
                        <a:t>WHERE EXIST </a:t>
                      </a:r>
                      <a:endParaRPr/>
                    </a:p>
                    <a:p>
                      <a:pPr indent="0" lvl="0" marL="0" marR="0" rtl="0" algn="l">
                        <a:spcBef>
                          <a:spcPts val="0"/>
                        </a:spcBef>
                        <a:spcAft>
                          <a:spcPts val="0"/>
                        </a:spcAft>
                        <a:buNone/>
                      </a:pPr>
                      <a:r>
                        <a:rPr b="1" lang="es-PE" sz="1200">
                          <a:solidFill>
                            <a:srgbClr val="7030A0"/>
                          </a:solidFill>
                        </a:rPr>
                        <a:t>                     (SELECT </a:t>
                      </a:r>
                      <a:r>
                        <a:rPr b="0" lang="es-PE" sz="1200">
                          <a:solidFill>
                            <a:schemeClr val="dk1"/>
                          </a:solidFill>
                        </a:rPr>
                        <a:t>Titles.title</a:t>
                      </a:r>
                      <a:endParaRPr/>
                    </a:p>
                    <a:p>
                      <a:pPr indent="0" lvl="0" marL="0" marR="0" rtl="0" algn="l">
                        <a:spcBef>
                          <a:spcPts val="0"/>
                        </a:spcBef>
                        <a:spcAft>
                          <a:spcPts val="0"/>
                        </a:spcAft>
                        <a:buNone/>
                      </a:pPr>
                      <a:r>
                        <a:rPr b="0" lang="es-PE" sz="1200">
                          <a:solidFill>
                            <a:schemeClr val="dk1"/>
                          </a:solidFill>
                        </a:rPr>
                        <a:t>                        </a:t>
                      </a:r>
                      <a:r>
                        <a:rPr b="1" lang="es-PE" sz="1200">
                          <a:solidFill>
                            <a:srgbClr val="7030A0"/>
                          </a:solidFill>
                        </a:rPr>
                        <a:t>FROM </a:t>
                      </a:r>
                      <a:r>
                        <a:rPr b="0" lang="es-PE" sz="1200">
                          <a:solidFill>
                            <a:schemeClr val="dk1"/>
                          </a:solidFill>
                        </a:rPr>
                        <a:t>Titles</a:t>
                      </a:r>
                      <a:endParaRPr/>
                    </a:p>
                    <a:p>
                      <a:pPr indent="0" lvl="0" marL="0" marR="0" rtl="0" algn="l">
                        <a:lnSpc>
                          <a:spcPct val="100000"/>
                        </a:lnSpc>
                        <a:spcBef>
                          <a:spcPts val="0"/>
                        </a:spcBef>
                        <a:spcAft>
                          <a:spcPts val="0"/>
                        </a:spcAft>
                        <a:buClr>
                          <a:schemeClr val="dk1"/>
                        </a:buClr>
                        <a:buSzPts val="1200"/>
                        <a:buFont typeface="Calibri"/>
                        <a:buNone/>
                      </a:pPr>
                      <a:r>
                        <a:rPr b="0" lang="es-PE" sz="1200">
                          <a:solidFill>
                            <a:schemeClr val="dk1"/>
                          </a:solidFill>
                        </a:rPr>
                        <a:t>                      </a:t>
                      </a:r>
                      <a:r>
                        <a:rPr b="1" lang="es-PE" sz="1200">
                          <a:solidFill>
                            <a:srgbClr val="7030A0"/>
                          </a:solidFill>
                        </a:rPr>
                        <a:t>WHERE</a:t>
                      </a:r>
                      <a:r>
                        <a:rPr b="0" lang="es-PE" sz="1200">
                          <a:solidFill>
                            <a:schemeClr val="dk1"/>
                          </a:solidFill>
                        </a:rPr>
                        <a:t>  Titles.title.pub_id = Publishers.pub_id</a:t>
                      </a:r>
                      <a:r>
                        <a:rPr b="1" lang="es-PE" sz="1200">
                          <a:solidFill>
                            <a:srgbClr val="7030A0"/>
                          </a:solidFill>
                        </a:rPr>
                        <a:t>)</a:t>
                      </a:r>
                      <a:endParaRPr b="1" i="0" sz="1200">
                        <a:solidFill>
                          <a:srgbClr val="7030A0"/>
                        </a:solidFill>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44" name="Google Shape;344;p38"/>
          <p:cNvSpPr/>
          <p:nvPr/>
        </p:nvSpPr>
        <p:spPr>
          <a:xfrm>
            <a:off x="4357069" y="3246162"/>
            <a:ext cx="384295" cy="370328"/>
          </a:xfrm>
          <a:prstGeom prst="rightArrow">
            <a:avLst>
              <a:gd fmla="val 50000" name="adj1"/>
              <a:gd fmla="val 50000" name="adj2"/>
            </a:avLst>
          </a:prstGeom>
          <a:solidFill>
            <a:srgbClr val="1F85A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51" name="Google Shape;351;p39"/>
          <p:cNvSpPr txBox="1"/>
          <p:nvPr/>
        </p:nvSpPr>
        <p:spPr>
          <a:xfrm>
            <a:off x="865075" y="1491556"/>
            <a:ext cx="5352845"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52" name="Google Shape;352;p39"/>
          <p:cNvSpPr txBox="1"/>
          <p:nvPr/>
        </p:nvSpPr>
        <p:spPr>
          <a:xfrm>
            <a:off x="865074" y="1810682"/>
            <a:ext cx="6491690" cy="5847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66092"/>
              </a:buClr>
              <a:buSzPts val="1600"/>
              <a:buFont typeface="Calibri"/>
              <a:buAutoNum type="arabicPeriod" startAt="3"/>
            </a:pPr>
            <a:r>
              <a:rPr b="1" lang="es-PE" sz="1600">
                <a:solidFill>
                  <a:srgbClr val="366092"/>
                </a:solidFill>
                <a:latin typeface="Calibri"/>
                <a:ea typeface="Calibri"/>
                <a:cs typeface="Calibri"/>
                <a:sym typeface="Calibri"/>
              </a:rPr>
              <a:t>WHERE</a:t>
            </a:r>
            <a:endParaRPr/>
          </a:p>
          <a:p>
            <a:pPr indent="-266700" lvl="1" marL="622300" marR="0" rtl="0" algn="just">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Evitar usar funciones sobre columnas en la cláusula </a:t>
            </a:r>
            <a:r>
              <a:rPr b="1" i="0" lang="es-PE" sz="1600" u="none" cap="none" strike="noStrike">
                <a:solidFill>
                  <a:srgbClr val="7030A0"/>
                </a:solidFill>
                <a:latin typeface="Calibri"/>
                <a:ea typeface="Calibri"/>
                <a:cs typeface="Calibri"/>
                <a:sym typeface="Calibri"/>
              </a:rPr>
              <a:t>WHERE</a:t>
            </a:r>
            <a:endParaRPr b="0" i="0" sz="1600" u="none" cap="none" strike="noStrike">
              <a:solidFill>
                <a:srgbClr val="7030A0"/>
              </a:solidFill>
              <a:latin typeface="Calibri"/>
              <a:ea typeface="Calibri"/>
              <a:cs typeface="Calibri"/>
              <a:sym typeface="Calibri"/>
            </a:endParaRPr>
          </a:p>
        </p:txBody>
      </p:sp>
      <p:graphicFrame>
        <p:nvGraphicFramePr>
          <p:cNvPr id="353" name="Google Shape;353;p39"/>
          <p:cNvGraphicFramePr/>
          <p:nvPr/>
        </p:nvGraphicFramePr>
        <p:xfrm>
          <a:off x="951352" y="2763377"/>
          <a:ext cx="3000000" cy="3000000"/>
        </p:xfrm>
        <a:graphic>
          <a:graphicData uri="http://schemas.openxmlformats.org/drawingml/2006/table">
            <a:tbl>
              <a:tblPr bandRow="1" firstRow="1">
                <a:noFill/>
                <a:tableStyleId>{E48DF448-EC27-4577-B8CC-B162FC9797BA}</a:tableStyleId>
              </a:tblPr>
              <a:tblGrid>
                <a:gridCol w="3509250"/>
                <a:gridCol w="615000"/>
                <a:gridCol w="3673775"/>
              </a:tblGrid>
              <a:tr h="184075">
                <a:tc>
                  <a:txBody>
                    <a:bodyPr/>
                    <a:lstStyle/>
                    <a:p>
                      <a:pPr indent="0" lvl="0" marL="0" marR="0" rtl="0" algn="l">
                        <a:spcBef>
                          <a:spcPts val="0"/>
                        </a:spcBef>
                        <a:spcAft>
                          <a:spcPts val="0"/>
                        </a:spcAft>
                        <a:buNone/>
                      </a:pPr>
                      <a:r>
                        <a:rPr b="1" lang="es-PE" sz="1400">
                          <a:solidFill>
                            <a:srgbClr val="31859B"/>
                          </a:solidFill>
                        </a:rPr>
                        <a:t>AS IS 🡪 </a:t>
                      </a:r>
                      <a:r>
                        <a:rPr b="1" lang="es-PE" sz="1400"/>
                        <a:t>Con funciones en WHERE</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rgbClr val="31859B"/>
                        </a:buClr>
                        <a:buSzPts val="1400"/>
                        <a:buFont typeface="Calibri"/>
                        <a:buNone/>
                      </a:pPr>
                      <a:r>
                        <a:rPr b="1" lang="es-PE" sz="1400">
                          <a:solidFill>
                            <a:srgbClr val="31859B"/>
                          </a:solidFill>
                        </a:rPr>
                        <a:t>TO BE 🡪 </a:t>
                      </a:r>
                      <a:r>
                        <a:rPr b="1" lang="es-PE" sz="1400"/>
                        <a:t>Sin funciones en WHERE</a:t>
                      </a:r>
                      <a:endParaRPr b="0" sz="1400"/>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0" lang="es-PE" sz="1200"/>
                        <a:t> </a:t>
                      </a:r>
                      <a:r>
                        <a:rPr b="1" lang="es-PE" sz="1200">
                          <a:solidFill>
                            <a:srgbClr val="7030A0"/>
                          </a:solidFill>
                        </a:rPr>
                        <a:t>SELECT</a:t>
                      </a:r>
                      <a:r>
                        <a:rPr b="0" lang="es-PE" sz="1200"/>
                        <a:t> member_number, first_name, last_name</a:t>
                      </a:r>
                      <a:endParaRPr/>
                    </a:p>
                    <a:p>
                      <a:pPr indent="0" lvl="0" marL="0" marR="0" rtl="0" algn="l">
                        <a:spcBef>
                          <a:spcPts val="0"/>
                        </a:spcBef>
                        <a:spcAft>
                          <a:spcPts val="0"/>
                        </a:spcAft>
                        <a:buNone/>
                      </a:pPr>
                      <a:r>
                        <a:rPr b="0" lang="es-PE" sz="1200"/>
                        <a:t>  </a:t>
                      </a:r>
                      <a:r>
                        <a:rPr b="1" lang="es-PE" sz="1200">
                          <a:solidFill>
                            <a:srgbClr val="7030A0"/>
                          </a:solidFill>
                        </a:rPr>
                        <a:t>FROM</a:t>
                      </a:r>
                      <a:r>
                        <a:rPr b="0" lang="es-PE" sz="1200"/>
                        <a:t> members</a:t>
                      </a:r>
                      <a:endParaRPr/>
                    </a:p>
                    <a:p>
                      <a:pPr indent="0" lvl="0" marL="0" marR="0" rtl="0" algn="l">
                        <a:spcBef>
                          <a:spcPts val="0"/>
                        </a:spcBef>
                        <a:spcAft>
                          <a:spcPts val="0"/>
                        </a:spcAft>
                        <a:buNone/>
                      </a:pPr>
                      <a:r>
                        <a:rPr b="1" lang="es-PE" sz="1200">
                          <a:solidFill>
                            <a:srgbClr val="7030A0"/>
                          </a:solidFill>
                        </a:rPr>
                        <a:t>WHERE</a:t>
                      </a:r>
                      <a:r>
                        <a:rPr b="0" lang="es-PE" sz="1200"/>
                        <a:t> </a:t>
                      </a:r>
                      <a:r>
                        <a:rPr b="1" lang="es-PE" sz="1200">
                          <a:solidFill>
                            <a:srgbClr val="7030A0"/>
                          </a:solidFill>
                        </a:rPr>
                        <a:t>DATEDIFF(</a:t>
                      </a:r>
                      <a:r>
                        <a:rPr b="0" lang="es-PE" sz="1200"/>
                        <a:t>yy, datefbirth, </a:t>
                      </a:r>
                      <a:r>
                        <a:rPr b="1" lang="es-PE" sz="1200">
                          <a:solidFill>
                            <a:srgbClr val="7030A0"/>
                          </a:solidFill>
                        </a:rPr>
                        <a:t>GETDATE())</a:t>
                      </a:r>
                      <a:r>
                        <a:rPr b="0" lang="es-PE" sz="1200"/>
                        <a:t> &gt; 21</a:t>
                      </a:r>
                      <a:endParaRPr b="1" i="0" sz="1200">
                        <a:solidFill>
                          <a:srgbClr val="7030A0"/>
                        </a:solidFill>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spcBef>
                          <a:spcPts val="0"/>
                        </a:spcBef>
                        <a:spcAft>
                          <a:spcPts val="0"/>
                        </a:spcAft>
                        <a:buNone/>
                      </a:pPr>
                      <a:r>
                        <a:rPr b="1" lang="es-PE" sz="1200">
                          <a:solidFill>
                            <a:srgbClr val="7030A0"/>
                          </a:solidFill>
                        </a:rPr>
                        <a:t> SELECT</a:t>
                      </a:r>
                      <a:r>
                        <a:rPr b="0" lang="es-PE" sz="1200"/>
                        <a:t> member_number,first_name, last_name</a:t>
                      </a:r>
                      <a:endParaRPr/>
                    </a:p>
                    <a:p>
                      <a:pPr indent="0" lvl="0" marL="0" marR="0" rtl="0" algn="l">
                        <a:spcBef>
                          <a:spcPts val="0"/>
                        </a:spcBef>
                        <a:spcAft>
                          <a:spcPts val="0"/>
                        </a:spcAft>
                        <a:buNone/>
                      </a:pPr>
                      <a:r>
                        <a:rPr b="0" lang="es-PE" sz="1200">
                          <a:solidFill>
                            <a:srgbClr val="7030A0"/>
                          </a:solidFill>
                        </a:rPr>
                        <a:t>  </a:t>
                      </a:r>
                      <a:r>
                        <a:rPr b="1" lang="es-PE" sz="1200">
                          <a:solidFill>
                            <a:srgbClr val="7030A0"/>
                          </a:solidFill>
                        </a:rPr>
                        <a:t>FROM</a:t>
                      </a:r>
                      <a:r>
                        <a:rPr b="0" lang="es-PE" sz="1200"/>
                        <a:t> members</a:t>
                      </a:r>
                      <a:endParaRPr/>
                    </a:p>
                    <a:p>
                      <a:pPr indent="0" lvl="0" marL="0" marR="0" rtl="0" algn="l">
                        <a:spcBef>
                          <a:spcPts val="0"/>
                        </a:spcBef>
                        <a:spcAft>
                          <a:spcPts val="0"/>
                        </a:spcAft>
                        <a:buNone/>
                      </a:pPr>
                      <a:r>
                        <a:rPr b="1" lang="es-PE" sz="1200">
                          <a:solidFill>
                            <a:srgbClr val="7030A0"/>
                          </a:solidFill>
                        </a:rPr>
                        <a:t>WHERE </a:t>
                      </a:r>
                      <a:r>
                        <a:rPr b="0" lang="es-PE" sz="1200"/>
                        <a:t>datefbirth &lt;  </a:t>
                      </a:r>
                      <a:r>
                        <a:rPr b="1" lang="es-PE" sz="1200">
                          <a:solidFill>
                            <a:srgbClr val="7030A0"/>
                          </a:solidFill>
                        </a:rPr>
                        <a:t>DATEADD(</a:t>
                      </a:r>
                      <a:r>
                        <a:rPr b="0" lang="es-PE" sz="1200"/>
                        <a:t>yy, -21, </a:t>
                      </a:r>
                      <a:r>
                        <a:rPr b="1" lang="es-PE" sz="1200">
                          <a:solidFill>
                            <a:srgbClr val="7030A0"/>
                          </a:solidFill>
                        </a:rPr>
                        <a:t>GETDATE())</a:t>
                      </a:r>
                      <a:endParaRPr b="1" sz="1200">
                        <a:solidFill>
                          <a:srgbClr val="7030A0"/>
                        </a:solidFill>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54" name="Google Shape;354;p39"/>
          <p:cNvSpPr/>
          <p:nvPr/>
        </p:nvSpPr>
        <p:spPr>
          <a:xfrm>
            <a:off x="4579358" y="3180193"/>
            <a:ext cx="384295" cy="370328"/>
          </a:xfrm>
          <a:prstGeom prst="rightArrow">
            <a:avLst>
              <a:gd fmla="val 50000" name="adj1"/>
              <a:gd fmla="val 50000" name="adj2"/>
            </a:avLst>
          </a:prstGeom>
          <a:solidFill>
            <a:srgbClr val="1F85A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9"/>
          <p:cNvSpPr txBox="1"/>
          <p:nvPr/>
        </p:nvSpPr>
        <p:spPr>
          <a:xfrm>
            <a:off x="759933" y="4075670"/>
            <a:ext cx="7372839" cy="584775"/>
          </a:xfrm>
          <a:prstGeom prst="rect">
            <a:avLst/>
          </a:prstGeom>
          <a:noFill/>
          <a:ln>
            <a:noFill/>
          </a:ln>
        </p:spPr>
        <p:txBody>
          <a:bodyPr anchorCtr="0" anchor="t" bIns="45700" lIns="91425" spcFirstLastPara="1" rIns="91425" wrap="square" tIns="45700">
            <a:spAutoFit/>
          </a:bodyPr>
          <a:lstStyle/>
          <a:p>
            <a:pPr indent="-342900" lvl="1" marL="698500" marR="0" rtl="0" algn="l">
              <a:spcBef>
                <a:spcPts val="0"/>
              </a:spcBef>
              <a:spcAft>
                <a:spcPts val="0"/>
              </a:spcAft>
              <a:buClr>
                <a:schemeClr val="dk1"/>
              </a:buClr>
              <a:buSzPts val="1600"/>
              <a:buFont typeface="Calibri"/>
              <a:buAutoNum type="alphaLcPeriod" startAt="2"/>
            </a:pPr>
            <a:r>
              <a:rPr b="0" i="0" lang="es-PE" sz="1600" u="none" cap="none" strike="noStrike">
                <a:solidFill>
                  <a:schemeClr val="dk1"/>
                </a:solidFill>
                <a:latin typeface="Calibri"/>
                <a:ea typeface="Calibri"/>
                <a:cs typeface="Calibri"/>
                <a:sym typeface="Calibri"/>
              </a:rPr>
              <a:t>Al usar </a:t>
            </a:r>
            <a:r>
              <a:rPr b="1" i="0" lang="es-PE" sz="1600" u="none" cap="none" strike="noStrike">
                <a:solidFill>
                  <a:srgbClr val="7030A0"/>
                </a:solidFill>
                <a:latin typeface="Calibri"/>
                <a:ea typeface="Calibri"/>
                <a:cs typeface="Calibri"/>
                <a:sym typeface="Calibri"/>
              </a:rPr>
              <a:t>LIKE</a:t>
            </a:r>
            <a:r>
              <a:rPr b="0" i="0" lang="es-PE" sz="1600" u="none" cap="none" strike="noStrike">
                <a:solidFill>
                  <a:schemeClr val="dk1"/>
                </a:solidFill>
                <a:latin typeface="Calibri"/>
                <a:ea typeface="Calibri"/>
                <a:cs typeface="Calibri"/>
                <a:sym typeface="Calibri"/>
              </a:rPr>
              <a:t> en la cláusula </a:t>
            </a:r>
            <a:r>
              <a:rPr b="1" i="0" lang="es-PE" sz="1600" u="none" cap="none" strike="noStrike">
                <a:solidFill>
                  <a:srgbClr val="7030A0"/>
                </a:solidFill>
                <a:latin typeface="Calibri"/>
                <a:ea typeface="Calibri"/>
                <a:cs typeface="Calibri"/>
                <a:sym typeface="Calibri"/>
              </a:rPr>
              <a:t>WHERE</a:t>
            </a:r>
            <a:r>
              <a:rPr b="0" i="0" lang="es-PE" sz="1600" u="none" cap="none" strike="noStrike">
                <a:solidFill>
                  <a:schemeClr val="dk1"/>
                </a:solidFill>
                <a:latin typeface="Calibri"/>
                <a:ea typeface="Calibri"/>
                <a:cs typeface="Calibri"/>
                <a:sym typeface="Calibri"/>
              </a:rPr>
              <a:t>, se debe tratar de usar por lo menos tres caracteres adelante, por ejemplo: </a:t>
            </a:r>
            <a:r>
              <a:rPr b="1" i="0" lang="es-PE" sz="1600" u="none" cap="none" strike="noStrike">
                <a:solidFill>
                  <a:srgbClr val="974806"/>
                </a:solidFill>
                <a:latin typeface="Calibri"/>
                <a:ea typeface="Calibri"/>
                <a:cs typeface="Calibri"/>
                <a:sym typeface="Calibri"/>
              </a:rPr>
              <a:t>“abc%”</a:t>
            </a:r>
            <a:r>
              <a:rPr b="0" i="0" lang="es-PE" sz="1600" u="none" cap="none" strike="noStrike">
                <a:solidFill>
                  <a:schemeClr val="dk1"/>
                </a:solidFill>
                <a:latin typeface="Calibri"/>
                <a:ea typeface="Calibri"/>
                <a:cs typeface="Calibri"/>
                <a:sym typeface="Calibri"/>
              </a:rPr>
              <a:t>, evitando usar el “</a:t>
            </a:r>
            <a:r>
              <a:rPr b="1" i="0" lang="es-PE" sz="1600" u="none" cap="none" strike="noStrike">
                <a:solidFill>
                  <a:schemeClr val="dk1"/>
                </a:solidFill>
                <a:latin typeface="Calibri"/>
                <a:ea typeface="Calibri"/>
                <a:cs typeface="Calibri"/>
                <a:sym typeface="Calibri"/>
              </a:rPr>
              <a:t>%</a:t>
            </a:r>
            <a:r>
              <a:rPr b="0" i="0" lang="es-PE" sz="1600" u="none" cap="none" strike="noStrike">
                <a:solidFill>
                  <a:schemeClr val="dk1"/>
                </a:solidFill>
                <a:latin typeface="Calibri"/>
                <a:ea typeface="Calibri"/>
                <a:cs typeface="Calibri"/>
                <a:sym typeface="Calibri"/>
              </a:rPr>
              <a:t>” al inicio.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702534" y="1637399"/>
            <a:ext cx="7452251" cy="2800767"/>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 PLAN DE EJECUCIÓN?</a:t>
            </a:r>
            <a:endParaRPr/>
          </a:p>
          <a:p>
            <a:pPr indent="0" lvl="0" marL="11725" marR="0" rtl="0" algn="just">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aquel que contiene la información de métricas de uso, de recursos y advertencias de tiempo de ejecución. De esta forma, el motor de base de datos considera cuál es la mejor manera de ejecutar una instrucción.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Luego de ejecutarse la sentencia SQL, se muestra el plan de ejecución que utilizó el motor de base de datos de SQL Server para realizarlo.</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Su objetivo es determinar el rendimiento óptimo para el servidor y crear tendencias de rendimiento basadas en la información de métricas capturadas sobre índices, estadísticas, particiones y toda la configuración del motor.</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62" name="Google Shape;362;p40"/>
          <p:cNvSpPr txBox="1"/>
          <p:nvPr/>
        </p:nvSpPr>
        <p:spPr>
          <a:xfrm>
            <a:off x="1065530" y="1655747"/>
            <a:ext cx="621736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p:txBody>
      </p:sp>
      <p:sp>
        <p:nvSpPr>
          <p:cNvPr id="363" name="Google Shape;363;p40"/>
          <p:cNvSpPr txBox="1"/>
          <p:nvPr/>
        </p:nvSpPr>
        <p:spPr>
          <a:xfrm>
            <a:off x="841084" y="1962100"/>
            <a:ext cx="6026177" cy="338554"/>
          </a:xfrm>
          <a:prstGeom prst="rect">
            <a:avLst/>
          </a:prstGeom>
          <a:noFill/>
          <a:ln>
            <a:noFill/>
          </a:ln>
        </p:spPr>
        <p:txBody>
          <a:bodyPr anchorCtr="0" anchor="t" bIns="45700" lIns="91425" spcFirstLastPara="1" rIns="91425" wrap="square" tIns="45700">
            <a:spAutoFit/>
          </a:bodyPr>
          <a:lstStyle/>
          <a:p>
            <a:pPr indent="-342900" lvl="1" marL="698500" marR="0" rtl="0" algn="l">
              <a:spcBef>
                <a:spcPts val="0"/>
              </a:spcBef>
              <a:spcAft>
                <a:spcPts val="0"/>
              </a:spcAft>
              <a:buClr>
                <a:schemeClr val="dk1"/>
              </a:buClr>
              <a:buSzPts val="1600"/>
              <a:buFont typeface="Calibri"/>
              <a:buAutoNum type="alphaLcPeriod" startAt="3"/>
            </a:pPr>
            <a:r>
              <a:rPr b="0" i="0" lang="es-PE" sz="1600" u="none" cap="none" strike="noStrike">
                <a:solidFill>
                  <a:schemeClr val="dk1"/>
                </a:solidFill>
                <a:latin typeface="Calibri"/>
                <a:ea typeface="Calibri"/>
                <a:cs typeface="Calibri"/>
                <a:sym typeface="Calibri"/>
              </a:rPr>
              <a:t>Usar en lo posible la cláusula </a:t>
            </a:r>
            <a:r>
              <a:rPr b="1" i="0" lang="es-PE" sz="1600" u="none" cap="none" strike="noStrike">
                <a:solidFill>
                  <a:schemeClr val="dk1"/>
                </a:solidFill>
                <a:latin typeface="Calibri"/>
                <a:ea typeface="Calibri"/>
                <a:cs typeface="Calibri"/>
                <a:sym typeface="Calibri"/>
              </a:rPr>
              <a:t>BETWEEN</a:t>
            </a:r>
            <a:r>
              <a:rPr b="0" i="0" lang="es-PE" sz="1600" u="none" cap="none" strike="noStrike">
                <a:solidFill>
                  <a:schemeClr val="dk1"/>
                </a:solidFill>
                <a:latin typeface="Calibri"/>
                <a:ea typeface="Calibri"/>
                <a:cs typeface="Calibri"/>
                <a:sym typeface="Calibri"/>
              </a:rPr>
              <a:t> en lugar de </a:t>
            </a:r>
            <a:r>
              <a:rPr b="1" i="0" lang="es-PE" sz="1600" u="none" cap="none" strike="noStrike">
                <a:solidFill>
                  <a:schemeClr val="dk1"/>
                </a:solidFill>
                <a:latin typeface="Calibri"/>
                <a:ea typeface="Calibri"/>
                <a:cs typeface="Calibri"/>
                <a:sym typeface="Calibri"/>
              </a:rPr>
              <a:t>IN</a:t>
            </a:r>
            <a:r>
              <a:rPr b="0" i="0" lang="es-PE" sz="1600" u="none" cap="none" strike="noStrike">
                <a:solidFill>
                  <a:schemeClr val="dk1"/>
                </a:solidFill>
                <a:latin typeface="Calibri"/>
                <a:ea typeface="Calibri"/>
                <a:cs typeface="Calibri"/>
                <a:sym typeface="Calibri"/>
              </a:rPr>
              <a:t>:</a:t>
            </a:r>
            <a:endParaRPr/>
          </a:p>
        </p:txBody>
      </p:sp>
      <p:graphicFrame>
        <p:nvGraphicFramePr>
          <p:cNvPr id="364" name="Google Shape;364;p40"/>
          <p:cNvGraphicFramePr/>
          <p:nvPr/>
        </p:nvGraphicFramePr>
        <p:xfrm>
          <a:off x="856755" y="2498721"/>
          <a:ext cx="3000000" cy="3000000"/>
        </p:xfrm>
        <a:graphic>
          <a:graphicData uri="http://schemas.openxmlformats.org/drawingml/2006/table">
            <a:tbl>
              <a:tblPr bandRow="1" firstRow="1">
                <a:noFill/>
                <a:tableStyleId>{E48DF448-EC27-4577-B8CC-B162FC9797BA}</a:tableStyleId>
              </a:tblPr>
              <a:tblGrid>
                <a:gridCol w="3509250"/>
                <a:gridCol w="615000"/>
                <a:gridCol w="3673775"/>
              </a:tblGrid>
              <a:tr h="184075">
                <a:tc>
                  <a:txBody>
                    <a:bodyPr/>
                    <a:lstStyle/>
                    <a:p>
                      <a:pPr indent="0" lvl="0" marL="0" marR="0" rtl="0" algn="l">
                        <a:spcBef>
                          <a:spcPts val="0"/>
                        </a:spcBef>
                        <a:spcAft>
                          <a:spcPts val="0"/>
                        </a:spcAft>
                        <a:buNone/>
                      </a:pPr>
                      <a:r>
                        <a:rPr b="1" lang="es-PE" sz="1200">
                          <a:solidFill>
                            <a:srgbClr val="31859B"/>
                          </a:solidFill>
                        </a:rPr>
                        <a:t>AS IS 🡪 </a:t>
                      </a:r>
                      <a:r>
                        <a:rPr b="1" lang="es-PE" sz="1200"/>
                        <a:t>SELECT con SUBCONSULTA</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lnSpc>
                          <a:spcPct val="100000"/>
                        </a:lnSpc>
                        <a:spcBef>
                          <a:spcPts val="0"/>
                        </a:spcBef>
                        <a:spcAft>
                          <a:spcPts val="0"/>
                        </a:spcAft>
                        <a:buClr>
                          <a:srgbClr val="31859B"/>
                        </a:buClr>
                        <a:buSzPts val="1200"/>
                        <a:buFont typeface="Calibri"/>
                        <a:buNone/>
                      </a:pPr>
                      <a:r>
                        <a:rPr b="1" lang="es-PE" sz="1200">
                          <a:solidFill>
                            <a:srgbClr val="31859B"/>
                          </a:solidFill>
                        </a:rPr>
                        <a:t>TO BE 🡪 </a:t>
                      </a:r>
                      <a:r>
                        <a:rPr b="1" lang="es-PE" sz="1200"/>
                        <a:t>SELECT sin SUBCONSULTA</a:t>
                      </a:r>
                      <a:endParaRPr b="0" sz="1200"/>
                    </a:p>
                  </a:txBody>
                  <a:tcPr marT="45725" marB="45725" marR="91450" marL="91450">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s-PE" sz="1200">
                          <a:solidFill>
                            <a:srgbClr val="7030A0"/>
                          </a:solidFill>
                        </a:rPr>
                        <a:t> SELECT</a:t>
                      </a:r>
                      <a:r>
                        <a:rPr b="0" lang="es-PE" sz="1200">
                          <a:solidFill>
                            <a:schemeClr val="dk1"/>
                          </a:solidFill>
                        </a:rPr>
                        <a:t> customer_number, customer_name</a:t>
                      </a:r>
                      <a:endParaRPr/>
                    </a:p>
                    <a:p>
                      <a:pPr indent="0" lvl="0" marL="0" marR="0" rtl="0" algn="l">
                        <a:spcBef>
                          <a:spcPts val="0"/>
                        </a:spcBef>
                        <a:spcAft>
                          <a:spcPts val="0"/>
                        </a:spcAft>
                        <a:buNone/>
                      </a:pPr>
                      <a:r>
                        <a:rPr b="0" lang="es-PE" sz="1200">
                          <a:solidFill>
                            <a:schemeClr val="dk1"/>
                          </a:solidFill>
                        </a:rPr>
                        <a:t>  </a:t>
                      </a:r>
                      <a:r>
                        <a:rPr b="1" lang="es-PE" sz="1200">
                          <a:solidFill>
                            <a:srgbClr val="7030A0"/>
                          </a:solidFill>
                        </a:rPr>
                        <a:t>FROM </a:t>
                      </a:r>
                      <a:r>
                        <a:rPr b="0" lang="es-PE" sz="1200">
                          <a:solidFill>
                            <a:schemeClr val="dk1"/>
                          </a:solidFill>
                        </a:rPr>
                        <a:t>customer</a:t>
                      </a:r>
                      <a:endParaRPr/>
                    </a:p>
                    <a:p>
                      <a:pPr indent="0" lvl="0" marL="0" marR="0" rtl="0" algn="l">
                        <a:spcBef>
                          <a:spcPts val="0"/>
                        </a:spcBef>
                        <a:spcAft>
                          <a:spcPts val="0"/>
                        </a:spcAft>
                        <a:buNone/>
                      </a:pPr>
                      <a:r>
                        <a:rPr b="1" lang="es-PE" sz="1200">
                          <a:solidFill>
                            <a:srgbClr val="7030A0"/>
                          </a:solidFill>
                        </a:rPr>
                        <a:t>WHERE </a:t>
                      </a:r>
                      <a:r>
                        <a:rPr b="0" lang="es-PE" sz="1200">
                          <a:solidFill>
                            <a:schemeClr val="dk1"/>
                          </a:solidFill>
                        </a:rPr>
                        <a:t>customer_number </a:t>
                      </a:r>
                      <a:r>
                        <a:rPr b="1" lang="es-PE" sz="1200">
                          <a:solidFill>
                            <a:srgbClr val="7030A0"/>
                          </a:solidFill>
                        </a:rPr>
                        <a:t>IN</a:t>
                      </a:r>
                      <a:r>
                        <a:rPr b="0" lang="es-PE" sz="1200">
                          <a:solidFill>
                            <a:schemeClr val="dk1"/>
                          </a:solidFill>
                        </a:rPr>
                        <a:t> (1000, 1001, 1002, 1003, 1004)</a:t>
                      </a:r>
                      <a:endParaRPr b="0" i="0" sz="1200">
                        <a:solidFill>
                          <a:schemeClr val="dk1"/>
                        </a:solidFill>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b="0" sz="1200"/>
                    </a:p>
                  </a:txBody>
                  <a:tcPr marT="45725" marB="45725" marR="91450" marL="91450"/>
                </a:tc>
                <a:tc>
                  <a:txBody>
                    <a:bodyPr/>
                    <a:lstStyle/>
                    <a:p>
                      <a:pPr indent="0" lvl="0" marL="0" marR="0" rtl="0" algn="l">
                        <a:spcBef>
                          <a:spcPts val="0"/>
                        </a:spcBef>
                        <a:spcAft>
                          <a:spcPts val="0"/>
                        </a:spcAft>
                        <a:buNone/>
                      </a:pPr>
                      <a:r>
                        <a:rPr b="1" lang="es-PE" sz="1200">
                          <a:solidFill>
                            <a:srgbClr val="7030A0"/>
                          </a:solidFill>
                        </a:rPr>
                        <a:t> SELECT </a:t>
                      </a:r>
                      <a:r>
                        <a:rPr b="0" lang="es-PE" sz="1200">
                          <a:solidFill>
                            <a:schemeClr val="dk1"/>
                          </a:solidFill>
                        </a:rPr>
                        <a:t>customer_number, customer_name</a:t>
                      </a:r>
                      <a:endParaRPr/>
                    </a:p>
                    <a:p>
                      <a:pPr indent="0" lvl="0" marL="0" marR="0" rtl="0" algn="l">
                        <a:spcBef>
                          <a:spcPts val="0"/>
                        </a:spcBef>
                        <a:spcAft>
                          <a:spcPts val="0"/>
                        </a:spcAft>
                        <a:buNone/>
                      </a:pPr>
                      <a:r>
                        <a:rPr b="1" lang="es-PE" sz="1200">
                          <a:solidFill>
                            <a:srgbClr val="7030A0"/>
                          </a:solidFill>
                        </a:rPr>
                        <a:t>  FROM </a:t>
                      </a:r>
                      <a:r>
                        <a:rPr b="0" lang="es-PE" sz="1200">
                          <a:solidFill>
                            <a:schemeClr val="dk1"/>
                          </a:solidFill>
                        </a:rPr>
                        <a:t>customer</a:t>
                      </a:r>
                      <a:endParaRPr/>
                    </a:p>
                    <a:p>
                      <a:pPr indent="0" lvl="0" marL="0" marR="0" rtl="0" algn="l">
                        <a:spcBef>
                          <a:spcPts val="0"/>
                        </a:spcBef>
                        <a:spcAft>
                          <a:spcPts val="0"/>
                        </a:spcAft>
                        <a:buNone/>
                      </a:pPr>
                      <a:r>
                        <a:rPr b="1" lang="es-PE" sz="1200">
                          <a:solidFill>
                            <a:srgbClr val="7030A0"/>
                          </a:solidFill>
                        </a:rPr>
                        <a:t>WHERE </a:t>
                      </a:r>
                      <a:r>
                        <a:rPr b="0" lang="es-PE" sz="1200">
                          <a:solidFill>
                            <a:schemeClr val="dk1"/>
                          </a:solidFill>
                        </a:rPr>
                        <a:t>customer_number </a:t>
                      </a:r>
                      <a:r>
                        <a:rPr b="1" lang="es-PE" sz="1200">
                          <a:solidFill>
                            <a:srgbClr val="7030A0"/>
                          </a:solidFill>
                        </a:rPr>
                        <a:t>BETWEEN </a:t>
                      </a:r>
                      <a:r>
                        <a:rPr b="0" lang="es-PE" sz="1200">
                          <a:solidFill>
                            <a:schemeClr val="dk1"/>
                          </a:solidFill>
                        </a:rPr>
                        <a:t>1000</a:t>
                      </a:r>
                      <a:r>
                        <a:rPr b="1" lang="es-PE" sz="1200">
                          <a:solidFill>
                            <a:srgbClr val="7030A0"/>
                          </a:solidFill>
                        </a:rPr>
                        <a:t> AND </a:t>
                      </a:r>
                      <a:r>
                        <a:rPr b="0" lang="es-PE" sz="1200">
                          <a:solidFill>
                            <a:schemeClr val="dk1"/>
                          </a:solidFill>
                        </a:rPr>
                        <a:t>1004</a:t>
                      </a:r>
                      <a:endParaRPr b="0" sz="1200">
                        <a:solidFill>
                          <a:schemeClr val="dk1"/>
                        </a:solidFill>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
        <p:nvSpPr>
          <p:cNvPr id="365" name="Google Shape;365;p40"/>
          <p:cNvSpPr/>
          <p:nvPr/>
        </p:nvSpPr>
        <p:spPr>
          <a:xfrm>
            <a:off x="4484761" y="2957540"/>
            <a:ext cx="384295" cy="370328"/>
          </a:xfrm>
          <a:prstGeom prst="rightArrow">
            <a:avLst>
              <a:gd fmla="val 50000" name="adj1"/>
              <a:gd fmla="val 50000" name="adj2"/>
            </a:avLst>
          </a:prstGeom>
          <a:solidFill>
            <a:srgbClr val="1F85A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40"/>
          <p:cNvSpPr txBox="1"/>
          <p:nvPr/>
        </p:nvSpPr>
        <p:spPr>
          <a:xfrm>
            <a:off x="751846" y="3893237"/>
            <a:ext cx="5787114" cy="338554"/>
          </a:xfrm>
          <a:prstGeom prst="rect">
            <a:avLst/>
          </a:prstGeom>
          <a:noFill/>
          <a:ln>
            <a:noFill/>
          </a:ln>
        </p:spPr>
        <p:txBody>
          <a:bodyPr anchorCtr="0" anchor="t" bIns="45700" lIns="91425" spcFirstLastPara="1" rIns="91425" wrap="square" tIns="45700">
            <a:spAutoFit/>
          </a:bodyPr>
          <a:lstStyle/>
          <a:p>
            <a:pPr indent="-342900" lvl="1" marL="698500" marR="0" rtl="0" algn="just">
              <a:spcBef>
                <a:spcPts val="0"/>
              </a:spcBef>
              <a:spcAft>
                <a:spcPts val="0"/>
              </a:spcAft>
              <a:buClr>
                <a:schemeClr val="dk1"/>
              </a:buClr>
              <a:buSzPts val="1600"/>
              <a:buFont typeface="Calibri"/>
              <a:buAutoNum type="alphaLcPeriod" startAt="4"/>
            </a:pPr>
            <a:r>
              <a:rPr b="0" i="0" lang="es-PE" sz="1600" u="none" cap="none" strike="noStrike">
                <a:solidFill>
                  <a:schemeClr val="dk1"/>
                </a:solidFill>
                <a:latin typeface="Calibri"/>
                <a:ea typeface="Calibri"/>
                <a:cs typeface="Calibri"/>
                <a:sym typeface="Calibri"/>
              </a:rPr>
              <a:t>Evitar usar concatenaciones en las cláusulas </a:t>
            </a:r>
            <a:r>
              <a:rPr b="1" i="0" lang="es-PE" sz="1600" u="none" cap="none" strike="noStrike">
                <a:solidFill>
                  <a:srgbClr val="7030A0"/>
                </a:solidFill>
                <a:latin typeface="Calibri"/>
                <a:ea typeface="Calibri"/>
                <a:cs typeface="Calibri"/>
                <a:sym typeface="Calibri"/>
              </a:rPr>
              <a:t>WHERE</a:t>
            </a:r>
            <a:r>
              <a:rPr b="0" i="0" lang="es-PE" sz="1600" u="none" cap="none" strike="noStrike">
                <a:solidFill>
                  <a:schemeClr val="dk1"/>
                </a:solidFill>
                <a:latin typeface="Calibri"/>
                <a:ea typeface="Calibri"/>
                <a:cs typeface="Calibri"/>
                <a:sym typeface="Calibri"/>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BUENAS PRÁCTICAS PARA LA ELABORACIÓN DE CONSULTAS</a:t>
            </a:r>
            <a:endParaRPr/>
          </a:p>
        </p:txBody>
      </p:sp>
      <p:sp>
        <p:nvSpPr>
          <p:cNvPr id="373" name="Google Shape;373;p41"/>
          <p:cNvSpPr txBox="1"/>
          <p:nvPr/>
        </p:nvSpPr>
        <p:spPr>
          <a:xfrm>
            <a:off x="1106144" y="1626393"/>
            <a:ext cx="7204493" cy="246221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BUENAS PRÁCTICAS A TOMAR EN CUENTA?</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342900" lvl="0" marL="342900"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TABLAS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en todas las tablas una </a:t>
            </a:r>
            <a:r>
              <a:rPr b="1" i="0" lang="es-PE" sz="1600" u="none" cap="none" strike="noStrike">
                <a:solidFill>
                  <a:srgbClr val="7030A0"/>
                </a:solidFill>
                <a:latin typeface="Calibri"/>
                <a:ea typeface="Calibri"/>
                <a:cs typeface="Calibri"/>
                <a:sym typeface="Calibri"/>
              </a:rPr>
              <a:t>Primary Key (PK) </a:t>
            </a:r>
            <a:r>
              <a:rPr b="0" i="0" lang="es-PE" sz="1600" u="none" cap="none" strike="noStrike">
                <a:solidFill>
                  <a:schemeClr val="dk1"/>
                </a:solidFill>
                <a:latin typeface="Calibri"/>
                <a:ea typeface="Calibri"/>
                <a:cs typeface="Calibri"/>
                <a:sym typeface="Calibri"/>
              </a:rPr>
              <a:t>con un cluster index </a:t>
            </a:r>
            <a:r>
              <a:rPr b="1" i="0" lang="es-PE" sz="1600" u="sng" cap="none" strike="noStrike">
                <a:solidFill>
                  <a:schemeClr val="dk1"/>
                </a:solidFill>
                <a:latin typeface="Calibri"/>
                <a:ea typeface="Calibri"/>
                <a:cs typeface="Calibri"/>
                <a:sym typeface="Calibri"/>
              </a:rPr>
              <a:t>adecuado</a:t>
            </a:r>
            <a:r>
              <a:rPr b="0" i="0" lang="es-PE" sz="1600" u="none" cap="none" strike="noStrike">
                <a:solidFill>
                  <a:schemeClr val="dk1"/>
                </a:solidFill>
                <a:latin typeface="Calibri"/>
                <a:ea typeface="Calibri"/>
                <a:cs typeface="Calibri"/>
                <a:sym typeface="Calibri"/>
              </a:rPr>
              <a:t>.</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cluster index o noncluster index en las tablas según corresponda, evitando las operaciones de </a:t>
            </a:r>
            <a:r>
              <a:rPr b="1" i="0" lang="es-PE" sz="1600" u="none" cap="none" strike="noStrike">
                <a:solidFill>
                  <a:schemeClr val="dk1"/>
                </a:solidFill>
                <a:latin typeface="Calibri"/>
                <a:ea typeface="Calibri"/>
                <a:cs typeface="Calibri"/>
                <a:sym typeface="Calibri"/>
              </a:rPr>
              <a:t>TABLE SCAN</a:t>
            </a:r>
            <a:r>
              <a:rPr b="0" i="0" lang="es-PE" sz="1600" u="none" cap="none" strike="noStrike">
                <a:solidFill>
                  <a:schemeClr val="dk1"/>
                </a:solidFill>
                <a:latin typeface="Calibri"/>
                <a:ea typeface="Calibri"/>
                <a:cs typeface="Calibri"/>
                <a:sym typeface="Calibri"/>
              </a:rPr>
              <a:t>.</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266700" lvl="1" marL="622300" marR="0" rtl="0" algn="l">
              <a:spcBef>
                <a:spcPts val="0"/>
              </a:spcBef>
              <a:spcAft>
                <a:spcPts val="0"/>
              </a:spcAft>
              <a:buClr>
                <a:schemeClr val="dk1"/>
              </a:buClr>
              <a:buSzPts val="1600"/>
              <a:buFont typeface="Calibri"/>
              <a:buAutoNum type="alphaLcPeriod"/>
            </a:pPr>
            <a:r>
              <a:rPr b="0" i="0" lang="es-PE" sz="1600" u="none" cap="none" strike="noStrike">
                <a:solidFill>
                  <a:schemeClr val="dk1"/>
                </a:solidFill>
                <a:latin typeface="Calibri"/>
                <a:ea typeface="Calibri"/>
                <a:cs typeface="Calibri"/>
                <a:sym typeface="Calibri"/>
              </a:rPr>
              <a:t>Usar </a:t>
            </a:r>
            <a:r>
              <a:rPr b="1" i="0" lang="es-PE" sz="1600" u="none" cap="none" strike="noStrike">
                <a:solidFill>
                  <a:schemeClr val="dk1"/>
                </a:solidFill>
                <a:latin typeface="Calibri"/>
                <a:ea typeface="Calibri"/>
                <a:cs typeface="Calibri"/>
                <a:sym typeface="Calibri"/>
              </a:rPr>
              <a:t>CONSTRAINTS</a:t>
            </a:r>
            <a:r>
              <a:rPr b="0" i="0" lang="es-PE" sz="1600" u="none" cap="none" strike="noStrike">
                <a:solidFill>
                  <a:schemeClr val="dk1"/>
                </a:solidFill>
                <a:latin typeface="Calibri"/>
                <a:ea typeface="Calibri"/>
                <a:cs typeface="Calibri"/>
                <a:sym typeface="Calibri"/>
              </a:rPr>
              <a:t> para mantener la integridad de los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42"/>
          <p:cNvSpPr/>
          <p:nvPr/>
        </p:nvSpPr>
        <p:spPr>
          <a:xfrm>
            <a:off x="424252" y="3703125"/>
            <a:ext cx="7966170"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GENERACIÓN DE DATA DE PRUEBA PARA LAS TABLAS DE UNA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p:nvPr/>
        </p:nvSpPr>
        <p:spPr>
          <a:xfrm>
            <a:off x="407875" y="320830"/>
            <a:ext cx="823441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GENERACIÓN DE DATA DE PRUEBA PARA LAS TABLAS DE UNA BASE DE DATOS</a:t>
            </a:r>
            <a:endParaRPr/>
          </a:p>
        </p:txBody>
      </p:sp>
      <p:sp>
        <p:nvSpPr>
          <p:cNvPr id="387" name="Google Shape;387;p43"/>
          <p:cNvSpPr txBox="1"/>
          <p:nvPr/>
        </p:nvSpPr>
        <p:spPr>
          <a:xfrm>
            <a:off x="822040" y="1963643"/>
            <a:ext cx="7722000" cy="27090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generación de datos de prueba es un proceso flexible que depende del alcance de las necesidades y requisitos específicos que la originan. Por tanto, se debe ajustar los pasos y las técnicas a seguir, según los escenarios y objetivos de prueba, tomando en cuenta:</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rabicPeriod"/>
            </a:pPr>
            <a:r>
              <a:rPr b="1" lang="es-PE" sz="1600">
                <a:solidFill>
                  <a:srgbClr val="974806"/>
                </a:solidFill>
                <a:latin typeface="Calibri"/>
                <a:ea typeface="Calibri"/>
                <a:cs typeface="Calibri"/>
                <a:sym typeface="Calibri"/>
              </a:rPr>
              <a:t>Entender las restricciones y relaciones: </a:t>
            </a:r>
            <a:r>
              <a:rPr lang="es-PE" sz="1600">
                <a:solidFill>
                  <a:srgbClr val="262626"/>
                </a:solidFill>
                <a:latin typeface="Calibri"/>
                <a:ea typeface="Calibri"/>
                <a:cs typeface="Calibri"/>
                <a:sym typeface="Calibri"/>
              </a:rPr>
              <a:t>si las tablas tienen restricciones de integridad o relaciones, estas deben ser conocidas y entendidas para garantizar y generar datos de prueba que cumplan con dichas reglas establecidas.</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rabicPeriod"/>
            </a:pPr>
            <a:r>
              <a:rPr b="1" lang="es-PE" sz="1600">
                <a:solidFill>
                  <a:srgbClr val="974806"/>
                </a:solidFill>
                <a:latin typeface="Calibri"/>
                <a:ea typeface="Calibri"/>
                <a:cs typeface="Calibri"/>
                <a:sym typeface="Calibri"/>
              </a:rPr>
              <a:t>Utilizar datos realistas: </a:t>
            </a:r>
            <a:r>
              <a:rPr lang="es-PE" sz="1600">
                <a:solidFill>
                  <a:srgbClr val="262626"/>
                </a:solidFill>
                <a:latin typeface="Calibri"/>
                <a:ea typeface="Calibri"/>
                <a:cs typeface="Calibri"/>
                <a:sym typeface="Calibri"/>
              </a:rPr>
              <a:t>dependiendo del propósito de las pruebas a realizar, se debe considerar generar datos de prueba que sean realistas y que cumplan con representar escenarios típicos, a fin de obtener resultados más significativos durante las pruebas.</a:t>
            </a:r>
            <a:endParaRPr sz="1600">
              <a:solidFill>
                <a:srgbClr val="262626"/>
              </a:solidFill>
              <a:latin typeface="Calibri"/>
              <a:ea typeface="Calibri"/>
              <a:cs typeface="Calibri"/>
              <a:sym typeface="Calibri"/>
            </a:endParaRPr>
          </a:p>
        </p:txBody>
      </p:sp>
      <p:sp>
        <p:nvSpPr>
          <p:cNvPr id="388" name="Google Shape;388;p43"/>
          <p:cNvSpPr txBox="1"/>
          <p:nvPr/>
        </p:nvSpPr>
        <p:spPr>
          <a:xfrm>
            <a:off x="743155" y="1601044"/>
            <a:ext cx="8234419"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TOMAR EN CUENTA EN LA GENERACIÓN DE DATOS DE PRUEBAS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p:nvPr/>
        </p:nvSpPr>
        <p:spPr>
          <a:xfrm>
            <a:off x="407875" y="320830"/>
            <a:ext cx="823441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GENERACIÓN DE DATA DE PRUEBA PARA LAS TABLAS DE UNA BASE DE DATOS</a:t>
            </a:r>
            <a:endParaRPr/>
          </a:p>
        </p:txBody>
      </p:sp>
      <p:sp>
        <p:nvSpPr>
          <p:cNvPr id="395" name="Google Shape;395;p44"/>
          <p:cNvSpPr txBox="1"/>
          <p:nvPr/>
        </p:nvSpPr>
        <p:spPr>
          <a:xfrm>
            <a:off x="870445" y="1981808"/>
            <a:ext cx="7771849" cy="2708434"/>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974806"/>
              </a:buClr>
              <a:buSzPts val="1600"/>
              <a:buFont typeface="Calibri"/>
              <a:buAutoNum type="arabicPeriod" startAt="3"/>
            </a:pPr>
            <a:r>
              <a:rPr b="1" lang="es-PE" sz="1600">
                <a:solidFill>
                  <a:srgbClr val="974806"/>
                </a:solidFill>
                <a:latin typeface="Calibri"/>
                <a:ea typeface="Calibri"/>
                <a:cs typeface="Calibri"/>
                <a:sym typeface="Calibri"/>
              </a:rPr>
              <a:t>Considerar volúmenes de datos: </a:t>
            </a:r>
            <a:r>
              <a:rPr lang="es-PE" sz="1600">
                <a:solidFill>
                  <a:srgbClr val="262626"/>
                </a:solidFill>
                <a:latin typeface="Calibri"/>
                <a:ea typeface="Calibri"/>
                <a:cs typeface="Calibri"/>
                <a:sym typeface="Calibri"/>
              </a:rPr>
              <a:t>dependiendo de la escala de pruebas a realizar, se puede utilizar bucles o subconsultas para generar múltiples filas de datos de prueba.</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rabicPeriod" startAt="3"/>
            </a:pPr>
            <a:r>
              <a:rPr b="1" lang="es-PE" sz="1600">
                <a:solidFill>
                  <a:srgbClr val="974806"/>
                </a:solidFill>
                <a:latin typeface="Calibri"/>
                <a:ea typeface="Calibri"/>
                <a:cs typeface="Calibri"/>
                <a:sym typeface="Calibri"/>
              </a:rPr>
              <a:t>Automatizar la generación de datos: </a:t>
            </a:r>
            <a:r>
              <a:rPr lang="es-PE" sz="1600">
                <a:solidFill>
                  <a:srgbClr val="262626"/>
                </a:solidFill>
                <a:latin typeface="Calibri"/>
                <a:ea typeface="Calibri"/>
                <a:cs typeface="Calibri"/>
                <a:sym typeface="Calibri"/>
              </a:rPr>
              <a:t>la automatización de este proceso es útil para generar datos de prueba con regularidad o en diferentes entornos. Para este fin, la creación y uso de scripts facilitan la generación de datos consistentes y actualizados a necesidad.</a:t>
            </a:r>
            <a:endParaRPr/>
          </a:p>
          <a:p>
            <a:pPr indent="0" lvl="1" marL="355600" marR="0" rtl="0" algn="l">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974806"/>
              </a:buClr>
              <a:buSzPts val="1600"/>
              <a:buFont typeface="Calibri"/>
              <a:buAutoNum type="arabicPeriod" startAt="3"/>
            </a:pPr>
            <a:r>
              <a:rPr b="1" lang="es-PE" sz="1600">
                <a:solidFill>
                  <a:srgbClr val="974806"/>
                </a:solidFill>
                <a:latin typeface="Calibri"/>
                <a:ea typeface="Calibri"/>
                <a:cs typeface="Calibri"/>
                <a:sym typeface="Calibri"/>
              </a:rPr>
              <a:t>Generar datos aleatorios: </a:t>
            </a:r>
            <a:r>
              <a:rPr lang="es-PE" sz="1600">
                <a:solidFill>
                  <a:srgbClr val="262626"/>
                </a:solidFill>
                <a:latin typeface="Calibri"/>
                <a:ea typeface="Calibri"/>
                <a:cs typeface="Calibri"/>
                <a:sym typeface="Calibri"/>
              </a:rPr>
              <a:t>SQL Server ofrece varias funciones como </a:t>
            </a:r>
            <a:r>
              <a:rPr b="1" lang="es-PE" sz="1600">
                <a:solidFill>
                  <a:srgbClr val="7030A0"/>
                </a:solidFill>
                <a:latin typeface="Calibri"/>
                <a:ea typeface="Calibri"/>
                <a:cs typeface="Calibri"/>
                <a:sym typeface="Calibri"/>
              </a:rPr>
              <a:t>ROW_NUMBER() </a:t>
            </a:r>
            <a:r>
              <a:rPr lang="es-PE" sz="1600">
                <a:solidFill>
                  <a:srgbClr val="262626"/>
                </a:solidFill>
                <a:latin typeface="Calibri"/>
                <a:ea typeface="Calibri"/>
                <a:cs typeface="Calibri"/>
                <a:sym typeface="Calibri"/>
              </a:rPr>
              <a:t>, </a:t>
            </a:r>
            <a:r>
              <a:rPr b="1" lang="es-PE" sz="1600">
                <a:solidFill>
                  <a:srgbClr val="7030A0"/>
                </a:solidFill>
                <a:latin typeface="Calibri"/>
                <a:ea typeface="Calibri"/>
                <a:cs typeface="Calibri"/>
                <a:sym typeface="Calibri"/>
              </a:rPr>
              <a:t>RAND()</a:t>
            </a:r>
            <a:r>
              <a:rPr lang="es-PE" sz="1600">
                <a:solidFill>
                  <a:srgbClr val="262626"/>
                </a:solidFill>
                <a:latin typeface="Calibri"/>
                <a:ea typeface="Calibri"/>
                <a:cs typeface="Calibri"/>
                <a:sym typeface="Calibri"/>
              </a:rPr>
              <a:t>, </a:t>
            </a:r>
            <a:r>
              <a:rPr b="1" lang="es-PE" sz="1600">
                <a:solidFill>
                  <a:srgbClr val="7030A0"/>
                </a:solidFill>
                <a:latin typeface="Calibri"/>
                <a:ea typeface="Calibri"/>
                <a:cs typeface="Calibri"/>
                <a:sym typeface="Calibri"/>
              </a:rPr>
              <a:t>CHECKSUM(NEWID())</a:t>
            </a:r>
            <a:r>
              <a:rPr lang="es-PE" sz="1600">
                <a:solidFill>
                  <a:srgbClr val="262626"/>
                </a:solidFill>
                <a:latin typeface="Calibri"/>
                <a:ea typeface="Calibri"/>
                <a:cs typeface="Calibri"/>
                <a:sym typeface="Calibri"/>
              </a:rPr>
              <a:t>, entre otras, para generar valores aleatorios a manera de datos de prueba.</a:t>
            </a:r>
            <a:endParaRPr sz="1600">
              <a:solidFill>
                <a:srgbClr val="262626"/>
              </a:solidFill>
              <a:latin typeface="Calibri"/>
              <a:ea typeface="Calibri"/>
              <a:cs typeface="Calibri"/>
              <a:sym typeface="Calibri"/>
            </a:endParaRPr>
          </a:p>
        </p:txBody>
      </p:sp>
      <p:sp>
        <p:nvSpPr>
          <p:cNvPr id="396" name="Google Shape;396;p44"/>
          <p:cNvSpPr txBox="1"/>
          <p:nvPr/>
        </p:nvSpPr>
        <p:spPr>
          <a:xfrm>
            <a:off x="870446" y="1610896"/>
            <a:ext cx="65471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TOMAR EN CUENTA EN LA GENERACIÓN DE DATOS DE PRUEBAS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p:nvPr/>
        </p:nvSpPr>
        <p:spPr>
          <a:xfrm>
            <a:off x="407875" y="320830"/>
            <a:ext cx="823441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GENERACIÓN DE DATA DE PRUEBA PARA LAS TABLAS DE UNA BASE DE DATOS</a:t>
            </a:r>
            <a:endParaRPr/>
          </a:p>
        </p:txBody>
      </p:sp>
      <p:grpSp>
        <p:nvGrpSpPr>
          <p:cNvPr id="403" name="Google Shape;403;p45"/>
          <p:cNvGrpSpPr/>
          <p:nvPr/>
        </p:nvGrpSpPr>
        <p:grpSpPr>
          <a:xfrm>
            <a:off x="825389" y="1522391"/>
            <a:ext cx="7930194" cy="3435106"/>
            <a:chOff x="825388" y="1597206"/>
            <a:chExt cx="7930194" cy="3435106"/>
          </a:xfrm>
        </p:grpSpPr>
        <p:sp>
          <p:nvSpPr>
            <p:cNvPr id="404" name="Google Shape;404;p45"/>
            <p:cNvSpPr txBox="1"/>
            <p:nvPr/>
          </p:nvSpPr>
          <p:spPr>
            <a:xfrm>
              <a:off x="825389" y="1863137"/>
              <a:ext cx="737283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974806"/>
                  </a:solidFill>
                  <a:latin typeface="Calibri"/>
                  <a:ea typeface="Calibri"/>
                  <a:cs typeface="Calibri"/>
                  <a:sym typeface="Calibri"/>
                </a:rPr>
                <a:t>5.1.	Generar datos aleatorios - Ejemplos: </a:t>
              </a:r>
              <a:r>
                <a:rPr lang="es-PE" sz="1600">
                  <a:solidFill>
                    <a:srgbClr val="262626"/>
                  </a:solidFill>
                  <a:latin typeface="Calibri"/>
                  <a:ea typeface="Calibri"/>
                  <a:cs typeface="Calibri"/>
                  <a:sym typeface="Calibri"/>
                </a:rPr>
                <a:t>es factible generar datos de prueba utilizando la sentencia </a:t>
              </a:r>
              <a:r>
                <a:rPr b="1" lang="es-PE" sz="1600">
                  <a:solidFill>
                    <a:srgbClr val="7030A0"/>
                  </a:solidFill>
                  <a:latin typeface="Calibri"/>
                  <a:ea typeface="Calibri"/>
                  <a:cs typeface="Calibri"/>
                  <a:sym typeface="Calibri"/>
                </a:rPr>
                <a:t>INSERT INTO</a:t>
              </a:r>
              <a:r>
                <a:rPr lang="es-PE" sz="1600">
                  <a:solidFill>
                    <a:srgbClr val="262626"/>
                  </a:solidFill>
                  <a:latin typeface="Calibri"/>
                  <a:ea typeface="Calibri"/>
                  <a:cs typeface="Calibri"/>
                  <a:sym typeface="Calibri"/>
                </a:rPr>
                <a:t> más la función incorpora en SQL Server </a:t>
              </a:r>
              <a:r>
                <a:rPr b="1" lang="es-PE" sz="1600">
                  <a:solidFill>
                    <a:srgbClr val="E36C09"/>
                  </a:solidFill>
                  <a:latin typeface="Calibri"/>
                  <a:ea typeface="Calibri"/>
                  <a:cs typeface="Calibri"/>
                  <a:sym typeface="Calibri"/>
                </a:rPr>
                <a:t>ROW_NUMBER()</a:t>
              </a:r>
              <a:r>
                <a:rPr lang="es-PE" sz="1600">
                  <a:solidFill>
                    <a:schemeClr val="dk1"/>
                  </a:solidFill>
                  <a:latin typeface="Calibri"/>
                  <a:ea typeface="Calibri"/>
                  <a:cs typeface="Calibri"/>
                  <a:sym typeface="Calibri"/>
                </a:rPr>
                <a:t>:</a:t>
              </a:r>
              <a:endParaRPr/>
            </a:p>
          </p:txBody>
        </p:sp>
        <p:sp>
          <p:nvSpPr>
            <p:cNvPr id="405" name="Google Shape;405;p45"/>
            <p:cNvSpPr txBox="1"/>
            <p:nvPr/>
          </p:nvSpPr>
          <p:spPr>
            <a:xfrm>
              <a:off x="825388" y="2535503"/>
              <a:ext cx="7930194" cy="1569660"/>
            </a:xfrm>
            <a:prstGeom prst="rect">
              <a:avLst/>
            </a:prstGeom>
            <a:noFill/>
            <a:ln cap="flat" cmpd="sng" w="9525">
              <a:solidFill>
                <a:srgbClr val="97480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alibri"/>
                <a:ea typeface="Calibri"/>
                <a:cs typeface="Calibri"/>
                <a:sym typeface="Calibri"/>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INSERT INTO </a:t>
              </a:r>
              <a:r>
                <a:rPr b="1" i="0" lang="es-PE" sz="1200" u="none" cap="none" strike="noStrike">
                  <a:solidFill>
                    <a:schemeClr val="dk1"/>
                  </a:solidFill>
                  <a:latin typeface="Calibri"/>
                  <a:ea typeface="Calibri"/>
                  <a:cs typeface="Calibri"/>
                  <a:sym typeface="Calibri"/>
                </a:rPr>
                <a:t>Usuarios</a:t>
              </a:r>
              <a:r>
                <a:rPr b="0" i="0" lang="es-PE" sz="1200" u="none" cap="none" strike="noStrike">
                  <a:solidFill>
                    <a:schemeClr val="dk1"/>
                  </a:solidFill>
                  <a:latin typeface="Calibri"/>
                  <a:ea typeface="Calibri"/>
                  <a:cs typeface="Calibri"/>
                  <a:sym typeface="Calibri"/>
                </a:rPr>
                <a:t> (id, nombre, email)</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SELECT</a:t>
              </a:r>
              <a:endParaRPr/>
            </a:p>
            <a:p>
              <a:pPr indent="0" lvl="3" marL="635000" marR="0" rtl="0" algn="l">
                <a:spcBef>
                  <a:spcPts val="0"/>
                </a:spcBef>
                <a:spcAft>
                  <a:spcPts val="0"/>
                </a:spcAft>
                <a:buNone/>
              </a:pPr>
              <a:r>
                <a:rPr b="0" i="0" lang="es-PE" sz="1200" u="none" cap="none" strike="noStrike">
                  <a:solidFill>
                    <a:srgbClr val="E36C09"/>
                  </a:solidFill>
                  <a:latin typeface="Calibri"/>
                  <a:ea typeface="Calibri"/>
                  <a:cs typeface="Calibri"/>
                  <a:sym typeface="Calibri"/>
                </a:rPr>
                <a:t>ROW_NUMBER() OVER (</a:t>
              </a:r>
              <a:r>
                <a:rPr b="0" i="0" lang="es-PE" sz="1200" u="none" cap="none" strike="noStrike">
                  <a:solidFill>
                    <a:schemeClr val="dk1"/>
                  </a:solidFill>
                  <a:latin typeface="Calibri"/>
                  <a:ea typeface="Calibri"/>
                  <a:cs typeface="Calibri"/>
                  <a:sym typeface="Calibri"/>
                </a:rPr>
                <a:t>ORDER BY (SELECT NULL)</a:t>
              </a:r>
              <a:r>
                <a:rPr b="0" i="0" lang="es-PE" sz="1200" u="none" cap="none" strike="noStrike">
                  <a:solidFill>
                    <a:srgbClr val="E36C09"/>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id,</a:t>
              </a:r>
              <a:endParaRPr/>
            </a:p>
            <a:p>
              <a:pPr indent="0" lvl="3" marL="635000" marR="0" rtl="0" algn="l">
                <a:spcBef>
                  <a:spcPts val="0"/>
                </a:spcBef>
                <a:spcAft>
                  <a:spcPts val="0"/>
                </a:spcAft>
                <a:buNone/>
              </a:pPr>
              <a:r>
                <a:rPr b="0" i="0" lang="es-PE" sz="1200" u="none" cap="none" strike="noStrike">
                  <a:solidFill>
                    <a:schemeClr val="dk1"/>
                  </a:solidFill>
                  <a:latin typeface="Calibri"/>
                  <a:ea typeface="Calibri"/>
                  <a:cs typeface="Calibri"/>
                  <a:sym typeface="Calibri"/>
                </a:rPr>
                <a:t>'Usuario' + </a:t>
              </a:r>
              <a:r>
                <a:rPr b="1" i="0" lang="es-PE" sz="1200" u="none" cap="none" strike="noStrike">
                  <a:solidFill>
                    <a:srgbClr val="7030A0"/>
                  </a:solidFill>
                  <a:latin typeface="Calibri"/>
                  <a:ea typeface="Calibri"/>
                  <a:cs typeface="Calibri"/>
                  <a:sym typeface="Calibri"/>
                </a:rPr>
                <a:t>CAST(</a:t>
              </a:r>
              <a:r>
                <a:rPr b="0" i="0" lang="es-PE" sz="1200" u="none" cap="none" strike="noStrike">
                  <a:solidFill>
                    <a:schemeClr val="dk1"/>
                  </a:solidFill>
                  <a:latin typeface="Calibri"/>
                  <a:ea typeface="Calibri"/>
                  <a:cs typeface="Calibri"/>
                  <a:sym typeface="Calibri"/>
                </a:rPr>
                <a:t>ROW_NUMBER() OVER (ORDER BY (SELECT NULL)) AS VARCHAR(10)</a:t>
              </a:r>
              <a:r>
                <a:rPr b="1" i="0" lang="es-PE" sz="1200" u="none" cap="none" strike="noStrike">
                  <a:solidFill>
                    <a:srgbClr val="7030A0"/>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nombre,</a:t>
              </a:r>
              <a:endParaRPr/>
            </a:p>
            <a:p>
              <a:pPr indent="0" lvl="3" marL="635000" marR="0" rtl="0" algn="l">
                <a:spcBef>
                  <a:spcPts val="0"/>
                </a:spcBef>
                <a:spcAft>
                  <a:spcPts val="0"/>
                </a:spcAft>
                <a:buNone/>
              </a:pPr>
              <a:r>
                <a:rPr b="0" i="0" lang="es-PE" sz="1200" u="none" cap="none" strike="noStrike">
                  <a:solidFill>
                    <a:schemeClr val="dk1"/>
                  </a:solidFill>
                  <a:latin typeface="Calibri"/>
                  <a:ea typeface="Calibri"/>
                  <a:cs typeface="Calibri"/>
                  <a:sym typeface="Calibri"/>
                </a:rPr>
                <a:t>'usuario' + </a:t>
              </a:r>
              <a:r>
                <a:rPr b="1" i="0" lang="es-PE" sz="1200" u="none" cap="none" strike="noStrike">
                  <a:solidFill>
                    <a:srgbClr val="7030A0"/>
                  </a:solidFill>
                  <a:latin typeface="Calibri"/>
                  <a:ea typeface="Calibri"/>
                  <a:cs typeface="Calibri"/>
                  <a:sym typeface="Calibri"/>
                </a:rPr>
                <a:t>CAST(</a:t>
              </a:r>
              <a:r>
                <a:rPr b="0" i="0" lang="es-PE" sz="1200" u="none" cap="none" strike="noStrike">
                  <a:solidFill>
                    <a:schemeClr val="dk1"/>
                  </a:solidFill>
                  <a:latin typeface="Calibri"/>
                  <a:ea typeface="Calibri"/>
                  <a:cs typeface="Calibri"/>
                  <a:sym typeface="Calibri"/>
                </a:rPr>
                <a:t>ROW_NUMBER() OVER (ORDER BY (SELECT NULL)) AS VARCHAR(10)</a:t>
              </a:r>
              <a:r>
                <a:rPr b="1" i="0" lang="es-PE" sz="1200" u="none" cap="none" strike="noStrike">
                  <a:solidFill>
                    <a:srgbClr val="7030A0"/>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 '@example.com'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email</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FROM</a:t>
              </a:r>
              <a:r>
                <a:rPr b="0" i="0" lang="es-PE" sz="1200" u="none" cap="none" strike="noStrike">
                  <a:solidFill>
                    <a:schemeClr val="dk1"/>
                  </a:solidFill>
                  <a:latin typeface="Calibri"/>
                  <a:ea typeface="Calibri"/>
                  <a:cs typeface="Calibri"/>
                  <a:sym typeface="Calibri"/>
                </a:rPr>
                <a:t> </a:t>
              </a:r>
              <a:r>
                <a:rPr b="1" i="0" lang="es-PE" sz="1200" u="none" cap="none" strike="noStrike">
                  <a:solidFill>
                    <a:schemeClr val="dk1"/>
                  </a:solidFill>
                  <a:latin typeface="Calibri"/>
                  <a:ea typeface="Calibri"/>
                  <a:cs typeface="Calibri"/>
                  <a:sym typeface="Calibri"/>
                </a:rPr>
                <a:t>sys.all_objects</a:t>
              </a:r>
              <a:r>
                <a:rPr b="0" i="0" lang="es-PE"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6" name="Google Shape;406;p45"/>
            <p:cNvSpPr txBox="1"/>
            <p:nvPr/>
          </p:nvSpPr>
          <p:spPr>
            <a:xfrm>
              <a:off x="825388" y="4201315"/>
              <a:ext cx="793019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en este ejemplo se utiliza la función ROW_NUMBER() para generar números de identificación únicos para cada usuario. El nombre y el correo electrónico se construyen concatenando la cadena ‘Usuario’ con el número de identificación.</a:t>
              </a:r>
              <a:endParaRPr/>
            </a:p>
          </p:txBody>
        </p:sp>
        <p:sp>
          <p:nvSpPr>
            <p:cNvPr id="407" name="Google Shape;407;p45"/>
            <p:cNvSpPr txBox="1"/>
            <p:nvPr/>
          </p:nvSpPr>
          <p:spPr>
            <a:xfrm>
              <a:off x="825388" y="1597206"/>
              <a:ext cx="65471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TOMAR EN CUENTA EN LA GENERACIÓN DE DATOS DE PRUEBAS</a:t>
              </a:r>
              <a:endParaRPr sz="16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p:nvPr/>
        </p:nvSpPr>
        <p:spPr>
          <a:xfrm>
            <a:off x="407875" y="320830"/>
            <a:ext cx="823441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GENERACIÓN DE DATA DE PRUEBA PARA LAS TABLAS DE UNA BASE DE DATOS</a:t>
            </a:r>
            <a:endParaRPr/>
          </a:p>
        </p:txBody>
      </p:sp>
      <p:grpSp>
        <p:nvGrpSpPr>
          <p:cNvPr id="414" name="Google Shape;414;p46"/>
          <p:cNvGrpSpPr/>
          <p:nvPr/>
        </p:nvGrpSpPr>
        <p:grpSpPr>
          <a:xfrm>
            <a:off x="983332" y="1500411"/>
            <a:ext cx="7171159" cy="3388414"/>
            <a:chOff x="983332" y="1500411"/>
            <a:chExt cx="7171159" cy="3388414"/>
          </a:xfrm>
        </p:grpSpPr>
        <p:sp>
          <p:nvSpPr>
            <p:cNvPr id="415" name="Google Shape;415;p46"/>
            <p:cNvSpPr txBox="1"/>
            <p:nvPr/>
          </p:nvSpPr>
          <p:spPr>
            <a:xfrm>
              <a:off x="1056011" y="1836093"/>
              <a:ext cx="6799260" cy="738664"/>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974806"/>
                  </a:solidFill>
                  <a:latin typeface="Calibri"/>
                  <a:ea typeface="Calibri"/>
                  <a:cs typeface="Calibri"/>
                  <a:sym typeface="Calibri"/>
                </a:rPr>
                <a:t>5.2.	Generar datos aleatorios - Ejemplos: </a:t>
              </a:r>
              <a:r>
                <a:rPr lang="es-PE" sz="1600">
                  <a:solidFill>
                    <a:srgbClr val="262626"/>
                  </a:solidFill>
                  <a:latin typeface="Calibri"/>
                  <a:ea typeface="Calibri"/>
                  <a:cs typeface="Calibri"/>
                  <a:sym typeface="Calibri"/>
                </a:rPr>
                <a:t>es factible generar datos de prueba utilizando la sentencia </a:t>
              </a:r>
              <a:r>
                <a:rPr b="1" lang="es-PE" sz="1600">
                  <a:solidFill>
                    <a:srgbClr val="7030A0"/>
                  </a:solidFill>
                  <a:latin typeface="Calibri"/>
                  <a:ea typeface="Calibri"/>
                  <a:cs typeface="Calibri"/>
                  <a:sym typeface="Calibri"/>
                </a:rPr>
                <a:t>INSERT INTO</a:t>
              </a:r>
              <a:r>
                <a:rPr lang="es-PE" sz="1600">
                  <a:solidFill>
                    <a:srgbClr val="262626"/>
                  </a:solidFill>
                  <a:latin typeface="Calibri"/>
                  <a:ea typeface="Calibri"/>
                  <a:cs typeface="Calibri"/>
                  <a:sym typeface="Calibri"/>
                </a:rPr>
                <a:t> más la función incorpora en SQL Server </a:t>
              </a:r>
              <a:r>
                <a:rPr b="1" lang="es-PE" sz="1600">
                  <a:solidFill>
                    <a:srgbClr val="E36C09"/>
                  </a:solidFill>
                  <a:latin typeface="Calibri"/>
                  <a:ea typeface="Calibri"/>
                  <a:cs typeface="Calibri"/>
                  <a:sym typeface="Calibri"/>
                </a:rPr>
                <a:t>RAND()</a:t>
              </a:r>
              <a:r>
                <a:rPr lang="es-PE" sz="1600">
                  <a:solidFill>
                    <a:schemeClr val="dk1"/>
                  </a:solidFill>
                  <a:latin typeface="Calibri"/>
                  <a:ea typeface="Calibri"/>
                  <a:cs typeface="Calibri"/>
                  <a:sym typeface="Calibri"/>
                </a:rPr>
                <a:t>:</a:t>
              </a:r>
              <a:endParaRPr/>
            </a:p>
          </p:txBody>
        </p:sp>
        <p:sp>
          <p:nvSpPr>
            <p:cNvPr id="416" name="Google Shape;416;p46"/>
            <p:cNvSpPr txBox="1"/>
            <p:nvPr/>
          </p:nvSpPr>
          <p:spPr>
            <a:xfrm>
              <a:off x="1056011" y="2670901"/>
              <a:ext cx="7031978" cy="1569660"/>
            </a:xfrm>
            <a:prstGeom prst="rect">
              <a:avLst/>
            </a:prstGeom>
            <a:noFill/>
            <a:ln cap="flat" cmpd="sng" w="9525">
              <a:solidFill>
                <a:srgbClr val="97480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alibri"/>
                <a:ea typeface="Calibri"/>
                <a:cs typeface="Calibri"/>
                <a:sym typeface="Calibri"/>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INSERT INTO </a:t>
              </a:r>
              <a:r>
                <a:rPr b="1" i="0" lang="es-PE" sz="1200" u="none" cap="none" strike="noStrike">
                  <a:solidFill>
                    <a:schemeClr val="dk1"/>
                  </a:solidFill>
                  <a:latin typeface="Calibri"/>
                  <a:ea typeface="Calibri"/>
                  <a:cs typeface="Calibri"/>
                  <a:sym typeface="Calibri"/>
                </a:rPr>
                <a:t>Productos</a:t>
              </a:r>
              <a:r>
                <a:rPr b="0" i="0" lang="es-PE" sz="1200" u="none" cap="none" strike="noStrike">
                  <a:solidFill>
                    <a:schemeClr val="dk1"/>
                  </a:solidFill>
                  <a:latin typeface="Calibri"/>
                  <a:ea typeface="Calibri"/>
                  <a:cs typeface="Calibri"/>
                  <a:sym typeface="Calibri"/>
                </a:rPr>
                <a:t> (id, nombre, precio)</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SELECT</a:t>
              </a:r>
              <a:endParaRPr/>
            </a:p>
            <a:p>
              <a:pPr indent="0" lvl="3" marL="635000" marR="0" rtl="0" algn="l">
                <a:spcBef>
                  <a:spcPts val="0"/>
                </a:spcBef>
                <a:spcAft>
                  <a:spcPts val="0"/>
                </a:spcAft>
                <a:buNone/>
              </a:pPr>
              <a:r>
                <a:rPr b="0" i="0" lang="es-PE" sz="1200" u="none" cap="none" strike="noStrike">
                  <a:solidFill>
                    <a:srgbClr val="E36C09"/>
                  </a:solidFill>
                  <a:latin typeface="Calibri"/>
                  <a:ea typeface="Calibri"/>
                  <a:cs typeface="Calibri"/>
                  <a:sym typeface="Calibri"/>
                </a:rPr>
                <a:t>ROW_NUMBER() OVER (</a:t>
              </a:r>
              <a:r>
                <a:rPr b="0" i="0" lang="es-PE" sz="1200" u="none" cap="none" strike="noStrike">
                  <a:solidFill>
                    <a:schemeClr val="dk1"/>
                  </a:solidFill>
                  <a:latin typeface="Calibri"/>
                  <a:ea typeface="Calibri"/>
                  <a:cs typeface="Calibri"/>
                  <a:sym typeface="Calibri"/>
                </a:rPr>
                <a:t>ORDER BY (SELECT NULL)</a:t>
              </a:r>
              <a:r>
                <a:rPr b="0" i="0" lang="es-PE" sz="1200" u="none" cap="none" strike="noStrike">
                  <a:solidFill>
                    <a:srgbClr val="E36C09"/>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id,</a:t>
              </a:r>
              <a:endParaRPr/>
            </a:p>
            <a:p>
              <a:pPr indent="0" lvl="3" marL="635000" marR="0" rtl="0" algn="l">
                <a:spcBef>
                  <a:spcPts val="0"/>
                </a:spcBef>
                <a:spcAft>
                  <a:spcPts val="0"/>
                </a:spcAft>
                <a:buNone/>
              </a:pPr>
              <a:r>
                <a:rPr b="0" i="0" lang="es-PE" sz="1200" u="none" cap="none" strike="noStrike">
                  <a:solidFill>
                    <a:schemeClr val="dk1"/>
                  </a:solidFill>
                  <a:latin typeface="Calibri"/>
                  <a:ea typeface="Calibri"/>
                  <a:cs typeface="Calibri"/>
                  <a:sym typeface="Calibri"/>
                </a:rPr>
                <a:t>'Producto' + </a:t>
              </a:r>
              <a:r>
                <a:rPr b="1" i="0" lang="es-PE" sz="1200" u="none" cap="none" strike="noStrike">
                  <a:solidFill>
                    <a:srgbClr val="7030A0"/>
                  </a:solidFill>
                  <a:latin typeface="Calibri"/>
                  <a:ea typeface="Calibri"/>
                  <a:cs typeface="Calibri"/>
                  <a:sym typeface="Calibri"/>
                </a:rPr>
                <a:t>CAST(</a:t>
              </a:r>
              <a:r>
                <a:rPr b="0" i="0" lang="es-PE" sz="1200" u="none" cap="none" strike="noStrike">
                  <a:solidFill>
                    <a:schemeClr val="dk1"/>
                  </a:solidFill>
                  <a:latin typeface="Calibri"/>
                  <a:ea typeface="Calibri"/>
                  <a:cs typeface="Calibri"/>
                  <a:sym typeface="Calibri"/>
                </a:rPr>
                <a:t>ROW_NUMBER() OVER (ORDER BY (SELECT NULL))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VARCHAR(10)</a:t>
              </a:r>
              <a:r>
                <a:rPr b="1" i="0" lang="es-PE" sz="1200" u="none" cap="none" strike="noStrike">
                  <a:solidFill>
                    <a:srgbClr val="7030A0"/>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nombre,</a:t>
              </a:r>
              <a:endParaRPr/>
            </a:p>
            <a:p>
              <a:pPr indent="0" lvl="3" marL="635000" marR="0" rtl="0" algn="l">
                <a:spcBef>
                  <a:spcPts val="0"/>
                </a:spcBef>
                <a:spcAft>
                  <a:spcPts val="0"/>
                </a:spcAft>
                <a:buNone/>
              </a:pPr>
              <a:r>
                <a:rPr b="0" i="0" lang="es-PE" sz="1200" u="none" cap="none" strike="noStrike">
                  <a:solidFill>
                    <a:schemeClr val="dk1"/>
                  </a:solidFill>
                  <a:latin typeface="Calibri"/>
                  <a:ea typeface="Calibri"/>
                  <a:cs typeface="Calibri"/>
                  <a:sym typeface="Calibri"/>
                </a:rPr>
                <a:t>ROUND(</a:t>
              </a:r>
              <a:r>
                <a:rPr b="0" i="0" lang="es-PE" sz="1200" u="none" cap="none" strike="noStrike">
                  <a:solidFill>
                    <a:srgbClr val="E36C09"/>
                  </a:solidFill>
                  <a:latin typeface="Calibri"/>
                  <a:ea typeface="Calibri"/>
                  <a:cs typeface="Calibri"/>
                  <a:sym typeface="Calibri"/>
                </a:rPr>
                <a:t>RAND() </a:t>
              </a:r>
              <a:r>
                <a:rPr b="0" i="0" lang="es-PE" sz="1200" u="none" cap="none" strike="noStrike">
                  <a:solidFill>
                    <a:schemeClr val="dk1"/>
                  </a:solidFill>
                  <a:latin typeface="Calibri"/>
                  <a:ea typeface="Calibri"/>
                  <a:cs typeface="Calibri"/>
                  <a:sym typeface="Calibri"/>
                </a:rPr>
                <a:t>* 1000, 2) </a:t>
              </a:r>
              <a:r>
                <a:rPr b="1" i="0" lang="es-PE" sz="1200" u="none" cap="none" strike="noStrike">
                  <a:solidFill>
                    <a:srgbClr val="7030A0"/>
                  </a:solidFill>
                  <a:latin typeface="Calibri"/>
                  <a:ea typeface="Calibri"/>
                  <a:cs typeface="Calibri"/>
                  <a:sym typeface="Calibri"/>
                </a:rPr>
                <a:t>AS</a:t>
              </a:r>
              <a:r>
                <a:rPr b="0" i="0" lang="es-PE" sz="1200" u="none" cap="none" strike="noStrike">
                  <a:solidFill>
                    <a:schemeClr val="dk1"/>
                  </a:solidFill>
                  <a:latin typeface="Calibri"/>
                  <a:ea typeface="Calibri"/>
                  <a:cs typeface="Calibri"/>
                  <a:sym typeface="Calibri"/>
                </a:rPr>
                <a:t> precio</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FROM </a:t>
              </a:r>
              <a:r>
                <a:rPr b="1" i="0" lang="es-PE" sz="1200" u="none" cap="none" strike="noStrike">
                  <a:solidFill>
                    <a:schemeClr val="dk1"/>
                  </a:solidFill>
                  <a:latin typeface="Calibri"/>
                  <a:ea typeface="Calibri"/>
                  <a:cs typeface="Calibri"/>
                  <a:sym typeface="Calibri"/>
                </a:rPr>
                <a:t>sys.all_objects</a:t>
              </a:r>
              <a:r>
                <a:rPr b="0" i="0" lang="es-PE"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7" name="Google Shape;417;p46"/>
            <p:cNvSpPr txBox="1"/>
            <p:nvPr/>
          </p:nvSpPr>
          <p:spPr>
            <a:xfrm>
              <a:off x="1122512" y="4304050"/>
              <a:ext cx="70319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en este ejemplo se utiliza la función </a:t>
              </a:r>
              <a:r>
                <a:rPr b="1" lang="es-PE" sz="1600">
                  <a:solidFill>
                    <a:srgbClr val="1F85A6"/>
                  </a:solidFill>
                  <a:latin typeface="Calibri"/>
                  <a:ea typeface="Calibri"/>
                  <a:cs typeface="Calibri"/>
                  <a:sym typeface="Calibri"/>
                </a:rPr>
                <a:t>RAND()</a:t>
              </a:r>
              <a:r>
                <a:rPr lang="es-PE" sz="1600">
                  <a:solidFill>
                    <a:srgbClr val="1F85A6"/>
                  </a:solidFill>
                  <a:latin typeface="Calibri"/>
                  <a:ea typeface="Calibri"/>
                  <a:cs typeface="Calibri"/>
                  <a:sym typeface="Calibri"/>
                </a:rPr>
                <a:t> para generar precios aleatorios de productos.</a:t>
              </a:r>
              <a:endParaRPr/>
            </a:p>
          </p:txBody>
        </p:sp>
        <p:sp>
          <p:nvSpPr>
            <p:cNvPr id="418" name="Google Shape;418;p46"/>
            <p:cNvSpPr txBox="1"/>
            <p:nvPr/>
          </p:nvSpPr>
          <p:spPr>
            <a:xfrm>
              <a:off x="983332" y="1500411"/>
              <a:ext cx="65471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TOMAR EN CUENTA EN LA GENERACIÓN DE DATOS DE PRUEBAS</a:t>
              </a:r>
              <a:endParaRPr sz="16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p:nvPr/>
        </p:nvSpPr>
        <p:spPr>
          <a:xfrm>
            <a:off x="407875" y="320830"/>
            <a:ext cx="823441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GENERACIÓN DE DATA DE PRUEBA PARA LAS TABLAS DE UNA BASE DE DATOS</a:t>
            </a:r>
            <a:endParaRPr/>
          </a:p>
        </p:txBody>
      </p:sp>
      <p:sp>
        <p:nvSpPr>
          <p:cNvPr id="425" name="Google Shape;425;p47"/>
          <p:cNvSpPr txBox="1"/>
          <p:nvPr/>
        </p:nvSpPr>
        <p:spPr>
          <a:xfrm>
            <a:off x="1006393" y="1639917"/>
            <a:ext cx="6624692" cy="738664"/>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974806"/>
                </a:solidFill>
                <a:latin typeface="Calibri"/>
                <a:ea typeface="Calibri"/>
                <a:cs typeface="Calibri"/>
                <a:sym typeface="Calibri"/>
              </a:rPr>
              <a:t>5.2.	Generar datos aleatorios - Ejemplos: </a:t>
            </a:r>
            <a:r>
              <a:rPr lang="es-PE" sz="1600">
                <a:solidFill>
                  <a:srgbClr val="262626"/>
                </a:solidFill>
                <a:latin typeface="Calibri"/>
                <a:ea typeface="Calibri"/>
                <a:cs typeface="Calibri"/>
                <a:sym typeface="Calibri"/>
              </a:rPr>
              <a:t>es factible generar datos de prueba utilizando la sentencia </a:t>
            </a:r>
            <a:r>
              <a:rPr b="1" lang="es-PE" sz="1600">
                <a:solidFill>
                  <a:srgbClr val="7030A0"/>
                </a:solidFill>
                <a:latin typeface="Calibri"/>
                <a:ea typeface="Calibri"/>
                <a:cs typeface="Calibri"/>
                <a:sym typeface="Calibri"/>
              </a:rPr>
              <a:t>INSERT INTO</a:t>
            </a:r>
            <a:r>
              <a:rPr lang="es-PE" sz="1600">
                <a:solidFill>
                  <a:srgbClr val="262626"/>
                </a:solidFill>
                <a:latin typeface="Calibri"/>
                <a:ea typeface="Calibri"/>
                <a:cs typeface="Calibri"/>
                <a:sym typeface="Calibri"/>
              </a:rPr>
              <a:t> más las funciones incorporadas en SQL Server </a:t>
            </a:r>
            <a:r>
              <a:rPr b="1" lang="es-PE" sz="1600">
                <a:solidFill>
                  <a:srgbClr val="E36C09"/>
                </a:solidFill>
                <a:latin typeface="Calibri"/>
                <a:ea typeface="Calibri"/>
                <a:cs typeface="Calibri"/>
                <a:sym typeface="Calibri"/>
              </a:rPr>
              <a:t>CHECKSUM()</a:t>
            </a:r>
            <a:r>
              <a:rPr lang="es-PE" sz="1600">
                <a:solidFill>
                  <a:schemeClr val="dk1"/>
                </a:solidFill>
                <a:latin typeface="Calibri"/>
                <a:ea typeface="Calibri"/>
                <a:cs typeface="Calibri"/>
                <a:sym typeface="Calibri"/>
              </a:rPr>
              <a:t> y </a:t>
            </a:r>
            <a:r>
              <a:rPr b="1" lang="es-PE" sz="1600">
                <a:solidFill>
                  <a:srgbClr val="E36C09"/>
                </a:solidFill>
                <a:latin typeface="Calibri"/>
                <a:ea typeface="Calibri"/>
                <a:cs typeface="Calibri"/>
                <a:sym typeface="Calibri"/>
              </a:rPr>
              <a:t>NEWID()</a:t>
            </a:r>
            <a:r>
              <a:rPr lang="es-PE" sz="1600">
                <a:solidFill>
                  <a:schemeClr val="dk1"/>
                </a:solidFill>
                <a:latin typeface="Calibri"/>
                <a:ea typeface="Calibri"/>
                <a:cs typeface="Calibri"/>
                <a:sym typeface="Calibri"/>
              </a:rPr>
              <a:t>:</a:t>
            </a:r>
            <a:endParaRPr/>
          </a:p>
        </p:txBody>
      </p:sp>
      <p:sp>
        <p:nvSpPr>
          <p:cNvPr id="426" name="Google Shape;426;p47"/>
          <p:cNvSpPr txBox="1"/>
          <p:nvPr/>
        </p:nvSpPr>
        <p:spPr>
          <a:xfrm>
            <a:off x="2301797" y="2476753"/>
            <a:ext cx="4446573" cy="1384995"/>
          </a:xfrm>
          <a:prstGeom prst="rect">
            <a:avLst/>
          </a:prstGeom>
          <a:noFill/>
          <a:ln cap="flat" cmpd="sng" w="9525">
            <a:solidFill>
              <a:srgbClr val="97480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rgbClr val="7030A0"/>
              </a:solidFill>
              <a:latin typeface="Calibri"/>
              <a:ea typeface="Calibri"/>
              <a:cs typeface="Calibri"/>
              <a:sym typeface="Calibri"/>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INSERT INTO </a:t>
            </a:r>
            <a:r>
              <a:rPr b="1" i="0" lang="es-PE" sz="1200" u="none" cap="none" strike="noStrike">
                <a:solidFill>
                  <a:schemeClr val="dk1"/>
                </a:solidFill>
                <a:latin typeface="Calibri"/>
                <a:ea typeface="Calibri"/>
                <a:cs typeface="Calibri"/>
                <a:sym typeface="Calibri"/>
              </a:rPr>
              <a:t>TarjetasCredito </a:t>
            </a:r>
            <a:r>
              <a:rPr b="0" i="0" lang="es-PE" sz="1200" u="none" cap="none" strike="noStrike">
                <a:solidFill>
                  <a:schemeClr val="dk1"/>
                </a:solidFill>
                <a:latin typeface="Calibri"/>
                <a:ea typeface="Calibri"/>
                <a:cs typeface="Calibri"/>
                <a:sym typeface="Calibri"/>
              </a:rPr>
              <a:t>(id, numeroTarjeta)</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SELECT</a:t>
            </a:r>
            <a:endParaRPr/>
          </a:p>
          <a:p>
            <a:pPr indent="0" lvl="2" marL="635000" marR="0" rtl="0" algn="l">
              <a:spcBef>
                <a:spcPts val="0"/>
              </a:spcBef>
              <a:spcAft>
                <a:spcPts val="0"/>
              </a:spcAft>
              <a:buNone/>
            </a:pPr>
            <a:r>
              <a:rPr b="0" i="0" lang="es-PE" sz="1200" u="none" cap="none" strike="noStrike">
                <a:solidFill>
                  <a:srgbClr val="E36C09"/>
                </a:solidFill>
                <a:latin typeface="Calibri"/>
                <a:ea typeface="Calibri"/>
                <a:cs typeface="Calibri"/>
                <a:sym typeface="Calibri"/>
              </a:rPr>
              <a:t>ROW_NUMBER() OVER (</a:t>
            </a:r>
            <a:r>
              <a:rPr b="0" i="0" lang="es-PE" sz="1200" u="none" cap="none" strike="noStrike">
                <a:solidFill>
                  <a:schemeClr val="dk1"/>
                </a:solidFill>
                <a:latin typeface="Calibri"/>
                <a:ea typeface="Calibri"/>
                <a:cs typeface="Calibri"/>
                <a:sym typeface="Calibri"/>
              </a:rPr>
              <a:t>ORDER BY (SELECT NULL)</a:t>
            </a:r>
            <a:r>
              <a:rPr b="0" i="0" lang="es-PE" sz="1200" u="none" cap="none" strike="noStrike">
                <a:solidFill>
                  <a:srgbClr val="E36C09"/>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 </a:t>
            </a:r>
            <a:r>
              <a:rPr b="0" i="0" lang="es-PE" sz="1200" u="none" cap="none" strike="noStrike">
                <a:solidFill>
                  <a:schemeClr val="dk1"/>
                </a:solidFill>
                <a:latin typeface="Calibri"/>
                <a:ea typeface="Calibri"/>
                <a:cs typeface="Calibri"/>
                <a:sym typeface="Calibri"/>
              </a:rPr>
              <a:t>id</a:t>
            </a:r>
            <a:r>
              <a:rPr b="1" i="0" lang="es-PE" sz="1200" u="none" cap="none" strike="noStrike">
                <a:solidFill>
                  <a:srgbClr val="7030A0"/>
                </a:solidFill>
                <a:latin typeface="Calibri"/>
                <a:ea typeface="Calibri"/>
                <a:cs typeface="Calibri"/>
                <a:sym typeface="Calibri"/>
              </a:rPr>
              <a:t>,</a:t>
            </a:r>
            <a:endParaRPr/>
          </a:p>
          <a:p>
            <a:pPr indent="0" lvl="2" marL="6350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ABS(RIGHT(</a:t>
            </a:r>
            <a:r>
              <a:rPr b="0" i="0" lang="es-PE" sz="1200" u="none" cap="none" strike="noStrike">
                <a:solidFill>
                  <a:srgbClr val="E36C09"/>
                </a:solidFill>
                <a:latin typeface="Calibri"/>
                <a:ea typeface="Calibri"/>
                <a:cs typeface="Calibri"/>
                <a:sym typeface="Calibri"/>
              </a:rPr>
              <a:t>CHECKSUM(NEWID())</a:t>
            </a:r>
            <a:r>
              <a:rPr b="0" i="0" lang="es-PE" sz="1200" u="none" cap="none" strike="noStrike">
                <a:solidFill>
                  <a:schemeClr val="dk1"/>
                </a:solidFill>
                <a:latin typeface="Calibri"/>
                <a:ea typeface="Calibri"/>
                <a:cs typeface="Calibri"/>
                <a:sym typeface="Calibri"/>
              </a:rPr>
              <a:t>, 16</a:t>
            </a:r>
            <a:r>
              <a:rPr b="1" i="0" lang="es-PE" sz="1200" u="none" cap="none" strike="noStrike">
                <a:solidFill>
                  <a:srgbClr val="7030A0"/>
                </a:solidFill>
                <a:latin typeface="Calibri"/>
                <a:ea typeface="Calibri"/>
                <a:cs typeface="Calibri"/>
                <a:sym typeface="Calibri"/>
              </a:rPr>
              <a:t>))</a:t>
            </a:r>
            <a:r>
              <a:rPr b="0" i="0" lang="es-PE" sz="1200" u="none" cap="none" strike="noStrike">
                <a:solidFill>
                  <a:schemeClr val="dk1"/>
                </a:solidFill>
                <a:latin typeface="Calibri"/>
                <a:ea typeface="Calibri"/>
                <a:cs typeface="Calibri"/>
                <a:sym typeface="Calibri"/>
              </a:rPr>
              <a:t> </a:t>
            </a:r>
            <a:r>
              <a:rPr b="1" i="0" lang="es-PE" sz="1200" u="none" cap="none" strike="noStrike">
                <a:solidFill>
                  <a:srgbClr val="7030A0"/>
                </a:solidFill>
                <a:latin typeface="Calibri"/>
                <a:ea typeface="Calibri"/>
                <a:cs typeface="Calibri"/>
                <a:sym typeface="Calibri"/>
              </a:rPr>
              <a:t>AS </a:t>
            </a:r>
            <a:r>
              <a:rPr b="0" i="0" lang="es-PE" sz="1200" u="none" cap="none" strike="noStrike">
                <a:solidFill>
                  <a:schemeClr val="dk1"/>
                </a:solidFill>
                <a:latin typeface="Calibri"/>
                <a:ea typeface="Calibri"/>
                <a:cs typeface="Calibri"/>
                <a:sym typeface="Calibri"/>
              </a:rPr>
              <a:t>numeroTarjeta</a:t>
            </a:r>
            <a:endParaRPr/>
          </a:p>
          <a:p>
            <a:pPr indent="0" lvl="1" marL="177800" marR="0" rtl="0" algn="l">
              <a:spcBef>
                <a:spcPts val="0"/>
              </a:spcBef>
              <a:spcAft>
                <a:spcPts val="0"/>
              </a:spcAft>
              <a:buNone/>
            </a:pPr>
            <a:r>
              <a:rPr b="1" i="0" lang="es-PE" sz="1200" u="none" cap="none" strike="noStrike">
                <a:solidFill>
                  <a:srgbClr val="7030A0"/>
                </a:solidFill>
                <a:latin typeface="Calibri"/>
                <a:ea typeface="Calibri"/>
                <a:cs typeface="Calibri"/>
                <a:sym typeface="Calibri"/>
              </a:rPr>
              <a:t>FROM </a:t>
            </a:r>
            <a:r>
              <a:rPr b="1" i="0" lang="es-PE" sz="1200" u="none" cap="none" strike="noStrike">
                <a:solidFill>
                  <a:schemeClr val="dk1"/>
                </a:solidFill>
                <a:latin typeface="Calibri"/>
                <a:ea typeface="Calibri"/>
                <a:cs typeface="Calibri"/>
                <a:sym typeface="Calibri"/>
              </a:rPr>
              <a:t>sys.all_objects</a:t>
            </a:r>
            <a:r>
              <a:rPr b="1" i="0" lang="es-PE" sz="1200" u="none" cap="none" strike="noStrike">
                <a:solidFill>
                  <a:srgbClr val="7030A0"/>
                </a:solidFill>
                <a:latin typeface="Calibri"/>
                <a:ea typeface="Calibri"/>
                <a:cs typeface="Calibri"/>
                <a:sym typeface="Calibri"/>
              </a:rPr>
              <a:t>;</a:t>
            </a:r>
            <a:endParaRPr/>
          </a:p>
          <a:p>
            <a:pPr indent="0" lvl="1" marL="17780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7" name="Google Shape;427;p47"/>
          <p:cNvSpPr txBox="1"/>
          <p:nvPr/>
        </p:nvSpPr>
        <p:spPr>
          <a:xfrm>
            <a:off x="773084" y="3924397"/>
            <a:ext cx="7916124" cy="12464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1F85A6"/>
                </a:solidFill>
                <a:latin typeface="Calibri"/>
                <a:ea typeface="Calibri"/>
                <a:cs typeface="Calibri"/>
                <a:sym typeface="Calibri"/>
              </a:rPr>
              <a:t>Caso: </a:t>
            </a:r>
            <a:r>
              <a:rPr lang="es-PE" sz="1500">
                <a:solidFill>
                  <a:srgbClr val="1F85A6"/>
                </a:solidFill>
                <a:latin typeface="Calibri"/>
                <a:ea typeface="Calibri"/>
                <a:cs typeface="Calibri"/>
                <a:sym typeface="Calibri"/>
              </a:rPr>
              <a:t>en este ejemplo se utiliza  la función CHECKSUM(NEWID()) para generar un número de tarjeta de crédito aleatorio. La función NEWID() genera un identificador único global (GUID) y luego la función CHECKSUM() calcula un valor hash para ese GUID. Se usa la función RIGHT() para obtener los últimos 16 caracteres del resultado de CHECKSUM(), lo cual dará un número de tarjeta de crédito ficticio de 16 dígitos. La función ABS() permite obtener los valores como positivos.</a:t>
            </a:r>
            <a:endParaRPr/>
          </a:p>
        </p:txBody>
      </p:sp>
      <p:sp>
        <p:nvSpPr>
          <p:cNvPr id="428" name="Google Shape;428;p47"/>
          <p:cNvSpPr txBox="1"/>
          <p:nvPr/>
        </p:nvSpPr>
        <p:spPr>
          <a:xfrm>
            <a:off x="1006393" y="1248282"/>
            <a:ext cx="65471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PASOS A TOMAR EN CUENTA EN LA GENERACIÓN DE DATOS DE PRUEBAS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48"/>
          <p:cNvSpPr/>
          <p:nvPr/>
        </p:nvSpPr>
        <p:spPr>
          <a:xfrm>
            <a:off x="1859623" y="770440"/>
            <a:ext cx="6800190" cy="375487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 plan de ejecución contiene la información de métricas de uso, de recursos y advertencias de tiempo de ejecución. El motor de base de datos considera cuál es la mejor manera de ejecutar una instrucción.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Entre los tipos de operaciones procesadas durante el plan de ejecución están las categorías: acceso a tablas, joins de tablas, agrupación y ordenamiento de tablas, genéricas.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En el proceso de aplicar buenas prácticas es importante conocer el ciclo de vida SQL y recordar cómo el motor de SQL Server procesa las consultas en sus diferentes etapas.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generación de datos de prueba es un proceso que depende del alcance de las necesidades y requisitos específicos que la originan. </a:t>
            </a:r>
            <a:endParaRPr sz="1700">
              <a:solidFill>
                <a:srgbClr val="FFFFFF"/>
              </a:solidFill>
              <a:latin typeface="Calibri"/>
              <a:ea typeface="Calibri"/>
              <a:cs typeface="Calibri"/>
              <a:sym typeface="Calibri"/>
            </a:endParaRPr>
          </a:p>
        </p:txBody>
      </p:sp>
      <p:sp>
        <p:nvSpPr>
          <p:cNvPr id="436" name="Google Shape;436;p4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702534" y="1637399"/>
            <a:ext cx="7452251" cy="1323439"/>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 PLAN DE EJECUCIÓN?</a:t>
            </a:r>
            <a:endParaRPr/>
          </a:p>
          <a:p>
            <a:pPr indent="0" lvl="0" marL="11725" marR="0" rtl="0" algn="just">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 el rendimiento no es satisfactorio, es necesario diagnosticar los problemas de rendimiento y encontrar su origen.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Esto implica probar cómo las diferentes consultas y aplicaciones afectan el rendimiento.</a:t>
            </a:r>
            <a:endParaRPr/>
          </a:p>
        </p:txBody>
      </p:sp>
      <p:pic>
        <p:nvPicPr>
          <p:cNvPr id="62" name="Google Shape;62;p5"/>
          <p:cNvPicPr preferRelativeResize="0"/>
          <p:nvPr/>
        </p:nvPicPr>
        <p:blipFill rotWithShape="1">
          <a:blip r:embed="rId3">
            <a:alphaModFix/>
          </a:blip>
          <a:srcRect b="0" l="0" r="0" t="0"/>
          <a:stretch/>
        </p:blipFill>
        <p:spPr>
          <a:xfrm>
            <a:off x="2535894" y="3233140"/>
            <a:ext cx="3785529" cy="1755017"/>
          </a:xfrm>
          <a:prstGeom prst="rect">
            <a:avLst/>
          </a:prstGeom>
          <a:noFill/>
          <a:ln cap="flat" cmpd="sng" w="9525">
            <a:solidFill>
              <a:schemeClr val="accent1"/>
            </a:solidFill>
            <a:prstDash val="solid"/>
            <a:round/>
            <a:headEnd len="sm" w="sm" type="none"/>
            <a:tailEnd len="sm" w="sm" type="none"/>
          </a:ln>
        </p:spPr>
      </p:pic>
      <p:sp>
        <p:nvSpPr>
          <p:cNvPr id="63" name="Google Shape;63;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grpSp>
        <p:nvGrpSpPr>
          <p:cNvPr id="70" name="Google Shape;70;p6"/>
          <p:cNvGrpSpPr/>
          <p:nvPr/>
        </p:nvGrpSpPr>
        <p:grpSpPr>
          <a:xfrm>
            <a:off x="1429789" y="2026503"/>
            <a:ext cx="6425738" cy="1938992"/>
            <a:chOff x="1429789" y="1530094"/>
            <a:chExt cx="6425738" cy="1938992"/>
          </a:xfrm>
        </p:grpSpPr>
        <p:sp>
          <p:nvSpPr>
            <p:cNvPr id="71" name="Google Shape;71;p6"/>
            <p:cNvSpPr/>
            <p:nvPr/>
          </p:nvSpPr>
          <p:spPr>
            <a:xfrm>
              <a:off x="1429789" y="1596043"/>
              <a:ext cx="6425738" cy="17230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6"/>
            <p:cNvSpPr txBox="1"/>
            <p:nvPr/>
          </p:nvSpPr>
          <p:spPr>
            <a:xfrm>
              <a:off x="1591997" y="1530094"/>
              <a:ext cx="6263530" cy="1938992"/>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11725" marR="0" rtl="0" algn="l">
                <a:spcBef>
                  <a:spcPts val="0"/>
                </a:spcBef>
                <a:spcAft>
                  <a:spcPts val="0"/>
                </a:spcAft>
                <a:buNone/>
              </a:pPr>
              <a:r>
                <a:rPr b="1" lang="es-PE" sz="1600">
                  <a:solidFill>
                    <a:schemeClr val="lt1"/>
                  </a:solidFill>
                  <a:latin typeface="Calibri"/>
                  <a:ea typeface="Calibri"/>
                  <a:cs typeface="Calibri"/>
                  <a:sym typeface="Calibri"/>
                </a:rPr>
                <a:t>¿QUÉ ES UN PLAN DE EJECUCIÓN?</a:t>
              </a:r>
              <a:endParaRPr/>
            </a:p>
            <a:p>
              <a:pPr indent="-285750" lvl="0" marL="297475" marR="0" rtl="0" algn="l">
                <a:spcBef>
                  <a:spcPts val="0"/>
                </a:spcBef>
                <a:spcAft>
                  <a:spcPts val="0"/>
                </a:spcAft>
                <a:buClr>
                  <a:schemeClr val="lt1"/>
                </a:buClr>
                <a:buSzPts val="1600"/>
                <a:buFont typeface="Arial"/>
                <a:buChar char="•"/>
              </a:pPr>
              <a:r>
                <a:rPr lang="es-PE" sz="1600">
                  <a:solidFill>
                    <a:schemeClr val="lt1"/>
                  </a:solidFill>
                  <a:latin typeface="Calibri"/>
                  <a:ea typeface="Calibri"/>
                  <a:cs typeface="Calibri"/>
                  <a:sym typeface="Calibri"/>
                </a:rPr>
                <a:t>Para poder usar esta función, los usuarios deben tener los permisos adecuados para ejecutar las consultas de SQL, para las cuales se genera un plan de ejecución gráfico. Además, deben tener el permiso </a:t>
              </a:r>
              <a:r>
                <a:rPr b="1" lang="es-PE" sz="1600">
                  <a:solidFill>
                    <a:schemeClr val="lt1"/>
                  </a:solidFill>
                  <a:latin typeface="Calibri"/>
                  <a:ea typeface="Calibri"/>
                  <a:cs typeface="Calibri"/>
                  <a:sym typeface="Calibri"/>
                </a:rPr>
                <a:t>SHOWPLAN</a:t>
              </a:r>
              <a:r>
                <a:rPr lang="es-PE" sz="1600">
                  <a:solidFill>
                    <a:schemeClr val="lt1"/>
                  </a:solidFill>
                  <a:latin typeface="Calibri"/>
                  <a:ea typeface="Calibri"/>
                  <a:cs typeface="Calibri"/>
                  <a:sym typeface="Calibri"/>
                </a:rPr>
                <a:t> para todas las bases de datos a las que hace referencia la consulta.</a:t>
              </a:r>
              <a:endParaRPr/>
            </a:p>
            <a:p>
              <a:pPr indent="-196850" lvl="0" marL="297475" marR="0" rtl="0" algn="l">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875899" y="1655113"/>
            <a:ext cx="3765042" cy="2954655"/>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UN PLAN DE EJECUCIÓN?</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SQL Server nos permite obtener dos tipos de planes de ejecución: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0070C0"/>
              </a:buClr>
              <a:buSzPts val="1600"/>
              <a:buFont typeface="Calibri"/>
              <a:buAutoNum type="arabicPeriod"/>
            </a:pPr>
            <a:r>
              <a:rPr b="1" lang="es-PE" sz="1600">
                <a:solidFill>
                  <a:srgbClr val="0070C0"/>
                </a:solidFill>
                <a:latin typeface="Calibri"/>
                <a:ea typeface="Calibri"/>
                <a:cs typeface="Calibri"/>
                <a:sym typeface="Calibri"/>
              </a:rPr>
              <a:t>Estimado:</a:t>
            </a:r>
            <a:r>
              <a:rPr lang="es-PE" sz="1600">
                <a:solidFill>
                  <a:srgbClr val="262626"/>
                </a:solidFill>
                <a:latin typeface="Calibri"/>
                <a:ea typeface="Calibri"/>
                <a:cs typeface="Calibri"/>
                <a:sym typeface="Calibri"/>
              </a:rPr>
              <a:t> el cual es generado por el optimizador de consultas, sin necesidad de ejecutar la sentencia SQL.</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0070C0"/>
              </a:buClr>
              <a:buSzPts val="1600"/>
              <a:buFont typeface="Calibri"/>
              <a:buAutoNum type="arabicPeriod"/>
            </a:pPr>
            <a:r>
              <a:rPr b="1" lang="es-PE" sz="1600">
                <a:solidFill>
                  <a:srgbClr val="0070C0"/>
                </a:solidFill>
                <a:latin typeface="Calibri"/>
                <a:ea typeface="Calibri"/>
                <a:cs typeface="Calibri"/>
                <a:sym typeface="Calibri"/>
              </a:rPr>
              <a:t>Actual o Real: </a:t>
            </a:r>
            <a:r>
              <a:rPr lang="es-PE" sz="1600">
                <a:solidFill>
                  <a:srgbClr val="262626"/>
                </a:solidFill>
                <a:latin typeface="Calibri"/>
                <a:ea typeface="Calibri"/>
                <a:cs typeface="Calibri"/>
                <a:sym typeface="Calibri"/>
              </a:rPr>
              <a:t>el cual es obtenido luego de la ejecución real de la consulta y variará en cada ejecución.</a:t>
            </a:r>
            <a:endParaRPr/>
          </a:p>
        </p:txBody>
      </p:sp>
      <p:sp>
        <p:nvSpPr>
          <p:cNvPr id="79" name="Google Shape;79;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grpSp>
        <p:nvGrpSpPr>
          <p:cNvPr id="80" name="Google Shape;80;p7"/>
          <p:cNvGrpSpPr/>
          <p:nvPr/>
        </p:nvGrpSpPr>
        <p:grpSpPr>
          <a:xfrm>
            <a:off x="4767864" y="1655113"/>
            <a:ext cx="3864794" cy="2829578"/>
            <a:chOff x="4767865" y="1969596"/>
            <a:chExt cx="3864794" cy="2829578"/>
          </a:xfrm>
        </p:grpSpPr>
        <p:grpSp>
          <p:nvGrpSpPr>
            <p:cNvPr id="81" name="Google Shape;81;p7"/>
            <p:cNvGrpSpPr/>
            <p:nvPr/>
          </p:nvGrpSpPr>
          <p:grpSpPr>
            <a:xfrm>
              <a:off x="5132420" y="1969596"/>
              <a:ext cx="3135682" cy="1147546"/>
              <a:chOff x="5132420" y="1791571"/>
              <a:chExt cx="3135682" cy="1147546"/>
            </a:xfrm>
          </p:grpSpPr>
          <p:pic>
            <p:nvPicPr>
              <p:cNvPr id="82" name="Google Shape;82;p7"/>
              <p:cNvPicPr preferRelativeResize="0"/>
              <p:nvPr/>
            </p:nvPicPr>
            <p:blipFill rotWithShape="1">
              <a:blip r:embed="rId3">
                <a:alphaModFix/>
              </a:blip>
              <a:srcRect b="0" l="0" r="53400" t="0"/>
              <a:stretch/>
            </p:blipFill>
            <p:spPr>
              <a:xfrm>
                <a:off x="5132420" y="2068570"/>
                <a:ext cx="3135682" cy="870547"/>
              </a:xfrm>
              <a:prstGeom prst="rect">
                <a:avLst/>
              </a:prstGeom>
              <a:noFill/>
              <a:ln>
                <a:noFill/>
              </a:ln>
            </p:spPr>
          </p:pic>
          <p:sp>
            <p:nvSpPr>
              <p:cNvPr id="83" name="Google Shape;83;p7"/>
              <p:cNvSpPr txBox="1"/>
              <p:nvPr/>
            </p:nvSpPr>
            <p:spPr>
              <a:xfrm>
                <a:off x="5132420" y="1791571"/>
                <a:ext cx="313568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200">
                    <a:solidFill>
                      <a:srgbClr val="974806"/>
                    </a:solidFill>
                    <a:latin typeface="Calibri"/>
                    <a:ea typeface="Calibri"/>
                    <a:cs typeface="Calibri"/>
                    <a:sym typeface="Calibri"/>
                  </a:rPr>
                  <a:t>Plan estimado</a:t>
                </a:r>
                <a:endParaRPr/>
              </a:p>
            </p:txBody>
          </p:sp>
        </p:grpSp>
        <p:grpSp>
          <p:nvGrpSpPr>
            <p:cNvPr id="84" name="Google Shape;84;p7"/>
            <p:cNvGrpSpPr/>
            <p:nvPr/>
          </p:nvGrpSpPr>
          <p:grpSpPr>
            <a:xfrm>
              <a:off x="4767865" y="3646430"/>
              <a:ext cx="3864794" cy="1152744"/>
              <a:chOff x="4767864" y="3369431"/>
              <a:chExt cx="3864794" cy="1152744"/>
            </a:xfrm>
          </p:grpSpPr>
          <p:pic>
            <p:nvPicPr>
              <p:cNvPr id="85" name="Google Shape;85;p7"/>
              <p:cNvPicPr preferRelativeResize="0"/>
              <p:nvPr/>
            </p:nvPicPr>
            <p:blipFill rotWithShape="1">
              <a:blip r:embed="rId4">
                <a:alphaModFix/>
              </a:blip>
              <a:srcRect b="0" l="0" r="47117" t="0"/>
              <a:stretch/>
            </p:blipFill>
            <p:spPr>
              <a:xfrm>
                <a:off x="4767865" y="3646430"/>
                <a:ext cx="3864793" cy="875745"/>
              </a:xfrm>
              <a:prstGeom prst="rect">
                <a:avLst/>
              </a:prstGeom>
              <a:noFill/>
              <a:ln>
                <a:noFill/>
              </a:ln>
            </p:spPr>
          </p:pic>
          <p:sp>
            <p:nvSpPr>
              <p:cNvPr id="86" name="Google Shape;86;p7"/>
              <p:cNvSpPr txBox="1"/>
              <p:nvPr/>
            </p:nvSpPr>
            <p:spPr>
              <a:xfrm>
                <a:off x="4767864" y="3369431"/>
                <a:ext cx="38647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200">
                    <a:solidFill>
                      <a:srgbClr val="974806"/>
                    </a:solidFill>
                    <a:latin typeface="Calibri"/>
                    <a:ea typeface="Calibri"/>
                    <a:cs typeface="Calibri"/>
                    <a:sym typeface="Calibri"/>
                  </a:rPr>
                  <a:t>Plan actual o real</a:t>
                </a:r>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sp>
        <p:nvSpPr>
          <p:cNvPr id="93" name="Google Shape;93;p8"/>
          <p:cNvSpPr txBox="1"/>
          <p:nvPr/>
        </p:nvSpPr>
        <p:spPr>
          <a:xfrm>
            <a:off x="781945" y="1400919"/>
            <a:ext cx="7821727" cy="1815882"/>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usar la opción de </a:t>
            </a:r>
            <a:r>
              <a:rPr b="1" lang="es-PE" sz="1600">
                <a:solidFill>
                  <a:srgbClr val="7030A0"/>
                </a:solidFill>
                <a:latin typeface="Calibri"/>
                <a:ea typeface="Calibri"/>
                <a:cs typeface="Calibri"/>
                <a:sym typeface="Calibri"/>
              </a:rPr>
              <a:t>“Incluir Plan Actual de ejecución”</a:t>
            </a:r>
            <a:r>
              <a:rPr lang="es-PE" sz="1600">
                <a:solidFill>
                  <a:srgbClr val="262626"/>
                </a:solidFill>
                <a:latin typeface="Calibri"/>
                <a:ea typeface="Calibri"/>
                <a:cs typeface="Calibri"/>
                <a:sym typeface="Calibri"/>
              </a:rPr>
              <a:t>, seleccionar, según el idioma, </a:t>
            </a:r>
            <a:r>
              <a:rPr b="1" lang="es-PE" sz="1600">
                <a:solidFill>
                  <a:srgbClr val="974806"/>
                </a:solidFill>
                <a:latin typeface="Calibri"/>
                <a:ea typeface="Calibri"/>
                <a:cs typeface="Calibri"/>
                <a:sym typeface="Calibri"/>
              </a:rPr>
              <a:t>“Query”</a:t>
            </a:r>
            <a:r>
              <a:rPr lang="es-PE" sz="1600">
                <a:solidFill>
                  <a:srgbClr val="262626"/>
                </a:solidFill>
                <a:latin typeface="Calibri"/>
                <a:ea typeface="Calibri"/>
                <a:cs typeface="Calibri"/>
                <a:sym typeface="Calibri"/>
              </a:rPr>
              <a:t> en el menú de SQL Server Management Studio, luego seleccionar la opción </a:t>
            </a:r>
            <a:r>
              <a:rPr b="1" lang="es-PE" sz="1600">
                <a:solidFill>
                  <a:srgbClr val="974806"/>
                </a:solidFill>
                <a:latin typeface="Calibri"/>
                <a:ea typeface="Calibri"/>
                <a:cs typeface="Calibri"/>
                <a:sym typeface="Calibri"/>
              </a:rPr>
              <a:t>“Include Actual Execution Plan”, </a:t>
            </a:r>
            <a:r>
              <a:rPr lang="es-PE" sz="1600">
                <a:solidFill>
                  <a:srgbClr val="262626"/>
                </a:solidFill>
                <a:latin typeface="Calibri"/>
                <a:ea typeface="Calibri"/>
                <a:cs typeface="Calibri"/>
                <a:sym typeface="Calibri"/>
              </a:rPr>
              <a:t>o presionar </a:t>
            </a:r>
            <a:r>
              <a:rPr b="1" lang="es-PE" sz="1600">
                <a:solidFill>
                  <a:srgbClr val="974806"/>
                </a:solidFill>
                <a:latin typeface="Calibri"/>
                <a:ea typeface="Calibri"/>
                <a:cs typeface="Calibri"/>
                <a:sym typeface="Calibri"/>
              </a:rPr>
              <a:t>[Ctrl + M] </a:t>
            </a:r>
            <a:r>
              <a:rPr lang="es-PE" sz="1600">
                <a:solidFill>
                  <a:srgbClr val="262626"/>
                </a:solidFill>
                <a:latin typeface="Calibri"/>
                <a:ea typeface="Calibri"/>
                <a:cs typeface="Calibri"/>
                <a:sym typeface="Calibri"/>
              </a:rPr>
              <a:t>en el teclado para activarlo.</a:t>
            </a:r>
            <a:endParaRPr/>
          </a:p>
          <a:p>
            <a:pPr indent="-247650" lvl="0" marL="297475" marR="0" rtl="0" algn="l">
              <a:spcBef>
                <a:spcPts val="0"/>
              </a:spcBef>
              <a:spcAft>
                <a:spcPts val="0"/>
              </a:spcAft>
              <a:buClr>
                <a:schemeClr val="dk1"/>
              </a:buClr>
              <a:buSzPts val="600"/>
              <a:buFont typeface="Arial"/>
              <a:buNone/>
            </a:pPr>
            <a:r>
              <a:t/>
            </a:r>
            <a:endParaRPr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Ahora, cada vez que se ejecute una consulta o procedimiento almacenado, inmediatamente, una pestaña adicional aparecerá en el panel de resultados, al lado de las pestañas </a:t>
            </a:r>
            <a:r>
              <a:rPr b="1" lang="es-PE" sz="1600">
                <a:solidFill>
                  <a:srgbClr val="7030A0"/>
                </a:solidFill>
                <a:latin typeface="Calibri"/>
                <a:ea typeface="Calibri"/>
                <a:cs typeface="Calibri"/>
                <a:sym typeface="Calibri"/>
              </a:rPr>
              <a:t>“Results” </a:t>
            </a:r>
            <a:r>
              <a:rPr lang="es-PE" sz="1600">
                <a:solidFill>
                  <a:srgbClr val="262626"/>
                </a:solidFill>
                <a:latin typeface="Calibri"/>
                <a:ea typeface="Calibri"/>
                <a:cs typeface="Calibri"/>
                <a:sym typeface="Calibri"/>
              </a:rPr>
              <a:t>y </a:t>
            </a:r>
            <a:r>
              <a:rPr b="1" lang="es-PE" sz="1600">
                <a:solidFill>
                  <a:srgbClr val="7030A0"/>
                </a:solidFill>
                <a:latin typeface="Calibri"/>
                <a:ea typeface="Calibri"/>
                <a:cs typeface="Calibri"/>
                <a:sym typeface="Calibri"/>
              </a:rPr>
              <a:t>“Messages”</a:t>
            </a:r>
            <a:r>
              <a:rPr lang="es-PE" sz="1600">
                <a:solidFill>
                  <a:srgbClr val="262626"/>
                </a:solidFill>
                <a:latin typeface="Calibri"/>
                <a:ea typeface="Calibri"/>
                <a:cs typeface="Calibri"/>
                <a:sym typeface="Calibri"/>
              </a:rPr>
              <a:t>, llamada </a:t>
            </a:r>
            <a:r>
              <a:rPr b="1" lang="es-PE" sz="1600">
                <a:solidFill>
                  <a:srgbClr val="262626"/>
                </a:solidFill>
                <a:latin typeface="Calibri"/>
                <a:ea typeface="Calibri"/>
                <a:cs typeface="Calibri"/>
                <a:sym typeface="Calibri"/>
              </a:rPr>
              <a:t>“Execution plan”</a:t>
            </a:r>
            <a:r>
              <a:rPr lang="es-PE" sz="1600">
                <a:solidFill>
                  <a:srgbClr val="262626"/>
                </a:solidFill>
                <a:latin typeface="Calibri"/>
                <a:ea typeface="Calibri"/>
                <a:cs typeface="Calibri"/>
                <a:sym typeface="Calibri"/>
              </a:rPr>
              <a:t>.</a:t>
            </a:r>
            <a:endParaRPr/>
          </a:p>
        </p:txBody>
      </p:sp>
      <p:pic>
        <p:nvPicPr>
          <p:cNvPr id="94" name="Google Shape;94;p8"/>
          <p:cNvPicPr preferRelativeResize="0"/>
          <p:nvPr/>
        </p:nvPicPr>
        <p:blipFill rotWithShape="1">
          <a:blip r:embed="rId3">
            <a:alphaModFix/>
          </a:blip>
          <a:srcRect b="0" l="0" r="0" t="0"/>
          <a:stretch/>
        </p:blipFill>
        <p:spPr>
          <a:xfrm>
            <a:off x="1657253" y="3406140"/>
            <a:ext cx="5955115" cy="1635171"/>
          </a:xfrm>
          <a:prstGeom prst="rect">
            <a:avLst/>
          </a:prstGeom>
          <a:noFill/>
          <a:ln cap="flat" cmpd="sng" w="9525">
            <a:solidFill>
              <a:srgbClr val="974806"/>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VER EL PLAN DE EJECUCIÓN DE UNA CONSULTA EN EL ASISTENTE</a:t>
            </a:r>
            <a:endParaRPr/>
          </a:p>
        </p:txBody>
      </p:sp>
      <p:sp>
        <p:nvSpPr>
          <p:cNvPr id="101" name="Google Shape;101;p9"/>
          <p:cNvSpPr txBox="1"/>
          <p:nvPr/>
        </p:nvSpPr>
        <p:spPr>
          <a:xfrm>
            <a:off x="1310292" y="1387252"/>
            <a:ext cx="6192430" cy="2708434"/>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PLANES DE EJECUCIÓN EN SQL SERVER</a:t>
            </a:r>
            <a:endParaRPr/>
          </a:p>
          <a:p>
            <a:pPr indent="0" lvl="0" marL="11725" marR="0" rtl="0" algn="just">
              <a:spcBef>
                <a:spcPts val="0"/>
              </a:spcBef>
              <a:spcAft>
                <a:spcPts val="0"/>
              </a:spcAft>
              <a:buNone/>
            </a:pPr>
            <a:r>
              <a:t/>
            </a:r>
            <a:endParaRPr b="1" sz="1600">
              <a:solidFill>
                <a:srgbClr val="262626"/>
              </a:solidFill>
              <a:latin typeface="Calibri"/>
              <a:ea typeface="Calibri"/>
              <a:cs typeface="Calibri"/>
              <a:sym typeface="Calibri"/>
            </a:endParaRPr>
          </a:p>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de Plan de ejecución: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just">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Presionar </a:t>
            </a:r>
            <a:r>
              <a:rPr b="1" lang="es-PE" sz="1600">
                <a:solidFill>
                  <a:srgbClr val="262626"/>
                </a:solidFill>
                <a:latin typeface="Calibri"/>
                <a:ea typeface="Calibri"/>
                <a:cs typeface="Calibri"/>
                <a:sym typeface="Calibri"/>
              </a:rPr>
              <a:t>[Ctrl + M]</a:t>
            </a:r>
            <a:r>
              <a:rPr lang="es-PE" sz="1600">
                <a:solidFill>
                  <a:srgbClr val="262626"/>
                </a:solidFill>
                <a:latin typeface="Calibri"/>
                <a:ea typeface="Calibri"/>
                <a:cs typeface="Calibri"/>
                <a:sym typeface="Calibri"/>
              </a:rPr>
              <a:t> en el teclado para activar el </a:t>
            </a:r>
            <a:r>
              <a:rPr b="1" lang="es-PE" sz="1600">
                <a:solidFill>
                  <a:srgbClr val="262626"/>
                </a:solidFill>
                <a:latin typeface="Calibri"/>
                <a:ea typeface="Calibri"/>
                <a:cs typeface="Calibri"/>
                <a:sym typeface="Calibri"/>
              </a:rPr>
              <a:t>Plan de Ejecución</a:t>
            </a:r>
            <a:r>
              <a:rPr lang="es-PE" sz="1600">
                <a:solidFill>
                  <a:srgbClr val="262626"/>
                </a:solidFill>
                <a:latin typeface="Calibri"/>
                <a:ea typeface="Calibri"/>
                <a:cs typeface="Calibri"/>
                <a:sym typeface="Calibri"/>
              </a:rPr>
              <a:t>.</a:t>
            </a:r>
            <a:endParaRPr/>
          </a:p>
          <a:p>
            <a:pPr indent="-241300" lvl="0" marL="354625" marR="0" rtl="0" algn="just">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just">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Ejecutar la sentencia:</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0" lvl="2" marL="926124" marR="0" rtl="0" algn="just">
              <a:spcBef>
                <a:spcPts val="0"/>
              </a:spcBef>
              <a:spcAft>
                <a:spcPts val="0"/>
              </a:spcAft>
              <a:buNone/>
            </a:pPr>
            <a:r>
              <a:rPr b="1" i="0" lang="es-PE" sz="1600" u="none" cap="none" strike="noStrike">
                <a:solidFill>
                  <a:srgbClr val="7030A0"/>
                </a:solidFill>
                <a:latin typeface="Calibri"/>
                <a:ea typeface="Calibri"/>
                <a:cs typeface="Calibri"/>
                <a:sym typeface="Calibri"/>
              </a:rPr>
              <a:t>SELECT</a:t>
            </a:r>
            <a:r>
              <a:rPr b="0" i="0" lang="es-PE" sz="1600" u="none" cap="none" strike="noStrike">
                <a:solidFill>
                  <a:srgbClr val="262626"/>
                </a:solidFill>
                <a:latin typeface="Calibri"/>
                <a:ea typeface="Calibri"/>
                <a:cs typeface="Calibri"/>
                <a:sym typeface="Calibri"/>
              </a:rPr>
              <a:t> * </a:t>
            </a:r>
            <a:r>
              <a:rPr b="1" i="0" lang="es-PE" sz="1600" u="none" cap="none" strike="noStrike">
                <a:solidFill>
                  <a:srgbClr val="7030A0"/>
                </a:solidFill>
                <a:latin typeface="Calibri"/>
                <a:ea typeface="Calibri"/>
                <a:cs typeface="Calibri"/>
                <a:sym typeface="Calibri"/>
              </a:rPr>
              <a:t>FROM</a:t>
            </a:r>
            <a:r>
              <a:rPr b="0" i="0" lang="es-PE" sz="1600" u="none" cap="none" strike="noStrike">
                <a:solidFill>
                  <a:srgbClr val="262626"/>
                </a:solidFill>
                <a:latin typeface="Calibri"/>
                <a:ea typeface="Calibri"/>
                <a:cs typeface="Calibri"/>
                <a:sym typeface="Calibri"/>
              </a:rPr>
              <a:t> Employees;</a:t>
            </a:r>
            <a:endParaRPr/>
          </a:p>
          <a:p>
            <a:pPr indent="0" lvl="2" marL="926124" marR="0" rtl="0" algn="just">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342900" lvl="0" marL="354625" marR="0" rtl="0" algn="just">
              <a:spcBef>
                <a:spcPts val="0"/>
              </a:spcBef>
              <a:spcAft>
                <a:spcPts val="0"/>
              </a:spcAft>
              <a:buClr>
                <a:srgbClr val="262626"/>
              </a:buClr>
              <a:buSzPts val="1600"/>
              <a:buFont typeface="Calibri"/>
              <a:buAutoNum type="arabicPeriod"/>
            </a:pPr>
            <a:r>
              <a:rPr lang="es-PE" sz="1600">
                <a:solidFill>
                  <a:srgbClr val="262626"/>
                </a:solidFill>
                <a:latin typeface="Calibri"/>
                <a:ea typeface="Calibri"/>
                <a:cs typeface="Calibri"/>
                <a:sym typeface="Calibri"/>
              </a:rPr>
              <a:t>El resultado del plan es:</a:t>
            </a:r>
            <a:endParaRPr/>
          </a:p>
        </p:txBody>
      </p:sp>
      <p:pic>
        <p:nvPicPr>
          <p:cNvPr id="102" name="Google Shape;102;p9"/>
          <p:cNvPicPr preferRelativeResize="0"/>
          <p:nvPr/>
        </p:nvPicPr>
        <p:blipFill rotWithShape="1">
          <a:blip r:embed="rId3">
            <a:alphaModFix/>
          </a:blip>
          <a:srcRect b="0" l="0" r="0" t="0"/>
          <a:stretch/>
        </p:blipFill>
        <p:spPr>
          <a:xfrm>
            <a:off x="4737494" y="3367384"/>
            <a:ext cx="3542741" cy="1597865"/>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