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715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297">
          <p15:clr>
            <a:srgbClr val="A4A3A4"/>
          </p15:clr>
        </p15:guide>
        <p15:guide id="2" pos="2993">
          <p15:clr>
            <a:srgbClr val="A4A3A4"/>
          </p15:clr>
        </p15:guide>
        <p15:guide id="3" orient="horz" pos="303">
          <p15:clr>
            <a:srgbClr val="A4A3A4"/>
          </p15:clr>
        </p15:guide>
        <p15:guide id="4" pos="5465">
          <p15:clr>
            <a:srgbClr val="A4A3A4"/>
          </p15:clr>
        </p15:guide>
        <p15:guide id="5" pos="317">
          <p15:clr>
            <a:srgbClr val="A4A3A4"/>
          </p15:clr>
        </p15:guide>
        <p15:guide id="6" pos="2767">
          <p15:clr>
            <a:srgbClr val="A4A3A4"/>
          </p15:clr>
        </p15:guide>
        <p15:guide id="7" pos="2880">
          <p15:clr>
            <a:srgbClr val="A4A3A4"/>
          </p15:clr>
        </p15:guide>
        <p15:guide id="8" orient="horz" pos="598">
          <p15:clr>
            <a:srgbClr val="A4A3A4"/>
          </p15:clr>
        </p15:guide>
        <p15:guide id="9" orient="horz" pos="984">
          <p15:clr>
            <a:srgbClr val="A4A3A4"/>
          </p15:clr>
        </p15:guide>
        <p15:guide id="10" pos="499">
          <p15:clr>
            <a:srgbClr val="A4A3A4"/>
          </p15:clr>
        </p15:guide>
        <p15:guide id="11" pos="4422">
          <p15:clr>
            <a:srgbClr val="A4A3A4"/>
          </p15:clr>
        </p15:guide>
        <p15:guide id="12" orient="horz" pos="2821">
          <p15:clr>
            <a:srgbClr val="A4A3A4"/>
          </p15:clr>
        </p15:guide>
        <p15:guide id="13" orient="horz" pos="1188">
          <p15:clr>
            <a:srgbClr val="A4A3A4"/>
          </p15:clr>
        </p15:guide>
        <p15:guide id="14" orient="horz" pos="1845">
          <p15:clr>
            <a:srgbClr val="A4A3A4"/>
          </p15:clr>
        </p15:guide>
        <p15:guide id="15" pos="2562">
          <p15:clr>
            <a:srgbClr val="A4A3A4"/>
          </p15:clr>
        </p15:guide>
        <p15:guide id="16" pos="431">
          <p15:clr>
            <a:srgbClr val="A4A3A4"/>
          </p15:clr>
        </p15:guide>
        <p15:guide id="17" pos="2245">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GoogleSlidesCustomDataVersion2">
      <go:slidesCustomData xmlns:go="http://customooxmlschemas.google.com/" r:id="rId30" roundtripDataSignature="AMtx7miJ3/zNPeIL6NK4MP++IPSQw8y8F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297" orient="horz"/>
        <p:guide pos="2993"/>
        <p:guide pos="303" orient="horz"/>
        <p:guide pos="5465"/>
        <p:guide pos="317"/>
        <p:guide pos="2767"/>
        <p:guide pos="2880"/>
        <p:guide pos="598" orient="horz"/>
        <p:guide pos="984" orient="horz"/>
        <p:guide pos="499"/>
        <p:guide pos="4422"/>
        <p:guide pos="2821" orient="horz"/>
        <p:guide pos="1188" orient="horz"/>
        <p:guide pos="1845" orient="horz"/>
        <p:guide pos="2562"/>
        <p:guide pos="431"/>
        <p:guide pos="2245"/>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P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54" name="Google Shape;54;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63: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51" name="Google Shape;151;p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Clr>
                <a:schemeClr val="dk1"/>
              </a:buClr>
              <a:buSzPts val="2000"/>
              <a:buFont typeface="Calibri"/>
              <a:buNone/>
            </a:pPr>
            <a:r>
              <a:t/>
            </a:r>
            <a:endParaRPr sz="2000"/>
          </a:p>
        </p:txBody>
      </p:sp>
      <p:sp>
        <p:nvSpPr>
          <p:cNvPr id="152" name="Google Shape;152;p6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solidFill>
                  <a:srgbClr val="000000"/>
                </a:solidFill>
                <a:latin typeface="Arial"/>
                <a:ea typeface="Arial"/>
                <a:cs typeface="Arial"/>
                <a:sym typeface="Arial"/>
              </a:rPr>
              <a:t>‹#›</a:t>
            </a:fld>
            <a:endParaRPr>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64: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59" name="Google Shape;159;p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Clr>
                <a:schemeClr val="dk1"/>
              </a:buClr>
              <a:buSzPts val="2000"/>
              <a:buFont typeface="Calibri"/>
              <a:buNone/>
            </a:pPr>
            <a:r>
              <a:t/>
            </a:r>
            <a:endParaRPr sz="2000"/>
          </a:p>
        </p:txBody>
      </p:sp>
      <p:sp>
        <p:nvSpPr>
          <p:cNvPr id="160" name="Google Shape;160;p6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solidFill>
                  <a:srgbClr val="000000"/>
                </a:solidFill>
                <a:latin typeface="Arial"/>
                <a:ea typeface="Arial"/>
                <a:cs typeface="Arial"/>
                <a:sym typeface="Arial"/>
              </a:rPr>
              <a:t>‹#›</a:t>
            </a:fld>
            <a:endParaRPr>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65: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70" name="Google Shape;170;p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Clr>
                <a:schemeClr val="dk1"/>
              </a:buClr>
              <a:buSzPts val="2000"/>
              <a:buFont typeface="Calibri"/>
              <a:buNone/>
            </a:pPr>
            <a:r>
              <a:t/>
            </a:r>
            <a:endParaRPr sz="2000"/>
          </a:p>
        </p:txBody>
      </p:sp>
      <p:sp>
        <p:nvSpPr>
          <p:cNvPr id="171" name="Google Shape;171;p6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solidFill>
                  <a:srgbClr val="000000"/>
                </a:solidFill>
                <a:latin typeface="Arial"/>
                <a:ea typeface="Arial"/>
                <a:cs typeface="Arial"/>
                <a:sym typeface="Arial"/>
              </a:rPr>
              <a:t>‹#›</a:t>
            </a:fld>
            <a:endParaRPr>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66: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p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marR="0" rtl="0" algn="l">
              <a:lnSpc>
                <a:spcPct val="100000"/>
              </a:lnSpc>
              <a:spcBef>
                <a:spcPts val="0"/>
              </a:spcBef>
              <a:spcAft>
                <a:spcPts val="0"/>
              </a:spcAft>
              <a:buSzPts val="1400"/>
              <a:buNone/>
            </a:pPr>
            <a:r>
              <a:t/>
            </a:r>
            <a:endParaRPr/>
          </a:p>
        </p:txBody>
      </p:sp>
      <p:sp>
        <p:nvSpPr>
          <p:cNvPr id="182" name="Google Shape;182;p6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5: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89" name="Google Shape;189;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Clr>
                <a:schemeClr val="dk1"/>
              </a:buClr>
              <a:buSzPts val="2000"/>
              <a:buFont typeface="Calibri"/>
              <a:buNone/>
            </a:pPr>
            <a:r>
              <a:t/>
            </a:r>
            <a:endParaRPr sz="2000"/>
          </a:p>
        </p:txBody>
      </p:sp>
      <p:sp>
        <p:nvSpPr>
          <p:cNvPr id="190" name="Google Shape;190;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solidFill>
                  <a:srgbClr val="000000"/>
                </a:solidFill>
                <a:latin typeface="Arial"/>
                <a:ea typeface="Arial"/>
                <a:cs typeface="Arial"/>
                <a:sym typeface="Arial"/>
              </a:rPr>
              <a:t>‹#›</a:t>
            </a:fld>
            <a:endParaRPr>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67: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97" name="Google Shape;197;p6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Clr>
                <a:schemeClr val="dk1"/>
              </a:buClr>
              <a:buSzPts val="2000"/>
              <a:buFont typeface="Calibri"/>
              <a:buNone/>
            </a:pPr>
            <a:r>
              <a:t/>
            </a:r>
            <a:endParaRPr sz="2000"/>
          </a:p>
        </p:txBody>
      </p:sp>
      <p:sp>
        <p:nvSpPr>
          <p:cNvPr id="198" name="Google Shape;198;p6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solidFill>
                  <a:srgbClr val="000000"/>
                </a:solidFill>
                <a:latin typeface="Arial"/>
                <a:ea typeface="Arial"/>
                <a:cs typeface="Arial"/>
                <a:sym typeface="Arial"/>
              </a:rPr>
              <a:t>‹#›</a:t>
            </a:fld>
            <a:endParaRPr>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68: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05" name="Google Shape;205;p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Clr>
                <a:schemeClr val="dk1"/>
              </a:buClr>
              <a:buSzPts val="2000"/>
              <a:buFont typeface="Calibri"/>
              <a:buNone/>
            </a:pPr>
            <a:r>
              <a:t/>
            </a:r>
            <a:endParaRPr sz="2000"/>
          </a:p>
        </p:txBody>
      </p:sp>
      <p:sp>
        <p:nvSpPr>
          <p:cNvPr id="206" name="Google Shape;206;p6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solidFill>
                  <a:srgbClr val="000000"/>
                </a:solidFill>
                <a:latin typeface="Arial"/>
                <a:ea typeface="Arial"/>
                <a:cs typeface="Arial"/>
                <a:sym typeface="Arial"/>
              </a:rPr>
              <a:t>‹#›</a:t>
            </a:fld>
            <a:endParaRPr>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69: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18" name="Google Shape;218;p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Clr>
                <a:schemeClr val="dk1"/>
              </a:buClr>
              <a:buSzPts val="2000"/>
              <a:buFont typeface="Calibri"/>
              <a:buNone/>
            </a:pPr>
            <a:r>
              <a:t/>
            </a:r>
            <a:endParaRPr sz="2000"/>
          </a:p>
        </p:txBody>
      </p:sp>
      <p:sp>
        <p:nvSpPr>
          <p:cNvPr id="219" name="Google Shape;219;p6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solidFill>
                  <a:srgbClr val="000000"/>
                </a:solidFill>
                <a:latin typeface="Arial"/>
                <a:ea typeface="Arial"/>
                <a:cs typeface="Arial"/>
                <a:sym typeface="Arial"/>
              </a:rPr>
              <a:t>‹#›</a:t>
            </a:fld>
            <a:endParaRPr>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70: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1" name="Google Shape;231;p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marR="0" rtl="0" algn="l">
              <a:lnSpc>
                <a:spcPct val="100000"/>
              </a:lnSpc>
              <a:spcBef>
                <a:spcPts val="0"/>
              </a:spcBef>
              <a:spcAft>
                <a:spcPts val="0"/>
              </a:spcAft>
              <a:buSzPts val="1400"/>
              <a:buNone/>
            </a:pPr>
            <a:r>
              <a:t/>
            </a:r>
            <a:endParaRPr/>
          </a:p>
        </p:txBody>
      </p:sp>
      <p:sp>
        <p:nvSpPr>
          <p:cNvPr id="232" name="Google Shape;232;p7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6: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39" name="Google Shape;239;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Clr>
                <a:schemeClr val="dk1"/>
              </a:buClr>
              <a:buSzPts val="2000"/>
              <a:buFont typeface="Calibri"/>
              <a:buNone/>
            </a:pPr>
            <a:r>
              <a:t/>
            </a:r>
            <a:endParaRPr sz="2000"/>
          </a:p>
        </p:txBody>
      </p:sp>
      <p:sp>
        <p:nvSpPr>
          <p:cNvPr id="240" name="Google Shape;240;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solidFill>
                  <a:srgbClr val="000000"/>
                </a:solidFill>
                <a:latin typeface="Arial"/>
                <a:ea typeface="Arial"/>
                <a:cs typeface="Arial"/>
                <a:sym typeface="Arial"/>
              </a:rPr>
              <a:t>‹#›</a:t>
            </a:fld>
            <a:endParaRPr>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5" name="Google Shape;65;p2: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7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6" name="Google Shape;246;p71: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72: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 name="Google Shape;255;p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marR="0" rtl="0" algn="l">
              <a:lnSpc>
                <a:spcPct val="100000"/>
              </a:lnSpc>
              <a:spcBef>
                <a:spcPts val="0"/>
              </a:spcBef>
              <a:spcAft>
                <a:spcPts val="0"/>
              </a:spcAft>
              <a:buSzPts val="1400"/>
              <a:buNone/>
            </a:pPr>
            <a:r>
              <a:t/>
            </a:r>
            <a:endParaRPr/>
          </a:p>
        </p:txBody>
      </p:sp>
      <p:sp>
        <p:nvSpPr>
          <p:cNvPr id="256" name="Google Shape;256;p7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7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8" name="Google Shape;268;p73: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7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6" name="Google Shape;276;p74: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9" name="Google Shape;289;p26: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57: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 name="Google Shape;75;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marR="0" rtl="0" algn="l">
              <a:lnSpc>
                <a:spcPct val="100000"/>
              </a:lnSpc>
              <a:spcBef>
                <a:spcPts val="0"/>
              </a:spcBef>
              <a:spcAft>
                <a:spcPts val="0"/>
              </a:spcAft>
              <a:buSzPts val="1400"/>
              <a:buNone/>
            </a:pPr>
            <a:r>
              <a:t/>
            </a:r>
            <a:endParaRPr/>
          </a:p>
        </p:txBody>
      </p:sp>
      <p:sp>
        <p:nvSpPr>
          <p:cNvPr id="76" name="Google Shape;76;p5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58: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 name="Google Shape;89;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marR="0" rtl="0" algn="l">
              <a:lnSpc>
                <a:spcPct val="100000"/>
              </a:lnSpc>
              <a:spcBef>
                <a:spcPts val="0"/>
              </a:spcBef>
              <a:spcAft>
                <a:spcPts val="0"/>
              </a:spcAft>
              <a:buSzPts val="1400"/>
              <a:buNone/>
            </a:pPr>
            <a:r>
              <a:t/>
            </a:r>
            <a:endParaRPr/>
          </a:p>
        </p:txBody>
      </p:sp>
      <p:sp>
        <p:nvSpPr>
          <p:cNvPr id="90" name="Google Shape;90;p5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59: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 name="Google Shape;101;p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457200" marR="0" rtl="0" algn="l">
              <a:lnSpc>
                <a:spcPct val="100000"/>
              </a:lnSpc>
              <a:spcBef>
                <a:spcPts val="0"/>
              </a:spcBef>
              <a:spcAft>
                <a:spcPts val="0"/>
              </a:spcAft>
              <a:buSzPts val="1400"/>
              <a:buNone/>
            </a:pPr>
            <a:r>
              <a:t/>
            </a:r>
            <a:endParaRPr/>
          </a:p>
        </p:txBody>
      </p:sp>
      <p:sp>
        <p:nvSpPr>
          <p:cNvPr id="102" name="Google Shape;102;p5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09" name="Google Shape;109;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Clr>
                <a:schemeClr val="dk1"/>
              </a:buClr>
              <a:buSzPts val="2000"/>
              <a:buFont typeface="Calibri"/>
              <a:buNone/>
            </a:pPr>
            <a:r>
              <a:t/>
            </a:r>
            <a:endParaRPr sz="2000"/>
          </a:p>
        </p:txBody>
      </p:sp>
      <p:sp>
        <p:nvSpPr>
          <p:cNvPr id="110" name="Google Shape;110;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solidFill>
                  <a:srgbClr val="000000"/>
                </a:solidFill>
                <a:latin typeface="Arial"/>
                <a:ea typeface="Arial"/>
                <a:cs typeface="Arial"/>
                <a:sym typeface="Arial"/>
              </a:rPr>
              <a:t>‹#›</a:t>
            </a:fld>
            <a:endParaRPr>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0: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7" name="Google Shape;117;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Clr>
                <a:schemeClr val="dk1"/>
              </a:buClr>
              <a:buSzPts val="2000"/>
              <a:buFont typeface="Calibri"/>
              <a:buNone/>
            </a:pPr>
            <a:r>
              <a:t/>
            </a:r>
            <a:endParaRPr sz="2000"/>
          </a:p>
        </p:txBody>
      </p:sp>
      <p:sp>
        <p:nvSpPr>
          <p:cNvPr id="118" name="Google Shape;118;p6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solidFill>
                  <a:srgbClr val="000000"/>
                </a:solidFill>
                <a:latin typeface="Arial"/>
                <a:ea typeface="Arial"/>
                <a:cs typeface="Arial"/>
                <a:sym typeface="Arial"/>
              </a:rPr>
              <a:t>‹#›</a:t>
            </a:fld>
            <a:endParaRPr>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1: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5" name="Google Shape;125;p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Clr>
                <a:schemeClr val="dk1"/>
              </a:buClr>
              <a:buSzPts val="2000"/>
              <a:buFont typeface="Calibri"/>
              <a:buNone/>
            </a:pPr>
            <a:r>
              <a:t/>
            </a:r>
            <a:endParaRPr sz="2000"/>
          </a:p>
        </p:txBody>
      </p:sp>
      <p:sp>
        <p:nvSpPr>
          <p:cNvPr id="126" name="Google Shape;126;p6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solidFill>
                  <a:srgbClr val="000000"/>
                </a:solidFill>
                <a:latin typeface="Arial"/>
                <a:ea typeface="Arial"/>
                <a:cs typeface="Arial"/>
                <a:sym typeface="Arial"/>
              </a:rPr>
              <a:t>‹#›</a:t>
            </a:fld>
            <a:endParaRPr>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2: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3" name="Google Shape;133;p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Clr>
                <a:schemeClr val="dk1"/>
              </a:buClr>
              <a:buSzPts val="2000"/>
              <a:buFont typeface="Calibri"/>
              <a:buNone/>
            </a:pPr>
            <a:r>
              <a:t/>
            </a:r>
            <a:endParaRPr sz="2000"/>
          </a:p>
        </p:txBody>
      </p:sp>
      <p:sp>
        <p:nvSpPr>
          <p:cNvPr id="134" name="Google Shape;134;p6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solidFill>
                  <a:srgbClr val="000000"/>
                </a:solidFill>
                <a:latin typeface="Arial"/>
                <a:ea typeface="Arial"/>
                <a:cs typeface="Arial"/>
                <a:sym typeface="Arial"/>
              </a:rPr>
              <a:t>‹#›</a:t>
            </a:fld>
            <a:endParaRPr>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3" name="Shape 13"/>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Video">
  <p:cSld name="Subtema - Video">
    <p:spTree>
      <p:nvGrpSpPr>
        <p:cNvPr id="28" name="Shape 28"/>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iapositiva de título">
  <p:cSld name="1_Diapositiva de título">
    <p:spTree>
      <p:nvGrpSpPr>
        <p:cNvPr id="29" name="Shape 2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p:cSld name="2_Title Slide">
    <p:spTree>
      <p:nvGrpSpPr>
        <p:cNvPr id="30" name="Shape 30"/>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31" name="Shape 31"/>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ubtema - 1 Imagen Centrada">
  <p:cSld name="1_Subtema - 1 Imagen Centrada">
    <p:spTree>
      <p:nvGrpSpPr>
        <p:cNvPr id="32" name="Shape 32"/>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Diapositiva de título">
  <p:cSld name="2_Diapositiva de título">
    <p:spTree>
      <p:nvGrpSpPr>
        <p:cNvPr id="33" name="Shape 33"/>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ítulo y objetos">
  <p:cSld name="3_Título y objetos">
    <p:spTree>
      <p:nvGrpSpPr>
        <p:cNvPr id="34" name="Shape 34"/>
        <p:cNvGrpSpPr/>
        <p:nvPr/>
      </p:nvGrpSpPr>
      <p:grpSpPr>
        <a:xfrm>
          <a:off x="0" y="0"/>
          <a:ext cx="0" cy="0"/>
          <a:chOff x="0" y="0"/>
          <a:chExt cx="0" cy="0"/>
        </a:xfrm>
      </p:grpSpPr>
    </p:spTree>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
  <p:cSld name="3_Title Slide">
    <p:spTree>
      <p:nvGrpSpPr>
        <p:cNvPr id="35" name="Shape 35"/>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36" name="Shape 36"/>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ubtema - 1 Imagen A">
  <p:cSld name="1_Subtema - 1 Imagen A">
    <p:spTree>
      <p:nvGrpSpPr>
        <p:cNvPr id="37" name="Shape 3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ítulo y objetos">
  <p:cSld name="1_Título y objetos">
    <p:spTree>
      <p:nvGrpSpPr>
        <p:cNvPr id="14" name="Shape 14"/>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Subtema - 1 Imagen Centrada">
  <p:cSld name="2_Subtema - 1 Imagen Centrada">
    <p:spTree>
      <p:nvGrpSpPr>
        <p:cNvPr id="38" name="Shape 38"/>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ubtema - Video">
  <p:cSld name="1_Subtema - Video">
    <p:spTree>
      <p:nvGrpSpPr>
        <p:cNvPr id="39" name="Shape 39"/>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Diapositiva de título">
  <p:cSld name="3_Diapositiva de título">
    <p:spTree>
      <p:nvGrpSpPr>
        <p:cNvPr id="40" name="Shape 40"/>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ítulo y objetos" showMasterSp="0">
  <p:cSld name="2_Título y objetos 2">
    <p:spTree>
      <p:nvGrpSpPr>
        <p:cNvPr id="41" name="Shape 41"/>
        <p:cNvGrpSpPr/>
        <p:nvPr/>
      </p:nvGrpSpPr>
      <p:grpSpPr>
        <a:xfrm>
          <a:off x="0" y="0"/>
          <a:ext cx="0" cy="0"/>
          <a:chOff x="0" y="0"/>
          <a:chExt cx="0" cy="0"/>
        </a:xfrm>
      </p:grpSpPr>
      <p:sp>
        <p:nvSpPr>
          <p:cNvPr id="42" name="Google Shape;42;p50"/>
          <p:cNvSpPr/>
          <p:nvPr/>
        </p:nvSpPr>
        <p:spPr>
          <a:xfrm>
            <a:off x="7204422" y="5371562"/>
            <a:ext cx="1544012" cy="184666"/>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600"/>
              <a:buFont typeface="Arial"/>
              <a:buNone/>
            </a:pPr>
            <a:r>
              <a:rPr b="0" i="0" lang="es-PE" sz="600" u="none" cap="none" strike="noStrike">
                <a:solidFill>
                  <a:srgbClr val="7F7F7F"/>
                </a:solidFill>
                <a:latin typeface="Arial"/>
                <a:ea typeface="Arial"/>
                <a:cs typeface="Arial"/>
                <a:sym typeface="Arial"/>
              </a:rPr>
              <a:t>© ISIL. Todos los derechos reservados</a:t>
            </a:r>
            <a:endParaRPr b="0" i="0" sz="1400" u="none" cap="none" strike="noStrike">
              <a:solidFill>
                <a:srgbClr val="000000"/>
              </a:solidFill>
              <a:latin typeface="Arial"/>
              <a:ea typeface="Arial"/>
              <a:cs typeface="Arial"/>
              <a:sym typeface="Arial"/>
            </a:endParaRPr>
          </a:p>
        </p:txBody>
      </p:sp>
      <p:sp>
        <p:nvSpPr>
          <p:cNvPr id="43" name="Google Shape;43;p50"/>
          <p:cNvSpPr txBox="1"/>
          <p:nvPr/>
        </p:nvSpPr>
        <p:spPr>
          <a:xfrm>
            <a:off x="876300" y="5343295"/>
            <a:ext cx="3227165"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r>
              <a:rPr b="0" i="0" lang="es-PE" sz="800" u="none" cap="none" strike="noStrike">
                <a:solidFill>
                  <a:srgbClr val="7F7F7F"/>
                </a:solidFill>
                <a:latin typeface="Calibri"/>
                <a:ea typeface="Calibri"/>
                <a:cs typeface="Calibri"/>
                <a:sym typeface="Calibri"/>
              </a:rPr>
              <a:t>GESTIÓN DE PROCESOS, SIMULACIÓN Y MEJORA CONTINUA  •  SESIÓN 01</a:t>
            </a:r>
            <a:endParaRPr b="0" i="0" sz="800" u="none" cap="none" strike="noStrike">
              <a:solidFill>
                <a:srgbClr val="7F7F7F"/>
              </a:solidFill>
              <a:latin typeface="Calibri"/>
              <a:ea typeface="Calibri"/>
              <a:cs typeface="Calibri"/>
              <a:sym typeface="Calibri"/>
            </a:endParaRPr>
          </a:p>
        </p:txBody>
      </p:sp>
      <p:pic>
        <p:nvPicPr>
          <p:cNvPr id="44" name="Google Shape;44;p50"/>
          <p:cNvPicPr preferRelativeResize="0"/>
          <p:nvPr/>
        </p:nvPicPr>
        <p:blipFill rotWithShape="1">
          <a:blip r:embed="rId2">
            <a:alphaModFix amt="20000"/>
          </a:blip>
          <a:srcRect b="0" l="0" r="0" t="0"/>
          <a:stretch/>
        </p:blipFill>
        <p:spPr>
          <a:xfrm>
            <a:off x="506316" y="5349405"/>
            <a:ext cx="369984" cy="206823"/>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Slide">
  <p:cSld name="4_Title Slide">
    <p:spTree>
      <p:nvGrpSpPr>
        <p:cNvPr id="45" name="Shape 45"/>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46" name="Shape 46"/>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Subtema - 1 Imagen A">
  <p:cSld name="2_Subtema - 1 Imagen A">
    <p:spTree>
      <p:nvGrpSpPr>
        <p:cNvPr id="47" name="Shape 47"/>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Subtema - 1 Imagen Centrada">
  <p:cSld name="3_Subtema - 1 Imagen Centrada">
    <p:spTree>
      <p:nvGrpSpPr>
        <p:cNvPr id="48" name="Shape 48"/>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Subtema - Video">
  <p:cSld name="2_Subtema - Video">
    <p:spTree>
      <p:nvGrpSpPr>
        <p:cNvPr id="49" name="Shape 49"/>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Diapositiva de título">
  <p:cSld name="4_Diapositiva de título">
    <p:spTree>
      <p:nvGrpSpPr>
        <p:cNvPr id="50" name="Shape 50"/>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2_Título y objetos">
    <p:spTree>
      <p:nvGrpSpPr>
        <p:cNvPr id="15" name="Shape 15"/>
        <p:cNvGrpSpPr/>
        <p:nvPr/>
      </p:nvGrpSpPr>
      <p:grpSpPr>
        <a:xfrm>
          <a:off x="0" y="0"/>
          <a:ext cx="0" cy="0"/>
          <a:chOff x="0" y="0"/>
          <a:chExt cx="0" cy="0"/>
        </a:xfrm>
      </p:grpSpPr>
    </p:spTree>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showMasterSp="0">
  <p:cSld name="Diapositiva de título">
    <p:spTree>
      <p:nvGrpSpPr>
        <p:cNvPr id="16" name="Shape 16"/>
        <p:cNvGrpSpPr/>
        <p:nvPr/>
      </p:nvGrpSpPr>
      <p:grpSpPr>
        <a:xfrm>
          <a:off x="0" y="0"/>
          <a:ext cx="0" cy="0"/>
          <a:chOff x="0" y="0"/>
          <a:chExt cx="0" cy="0"/>
        </a:xfrm>
      </p:grpSpPr>
      <p:sp>
        <p:nvSpPr>
          <p:cNvPr id="17" name="Google Shape;17;p31"/>
          <p:cNvSpPr/>
          <p:nvPr/>
        </p:nvSpPr>
        <p:spPr>
          <a:xfrm>
            <a:off x="7204422" y="5371562"/>
            <a:ext cx="1544012" cy="184666"/>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600"/>
              <a:buFont typeface="Arial"/>
              <a:buNone/>
            </a:pPr>
            <a:r>
              <a:rPr b="0" i="0" lang="es-PE" sz="600" u="none" cap="none" strike="noStrike">
                <a:solidFill>
                  <a:srgbClr val="7F7F7F"/>
                </a:solidFill>
                <a:latin typeface="Arial"/>
                <a:ea typeface="Arial"/>
                <a:cs typeface="Arial"/>
                <a:sym typeface="Arial"/>
              </a:rPr>
              <a:t>© ISIL. Todos los derechos reservados</a:t>
            </a:r>
            <a:endParaRPr b="0" i="0" sz="1400" u="none" cap="none" strike="noStrike">
              <a:solidFill>
                <a:srgbClr val="000000"/>
              </a:solidFill>
              <a:latin typeface="Arial"/>
              <a:ea typeface="Arial"/>
              <a:cs typeface="Arial"/>
              <a:sym typeface="Arial"/>
            </a:endParaRPr>
          </a:p>
        </p:txBody>
      </p:sp>
      <p:sp>
        <p:nvSpPr>
          <p:cNvPr id="18" name="Google Shape;18;p31"/>
          <p:cNvSpPr txBox="1"/>
          <p:nvPr/>
        </p:nvSpPr>
        <p:spPr>
          <a:xfrm>
            <a:off x="876300" y="5343295"/>
            <a:ext cx="2008883"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r>
              <a:rPr b="0" i="0" lang="es-PE" sz="800" u="none" cap="none" strike="noStrike">
                <a:solidFill>
                  <a:srgbClr val="7F7F7F"/>
                </a:solidFill>
                <a:latin typeface="Calibri"/>
                <a:ea typeface="Calibri"/>
                <a:cs typeface="Calibri"/>
                <a:sym typeface="Calibri"/>
              </a:rPr>
              <a:t>DESARROLLO DE RESILIENCIA  •  SESIÓN 10</a:t>
            </a:r>
            <a:endParaRPr b="0" i="0" sz="800" u="none" cap="none" strike="noStrike">
              <a:solidFill>
                <a:srgbClr val="7F7F7F"/>
              </a:solidFill>
              <a:latin typeface="Calibri"/>
              <a:ea typeface="Calibri"/>
              <a:cs typeface="Calibri"/>
              <a:sym typeface="Calibri"/>
            </a:endParaRPr>
          </a:p>
        </p:txBody>
      </p:sp>
      <p:pic>
        <p:nvPicPr>
          <p:cNvPr id="19" name="Google Shape;19;p31"/>
          <p:cNvPicPr preferRelativeResize="0"/>
          <p:nvPr/>
        </p:nvPicPr>
        <p:blipFill rotWithShape="1">
          <a:blip r:embed="rId2">
            <a:alphaModFix amt="20000"/>
          </a:blip>
          <a:srcRect b="0" l="0" r="0" t="0"/>
          <a:stretch/>
        </p:blipFill>
        <p:spPr>
          <a:xfrm>
            <a:off x="506316" y="5349405"/>
            <a:ext cx="369984" cy="206823"/>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showMasterSp="0">
  <p:cSld name="Título y objetos">
    <p:spTree>
      <p:nvGrpSpPr>
        <p:cNvPr id="20" name="Shape 20"/>
        <p:cNvGrpSpPr/>
        <p:nvPr/>
      </p:nvGrpSpPr>
      <p:grpSpPr>
        <a:xfrm>
          <a:off x="0" y="0"/>
          <a:ext cx="0" cy="0"/>
          <a:chOff x="0" y="0"/>
          <a:chExt cx="0" cy="0"/>
        </a:xfrm>
      </p:grpSpPr>
      <p:sp>
        <p:nvSpPr>
          <p:cNvPr id="21" name="Google Shape;21;p32"/>
          <p:cNvSpPr/>
          <p:nvPr/>
        </p:nvSpPr>
        <p:spPr>
          <a:xfrm>
            <a:off x="7204422" y="5371562"/>
            <a:ext cx="1544012" cy="184666"/>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600"/>
              <a:buFont typeface="Arial"/>
              <a:buNone/>
            </a:pPr>
            <a:r>
              <a:rPr b="0" i="0" lang="es-PE" sz="600" u="none" cap="none" strike="noStrike">
                <a:solidFill>
                  <a:srgbClr val="7F7F7F"/>
                </a:solidFill>
                <a:latin typeface="Arial"/>
                <a:ea typeface="Arial"/>
                <a:cs typeface="Arial"/>
                <a:sym typeface="Arial"/>
              </a:rPr>
              <a:t>© ISIL. Todos los derechos reservados</a:t>
            </a:r>
            <a:endParaRPr b="0" i="0" sz="1400" u="none" cap="none" strike="noStrike">
              <a:solidFill>
                <a:srgbClr val="000000"/>
              </a:solidFill>
              <a:latin typeface="Arial"/>
              <a:ea typeface="Arial"/>
              <a:cs typeface="Arial"/>
              <a:sym typeface="Arial"/>
            </a:endParaRPr>
          </a:p>
        </p:txBody>
      </p:sp>
      <p:sp>
        <p:nvSpPr>
          <p:cNvPr id="22" name="Google Shape;22;p32"/>
          <p:cNvSpPr txBox="1"/>
          <p:nvPr/>
        </p:nvSpPr>
        <p:spPr>
          <a:xfrm>
            <a:off x="876300" y="5343295"/>
            <a:ext cx="2008883"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r>
              <a:rPr b="0" i="0" lang="es-PE" sz="800" u="none" cap="none" strike="noStrike">
                <a:solidFill>
                  <a:srgbClr val="7F7F7F"/>
                </a:solidFill>
                <a:latin typeface="Calibri"/>
                <a:ea typeface="Calibri"/>
                <a:cs typeface="Calibri"/>
                <a:sym typeface="Calibri"/>
              </a:rPr>
              <a:t>DESARROLLO DE RESILIENCIA  •  SESIÓN 10</a:t>
            </a:r>
            <a:endParaRPr b="0" i="0" sz="800" u="none" cap="none" strike="noStrike">
              <a:solidFill>
                <a:srgbClr val="7F7F7F"/>
              </a:solidFill>
              <a:latin typeface="Calibri"/>
              <a:ea typeface="Calibri"/>
              <a:cs typeface="Calibri"/>
              <a:sym typeface="Calibri"/>
            </a:endParaRPr>
          </a:p>
        </p:txBody>
      </p:sp>
      <p:pic>
        <p:nvPicPr>
          <p:cNvPr id="23" name="Google Shape;23;p32"/>
          <p:cNvPicPr preferRelativeResize="0"/>
          <p:nvPr/>
        </p:nvPicPr>
        <p:blipFill rotWithShape="1">
          <a:blip r:embed="rId2">
            <a:alphaModFix amt="20000"/>
          </a:blip>
          <a:srcRect b="0" l="0" r="0" t="0"/>
          <a:stretch/>
        </p:blipFill>
        <p:spPr>
          <a:xfrm>
            <a:off x="506316" y="5349405"/>
            <a:ext cx="369984" cy="206823"/>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24" name="Shape 2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5" name="Shape 2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1 Imagen A">
  <p:cSld name="Subtema - 1 Imagen A">
    <p:spTree>
      <p:nvGrpSpPr>
        <p:cNvPr id="26" name="Shape 26"/>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1 Imagen Centrada">
  <p:cSld name="Subtema - 1 Imagen Centrada">
    <p:spTree>
      <p:nvGrpSpPr>
        <p:cNvPr id="27" name="Shape 2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theme" Target="../theme/theme2.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7"/>
          <p:cNvSpPr/>
          <p:nvPr/>
        </p:nvSpPr>
        <p:spPr>
          <a:xfrm>
            <a:off x="7204422" y="5371562"/>
            <a:ext cx="1544012" cy="184666"/>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600"/>
              <a:buFont typeface="Arial"/>
              <a:buNone/>
            </a:pPr>
            <a:r>
              <a:rPr b="0" i="0" lang="es-PE" sz="600" u="none" cap="none" strike="noStrike">
                <a:solidFill>
                  <a:srgbClr val="7F7F7F"/>
                </a:solidFill>
                <a:latin typeface="Arial"/>
                <a:ea typeface="Arial"/>
                <a:cs typeface="Arial"/>
                <a:sym typeface="Arial"/>
              </a:rPr>
              <a:t>© ISIL. Todos los derechos reservados</a:t>
            </a:r>
            <a:endParaRPr b="0" i="0" sz="1400" u="none" cap="none" strike="noStrike">
              <a:solidFill>
                <a:srgbClr val="000000"/>
              </a:solidFill>
              <a:latin typeface="Arial"/>
              <a:ea typeface="Arial"/>
              <a:cs typeface="Arial"/>
              <a:sym typeface="Arial"/>
            </a:endParaRPr>
          </a:p>
        </p:txBody>
      </p:sp>
      <p:sp>
        <p:nvSpPr>
          <p:cNvPr id="11" name="Google Shape;11;p27"/>
          <p:cNvSpPr txBox="1"/>
          <p:nvPr/>
        </p:nvSpPr>
        <p:spPr>
          <a:xfrm>
            <a:off x="876300" y="5343295"/>
            <a:ext cx="2008883"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r>
              <a:rPr b="0" i="0" lang="es-PE" sz="800" u="none" cap="none" strike="noStrike">
                <a:solidFill>
                  <a:srgbClr val="7F7F7F"/>
                </a:solidFill>
                <a:latin typeface="Calibri"/>
                <a:ea typeface="Calibri"/>
                <a:cs typeface="Calibri"/>
                <a:sym typeface="Calibri"/>
              </a:rPr>
              <a:t>DESARROLLO DE RESILIENCIA  •  SESIÓN 10</a:t>
            </a:r>
            <a:endParaRPr b="0" i="0" sz="800" u="none" cap="none" strike="noStrike">
              <a:solidFill>
                <a:srgbClr val="7F7F7F"/>
              </a:solidFill>
              <a:latin typeface="Calibri"/>
              <a:ea typeface="Calibri"/>
              <a:cs typeface="Calibri"/>
              <a:sym typeface="Calibri"/>
            </a:endParaRPr>
          </a:p>
        </p:txBody>
      </p:sp>
      <p:pic>
        <p:nvPicPr>
          <p:cNvPr id="12" name="Google Shape;12;p27"/>
          <p:cNvPicPr preferRelativeResize="0"/>
          <p:nvPr/>
        </p:nvPicPr>
        <p:blipFill rotWithShape="1">
          <a:blip r:embed="rId1">
            <a:alphaModFix amt="20000"/>
          </a:blip>
          <a:srcRect b="0" l="0" r="0" t="0"/>
          <a:stretch/>
        </p:blipFill>
        <p:spPr>
          <a:xfrm>
            <a:off x="506316" y="5349405"/>
            <a:ext cx="369984" cy="20682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4.png"/><Relationship Id="rId4" Type="http://schemas.openxmlformats.org/officeDocument/2006/relationships/image" Target="../media/image2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www.youtube.com/watch?v=ZOMWMroAfY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2.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6.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2.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6.png"/><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3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
          <p:cNvSpPr/>
          <p:nvPr/>
        </p:nvSpPr>
        <p:spPr>
          <a:xfrm>
            <a:off x="182879" y="5120640"/>
            <a:ext cx="4304965" cy="46201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7" name="Google Shape;57;p1"/>
          <p:cNvSpPr txBox="1"/>
          <p:nvPr/>
        </p:nvSpPr>
        <p:spPr>
          <a:xfrm>
            <a:off x="503238" y="808689"/>
            <a:ext cx="3104743" cy="13849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1" i="0" lang="es-PE" sz="900" u="none" cap="none" strike="noStrike">
                <a:solidFill>
                  <a:srgbClr val="6C6D6C"/>
                </a:solidFill>
                <a:latin typeface="Calibri"/>
                <a:ea typeface="Calibri"/>
                <a:cs typeface="Calibri"/>
                <a:sym typeface="Calibri"/>
              </a:rPr>
              <a:t>DESARROLLO DE RESILIENCIA</a:t>
            </a:r>
            <a:endParaRPr b="0" i="0" sz="1400" u="none" cap="none" strike="noStrike">
              <a:solidFill>
                <a:srgbClr val="000000"/>
              </a:solidFill>
              <a:latin typeface="Arial"/>
              <a:ea typeface="Arial"/>
              <a:cs typeface="Arial"/>
              <a:sym typeface="Arial"/>
            </a:endParaRPr>
          </a:p>
        </p:txBody>
      </p:sp>
      <p:sp>
        <p:nvSpPr>
          <p:cNvPr id="58" name="Google Shape;58;p1"/>
          <p:cNvSpPr txBox="1"/>
          <p:nvPr/>
        </p:nvSpPr>
        <p:spPr>
          <a:xfrm>
            <a:off x="743902" y="1819386"/>
            <a:ext cx="1457648" cy="30777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000"/>
              <a:buFont typeface="Arial"/>
              <a:buNone/>
            </a:pPr>
            <a:r>
              <a:rPr b="1" i="0" lang="es-PE" sz="2000" u="none" cap="none" strike="noStrike">
                <a:solidFill>
                  <a:srgbClr val="C8D42C"/>
                </a:solidFill>
                <a:latin typeface="Calibri"/>
                <a:ea typeface="Calibri"/>
                <a:cs typeface="Calibri"/>
                <a:sym typeface="Calibri"/>
              </a:rPr>
              <a:t>SESIÓN 10</a:t>
            </a:r>
            <a:endParaRPr b="0" i="0" sz="1400" u="none" cap="none" strike="noStrike">
              <a:solidFill>
                <a:srgbClr val="000000"/>
              </a:solidFill>
              <a:latin typeface="Arial"/>
              <a:ea typeface="Arial"/>
              <a:cs typeface="Arial"/>
              <a:sym typeface="Arial"/>
            </a:endParaRPr>
          </a:p>
        </p:txBody>
      </p:sp>
      <p:pic>
        <p:nvPicPr>
          <p:cNvPr id="59" name="Google Shape;59;p1"/>
          <p:cNvPicPr preferRelativeResize="0"/>
          <p:nvPr/>
        </p:nvPicPr>
        <p:blipFill rotWithShape="1">
          <a:blip r:embed="rId3">
            <a:alphaModFix/>
          </a:blip>
          <a:srcRect b="0" l="0" r="0" t="0"/>
          <a:stretch/>
        </p:blipFill>
        <p:spPr>
          <a:xfrm>
            <a:off x="507464" y="1883411"/>
            <a:ext cx="166865" cy="170453"/>
          </a:xfrm>
          <a:prstGeom prst="rect">
            <a:avLst/>
          </a:prstGeom>
          <a:noFill/>
          <a:ln>
            <a:noFill/>
          </a:ln>
        </p:spPr>
      </p:pic>
      <p:pic>
        <p:nvPicPr>
          <p:cNvPr id="60" name="Google Shape;60;p1"/>
          <p:cNvPicPr preferRelativeResize="0"/>
          <p:nvPr/>
        </p:nvPicPr>
        <p:blipFill rotWithShape="1">
          <a:blip r:embed="rId4">
            <a:alphaModFix/>
          </a:blip>
          <a:srcRect b="0" l="0" r="0" t="0"/>
          <a:stretch/>
        </p:blipFill>
        <p:spPr>
          <a:xfrm>
            <a:off x="3752850" y="0"/>
            <a:ext cx="5391150" cy="5715000"/>
          </a:xfrm>
          <a:prstGeom prst="rect">
            <a:avLst/>
          </a:prstGeom>
          <a:noFill/>
          <a:ln>
            <a:noFill/>
          </a:ln>
        </p:spPr>
      </p:pic>
      <p:sp>
        <p:nvSpPr>
          <p:cNvPr id="61" name="Google Shape;61;p1"/>
          <p:cNvSpPr/>
          <p:nvPr/>
        </p:nvSpPr>
        <p:spPr>
          <a:xfrm>
            <a:off x="503239" y="2177570"/>
            <a:ext cx="3258078" cy="787908"/>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Clr>
                <a:srgbClr val="000000"/>
              </a:buClr>
              <a:buSzPts val="3600"/>
              <a:buFont typeface="Arial"/>
              <a:buNone/>
            </a:pPr>
            <a:r>
              <a:rPr b="1" i="0" lang="es-PE" sz="3200" u="none" cap="none" strike="noStrike">
                <a:solidFill>
                  <a:srgbClr val="000000"/>
                </a:solidFill>
                <a:latin typeface="Arial"/>
                <a:ea typeface="Arial"/>
                <a:cs typeface="Arial"/>
                <a:sym typeface="Arial"/>
              </a:rPr>
              <a:t>TIPOS DE</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rgbClr val="000000"/>
              </a:buClr>
              <a:buSzPts val="3600"/>
              <a:buFont typeface="Arial"/>
              <a:buNone/>
            </a:pPr>
            <a:r>
              <a:rPr b="1" i="0" lang="es-PE" sz="3200" u="none" cap="none" strike="noStrike">
                <a:solidFill>
                  <a:srgbClr val="000000"/>
                </a:solidFill>
                <a:latin typeface="Arial"/>
                <a:ea typeface="Arial"/>
                <a:cs typeface="Arial"/>
                <a:sym typeface="Arial"/>
              </a:rPr>
              <a:t>ESTRÉS</a:t>
            </a:r>
            <a:endParaRPr b="1" i="0" sz="3200" u="none" cap="none" strike="noStrike">
              <a:solidFill>
                <a:srgbClr val="000000"/>
              </a:solidFill>
              <a:latin typeface="Arial"/>
              <a:ea typeface="Arial"/>
              <a:cs typeface="Arial"/>
              <a:sym typeface="Arial"/>
            </a:endParaRPr>
          </a:p>
        </p:txBody>
      </p:sp>
      <p:sp>
        <p:nvSpPr>
          <p:cNvPr id="62" name="Google Shape;62;p1"/>
          <p:cNvSpPr/>
          <p:nvPr/>
        </p:nvSpPr>
        <p:spPr>
          <a:xfrm>
            <a:off x="503238" y="3219842"/>
            <a:ext cx="2845526" cy="420884"/>
          </a:xfrm>
          <a:prstGeom prst="rect">
            <a:avLst/>
          </a:prstGeom>
          <a:noFill/>
          <a:ln>
            <a:noFill/>
          </a:ln>
        </p:spPr>
        <p:txBody>
          <a:bodyPr anchorCtr="0" anchor="t" bIns="0" lIns="0" spcFirstLastPara="1" rIns="0" wrap="square" tIns="0">
            <a:spAutoFit/>
          </a:bodyPr>
          <a:lstStyle/>
          <a:p>
            <a:pPr indent="-182563" lvl="0" marL="182563" marR="0" rtl="0" algn="l">
              <a:lnSpc>
                <a:spcPct val="120000"/>
              </a:lnSpc>
              <a:spcBef>
                <a:spcPts val="0"/>
              </a:spcBef>
              <a:spcAft>
                <a:spcPts val="0"/>
              </a:spcAft>
              <a:buClr>
                <a:srgbClr val="ACD144"/>
              </a:buClr>
              <a:buSzPts val="1200"/>
              <a:buFont typeface="Arial"/>
              <a:buChar char="•"/>
            </a:pPr>
            <a:r>
              <a:rPr b="0" i="0" lang="es-PE" sz="1200" u="none" cap="none" strike="noStrike">
                <a:solidFill>
                  <a:srgbClr val="000000"/>
                </a:solidFill>
                <a:latin typeface="Arial"/>
                <a:ea typeface="Arial"/>
                <a:cs typeface="Arial"/>
                <a:sym typeface="Arial"/>
              </a:rPr>
              <a:t>Eustrés</a:t>
            </a:r>
            <a:endParaRPr b="0" i="0" sz="1200" u="none" cap="none" strike="noStrike">
              <a:solidFill>
                <a:srgbClr val="000000"/>
              </a:solidFill>
              <a:latin typeface="Arial"/>
              <a:ea typeface="Arial"/>
              <a:cs typeface="Arial"/>
              <a:sym typeface="Arial"/>
            </a:endParaRPr>
          </a:p>
          <a:p>
            <a:pPr indent="-182563" lvl="0" marL="182563" marR="0" rtl="0" algn="l">
              <a:lnSpc>
                <a:spcPct val="120000"/>
              </a:lnSpc>
              <a:spcBef>
                <a:spcPts val="0"/>
              </a:spcBef>
              <a:spcAft>
                <a:spcPts val="0"/>
              </a:spcAft>
              <a:buClr>
                <a:srgbClr val="ACD144"/>
              </a:buClr>
              <a:buSzPts val="1200"/>
              <a:buFont typeface="Arial"/>
              <a:buChar char="•"/>
            </a:pPr>
            <a:r>
              <a:rPr b="0" i="0" lang="es-PE" sz="1200" u="none" cap="none" strike="noStrike">
                <a:solidFill>
                  <a:srgbClr val="000000"/>
                </a:solidFill>
                <a:latin typeface="Arial"/>
                <a:ea typeface="Arial"/>
                <a:cs typeface="Arial"/>
                <a:sym typeface="Arial"/>
              </a:rPr>
              <a:t>Distrés</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63"/>
          <p:cNvSpPr/>
          <p:nvPr/>
        </p:nvSpPr>
        <p:spPr>
          <a:xfrm>
            <a:off x="503238" y="376836"/>
            <a:ext cx="3038748"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Clr>
                <a:srgbClr val="000000"/>
              </a:buClr>
              <a:buSzPts val="1000"/>
              <a:buFont typeface="Arial"/>
              <a:buNone/>
            </a:pPr>
            <a:r>
              <a:rPr b="1" i="0" lang="es-PE" sz="1000" u="none" cap="none" strike="noStrike">
                <a:solidFill>
                  <a:srgbClr val="7F7F7F"/>
                </a:solidFill>
                <a:latin typeface="Calibri"/>
                <a:ea typeface="Calibri"/>
                <a:cs typeface="Calibri"/>
                <a:sym typeface="Calibri"/>
              </a:rPr>
              <a:t>+ </a:t>
            </a:r>
            <a:r>
              <a:rPr b="0" i="0" lang="es-PE" sz="1000" u="none" cap="none" strike="noStrike">
                <a:solidFill>
                  <a:srgbClr val="A5A5A5"/>
                </a:solidFill>
                <a:latin typeface="Calibri"/>
                <a:ea typeface="Calibri"/>
                <a:cs typeface="Calibri"/>
                <a:sym typeface="Calibri"/>
              </a:rPr>
              <a:t>EUSTRÉS</a:t>
            </a:r>
            <a:endParaRPr b="0" i="0" sz="1400" u="none" cap="none" strike="noStrike">
              <a:solidFill>
                <a:srgbClr val="000000"/>
              </a:solidFill>
              <a:latin typeface="Arial"/>
              <a:ea typeface="Arial"/>
              <a:cs typeface="Arial"/>
              <a:sym typeface="Arial"/>
            </a:endParaRPr>
          </a:p>
        </p:txBody>
      </p:sp>
      <p:sp>
        <p:nvSpPr>
          <p:cNvPr id="155" name="Google Shape;155;p63"/>
          <p:cNvSpPr txBox="1"/>
          <p:nvPr/>
        </p:nvSpPr>
        <p:spPr>
          <a:xfrm>
            <a:off x="503239" y="985839"/>
            <a:ext cx="3889500" cy="4171200"/>
          </a:xfrm>
          <a:prstGeom prst="rect">
            <a:avLst/>
          </a:prstGeom>
          <a:noFill/>
          <a:ln>
            <a:noFill/>
          </a:ln>
        </p:spPr>
        <p:txBody>
          <a:bodyPr anchorCtr="0" anchor="t" bIns="0" lIns="0" spcFirstLastPara="1" rIns="0" wrap="square" tIns="0">
            <a:spAutoFit/>
          </a:bodyPr>
          <a:lstStyle/>
          <a:p>
            <a:pPr indent="-179388" lvl="0" marL="179388" marR="0" rtl="0" algn="l">
              <a:lnSpc>
                <a:spcPct val="100000"/>
              </a:lnSpc>
              <a:spcBef>
                <a:spcPts val="0"/>
              </a:spcBef>
              <a:spcAft>
                <a:spcPts val="0"/>
              </a:spcAft>
              <a:buClr>
                <a:srgbClr val="000000"/>
              </a:buClr>
              <a:buSzPts val="1400"/>
              <a:buFont typeface="Arial"/>
              <a:buNone/>
            </a:pPr>
            <a:r>
              <a:rPr b="1" i="0" lang="es-PE" sz="1400" u="none" cap="none" strike="noStrike">
                <a:solidFill>
                  <a:schemeClr val="dk1"/>
                </a:solidFill>
                <a:latin typeface="Calibri"/>
                <a:ea typeface="Calibri"/>
                <a:cs typeface="Calibri"/>
                <a:sym typeface="Calibri"/>
              </a:rPr>
              <a:t>EUSTRÉS</a:t>
            </a:r>
            <a:r>
              <a:rPr b="0" i="0" lang="es-PE" sz="1400" u="none" cap="none" strike="noStrike">
                <a:solidFill>
                  <a:srgbClr val="438AD7"/>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179388" lvl="0" marL="179388" marR="0" rtl="0" algn="l">
              <a:lnSpc>
                <a:spcPct val="100000"/>
              </a:lnSpc>
              <a:spcBef>
                <a:spcPts val="1200"/>
              </a:spcBef>
              <a:spcAft>
                <a:spcPts val="0"/>
              </a:spcAft>
              <a:buClr>
                <a:srgbClr val="7030A0"/>
              </a:buClr>
              <a:buSzPts val="1300"/>
              <a:buFont typeface="Arial"/>
              <a:buChar char="•"/>
            </a:pPr>
            <a:r>
              <a:rPr b="0" i="0" lang="es-PE" sz="1300" u="none" cap="none" strike="noStrike">
                <a:solidFill>
                  <a:schemeClr val="dk1"/>
                </a:solidFill>
                <a:latin typeface="Calibri"/>
                <a:ea typeface="Calibri"/>
                <a:cs typeface="Calibri"/>
                <a:sym typeface="Calibri"/>
              </a:rPr>
              <a:t>Hace referencia a una respuesta equilibrada respetando los parámetros fisiológicos y psicológicos en cada persona, es decir, que este tipo de estrés permite que cada persona pueda movilizarse de forma dinámica en la realización de su trabajo.</a:t>
            </a:r>
            <a:endParaRPr b="0" i="0" sz="1400" u="none" cap="none" strike="noStrike">
              <a:solidFill>
                <a:srgbClr val="000000"/>
              </a:solidFill>
              <a:latin typeface="Arial"/>
              <a:ea typeface="Arial"/>
              <a:cs typeface="Arial"/>
              <a:sym typeface="Arial"/>
            </a:endParaRPr>
          </a:p>
          <a:p>
            <a:pPr indent="-96838" lvl="0" marL="179388" marR="0" rtl="0" algn="l">
              <a:lnSpc>
                <a:spcPct val="100000"/>
              </a:lnSpc>
              <a:spcBef>
                <a:spcPts val="0"/>
              </a:spcBef>
              <a:spcAft>
                <a:spcPts val="0"/>
              </a:spcAft>
              <a:buClr>
                <a:srgbClr val="7030A0"/>
              </a:buClr>
              <a:buSzPts val="1300"/>
              <a:buFont typeface="Arial"/>
              <a:buNone/>
            </a:pPr>
            <a:r>
              <a:t/>
            </a:r>
            <a:endParaRPr b="0" i="0" sz="1300" u="none" cap="none" strike="noStrike">
              <a:solidFill>
                <a:schemeClr val="dk1"/>
              </a:solidFill>
              <a:latin typeface="Calibri"/>
              <a:ea typeface="Calibri"/>
              <a:cs typeface="Calibri"/>
              <a:sym typeface="Calibri"/>
            </a:endParaRPr>
          </a:p>
          <a:p>
            <a:pPr indent="-179388" lvl="0" marL="179388" marR="0" rtl="0" algn="l">
              <a:lnSpc>
                <a:spcPct val="100000"/>
              </a:lnSpc>
              <a:spcBef>
                <a:spcPts val="0"/>
              </a:spcBef>
              <a:spcAft>
                <a:spcPts val="0"/>
              </a:spcAft>
              <a:buClr>
                <a:srgbClr val="7030A0"/>
              </a:buClr>
              <a:buSzPts val="1300"/>
              <a:buFont typeface="Arial"/>
              <a:buChar char="•"/>
            </a:pPr>
            <a:r>
              <a:rPr b="0" i="0" lang="es-PE" sz="1300" u="none" cap="none" strike="noStrike">
                <a:solidFill>
                  <a:schemeClr val="dk1"/>
                </a:solidFill>
                <a:latin typeface="Calibri"/>
                <a:ea typeface="Calibri"/>
                <a:cs typeface="Calibri"/>
                <a:sym typeface="Calibri"/>
              </a:rPr>
              <a:t>Ejemplo: llegas un día tranquilo a tu centro de labores a realizar tus tareas habituales, cuando de pronto tu jefe te busca y te advierte que hay una sobrecarga de tareas por llevar a cabo el día de hoy y que además hay presión de parte de los clientes. Esto automáticamente activa nuestra alarma y moviliza la adrenalina y noradrenalina para elevar nuestra atención sobre la tarea a ejecutar, además de darle fuerza a nuestros músculos para caminar más rápido, correr hacia las otras oficinas. En síntesis, gracias al eustrés somos capaces de trabajar con más agilidad y con mayor atención hasta la culminación de la meta que nos han solicitado.</a:t>
            </a:r>
            <a:endParaRPr b="0" i="0" sz="1300" u="none" cap="none" strike="noStrike">
              <a:solidFill>
                <a:schemeClr val="dk1"/>
              </a:solidFill>
              <a:latin typeface="Calibri"/>
              <a:ea typeface="Calibri"/>
              <a:cs typeface="Calibri"/>
              <a:sym typeface="Calibri"/>
            </a:endParaRPr>
          </a:p>
        </p:txBody>
      </p:sp>
      <p:pic>
        <p:nvPicPr>
          <p:cNvPr descr="Qué es el eustrés y por qué es positivo fomentarlo" id="156" name="Google Shape;156;p63"/>
          <p:cNvPicPr preferRelativeResize="0"/>
          <p:nvPr/>
        </p:nvPicPr>
        <p:blipFill rotWithShape="1">
          <a:blip r:embed="rId3">
            <a:alphaModFix/>
          </a:blip>
          <a:srcRect b="0" l="26170" r="11303" t="0"/>
          <a:stretch/>
        </p:blipFill>
        <p:spPr>
          <a:xfrm>
            <a:off x="4751388" y="985838"/>
            <a:ext cx="3924300" cy="4248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64"/>
          <p:cNvSpPr/>
          <p:nvPr/>
        </p:nvSpPr>
        <p:spPr>
          <a:xfrm>
            <a:off x="503238" y="376836"/>
            <a:ext cx="3038748"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Clr>
                <a:srgbClr val="000000"/>
              </a:buClr>
              <a:buSzPts val="1000"/>
              <a:buFont typeface="Arial"/>
              <a:buNone/>
            </a:pPr>
            <a:r>
              <a:rPr b="1" i="0" lang="es-PE" sz="1000" u="none" cap="none" strike="noStrike">
                <a:solidFill>
                  <a:srgbClr val="7F7F7F"/>
                </a:solidFill>
                <a:latin typeface="Calibri"/>
                <a:ea typeface="Calibri"/>
                <a:cs typeface="Calibri"/>
                <a:sym typeface="Calibri"/>
              </a:rPr>
              <a:t>+ </a:t>
            </a:r>
            <a:r>
              <a:rPr b="0" i="0" lang="es-PE" sz="1000" u="none" cap="none" strike="noStrike">
                <a:solidFill>
                  <a:srgbClr val="A5A5A5"/>
                </a:solidFill>
                <a:latin typeface="Calibri"/>
                <a:ea typeface="Calibri"/>
                <a:cs typeface="Calibri"/>
                <a:sym typeface="Calibri"/>
              </a:rPr>
              <a:t>EUSTRÉS</a:t>
            </a:r>
            <a:endParaRPr b="0" i="0" sz="1400" u="none" cap="none" strike="noStrike">
              <a:solidFill>
                <a:srgbClr val="000000"/>
              </a:solidFill>
              <a:latin typeface="Arial"/>
              <a:ea typeface="Arial"/>
              <a:cs typeface="Arial"/>
              <a:sym typeface="Arial"/>
            </a:endParaRPr>
          </a:p>
        </p:txBody>
      </p:sp>
      <p:sp>
        <p:nvSpPr>
          <p:cNvPr id="163" name="Google Shape;163;p64"/>
          <p:cNvSpPr/>
          <p:nvPr/>
        </p:nvSpPr>
        <p:spPr>
          <a:xfrm>
            <a:off x="503239" y="985838"/>
            <a:ext cx="7424918" cy="21544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700"/>
              <a:buFont typeface="Arial"/>
              <a:buNone/>
            </a:pPr>
            <a:r>
              <a:rPr b="1" i="0" lang="es-PE" sz="1400" u="none" cap="none" strike="noStrike">
                <a:solidFill>
                  <a:schemeClr val="dk1"/>
                </a:solidFill>
                <a:latin typeface="Calibri"/>
                <a:ea typeface="Calibri"/>
                <a:cs typeface="Calibri"/>
                <a:sym typeface="Calibri"/>
              </a:rPr>
              <a:t>BENEFICIOS DEL EUSTRÉS</a:t>
            </a:r>
            <a:endParaRPr b="1" i="0" sz="1400" u="none" cap="none" strike="noStrike">
              <a:solidFill>
                <a:schemeClr val="dk1"/>
              </a:solidFill>
              <a:latin typeface="Calibri"/>
              <a:ea typeface="Calibri"/>
              <a:cs typeface="Calibri"/>
              <a:sym typeface="Calibri"/>
            </a:endParaRPr>
          </a:p>
        </p:txBody>
      </p:sp>
      <p:sp>
        <p:nvSpPr>
          <p:cNvPr id="164" name="Google Shape;164;p64"/>
          <p:cNvSpPr/>
          <p:nvPr/>
        </p:nvSpPr>
        <p:spPr>
          <a:xfrm>
            <a:off x="1372678" y="1671785"/>
            <a:ext cx="2169308" cy="604299"/>
          </a:xfrm>
          <a:prstGeom prst="roundRect">
            <a:avLst>
              <a:gd fmla="val 16667" name="adj"/>
            </a:avLst>
          </a:prstGeom>
          <a:solidFill>
            <a:srgbClr val="00B2C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s-PE" sz="1400" u="none" cap="none" strike="noStrike">
                <a:solidFill>
                  <a:schemeClr val="lt1"/>
                </a:solidFill>
                <a:latin typeface="Calibri"/>
                <a:ea typeface="Calibri"/>
                <a:cs typeface="Calibri"/>
                <a:sym typeface="Calibri"/>
              </a:rPr>
              <a:t>NOS ESTIMULA</a:t>
            </a:r>
            <a:endParaRPr b="1" i="0" sz="1100" u="none" cap="none" strike="noStrike">
              <a:solidFill>
                <a:srgbClr val="000000"/>
              </a:solidFill>
              <a:latin typeface="Arial"/>
              <a:ea typeface="Arial"/>
              <a:cs typeface="Arial"/>
              <a:sym typeface="Arial"/>
            </a:endParaRPr>
          </a:p>
        </p:txBody>
      </p:sp>
      <p:sp>
        <p:nvSpPr>
          <p:cNvPr id="165" name="Google Shape;165;p64"/>
          <p:cNvSpPr/>
          <p:nvPr/>
        </p:nvSpPr>
        <p:spPr>
          <a:xfrm>
            <a:off x="1372679" y="3438917"/>
            <a:ext cx="2169308" cy="604299"/>
          </a:xfrm>
          <a:prstGeom prst="roundRect">
            <a:avLst>
              <a:gd fmla="val 16667" name="adj"/>
            </a:avLst>
          </a:prstGeom>
          <a:solidFill>
            <a:srgbClr val="00B2C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s-PE" sz="1400" u="none" cap="none" strike="noStrike">
                <a:solidFill>
                  <a:schemeClr val="lt1"/>
                </a:solidFill>
                <a:latin typeface="Calibri"/>
                <a:ea typeface="Calibri"/>
                <a:cs typeface="Calibri"/>
                <a:sym typeface="Calibri"/>
              </a:rPr>
              <a:t>AUMENTO DE ENERGÍA</a:t>
            </a:r>
            <a:endParaRPr b="1" i="0" sz="1100" u="none" cap="none" strike="noStrike">
              <a:solidFill>
                <a:srgbClr val="000000"/>
              </a:solidFill>
              <a:latin typeface="Arial"/>
              <a:ea typeface="Arial"/>
              <a:cs typeface="Arial"/>
              <a:sym typeface="Arial"/>
            </a:endParaRPr>
          </a:p>
        </p:txBody>
      </p:sp>
      <p:sp>
        <p:nvSpPr>
          <p:cNvPr id="166" name="Google Shape;166;p64"/>
          <p:cNvSpPr txBox="1"/>
          <p:nvPr/>
        </p:nvSpPr>
        <p:spPr>
          <a:xfrm>
            <a:off x="4067175" y="1525588"/>
            <a:ext cx="4608513" cy="1154162"/>
          </a:xfrm>
          <a:prstGeom prst="rect">
            <a:avLst/>
          </a:prstGeom>
          <a:noFill/>
          <a:ln>
            <a:noFill/>
          </a:ln>
        </p:spPr>
        <p:txBody>
          <a:bodyPr anchorCtr="0" anchor="t" bIns="0" lIns="0" spcFirstLastPara="1" rIns="0" wrap="square" tIns="0">
            <a:spAutoFit/>
          </a:bodyPr>
          <a:lstStyle/>
          <a:p>
            <a:pPr indent="-179388" lvl="0" marL="179388" marR="0" rtl="0" algn="l">
              <a:lnSpc>
                <a:spcPct val="100000"/>
              </a:lnSpc>
              <a:spcBef>
                <a:spcPts val="0"/>
              </a:spcBef>
              <a:spcAft>
                <a:spcPts val="0"/>
              </a:spcAft>
              <a:buClr>
                <a:srgbClr val="00B2C2"/>
              </a:buClr>
              <a:buSzPts val="1500"/>
              <a:buFont typeface="Arial"/>
              <a:buChar char="•"/>
            </a:pPr>
            <a:r>
              <a:rPr b="0" i="0" lang="es-PE" sz="1500" u="none" cap="none" strike="noStrike">
                <a:solidFill>
                  <a:schemeClr val="dk1"/>
                </a:solidFill>
                <a:latin typeface="Calibri"/>
                <a:ea typeface="Calibri"/>
                <a:cs typeface="Calibri"/>
                <a:sym typeface="Calibri"/>
              </a:rPr>
              <a:t>Aumenta la dopamina, la cual se relaciona con la motivación y el placer por llevar a cabo una actividad que nos brindará una recompensa personal o social. Esta sensación mientras activemos “creencias de afronte” nos permitirá sostener dicha motivación.</a:t>
            </a:r>
            <a:endParaRPr b="0" i="0" sz="1500" u="none" cap="none" strike="noStrike">
              <a:solidFill>
                <a:schemeClr val="dk1"/>
              </a:solidFill>
              <a:latin typeface="Calibri"/>
              <a:ea typeface="Calibri"/>
              <a:cs typeface="Calibri"/>
              <a:sym typeface="Calibri"/>
            </a:endParaRPr>
          </a:p>
        </p:txBody>
      </p:sp>
      <p:sp>
        <p:nvSpPr>
          <p:cNvPr id="167" name="Google Shape;167;p64"/>
          <p:cNvSpPr txBox="1"/>
          <p:nvPr/>
        </p:nvSpPr>
        <p:spPr>
          <a:xfrm>
            <a:off x="4067175" y="3156490"/>
            <a:ext cx="4608600" cy="1616100"/>
          </a:xfrm>
          <a:prstGeom prst="rect">
            <a:avLst/>
          </a:prstGeom>
          <a:noFill/>
          <a:ln>
            <a:noFill/>
          </a:ln>
        </p:spPr>
        <p:txBody>
          <a:bodyPr anchorCtr="0" anchor="t" bIns="0" lIns="0" spcFirstLastPara="1" rIns="0" wrap="square" tIns="0">
            <a:spAutoFit/>
          </a:bodyPr>
          <a:lstStyle/>
          <a:p>
            <a:pPr indent="-179388" lvl="0" marL="179388" marR="0" rtl="0" algn="l">
              <a:lnSpc>
                <a:spcPct val="100000"/>
              </a:lnSpc>
              <a:spcBef>
                <a:spcPts val="0"/>
              </a:spcBef>
              <a:spcAft>
                <a:spcPts val="0"/>
              </a:spcAft>
              <a:buClr>
                <a:srgbClr val="00B2C2"/>
              </a:buClr>
              <a:buSzPts val="1500"/>
              <a:buFont typeface="Arial"/>
              <a:buChar char="•"/>
            </a:pPr>
            <a:r>
              <a:rPr b="0" i="0" lang="es-PE" sz="1500" u="none" cap="none" strike="noStrike">
                <a:solidFill>
                  <a:schemeClr val="dk1"/>
                </a:solidFill>
                <a:latin typeface="Calibri"/>
                <a:ea typeface="Calibri"/>
                <a:cs typeface="Calibri"/>
                <a:sym typeface="Calibri"/>
              </a:rPr>
              <a:t>Nuestro cerebro produce noradrenalina la cual nos permite focalizar nuestra atención sobre algunos estímulos que pueden ser tareas, metas o en la interacción con terceros. Esta mayor carga emocional direcciona a nuestra área motora generando incluso que podamos actuar con más velocidad según la circunstancia.</a:t>
            </a:r>
            <a:endParaRPr b="0" i="0" sz="15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65"/>
          <p:cNvSpPr/>
          <p:nvPr/>
        </p:nvSpPr>
        <p:spPr>
          <a:xfrm>
            <a:off x="503238" y="376836"/>
            <a:ext cx="3038748"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Clr>
                <a:srgbClr val="000000"/>
              </a:buClr>
              <a:buSzPts val="1000"/>
              <a:buFont typeface="Arial"/>
              <a:buNone/>
            </a:pPr>
            <a:r>
              <a:rPr b="1" i="0" lang="es-PE" sz="1000" u="none" cap="none" strike="noStrike">
                <a:solidFill>
                  <a:srgbClr val="7F7F7F"/>
                </a:solidFill>
                <a:latin typeface="Calibri"/>
                <a:ea typeface="Calibri"/>
                <a:cs typeface="Calibri"/>
                <a:sym typeface="Calibri"/>
              </a:rPr>
              <a:t>+ </a:t>
            </a:r>
            <a:r>
              <a:rPr b="0" i="0" lang="es-PE" sz="1000" u="none" cap="none" strike="noStrike">
                <a:solidFill>
                  <a:srgbClr val="A5A5A5"/>
                </a:solidFill>
                <a:latin typeface="Calibri"/>
                <a:ea typeface="Calibri"/>
                <a:cs typeface="Calibri"/>
                <a:sym typeface="Calibri"/>
              </a:rPr>
              <a:t>EUSTRÉS</a:t>
            </a:r>
            <a:endParaRPr b="0" i="0" sz="1400" u="none" cap="none" strike="noStrike">
              <a:solidFill>
                <a:srgbClr val="000000"/>
              </a:solidFill>
              <a:latin typeface="Arial"/>
              <a:ea typeface="Arial"/>
              <a:cs typeface="Arial"/>
              <a:sym typeface="Arial"/>
            </a:endParaRPr>
          </a:p>
        </p:txBody>
      </p:sp>
      <p:sp>
        <p:nvSpPr>
          <p:cNvPr id="174" name="Google Shape;174;p65"/>
          <p:cNvSpPr/>
          <p:nvPr/>
        </p:nvSpPr>
        <p:spPr>
          <a:xfrm>
            <a:off x="503239" y="985838"/>
            <a:ext cx="7424918" cy="21544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700"/>
              <a:buFont typeface="Arial"/>
              <a:buNone/>
            </a:pPr>
            <a:r>
              <a:rPr b="1" i="0" lang="es-PE" sz="1400" u="none" cap="none" strike="noStrike">
                <a:solidFill>
                  <a:schemeClr val="dk1"/>
                </a:solidFill>
                <a:latin typeface="Calibri"/>
                <a:ea typeface="Calibri"/>
                <a:cs typeface="Calibri"/>
                <a:sym typeface="Calibri"/>
              </a:rPr>
              <a:t>BENEFICIOS DEL EUSTRÉS</a:t>
            </a:r>
            <a:endParaRPr b="1" i="0" sz="1400" u="none" cap="none" strike="noStrike">
              <a:solidFill>
                <a:schemeClr val="dk1"/>
              </a:solidFill>
              <a:latin typeface="Calibri"/>
              <a:ea typeface="Calibri"/>
              <a:cs typeface="Calibri"/>
              <a:sym typeface="Calibri"/>
            </a:endParaRPr>
          </a:p>
        </p:txBody>
      </p:sp>
      <p:sp>
        <p:nvSpPr>
          <p:cNvPr id="175" name="Google Shape;175;p65"/>
          <p:cNvSpPr/>
          <p:nvPr/>
        </p:nvSpPr>
        <p:spPr>
          <a:xfrm>
            <a:off x="1372678" y="1908805"/>
            <a:ext cx="2169308" cy="604299"/>
          </a:xfrm>
          <a:prstGeom prst="roundRect">
            <a:avLst>
              <a:gd fmla="val 16667" name="adj"/>
            </a:avLst>
          </a:prstGeom>
          <a:solidFill>
            <a:srgbClr val="00B2C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s-PE" sz="1400" u="none" cap="none" strike="noStrike">
                <a:solidFill>
                  <a:schemeClr val="lt1"/>
                </a:solidFill>
                <a:latin typeface="Calibri"/>
                <a:ea typeface="Calibri"/>
                <a:cs typeface="Calibri"/>
                <a:sym typeface="Calibri"/>
              </a:rPr>
              <a:t>FORTALECE PRODUCTIVIDAD</a:t>
            </a:r>
            <a:endParaRPr b="1" i="0" sz="1400" u="none" cap="none" strike="noStrike">
              <a:solidFill>
                <a:schemeClr val="lt1"/>
              </a:solidFill>
              <a:latin typeface="Calibri"/>
              <a:ea typeface="Calibri"/>
              <a:cs typeface="Calibri"/>
              <a:sym typeface="Calibri"/>
            </a:endParaRPr>
          </a:p>
        </p:txBody>
      </p:sp>
      <p:sp>
        <p:nvSpPr>
          <p:cNvPr id="176" name="Google Shape;176;p65"/>
          <p:cNvSpPr/>
          <p:nvPr/>
        </p:nvSpPr>
        <p:spPr>
          <a:xfrm>
            <a:off x="1372679" y="3780251"/>
            <a:ext cx="2169308" cy="604299"/>
          </a:xfrm>
          <a:prstGeom prst="roundRect">
            <a:avLst>
              <a:gd fmla="val 16667" name="adj"/>
            </a:avLst>
          </a:prstGeom>
          <a:solidFill>
            <a:srgbClr val="00B2C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s-PE" sz="1400" u="none" cap="none" strike="noStrike">
                <a:solidFill>
                  <a:schemeClr val="lt1"/>
                </a:solidFill>
                <a:latin typeface="Calibri"/>
                <a:ea typeface="Calibri"/>
                <a:cs typeface="Calibri"/>
                <a:sym typeface="Calibri"/>
              </a:rPr>
              <a:t>AUMENTA LA INNOVACIÓN</a:t>
            </a:r>
            <a:endParaRPr b="1" i="0" sz="1400" u="none" cap="none" strike="noStrike">
              <a:solidFill>
                <a:schemeClr val="lt1"/>
              </a:solidFill>
              <a:latin typeface="Calibri"/>
              <a:ea typeface="Calibri"/>
              <a:cs typeface="Calibri"/>
              <a:sym typeface="Calibri"/>
            </a:endParaRPr>
          </a:p>
        </p:txBody>
      </p:sp>
      <p:sp>
        <p:nvSpPr>
          <p:cNvPr id="177" name="Google Shape;177;p65"/>
          <p:cNvSpPr txBox="1"/>
          <p:nvPr/>
        </p:nvSpPr>
        <p:spPr>
          <a:xfrm>
            <a:off x="4067175" y="1525588"/>
            <a:ext cx="4608600" cy="1293000"/>
          </a:xfrm>
          <a:prstGeom prst="rect">
            <a:avLst/>
          </a:prstGeom>
          <a:noFill/>
          <a:ln>
            <a:noFill/>
          </a:ln>
        </p:spPr>
        <p:txBody>
          <a:bodyPr anchorCtr="0" anchor="t" bIns="0" lIns="0" spcFirstLastPara="1" rIns="0" wrap="square" tIns="0">
            <a:spAutoFit/>
          </a:bodyPr>
          <a:lstStyle/>
          <a:p>
            <a:pPr indent="-179388" lvl="0" marL="179388" marR="0" rtl="0" algn="l">
              <a:lnSpc>
                <a:spcPct val="100000"/>
              </a:lnSpc>
              <a:spcBef>
                <a:spcPts val="0"/>
              </a:spcBef>
              <a:spcAft>
                <a:spcPts val="0"/>
              </a:spcAft>
              <a:buClr>
                <a:srgbClr val="00B2C2"/>
              </a:buClr>
              <a:buSzPts val="1400"/>
              <a:buFont typeface="Arial"/>
              <a:buChar char="•"/>
            </a:pPr>
            <a:r>
              <a:rPr b="0" i="0" lang="es-PE" sz="1400" u="none" cap="none" strike="noStrike">
                <a:solidFill>
                  <a:schemeClr val="dk1"/>
                </a:solidFill>
                <a:latin typeface="Calibri"/>
                <a:ea typeface="Calibri"/>
                <a:cs typeface="Calibri"/>
                <a:sym typeface="Calibri"/>
              </a:rPr>
              <a:t>El eustrés facilita que las personas podamos trabajar en tareas de forma paralela mostrando una conducta resolutiva a pesar de la complejidad de dicha actividad. Esta es una de las razones por la cual muchas empresas inician su día con palabras de aliento, charlas motivacionales o diciendo a su equipo “podemos hacer más y mejores cosas”.</a:t>
            </a:r>
            <a:endParaRPr b="0" i="0" sz="1400" u="none" cap="none" strike="noStrike">
              <a:solidFill>
                <a:schemeClr val="dk1"/>
              </a:solidFill>
              <a:latin typeface="Calibri"/>
              <a:ea typeface="Calibri"/>
              <a:cs typeface="Calibri"/>
              <a:sym typeface="Calibri"/>
            </a:endParaRPr>
          </a:p>
        </p:txBody>
      </p:sp>
      <p:sp>
        <p:nvSpPr>
          <p:cNvPr id="178" name="Google Shape;178;p65"/>
          <p:cNvSpPr txBox="1"/>
          <p:nvPr/>
        </p:nvSpPr>
        <p:spPr>
          <a:xfrm>
            <a:off x="4067175" y="3220627"/>
            <a:ext cx="4608600" cy="1723800"/>
          </a:xfrm>
          <a:prstGeom prst="rect">
            <a:avLst/>
          </a:prstGeom>
          <a:noFill/>
          <a:ln>
            <a:noFill/>
          </a:ln>
        </p:spPr>
        <p:txBody>
          <a:bodyPr anchorCtr="0" anchor="t" bIns="0" lIns="0" spcFirstLastPara="1" rIns="0" wrap="square" tIns="0">
            <a:spAutoFit/>
          </a:bodyPr>
          <a:lstStyle/>
          <a:p>
            <a:pPr indent="-179388" lvl="0" marL="179388" marR="0" rtl="0" algn="l">
              <a:lnSpc>
                <a:spcPct val="100000"/>
              </a:lnSpc>
              <a:spcBef>
                <a:spcPts val="0"/>
              </a:spcBef>
              <a:spcAft>
                <a:spcPts val="0"/>
              </a:spcAft>
              <a:buClr>
                <a:srgbClr val="00B2C2"/>
              </a:buClr>
              <a:buSzPts val="1400"/>
              <a:buFont typeface="Arial"/>
              <a:buChar char="•"/>
            </a:pPr>
            <a:r>
              <a:rPr b="0" i="0" lang="es-PE" sz="1400" u="none" cap="none" strike="noStrike">
                <a:solidFill>
                  <a:schemeClr val="dk1"/>
                </a:solidFill>
                <a:latin typeface="Calibri"/>
                <a:ea typeface="Calibri"/>
                <a:cs typeface="Calibri"/>
                <a:sym typeface="Calibri"/>
              </a:rPr>
              <a:t>El eustrés combinado con la curiosidad y motivación de logro puede llevar a generar ideas innovadoras. Permite combinar el esfuerzo tanto del cerebro izquierdo como del derecho (lo racional y lo intuitivo) siempre y cuando se mantenga en nivel de eustrés; de otra manera, la innovación o creatividad se podrán ver bloqueadas. Steve Jobs comentaba que antes de generar algunos cambios experimentaba las ganas, la tensión y el deseo de mejorar su producto.</a:t>
            </a:r>
            <a:endParaRPr b="0" i="0" sz="140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66"/>
          <p:cNvSpPr/>
          <p:nvPr/>
        </p:nvSpPr>
        <p:spPr>
          <a:xfrm>
            <a:off x="0" y="0"/>
            <a:ext cx="9144000" cy="5715000"/>
          </a:xfrm>
          <a:prstGeom prst="rect">
            <a:avLst/>
          </a:prstGeom>
          <a:solidFill>
            <a:srgbClr val="8087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85" name="Google Shape;185;p66"/>
          <p:cNvSpPr txBox="1"/>
          <p:nvPr/>
        </p:nvSpPr>
        <p:spPr>
          <a:xfrm>
            <a:off x="1008063" y="3169972"/>
            <a:ext cx="5993558" cy="387798"/>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2800"/>
              <a:buFont typeface="Arial"/>
              <a:buNone/>
            </a:pPr>
            <a:r>
              <a:rPr b="1" i="0" lang="es-PE" sz="2800" u="none" cap="none" strike="noStrike">
                <a:solidFill>
                  <a:schemeClr val="lt1"/>
                </a:solidFill>
                <a:latin typeface="Arial"/>
                <a:ea typeface="Arial"/>
                <a:cs typeface="Arial"/>
                <a:sym typeface="Arial"/>
              </a:rPr>
              <a:t>DISTRÉS</a:t>
            </a:r>
            <a:endParaRPr b="1" i="0" sz="2800" u="none" cap="none" strike="noStrike">
              <a:solidFill>
                <a:schemeClr val="lt1"/>
              </a:solidFill>
              <a:latin typeface="Arial"/>
              <a:ea typeface="Arial"/>
              <a:cs typeface="Arial"/>
              <a:sym typeface="Arial"/>
            </a:endParaRPr>
          </a:p>
        </p:txBody>
      </p:sp>
      <p:pic>
        <p:nvPicPr>
          <p:cNvPr id="186" name="Google Shape;186;p66"/>
          <p:cNvPicPr preferRelativeResize="0"/>
          <p:nvPr/>
        </p:nvPicPr>
        <p:blipFill rotWithShape="1">
          <a:blip r:embed="rId3">
            <a:alphaModFix/>
          </a:blip>
          <a:srcRect b="0" l="0" r="0" t="0"/>
          <a:stretch/>
        </p:blipFill>
        <p:spPr>
          <a:xfrm>
            <a:off x="1008063" y="2869612"/>
            <a:ext cx="195423" cy="20125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5"/>
          <p:cNvPicPr preferRelativeResize="0"/>
          <p:nvPr/>
        </p:nvPicPr>
        <p:blipFill rotWithShape="1">
          <a:blip r:embed="rId3">
            <a:alphaModFix/>
          </a:blip>
          <a:srcRect b="0" l="20109" r="19598" t="0"/>
          <a:stretch/>
        </p:blipFill>
        <p:spPr>
          <a:xfrm>
            <a:off x="503238" y="949325"/>
            <a:ext cx="3889375" cy="4300538"/>
          </a:xfrm>
          <a:prstGeom prst="rect">
            <a:avLst/>
          </a:prstGeom>
          <a:noFill/>
          <a:ln>
            <a:noFill/>
          </a:ln>
        </p:spPr>
      </p:pic>
      <p:sp>
        <p:nvSpPr>
          <p:cNvPr id="193" name="Google Shape;193;p5"/>
          <p:cNvSpPr/>
          <p:nvPr/>
        </p:nvSpPr>
        <p:spPr>
          <a:xfrm>
            <a:off x="503238" y="376836"/>
            <a:ext cx="3038748"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Clr>
                <a:srgbClr val="000000"/>
              </a:buClr>
              <a:buSzPts val="1000"/>
              <a:buFont typeface="Arial"/>
              <a:buNone/>
            </a:pPr>
            <a:r>
              <a:rPr b="1" i="0" lang="es-PE" sz="1000" u="none" cap="none" strike="noStrike">
                <a:solidFill>
                  <a:srgbClr val="7F7F7F"/>
                </a:solidFill>
                <a:latin typeface="Calibri"/>
                <a:ea typeface="Calibri"/>
                <a:cs typeface="Calibri"/>
                <a:sym typeface="Calibri"/>
              </a:rPr>
              <a:t>+ </a:t>
            </a:r>
            <a:r>
              <a:rPr b="0" i="0" lang="es-PE" sz="1000" u="none" cap="none" strike="noStrike">
                <a:solidFill>
                  <a:srgbClr val="A5A5A5"/>
                </a:solidFill>
                <a:latin typeface="Calibri"/>
                <a:ea typeface="Calibri"/>
                <a:cs typeface="Calibri"/>
                <a:sym typeface="Calibri"/>
              </a:rPr>
              <a:t>DISTRÉS</a:t>
            </a:r>
            <a:endParaRPr b="0" i="0" sz="1400" u="none" cap="none" strike="noStrike">
              <a:solidFill>
                <a:srgbClr val="000000"/>
              </a:solidFill>
              <a:latin typeface="Arial"/>
              <a:ea typeface="Arial"/>
              <a:cs typeface="Arial"/>
              <a:sym typeface="Arial"/>
            </a:endParaRPr>
          </a:p>
        </p:txBody>
      </p:sp>
      <p:sp>
        <p:nvSpPr>
          <p:cNvPr id="194" name="Google Shape;194;p5"/>
          <p:cNvSpPr txBox="1"/>
          <p:nvPr/>
        </p:nvSpPr>
        <p:spPr>
          <a:xfrm>
            <a:off x="4765993" y="952354"/>
            <a:ext cx="3909695" cy="4140685"/>
          </a:xfrm>
          <a:prstGeom prst="rect">
            <a:avLst/>
          </a:prstGeom>
          <a:noFill/>
          <a:ln>
            <a:noFill/>
          </a:ln>
        </p:spPr>
        <p:txBody>
          <a:bodyPr anchorCtr="0" anchor="t" bIns="46800" lIns="0" spcFirstLastPara="1" rIns="0" wrap="square" tIns="0">
            <a:spAutoFit/>
          </a:bodyPr>
          <a:lstStyle/>
          <a:p>
            <a:pPr indent="-179388" lvl="0" marL="179388" marR="0" rtl="0" algn="l">
              <a:lnSpc>
                <a:spcPct val="100000"/>
              </a:lnSpc>
              <a:spcBef>
                <a:spcPts val="0"/>
              </a:spcBef>
              <a:spcAft>
                <a:spcPts val="0"/>
              </a:spcAft>
              <a:buClr>
                <a:srgbClr val="00B2C2"/>
              </a:buClr>
              <a:buSzPts val="1400"/>
              <a:buFont typeface="Arial"/>
              <a:buChar char="•"/>
            </a:pPr>
            <a:r>
              <a:rPr b="0" i="0" lang="es-PE" sz="1400" u="none" cap="none" strike="noStrike">
                <a:solidFill>
                  <a:schemeClr val="dk1"/>
                </a:solidFill>
                <a:latin typeface="Calibri"/>
                <a:ea typeface="Calibri"/>
                <a:cs typeface="Calibri"/>
                <a:sym typeface="Calibri"/>
              </a:rPr>
              <a:t>Se refiere a una respuesta intensa, desfavorable y/o exagerada de los factores estresantes, ya sea en la dimensión biológica, físico o psicológica.</a:t>
            </a:r>
            <a:endParaRPr b="0" i="0" sz="1400" u="none" cap="none" strike="noStrike">
              <a:solidFill>
                <a:srgbClr val="000000"/>
              </a:solidFill>
              <a:latin typeface="Arial"/>
              <a:ea typeface="Arial"/>
              <a:cs typeface="Arial"/>
              <a:sym typeface="Arial"/>
            </a:endParaRPr>
          </a:p>
          <a:p>
            <a:pPr indent="-90488" lvl="0" marL="179388" marR="0" rtl="0" algn="l">
              <a:lnSpc>
                <a:spcPct val="100000"/>
              </a:lnSpc>
              <a:spcBef>
                <a:spcPts val="0"/>
              </a:spcBef>
              <a:spcAft>
                <a:spcPts val="0"/>
              </a:spcAft>
              <a:buClr>
                <a:srgbClr val="00B2C2"/>
              </a:buClr>
              <a:buSzPts val="1400"/>
              <a:buFont typeface="Arial"/>
              <a:buNone/>
            </a:pPr>
            <a:r>
              <a:t/>
            </a:r>
            <a:endParaRPr b="0" i="0" sz="1400" u="none" cap="none" strike="noStrike">
              <a:solidFill>
                <a:schemeClr val="dk1"/>
              </a:solidFill>
              <a:latin typeface="Calibri"/>
              <a:ea typeface="Calibri"/>
              <a:cs typeface="Calibri"/>
              <a:sym typeface="Calibri"/>
            </a:endParaRPr>
          </a:p>
          <a:p>
            <a:pPr indent="-179388" lvl="0" marL="179388" marR="0" rtl="0" algn="l">
              <a:lnSpc>
                <a:spcPct val="100000"/>
              </a:lnSpc>
              <a:spcBef>
                <a:spcPts val="0"/>
              </a:spcBef>
              <a:spcAft>
                <a:spcPts val="0"/>
              </a:spcAft>
              <a:buClr>
                <a:srgbClr val="00B2C2"/>
              </a:buClr>
              <a:buSzPts val="1400"/>
              <a:buFont typeface="Arial"/>
              <a:buChar char="•"/>
            </a:pPr>
            <a:r>
              <a:rPr b="0" i="0" lang="es-PE" sz="1400" u="none" cap="none" strike="noStrike">
                <a:solidFill>
                  <a:schemeClr val="dk1"/>
                </a:solidFill>
                <a:latin typeface="Calibri"/>
                <a:ea typeface="Calibri"/>
                <a:cs typeface="Calibri"/>
                <a:sym typeface="Calibri"/>
              </a:rPr>
              <a:t>También la podemos definir como el estrés disfuncional caracterizado por una elevada alerta capaz de movilizar nuestro organismo y generarnos una pérdida temporal de nuestra calma. Esto nos puede llevar al agotamiento de las reservas de energía, disminuye nuestra capacidad de respuesta e incluso tiene efectos en la dimensión orgánica.</a:t>
            </a:r>
            <a:endParaRPr b="0" i="0" sz="1200" u="none" cap="none" strike="noStrike">
              <a:solidFill>
                <a:srgbClr val="000000"/>
              </a:solidFill>
              <a:latin typeface="Arial"/>
              <a:ea typeface="Arial"/>
              <a:cs typeface="Arial"/>
              <a:sym typeface="Arial"/>
            </a:endParaRPr>
          </a:p>
          <a:p>
            <a:pPr indent="-90488" lvl="0" marL="179388" marR="0" rtl="0" algn="l">
              <a:lnSpc>
                <a:spcPct val="100000"/>
              </a:lnSpc>
              <a:spcBef>
                <a:spcPts val="0"/>
              </a:spcBef>
              <a:spcAft>
                <a:spcPts val="0"/>
              </a:spcAft>
              <a:buClr>
                <a:srgbClr val="00B2C2"/>
              </a:buClr>
              <a:buSzPts val="1400"/>
              <a:buFont typeface="Arial"/>
              <a:buNone/>
            </a:pPr>
            <a:r>
              <a:t/>
            </a:r>
            <a:endParaRPr b="0" i="0" sz="1400" u="none" cap="none" strike="noStrike">
              <a:solidFill>
                <a:schemeClr val="dk1"/>
              </a:solidFill>
              <a:latin typeface="Calibri"/>
              <a:ea typeface="Calibri"/>
              <a:cs typeface="Calibri"/>
              <a:sym typeface="Calibri"/>
            </a:endParaRPr>
          </a:p>
          <a:p>
            <a:pPr indent="-179388" lvl="0" marL="179388" marR="0" rtl="0" algn="l">
              <a:lnSpc>
                <a:spcPct val="100000"/>
              </a:lnSpc>
              <a:spcBef>
                <a:spcPts val="0"/>
              </a:spcBef>
              <a:spcAft>
                <a:spcPts val="0"/>
              </a:spcAft>
              <a:buClr>
                <a:srgbClr val="00B2C2"/>
              </a:buClr>
              <a:buSzPts val="1400"/>
              <a:buFont typeface="Arial"/>
              <a:buChar char="•"/>
            </a:pPr>
            <a:r>
              <a:rPr b="0" i="0" lang="es-PE" sz="1400" u="none" cap="none" strike="noStrike">
                <a:solidFill>
                  <a:schemeClr val="dk1"/>
                </a:solidFill>
                <a:latin typeface="Calibri"/>
                <a:ea typeface="Calibri"/>
                <a:cs typeface="Calibri"/>
                <a:sym typeface="Calibri"/>
              </a:rPr>
              <a:t>Imagina que la presión del trabajo, tareas, clientes, además de los estudios sigue en aumento, no te has podido dar un pequeño espacio para descansar, lo que lleva a que tu cuerpo llegue a una etapa de agotamiento, reaccione con cansancio, dolor de cabeza y se genere una inflamación del cuerpo.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descr="Síntomas del estrés y del eustrés" id="200" name="Google Shape;200;p67"/>
          <p:cNvPicPr preferRelativeResize="0"/>
          <p:nvPr/>
        </p:nvPicPr>
        <p:blipFill rotWithShape="1">
          <a:blip r:embed="rId3">
            <a:alphaModFix/>
          </a:blip>
          <a:srcRect b="0" l="5771" r="5213" t="0"/>
          <a:stretch/>
        </p:blipFill>
        <p:spPr>
          <a:xfrm>
            <a:off x="468312" y="1427620"/>
            <a:ext cx="4075290" cy="3052129"/>
          </a:xfrm>
          <a:prstGeom prst="rect">
            <a:avLst/>
          </a:prstGeom>
          <a:noFill/>
          <a:ln>
            <a:noFill/>
          </a:ln>
        </p:spPr>
      </p:pic>
      <p:sp>
        <p:nvSpPr>
          <p:cNvPr id="201" name="Google Shape;201;p67"/>
          <p:cNvSpPr/>
          <p:nvPr/>
        </p:nvSpPr>
        <p:spPr>
          <a:xfrm>
            <a:off x="503238" y="376836"/>
            <a:ext cx="3038748"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Clr>
                <a:srgbClr val="000000"/>
              </a:buClr>
              <a:buSzPts val="1000"/>
              <a:buFont typeface="Arial"/>
              <a:buNone/>
            </a:pPr>
            <a:r>
              <a:rPr b="1" i="0" lang="es-PE" sz="1000" u="none" cap="none" strike="noStrike">
                <a:solidFill>
                  <a:srgbClr val="7F7F7F"/>
                </a:solidFill>
                <a:latin typeface="Calibri"/>
                <a:ea typeface="Calibri"/>
                <a:cs typeface="Calibri"/>
                <a:sym typeface="Calibri"/>
              </a:rPr>
              <a:t>+ </a:t>
            </a:r>
            <a:r>
              <a:rPr b="0" i="0" lang="es-PE" sz="1000" u="none" cap="none" strike="noStrike">
                <a:solidFill>
                  <a:srgbClr val="A5A5A5"/>
                </a:solidFill>
                <a:latin typeface="Calibri"/>
                <a:ea typeface="Calibri"/>
                <a:cs typeface="Calibri"/>
                <a:sym typeface="Calibri"/>
              </a:rPr>
              <a:t>DISTRÉS</a:t>
            </a:r>
            <a:endParaRPr b="0" i="0" sz="1400" u="none" cap="none" strike="noStrike">
              <a:solidFill>
                <a:srgbClr val="000000"/>
              </a:solidFill>
              <a:latin typeface="Arial"/>
              <a:ea typeface="Arial"/>
              <a:cs typeface="Arial"/>
              <a:sym typeface="Arial"/>
            </a:endParaRPr>
          </a:p>
        </p:txBody>
      </p:sp>
      <p:sp>
        <p:nvSpPr>
          <p:cNvPr id="202" name="Google Shape;202;p67"/>
          <p:cNvSpPr txBox="1"/>
          <p:nvPr/>
        </p:nvSpPr>
        <p:spPr>
          <a:xfrm>
            <a:off x="4765993" y="985837"/>
            <a:ext cx="3909695" cy="4079130"/>
          </a:xfrm>
          <a:prstGeom prst="rect">
            <a:avLst/>
          </a:prstGeom>
          <a:noFill/>
          <a:ln>
            <a:noFill/>
          </a:ln>
        </p:spPr>
        <p:txBody>
          <a:bodyPr anchorCtr="0" anchor="t" bIns="46800" lIns="0" spcFirstLastPara="1" rIns="0" wrap="square" tIns="0">
            <a:spAutoFit/>
          </a:bodyPr>
          <a:lstStyle/>
          <a:p>
            <a:pPr indent="0" lvl="0" marL="0" marR="0" rtl="0" algn="l">
              <a:lnSpc>
                <a:spcPct val="100000"/>
              </a:lnSpc>
              <a:spcBef>
                <a:spcPts val="0"/>
              </a:spcBef>
              <a:spcAft>
                <a:spcPts val="0"/>
              </a:spcAft>
              <a:buClr>
                <a:srgbClr val="000000"/>
              </a:buClr>
              <a:buSzPts val="1400"/>
              <a:buFont typeface="Arial"/>
              <a:buNone/>
            </a:pPr>
            <a:r>
              <a:rPr b="1" i="0" lang="es-PE" sz="1400" u="none" cap="none" strike="noStrike">
                <a:solidFill>
                  <a:schemeClr val="dk1"/>
                </a:solidFill>
                <a:latin typeface="Calibri"/>
                <a:ea typeface="Calibri"/>
                <a:cs typeface="Calibri"/>
                <a:sym typeface="Calibri"/>
              </a:rPr>
              <a:t>DIFERENCIAS ENTRE EL ESTRÉS Y EL DISTRÉS</a:t>
            </a:r>
            <a:endParaRPr b="1" i="0" sz="1400" u="none" cap="none" strike="noStrike">
              <a:solidFill>
                <a:schemeClr val="dk1"/>
              </a:solidFill>
              <a:latin typeface="Arial"/>
              <a:ea typeface="Arial"/>
              <a:cs typeface="Arial"/>
              <a:sym typeface="Arial"/>
            </a:endParaRPr>
          </a:p>
          <a:p>
            <a:pPr indent="-179388" lvl="0" marL="179388" marR="0" rtl="0" algn="l">
              <a:lnSpc>
                <a:spcPct val="100000"/>
              </a:lnSpc>
              <a:spcBef>
                <a:spcPts val="1200"/>
              </a:spcBef>
              <a:spcAft>
                <a:spcPts val="0"/>
              </a:spcAft>
              <a:buClr>
                <a:srgbClr val="7030A0"/>
              </a:buClr>
              <a:buSzPts val="1600"/>
              <a:buFont typeface="Arial"/>
              <a:buChar char="•"/>
            </a:pPr>
            <a:r>
              <a:rPr b="0" i="0" lang="es-PE" sz="1400" u="none" cap="none" strike="noStrike">
                <a:solidFill>
                  <a:srgbClr val="000000"/>
                </a:solidFill>
                <a:latin typeface="Calibri"/>
                <a:ea typeface="Calibri"/>
                <a:cs typeface="Calibri"/>
                <a:sym typeface="Calibri"/>
              </a:rPr>
              <a:t>Es importante establecer las diferencias entre los dos términos. Por un lado se le dice al eustrés como el estrés positivo o aquel que te permite enrumbar tareas en paralelo. Mientras que el distrés también es señalado como un estrés negativo, cuyas consecuencias pueden ser demoledoras tanto a nivel psicológico como en la salud de las personas. </a:t>
            </a:r>
            <a:endParaRPr b="0" i="0" sz="1400" u="none" cap="none" strike="noStrike">
              <a:solidFill>
                <a:srgbClr val="000000"/>
              </a:solidFill>
              <a:latin typeface="Calibri"/>
              <a:ea typeface="Calibri"/>
              <a:cs typeface="Calibri"/>
              <a:sym typeface="Calibri"/>
            </a:endParaRPr>
          </a:p>
          <a:p>
            <a:pPr indent="-77788" lvl="0" marL="179388" marR="0" rtl="0" algn="l">
              <a:lnSpc>
                <a:spcPct val="100000"/>
              </a:lnSpc>
              <a:spcBef>
                <a:spcPts val="0"/>
              </a:spcBef>
              <a:spcAft>
                <a:spcPts val="0"/>
              </a:spcAft>
              <a:buClr>
                <a:srgbClr val="7030A0"/>
              </a:buClr>
              <a:buSzPts val="1600"/>
              <a:buFont typeface="Arial"/>
              <a:buNone/>
            </a:pPr>
            <a:r>
              <a:t/>
            </a:r>
            <a:endParaRPr b="0" i="0" sz="1400" u="none" cap="none" strike="noStrike">
              <a:solidFill>
                <a:srgbClr val="000000"/>
              </a:solidFill>
              <a:latin typeface="Calibri"/>
              <a:ea typeface="Calibri"/>
              <a:cs typeface="Calibri"/>
              <a:sym typeface="Calibri"/>
            </a:endParaRPr>
          </a:p>
          <a:p>
            <a:pPr indent="-179388" lvl="0" marL="179388" marR="0" rtl="0" algn="l">
              <a:lnSpc>
                <a:spcPct val="100000"/>
              </a:lnSpc>
              <a:spcBef>
                <a:spcPts val="0"/>
              </a:spcBef>
              <a:spcAft>
                <a:spcPts val="0"/>
              </a:spcAft>
              <a:buClr>
                <a:srgbClr val="7030A0"/>
              </a:buClr>
              <a:buSzPts val="1600"/>
              <a:buFont typeface="Arial"/>
              <a:buChar char="•"/>
            </a:pPr>
            <a:r>
              <a:rPr b="0" i="0" lang="es-PE" sz="1400" u="none" cap="none" strike="noStrike">
                <a:solidFill>
                  <a:srgbClr val="000000"/>
                </a:solidFill>
                <a:latin typeface="Calibri"/>
                <a:ea typeface="Calibri"/>
                <a:cs typeface="Calibri"/>
                <a:sym typeface="Calibri"/>
              </a:rPr>
              <a:t>El eustrés podemos aplicarlos en momentos claves durante la realización de nuestro trabajo y constituye un impulso para trabajar de manera más dinámica.</a:t>
            </a:r>
            <a:endParaRPr b="0" i="0" sz="1400" u="none" cap="none" strike="noStrike">
              <a:solidFill>
                <a:srgbClr val="000000"/>
              </a:solidFill>
              <a:latin typeface="Calibri"/>
              <a:ea typeface="Calibri"/>
              <a:cs typeface="Calibri"/>
              <a:sym typeface="Calibri"/>
            </a:endParaRPr>
          </a:p>
          <a:p>
            <a:pPr indent="-77788" lvl="0" marL="179388" marR="0" rtl="0" algn="l">
              <a:lnSpc>
                <a:spcPct val="100000"/>
              </a:lnSpc>
              <a:spcBef>
                <a:spcPts val="0"/>
              </a:spcBef>
              <a:spcAft>
                <a:spcPts val="0"/>
              </a:spcAft>
              <a:buClr>
                <a:srgbClr val="7030A0"/>
              </a:buClr>
              <a:buSzPts val="1600"/>
              <a:buFont typeface="Arial"/>
              <a:buNone/>
            </a:pPr>
            <a:r>
              <a:t/>
            </a:r>
            <a:endParaRPr b="0" i="0" sz="1400" u="none" cap="none" strike="noStrike">
              <a:solidFill>
                <a:srgbClr val="000000"/>
              </a:solidFill>
              <a:latin typeface="Calibri"/>
              <a:ea typeface="Calibri"/>
              <a:cs typeface="Calibri"/>
              <a:sym typeface="Calibri"/>
            </a:endParaRPr>
          </a:p>
          <a:p>
            <a:pPr indent="-179388" lvl="0" marL="179388" marR="0" rtl="0" algn="l">
              <a:lnSpc>
                <a:spcPct val="100000"/>
              </a:lnSpc>
              <a:spcBef>
                <a:spcPts val="0"/>
              </a:spcBef>
              <a:spcAft>
                <a:spcPts val="0"/>
              </a:spcAft>
              <a:buClr>
                <a:srgbClr val="7030A0"/>
              </a:buClr>
              <a:buSzPts val="1600"/>
              <a:buFont typeface="Arial"/>
              <a:buChar char="•"/>
            </a:pPr>
            <a:r>
              <a:rPr b="0" i="0" lang="es-PE" sz="1400" u="none" cap="none" strike="noStrike">
                <a:solidFill>
                  <a:srgbClr val="000000"/>
                </a:solidFill>
                <a:latin typeface="Calibri"/>
                <a:ea typeface="Calibri"/>
                <a:cs typeface="Calibri"/>
                <a:sym typeface="Calibri"/>
              </a:rPr>
              <a:t>El distrés es el aumento del estrés que fatiga, cansa, agota y termina afectando la salud integral de las personas.</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68"/>
          <p:cNvSpPr/>
          <p:nvPr/>
        </p:nvSpPr>
        <p:spPr>
          <a:xfrm>
            <a:off x="503238" y="376836"/>
            <a:ext cx="3038748"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Clr>
                <a:srgbClr val="000000"/>
              </a:buClr>
              <a:buSzPts val="1000"/>
              <a:buFont typeface="Arial"/>
              <a:buNone/>
            </a:pPr>
            <a:r>
              <a:rPr b="1" i="0" lang="es-PE" sz="1000" u="none" cap="none" strike="noStrike">
                <a:solidFill>
                  <a:srgbClr val="7F7F7F"/>
                </a:solidFill>
                <a:latin typeface="Calibri"/>
                <a:ea typeface="Calibri"/>
                <a:cs typeface="Calibri"/>
                <a:sym typeface="Calibri"/>
              </a:rPr>
              <a:t>+ </a:t>
            </a:r>
            <a:r>
              <a:rPr b="0" i="0" lang="es-PE" sz="1000" u="none" cap="none" strike="noStrike">
                <a:solidFill>
                  <a:srgbClr val="A5A5A5"/>
                </a:solidFill>
                <a:latin typeface="Calibri"/>
                <a:ea typeface="Calibri"/>
                <a:cs typeface="Calibri"/>
                <a:sym typeface="Calibri"/>
              </a:rPr>
              <a:t>DISTRÉS</a:t>
            </a:r>
            <a:endParaRPr b="0" i="0" sz="1000" u="none" cap="none" strike="noStrike">
              <a:solidFill>
                <a:srgbClr val="000000"/>
              </a:solidFill>
              <a:latin typeface="Arial"/>
              <a:ea typeface="Arial"/>
              <a:cs typeface="Arial"/>
              <a:sym typeface="Arial"/>
            </a:endParaRPr>
          </a:p>
        </p:txBody>
      </p:sp>
      <p:sp>
        <p:nvSpPr>
          <p:cNvPr id="209" name="Google Shape;209;p68"/>
          <p:cNvSpPr/>
          <p:nvPr/>
        </p:nvSpPr>
        <p:spPr>
          <a:xfrm>
            <a:off x="503239" y="985838"/>
            <a:ext cx="7424918" cy="21544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700"/>
              <a:buFont typeface="Arial"/>
              <a:buNone/>
            </a:pPr>
            <a:r>
              <a:rPr b="1" i="0" lang="es-PE" sz="1400" u="none" cap="none" strike="noStrike">
                <a:solidFill>
                  <a:schemeClr val="dk1"/>
                </a:solidFill>
                <a:latin typeface="Calibri"/>
                <a:ea typeface="Calibri"/>
                <a:cs typeface="Calibri"/>
                <a:sym typeface="Calibri"/>
              </a:rPr>
              <a:t>CONSECUENCIAS DEL DISTRÉS</a:t>
            </a:r>
            <a:endParaRPr b="1" i="0" sz="1400" u="none" cap="none" strike="noStrike">
              <a:solidFill>
                <a:schemeClr val="dk1"/>
              </a:solidFill>
              <a:latin typeface="Calibri"/>
              <a:ea typeface="Calibri"/>
              <a:cs typeface="Calibri"/>
              <a:sym typeface="Calibri"/>
            </a:endParaRPr>
          </a:p>
        </p:txBody>
      </p:sp>
      <p:sp>
        <p:nvSpPr>
          <p:cNvPr id="210" name="Google Shape;210;p68"/>
          <p:cNvSpPr/>
          <p:nvPr/>
        </p:nvSpPr>
        <p:spPr>
          <a:xfrm>
            <a:off x="1372678" y="1472252"/>
            <a:ext cx="2169308" cy="604299"/>
          </a:xfrm>
          <a:prstGeom prst="roundRect">
            <a:avLst>
              <a:gd fmla="val 16667" name="adj"/>
            </a:avLst>
          </a:prstGeom>
          <a:solidFill>
            <a:srgbClr val="7150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s-PE" sz="1400" u="none" cap="none" strike="noStrike">
                <a:solidFill>
                  <a:schemeClr val="lt1"/>
                </a:solidFill>
                <a:latin typeface="Calibri"/>
                <a:ea typeface="Calibri"/>
                <a:cs typeface="Calibri"/>
                <a:sym typeface="Calibri"/>
              </a:rPr>
              <a:t>ALTERACIÓN </a:t>
            </a:r>
            <a:br>
              <a:rPr b="1" i="0" lang="es-PE" sz="1400" u="none" cap="none" strike="noStrike">
                <a:solidFill>
                  <a:schemeClr val="lt1"/>
                </a:solidFill>
                <a:latin typeface="Calibri"/>
                <a:ea typeface="Calibri"/>
                <a:cs typeface="Calibri"/>
                <a:sym typeface="Calibri"/>
              </a:rPr>
            </a:br>
            <a:r>
              <a:rPr b="1" i="0" lang="es-PE" sz="1400" u="none" cap="none" strike="noStrike">
                <a:solidFill>
                  <a:schemeClr val="lt1"/>
                </a:solidFill>
                <a:latin typeface="Calibri"/>
                <a:ea typeface="Calibri"/>
                <a:cs typeface="Calibri"/>
                <a:sym typeface="Calibri"/>
              </a:rPr>
              <a:t>DEL APETITO</a:t>
            </a:r>
            <a:endParaRPr b="1" i="0" sz="1400" u="none" cap="none" strike="noStrike">
              <a:solidFill>
                <a:schemeClr val="lt1"/>
              </a:solidFill>
              <a:latin typeface="Calibri"/>
              <a:ea typeface="Calibri"/>
              <a:cs typeface="Calibri"/>
              <a:sym typeface="Calibri"/>
            </a:endParaRPr>
          </a:p>
        </p:txBody>
      </p:sp>
      <p:sp>
        <p:nvSpPr>
          <p:cNvPr id="211" name="Google Shape;211;p68"/>
          <p:cNvSpPr/>
          <p:nvPr/>
        </p:nvSpPr>
        <p:spPr>
          <a:xfrm>
            <a:off x="1372679" y="2749101"/>
            <a:ext cx="2169308" cy="604299"/>
          </a:xfrm>
          <a:prstGeom prst="roundRect">
            <a:avLst>
              <a:gd fmla="val 16667" name="adj"/>
            </a:avLst>
          </a:prstGeom>
          <a:solidFill>
            <a:srgbClr val="7150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s-PE" sz="1400" u="none" cap="none" strike="noStrike">
                <a:solidFill>
                  <a:schemeClr val="lt1"/>
                </a:solidFill>
                <a:latin typeface="Calibri"/>
                <a:ea typeface="Calibri"/>
                <a:cs typeface="Calibri"/>
                <a:sym typeface="Calibri"/>
              </a:rPr>
              <a:t>PROBLEMAS DE SUEÑO</a:t>
            </a:r>
            <a:endParaRPr b="1" i="0" sz="1400" u="none" cap="none" strike="noStrike">
              <a:solidFill>
                <a:schemeClr val="lt1"/>
              </a:solidFill>
              <a:latin typeface="Calibri"/>
              <a:ea typeface="Calibri"/>
              <a:cs typeface="Calibri"/>
              <a:sym typeface="Calibri"/>
            </a:endParaRPr>
          </a:p>
        </p:txBody>
      </p:sp>
      <p:sp>
        <p:nvSpPr>
          <p:cNvPr id="212" name="Google Shape;212;p68"/>
          <p:cNvSpPr txBox="1"/>
          <p:nvPr/>
        </p:nvSpPr>
        <p:spPr>
          <a:xfrm>
            <a:off x="4067174" y="1394261"/>
            <a:ext cx="4608513" cy="692497"/>
          </a:xfrm>
          <a:prstGeom prst="rect">
            <a:avLst/>
          </a:prstGeom>
          <a:noFill/>
          <a:ln>
            <a:noFill/>
          </a:ln>
        </p:spPr>
        <p:txBody>
          <a:bodyPr anchorCtr="0" anchor="t" bIns="0" lIns="0" spcFirstLastPara="1" rIns="0" wrap="square" tIns="0">
            <a:spAutoFit/>
          </a:bodyPr>
          <a:lstStyle/>
          <a:p>
            <a:pPr indent="-179388" lvl="0" marL="179388" marR="0" rtl="0" algn="l">
              <a:lnSpc>
                <a:spcPct val="100000"/>
              </a:lnSpc>
              <a:spcBef>
                <a:spcPts val="0"/>
              </a:spcBef>
              <a:spcAft>
                <a:spcPts val="0"/>
              </a:spcAft>
              <a:buClr>
                <a:srgbClr val="7150A0"/>
              </a:buClr>
              <a:buSzPts val="1500"/>
              <a:buFont typeface="Arial"/>
              <a:buChar char="•"/>
            </a:pPr>
            <a:r>
              <a:rPr b="0" i="0" lang="es-PE" sz="1500" u="none" cap="none" strike="noStrike">
                <a:solidFill>
                  <a:schemeClr val="dk1"/>
                </a:solidFill>
                <a:latin typeface="Calibri"/>
                <a:ea typeface="Calibri"/>
                <a:cs typeface="Calibri"/>
                <a:sym typeface="Calibri"/>
              </a:rPr>
              <a:t>Cuando hay un aumento de la hormona llamada “cortisol” el organismo recurre a solicitar la mayor carga de calorías para seguir batallando ante el problema. </a:t>
            </a:r>
            <a:endParaRPr b="0" i="0" sz="1500" u="none" cap="none" strike="noStrike">
              <a:solidFill>
                <a:schemeClr val="dk1"/>
              </a:solidFill>
              <a:latin typeface="Calibri"/>
              <a:ea typeface="Calibri"/>
              <a:cs typeface="Calibri"/>
              <a:sym typeface="Calibri"/>
            </a:endParaRPr>
          </a:p>
        </p:txBody>
      </p:sp>
      <p:sp>
        <p:nvSpPr>
          <p:cNvPr id="213" name="Google Shape;213;p68"/>
          <p:cNvSpPr txBox="1"/>
          <p:nvPr/>
        </p:nvSpPr>
        <p:spPr>
          <a:xfrm>
            <a:off x="4067174" y="2433882"/>
            <a:ext cx="4608513" cy="1154162"/>
          </a:xfrm>
          <a:prstGeom prst="rect">
            <a:avLst/>
          </a:prstGeom>
          <a:noFill/>
          <a:ln>
            <a:noFill/>
          </a:ln>
        </p:spPr>
        <p:txBody>
          <a:bodyPr anchorCtr="0" anchor="t" bIns="0" lIns="0" spcFirstLastPara="1" rIns="0" wrap="square" tIns="0">
            <a:spAutoFit/>
          </a:bodyPr>
          <a:lstStyle/>
          <a:p>
            <a:pPr indent="-179388" lvl="0" marL="179388" marR="0" rtl="0" algn="l">
              <a:lnSpc>
                <a:spcPct val="100000"/>
              </a:lnSpc>
              <a:spcBef>
                <a:spcPts val="0"/>
              </a:spcBef>
              <a:spcAft>
                <a:spcPts val="0"/>
              </a:spcAft>
              <a:buClr>
                <a:srgbClr val="7150A0"/>
              </a:buClr>
              <a:buSzPts val="1500"/>
              <a:buFont typeface="Arial"/>
              <a:buChar char="•"/>
            </a:pPr>
            <a:r>
              <a:rPr b="0" i="0" lang="es-PE" sz="1500" u="none" cap="none" strike="noStrike">
                <a:solidFill>
                  <a:schemeClr val="dk1"/>
                </a:solidFill>
                <a:latin typeface="Calibri"/>
                <a:ea typeface="Calibri"/>
                <a:cs typeface="Calibri"/>
                <a:sym typeface="Calibri"/>
              </a:rPr>
              <a:t>El sistema nervioso se encuentra activado, por lo tanto hay mayor nivel de noradrenalina y eso genera que se produzca una menor sensación de calma para descansar. El cerebro y organismo trabajando para hacerle frente a una posible amenaza.</a:t>
            </a:r>
            <a:endParaRPr b="0" i="0" sz="1500" u="none" cap="none" strike="noStrike">
              <a:solidFill>
                <a:schemeClr val="dk1"/>
              </a:solidFill>
              <a:latin typeface="Calibri"/>
              <a:ea typeface="Calibri"/>
              <a:cs typeface="Calibri"/>
              <a:sym typeface="Calibri"/>
            </a:endParaRPr>
          </a:p>
        </p:txBody>
      </p:sp>
      <p:sp>
        <p:nvSpPr>
          <p:cNvPr id="214" name="Google Shape;214;p68"/>
          <p:cNvSpPr txBox="1"/>
          <p:nvPr/>
        </p:nvSpPr>
        <p:spPr>
          <a:xfrm>
            <a:off x="4067174" y="3935168"/>
            <a:ext cx="4608600" cy="1154400"/>
          </a:xfrm>
          <a:prstGeom prst="rect">
            <a:avLst/>
          </a:prstGeom>
          <a:noFill/>
          <a:ln>
            <a:noFill/>
          </a:ln>
        </p:spPr>
        <p:txBody>
          <a:bodyPr anchorCtr="0" anchor="t" bIns="0" lIns="0" spcFirstLastPara="1" rIns="0" wrap="square" tIns="0">
            <a:spAutoFit/>
          </a:bodyPr>
          <a:lstStyle/>
          <a:p>
            <a:pPr indent="-179388" lvl="0" marL="179388" marR="0" rtl="0" algn="l">
              <a:lnSpc>
                <a:spcPct val="100000"/>
              </a:lnSpc>
              <a:spcBef>
                <a:spcPts val="0"/>
              </a:spcBef>
              <a:spcAft>
                <a:spcPts val="0"/>
              </a:spcAft>
              <a:buClr>
                <a:srgbClr val="7150A0"/>
              </a:buClr>
              <a:buSzPts val="1500"/>
              <a:buFont typeface="Arial"/>
              <a:buChar char="•"/>
            </a:pPr>
            <a:r>
              <a:rPr b="0" i="0" lang="es-PE" sz="1500" u="none" cap="none" strike="noStrike">
                <a:solidFill>
                  <a:schemeClr val="dk1"/>
                </a:solidFill>
                <a:latin typeface="Calibri"/>
                <a:ea typeface="Calibri"/>
                <a:cs typeface="Calibri"/>
                <a:sym typeface="Calibri"/>
              </a:rPr>
              <a:t>Los altos niveles de distrés tienen una consecuencia directa en la disminución de los linfocitos T y en las células llamadas natural killers (encargadas de hacerle frente a bacterias y virus). Al ocurrir esto, la persona tiene mayor riesgo de enfermarse.</a:t>
            </a:r>
            <a:endParaRPr b="0" i="0" sz="1500" u="none" cap="none" strike="noStrike">
              <a:solidFill>
                <a:schemeClr val="dk1"/>
              </a:solidFill>
              <a:latin typeface="Calibri"/>
              <a:ea typeface="Calibri"/>
              <a:cs typeface="Calibri"/>
              <a:sym typeface="Calibri"/>
            </a:endParaRPr>
          </a:p>
        </p:txBody>
      </p:sp>
      <p:sp>
        <p:nvSpPr>
          <p:cNvPr id="215" name="Google Shape;215;p68"/>
          <p:cNvSpPr/>
          <p:nvPr/>
        </p:nvSpPr>
        <p:spPr>
          <a:xfrm>
            <a:off x="1372679" y="4153121"/>
            <a:ext cx="2169308" cy="604299"/>
          </a:xfrm>
          <a:prstGeom prst="roundRect">
            <a:avLst>
              <a:gd fmla="val 16667" name="adj"/>
            </a:avLst>
          </a:prstGeom>
          <a:solidFill>
            <a:srgbClr val="7150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s-PE" sz="1400" u="none" cap="none" strike="noStrike">
                <a:solidFill>
                  <a:schemeClr val="lt1"/>
                </a:solidFill>
                <a:latin typeface="Calibri"/>
                <a:ea typeface="Calibri"/>
                <a:cs typeface="Calibri"/>
                <a:sym typeface="Calibri"/>
              </a:rPr>
              <a:t>DISMINUCIÓN DEL SISTEMA INMUNE</a:t>
            </a:r>
            <a:endParaRPr b="1" i="0" sz="1400" u="none" cap="none" strike="noStrike">
              <a:solidFill>
                <a:schemeClr val="lt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69"/>
          <p:cNvSpPr/>
          <p:nvPr/>
        </p:nvSpPr>
        <p:spPr>
          <a:xfrm>
            <a:off x="503238" y="376836"/>
            <a:ext cx="3038748"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Clr>
                <a:srgbClr val="000000"/>
              </a:buClr>
              <a:buSzPts val="1000"/>
              <a:buFont typeface="Arial"/>
              <a:buNone/>
            </a:pPr>
            <a:r>
              <a:rPr b="1" i="0" lang="es-PE" sz="1000" u="none" cap="none" strike="noStrike">
                <a:solidFill>
                  <a:srgbClr val="7F7F7F"/>
                </a:solidFill>
                <a:latin typeface="Calibri"/>
                <a:ea typeface="Calibri"/>
                <a:cs typeface="Calibri"/>
                <a:sym typeface="Calibri"/>
              </a:rPr>
              <a:t>+ </a:t>
            </a:r>
            <a:r>
              <a:rPr b="0" i="0" lang="es-PE" sz="1000" u="none" cap="none" strike="noStrike">
                <a:solidFill>
                  <a:srgbClr val="A5A5A5"/>
                </a:solidFill>
                <a:latin typeface="Calibri"/>
                <a:ea typeface="Calibri"/>
                <a:cs typeface="Calibri"/>
                <a:sym typeface="Calibri"/>
              </a:rPr>
              <a:t>DISTRÉS</a:t>
            </a:r>
            <a:endParaRPr b="0" i="0" sz="1000" u="none" cap="none" strike="noStrike">
              <a:solidFill>
                <a:srgbClr val="000000"/>
              </a:solidFill>
              <a:latin typeface="Arial"/>
              <a:ea typeface="Arial"/>
              <a:cs typeface="Arial"/>
              <a:sym typeface="Arial"/>
            </a:endParaRPr>
          </a:p>
        </p:txBody>
      </p:sp>
      <p:sp>
        <p:nvSpPr>
          <p:cNvPr id="222" name="Google Shape;222;p69"/>
          <p:cNvSpPr/>
          <p:nvPr/>
        </p:nvSpPr>
        <p:spPr>
          <a:xfrm>
            <a:off x="503239" y="985838"/>
            <a:ext cx="7424918" cy="21544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700"/>
              <a:buFont typeface="Arial"/>
              <a:buNone/>
            </a:pPr>
            <a:r>
              <a:rPr b="1" i="0" lang="es-PE" sz="1400" u="none" cap="none" strike="noStrike">
                <a:solidFill>
                  <a:schemeClr val="dk1"/>
                </a:solidFill>
                <a:latin typeface="Calibri"/>
                <a:ea typeface="Calibri"/>
                <a:cs typeface="Calibri"/>
                <a:sym typeface="Calibri"/>
              </a:rPr>
              <a:t>CONSECUENCIAS DEL DISTRÉS</a:t>
            </a:r>
            <a:endParaRPr b="1" i="0" sz="1400" u="none" cap="none" strike="noStrike">
              <a:solidFill>
                <a:schemeClr val="dk1"/>
              </a:solidFill>
              <a:latin typeface="Calibri"/>
              <a:ea typeface="Calibri"/>
              <a:cs typeface="Calibri"/>
              <a:sym typeface="Calibri"/>
            </a:endParaRPr>
          </a:p>
        </p:txBody>
      </p:sp>
      <p:sp>
        <p:nvSpPr>
          <p:cNvPr id="223" name="Google Shape;223;p69"/>
          <p:cNvSpPr/>
          <p:nvPr/>
        </p:nvSpPr>
        <p:spPr>
          <a:xfrm>
            <a:off x="1372678" y="1618659"/>
            <a:ext cx="2169308" cy="604299"/>
          </a:xfrm>
          <a:prstGeom prst="roundRect">
            <a:avLst>
              <a:gd fmla="val 16667" name="adj"/>
            </a:avLst>
          </a:prstGeom>
          <a:solidFill>
            <a:srgbClr val="7150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s-PE" sz="1400" u="none" cap="none" strike="noStrike">
                <a:solidFill>
                  <a:schemeClr val="lt1"/>
                </a:solidFill>
                <a:latin typeface="Calibri"/>
                <a:ea typeface="Calibri"/>
                <a:cs typeface="Calibri"/>
                <a:sym typeface="Calibri"/>
              </a:rPr>
              <a:t>ALTERACIÓN DEL ANÁLISIS Y EVALUACIÓN</a:t>
            </a:r>
            <a:endParaRPr b="1" i="0" sz="1400" u="none" cap="none" strike="noStrike">
              <a:solidFill>
                <a:schemeClr val="lt1"/>
              </a:solidFill>
              <a:latin typeface="Calibri"/>
              <a:ea typeface="Calibri"/>
              <a:cs typeface="Calibri"/>
              <a:sym typeface="Calibri"/>
            </a:endParaRPr>
          </a:p>
        </p:txBody>
      </p:sp>
      <p:sp>
        <p:nvSpPr>
          <p:cNvPr id="224" name="Google Shape;224;p69"/>
          <p:cNvSpPr/>
          <p:nvPr/>
        </p:nvSpPr>
        <p:spPr>
          <a:xfrm>
            <a:off x="1372679" y="2824229"/>
            <a:ext cx="2169308" cy="604299"/>
          </a:xfrm>
          <a:prstGeom prst="roundRect">
            <a:avLst>
              <a:gd fmla="val 16667" name="adj"/>
            </a:avLst>
          </a:prstGeom>
          <a:solidFill>
            <a:srgbClr val="7150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s-PE" sz="1400" u="none" cap="none" strike="noStrike">
                <a:solidFill>
                  <a:schemeClr val="lt1"/>
                </a:solidFill>
                <a:latin typeface="Calibri"/>
                <a:ea typeface="Calibri"/>
                <a:cs typeface="Calibri"/>
                <a:sym typeface="Calibri"/>
              </a:rPr>
              <a:t>MOLESTIAS MUSCULARES</a:t>
            </a:r>
            <a:endParaRPr b="1" i="0" sz="1400" u="none" cap="none" strike="noStrike">
              <a:solidFill>
                <a:schemeClr val="lt1"/>
              </a:solidFill>
              <a:latin typeface="Calibri"/>
              <a:ea typeface="Calibri"/>
              <a:cs typeface="Calibri"/>
              <a:sym typeface="Calibri"/>
            </a:endParaRPr>
          </a:p>
        </p:txBody>
      </p:sp>
      <p:sp>
        <p:nvSpPr>
          <p:cNvPr id="225" name="Google Shape;225;p69"/>
          <p:cNvSpPr txBox="1"/>
          <p:nvPr/>
        </p:nvSpPr>
        <p:spPr>
          <a:xfrm>
            <a:off x="4067174" y="1394261"/>
            <a:ext cx="4608513" cy="923330"/>
          </a:xfrm>
          <a:prstGeom prst="rect">
            <a:avLst/>
          </a:prstGeom>
          <a:noFill/>
          <a:ln>
            <a:noFill/>
          </a:ln>
        </p:spPr>
        <p:txBody>
          <a:bodyPr anchorCtr="0" anchor="t" bIns="0" lIns="0" spcFirstLastPara="1" rIns="0" wrap="square" tIns="0">
            <a:spAutoFit/>
          </a:bodyPr>
          <a:lstStyle/>
          <a:p>
            <a:pPr indent="-179388" lvl="0" marL="179388" marR="0" rtl="0" algn="l">
              <a:lnSpc>
                <a:spcPct val="100000"/>
              </a:lnSpc>
              <a:spcBef>
                <a:spcPts val="0"/>
              </a:spcBef>
              <a:spcAft>
                <a:spcPts val="0"/>
              </a:spcAft>
              <a:buClr>
                <a:srgbClr val="7150A0"/>
              </a:buClr>
              <a:buSzPts val="1500"/>
              <a:buFont typeface="Arial"/>
              <a:buChar char="•"/>
            </a:pPr>
            <a:r>
              <a:rPr b="0" i="0" lang="es-PE" sz="1500" u="none" cap="none" strike="noStrike">
                <a:solidFill>
                  <a:schemeClr val="dk1"/>
                </a:solidFill>
                <a:latin typeface="Calibri"/>
                <a:ea typeface="Calibri"/>
                <a:cs typeface="Calibri"/>
                <a:sym typeface="Calibri"/>
              </a:rPr>
              <a:t>En este estado, las personas pueden olvidar detalles, actuar por impulso, evaluar de manera incorrecta y, finalmente, tomar decisiones apresuradas que se convertirán en problemas mayores.</a:t>
            </a:r>
            <a:endParaRPr b="0" i="0" sz="1500" u="none" cap="none" strike="noStrike">
              <a:solidFill>
                <a:schemeClr val="dk1"/>
              </a:solidFill>
              <a:latin typeface="Calibri"/>
              <a:ea typeface="Calibri"/>
              <a:cs typeface="Calibri"/>
              <a:sym typeface="Calibri"/>
            </a:endParaRPr>
          </a:p>
        </p:txBody>
      </p:sp>
      <p:sp>
        <p:nvSpPr>
          <p:cNvPr id="226" name="Google Shape;226;p69"/>
          <p:cNvSpPr txBox="1"/>
          <p:nvPr/>
        </p:nvSpPr>
        <p:spPr>
          <a:xfrm>
            <a:off x="4067174" y="2664714"/>
            <a:ext cx="4608513" cy="923330"/>
          </a:xfrm>
          <a:prstGeom prst="rect">
            <a:avLst/>
          </a:prstGeom>
          <a:noFill/>
          <a:ln>
            <a:noFill/>
          </a:ln>
        </p:spPr>
        <p:txBody>
          <a:bodyPr anchorCtr="0" anchor="t" bIns="0" lIns="0" spcFirstLastPara="1" rIns="0" wrap="square" tIns="0">
            <a:spAutoFit/>
          </a:bodyPr>
          <a:lstStyle/>
          <a:p>
            <a:pPr indent="-179388" lvl="0" marL="179388" marR="0" rtl="0" algn="l">
              <a:lnSpc>
                <a:spcPct val="100000"/>
              </a:lnSpc>
              <a:spcBef>
                <a:spcPts val="0"/>
              </a:spcBef>
              <a:spcAft>
                <a:spcPts val="0"/>
              </a:spcAft>
              <a:buClr>
                <a:srgbClr val="7150A0"/>
              </a:buClr>
              <a:buSzPts val="1500"/>
              <a:buFont typeface="Arial"/>
              <a:buChar char="•"/>
            </a:pPr>
            <a:r>
              <a:rPr b="0" i="0" lang="es-PE" sz="1500" u="none" cap="none" strike="noStrike">
                <a:solidFill>
                  <a:schemeClr val="dk1"/>
                </a:solidFill>
                <a:latin typeface="Calibri"/>
                <a:ea typeface="Calibri"/>
                <a:cs typeface="Calibri"/>
                <a:sym typeface="Calibri"/>
              </a:rPr>
              <a:t>Es a lo que se le llama “somatización”: la fuerte carga de estrés produce dolores de cabeza, dolor de espalda, sensaciones de hormigueo, dolores articulares, dolores en el pecho etc.</a:t>
            </a:r>
            <a:endParaRPr b="0" i="0" sz="1500" u="none" cap="none" strike="noStrike">
              <a:solidFill>
                <a:schemeClr val="dk1"/>
              </a:solidFill>
              <a:latin typeface="Calibri"/>
              <a:ea typeface="Calibri"/>
              <a:cs typeface="Calibri"/>
              <a:sym typeface="Calibri"/>
            </a:endParaRPr>
          </a:p>
        </p:txBody>
      </p:sp>
      <p:sp>
        <p:nvSpPr>
          <p:cNvPr id="227" name="Google Shape;227;p69"/>
          <p:cNvSpPr txBox="1"/>
          <p:nvPr/>
        </p:nvSpPr>
        <p:spPr>
          <a:xfrm>
            <a:off x="4067174" y="3935168"/>
            <a:ext cx="4608600" cy="1154400"/>
          </a:xfrm>
          <a:prstGeom prst="rect">
            <a:avLst/>
          </a:prstGeom>
          <a:noFill/>
          <a:ln>
            <a:noFill/>
          </a:ln>
        </p:spPr>
        <p:txBody>
          <a:bodyPr anchorCtr="0" anchor="t" bIns="0" lIns="0" spcFirstLastPara="1" rIns="0" wrap="square" tIns="0">
            <a:spAutoFit/>
          </a:bodyPr>
          <a:lstStyle/>
          <a:p>
            <a:pPr indent="-179388" lvl="0" marL="179388" marR="0" rtl="0" algn="l">
              <a:lnSpc>
                <a:spcPct val="100000"/>
              </a:lnSpc>
              <a:spcBef>
                <a:spcPts val="0"/>
              </a:spcBef>
              <a:spcAft>
                <a:spcPts val="0"/>
              </a:spcAft>
              <a:buClr>
                <a:srgbClr val="7150A0"/>
              </a:buClr>
              <a:buSzPts val="1500"/>
              <a:buFont typeface="Arial"/>
              <a:buChar char="•"/>
            </a:pPr>
            <a:r>
              <a:rPr b="0" i="0" lang="es-PE" sz="1500" u="none" cap="none" strike="noStrike">
                <a:solidFill>
                  <a:schemeClr val="dk1"/>
                </a:solidFill>
                <a:latin typeface="Calibri"/>
                <a:ea typeface="Calibri"/>
                <a:cs typeface="Calibri"/>
                <a:sym typeface="Calibri"/>
              </a:rPr>
              <a:t>Los altos niveles de distrés pueden generar que la persona no esté en sintonía con la gente y sea más reactiva en el proceso de comunicación. Al tener menor paciencia, puede que un tema sin mucha importancia lo altere adoptando una conducta de lucha contra otros.</a:t>
            </a:r>
            <a:endParaRPr b="0" i="0" sz="1500" u="none" cap="none" strike="noStrike">
              <a:solidFill>
                <a:schemeClr val="dk1"/>
              </a:solidFill>
              <a:latin typeface="Calibri"/>
              <a:ea typeface="Calibri"/>
              <a:cs typeface="Calibri"/>
              <a:sym typeface="Calibri"/>
            </a:endParaRPr>
          </a:p>
        </p:txBody>
      </p:sp>
      <p:sp>
        <p:nvSpPr>
          <p:cNvPr id="228" name="Google Shape;228;p69"/>
          <p:cNvSpPr/>
          <p:nvPr/>
        </p:nvSpPr>
        <p:spPr>
          <a:xfrm>
            <a:off x="1372679" y="4153121"/>
            <a:ext cx="2169308" cy="748098"/>
          </a:xfrm>
          <a:prstGeom prst="roundRect">
            <a:avLst>
              <a:gd fmla="val 16667" name="adj"/>
            </a:avLst>
          </a:prstGeom>
          <a:solidFill>
            <a:srgbClr val="7150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s-PE" sz="1400" u="none" cap="none" strike="noStrike">
                <a:solidFill>
                  <a:schemeClr val="lt1"/>
                </a:solidFill>
                <a:latin typeface="Calibri"/>
                <a:ea typeface="Calibri"/>
                <a:cs typeface="Calibri"/>
                <a:sym typeface="Calibri"/>
              </a:rPr>
              <a:t>PROBLEMAS EN LAS RELACIONES INTERPERSONALES</a:t>
            </a:r>
            <a:endParaRPr b="1" i="0" sz="1400" u="none" cap="none" strike="noStrike">
              <a:solidFill>
                <a:schemeClr val="lt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70"/>
          <p:cNvSpPr/>
          <p:nvPr/>
        </p:nvSpPr>
        <p:spPr>
          <a:xfrm>
            <a:off x="0" y="0"/>
            <a:ext cx="9144000" cy="5715000"/>
          </a:xfrm>
          <a:prstGeom prst="rect">
            <a:avLst/>
          </a:prstGeom>
          <a:solidFill>
            <a:srgbClr val="8087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35" name="Google Shape;235;p70"/>
          <p:cNvSpPr txBox="1"/>
          <p:nvPr/>
        </p:nvSpPr>
        <p:spPr>
          <a:xfrm>
            <a:off x="1008063" y="3169972"/>
            <a:ext cx="5993558" cy="387798"/>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2800"/>
              <a:buFont typeface="Arial"/>
              <a:buNone/>
            </a:pPr>
            <a:r>
              <a:rPr b="1" i="0" lang="es-PE" sz="2800" u="none" cap="none" strike="noStrike">
                <a:solidFill>
                  <a:schemeClr val="lt1"/>
                </a:solidFill>
                <a:latin typeface="Arial"/>
                <a:ea typeface="Arial"/>
                <a:cs typeface="Arial"/>
                <a:sym typeface="Arial"/>
              </a:rPr>
              <a:t>ESPACIO PRÁCTICO</a:t>
            </a:r>
            <a:endParaRPr b="1" i="0" sz="2800" u="none" cap="none" strike="noStrike">
              <a:solidFill>
                <a:schemeClr val="lt1"/>
              </a:solidFill>
              <a:latin typeface="Arial"/>
              <a:ea typeface="Arial"/>
              <a:cs typeface="Arial"/>
              <a:sym typeface="Arial"/>
            </a:endParaRPr>
          </a:p>
        </p:txBody>
      </p:sp>
      <p:pic>
        <p:nvPicPr>
          <p:cNvPr id="236" name="Google Shape;236;p70"/>
          <p:cNvPicPr preferRelativeResize="0"/>
          <p:nvPr/>
        </p:nvPicPr>
        <p:blipFill rotWithShape="1">
          <a:blip r:embed="rId3">
            <a:alphaModFix/>
          </a:blip>
          <a:srcRect b="0" l="0" r="0" t="0"/>
          <a:stretch/>
        </p:blipFill>
        <p:spPr>
          <a:xfrm>
            <a:off x="1008063" y="2869612"/>
            <a:ext cx="195423" cy="20125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6"/>
          <p:cNvSpPr txBox="1"/>
          <p:nvPr/>
        </p:nvSpPr>
        <p:spPr>
          <a:xfrm>
            <a:off x="512665" y="985838"/>
            <a:ext cx="8163023" cy="2923877"/>
          </a:xfrm>
          <a:prstGeom prst="rect">
            <a:avLst/>
          </a:prstGeom>
          <a:noFill/>
          <a:ln>
            <a:noFill/>
          </a:ln>
        </p:spPr>
        <p:txBody>
          <a:bodyPr anchorCtr="0" anchor="t" bIns="0" lIns="0" spcFirstLastPara="1" rIns="0" wrap="square" tIns="0">
            <a:spAutoFit/>
          </a:bodyPr>
          <a:lstStyle/>
          <a:p>
            <a:pPr indent="-171450" lvl="0" marL="180975" marR="0" rtl="0" algn="l">
              <a:lnSpc>
                <a:spcPct val="100000"/>
              </a:lnSpc>
              <a:spcBef>
                <a:spcPts val="0"/>
              </a:spcBef>
              <a:spcAft>
                <a:spcPts val="0"/>
              </a:spcAft>
              <a:buClr>
                <a:srgbClr val="7150A0"/>
              </a:buClr>
              <a:buSzPts val="1600"/>
              <a:buFont typeface="Arial"/>
              <a:buChar char="•"/>
            </a:pPr>
            <a:r>
              <a:rPr b="1" i="0" lang="es-PE" sz="1600" u="none" cap="none" strike="noStrike">
                <a:solidFill>
                  <a:srgbClr val="7150A0"/>
                </a:solidFill>
                <a:latin typeface="Calibri"/>
                <a:ea typeface="Calibri"/>
                <a:cs typeface="Calibri"/>
                <a:sym typeface="Calibri"/>
              </a:rPr>
              <a:t>Actividad 1: </a:t>
            </a:r>
            <a:r>
              <a:rPr b="0" i="0" lang="es-PE" sz="1600" u="none" cap="none" strike="noStrike">
                <a:solidFill>
                  <a:schemeClr val="dk1"/>
                </a:solidFill>
                <a:latin typeface="Calibri"/>
                <a:ea typeface="Calibri"/>
                <a:cs typeface="Calibri"/>
                <a:sym typeface="Calibri"/>
              </a:rPr>
              <a:t>Observa el video corto y apunta todos los detalles que llamen tu atención. </a:t>
            </a:r>
            <a:endParaRPr b="0" i="0" sz="1600" u="none" cap="none" strike="noStrike">
              <a:solidFill>
                <a:srgbClr val="000000"/>
              </a:solidFill>
              <a:latin typeface="Arial"/>
              <a:ea typeface="Arial"/>
              <a:cs typeface="Arial"/>
              <a:sym typeface="Arial"/>
            </a:endParaRPr>
          </a:p>
          <a:p>
            <a:pPr indent="-69850" lvl="0" marL="180975" marR="0" rtl="0" algn="l">
              <a:lnSpc>
                <a:spcPct val="100000"/>
              </a:lnSpc>
              <a:spcBef>
                <a:spcPts val="0"/>
              </a:spcBef>
              <a:spcAft>
                <a:spcPts val="0"/>
              </a:spcAft>
              <a:buClr>
                <a:srgbClr val="7150A0"/>
              </a:buClr>
              <a:buSzPts val="1600"/>
              <a:buFont typeface="Arial"/>
              <a:buNone/>
            </a:pPr>
            <a:r>
              <a:t/>
            </a:r>
            <a:endParaRPr b="0" i="0" sz="1600" u="none" cap="none" strike="noStrike">
              <a:solidFill>
                <a:schemeClr val="dk1"/>
              </a:solidFill>
              <a:latin typeface="Calibri"/>
              <a:ea typeface="Calibri"/>
              <a:cs typeface="Calibri"/>
              <a:sym typeface="Calibri"/>
            </a:endParaRPr>
          </a:p>
          <a:p>
            <a:pPr indent="-180975" lvl="0" marL="361950" marR="0" rtl="0" algn="l">
              <a:lnSpc>
                <a:spcPct val="100000"/>
              </a:lnSpc>
              <a:spcBef>
                <a:spcPts val="0"/>
              </a:spcBef>
              <a:spcAft>
                <a:spcPts val="0"/>
              </a:spcAft>
              <a:buClr>
                <a:srgbClr val="000000"/>
              </a:buClr>
              <a:buSzPts val="1400"/>
              <a:buFont typeface="Arial"/>
              <a:buNone/>
            </a:pPr>
            <a:r>
              <a:rPr b="0" i="0" lang="es-PE" sz="1400" u="sng" cap="none" strike="noStrike">
                <a:solidFill>
                  <a:srgbClr val="7F7F7F"/>
                </a:solidFill>
                <a:latin typeface="Calibri"/>
                <a:ea typeface="Calibri"/>
                <a:cs typeface="Calibri"/>
                <a:sym typeface="Calibri"/>
                <a:hlinkClick r:id="rId3">
                  <a:extLst>
                    <a:ext uri="{A12FA001-AC4F-418D-AE19-62706E023703}">
                      <ahyp:hlinkClr val="tx"/>
                    </a:ext>
                  </a:extLst>
                </a:hlinkClick>
              </a:rPr>
              <a:t>https://www.youtube.com/watch?v=ZOMWMroAfY0</a:t>
            </a:r>
            <a:endParaRPr b="0" i="0" sz="1400" u="none" cap="none" strike="noStrike">
              <a:solidFill>
                <a:srgbClr val="7F7F7F"/>
              </a:solidFill>
              <a:latin typeface="Calibri"/>
              <a:ea typeface="Calibri"/>
              <a:cs typeface="Calibri"/>
              <a:sym typeface="Calibri"/>
            </a:endParaRPr>
          </a:p>
          <a:p>
            <a:pPr indent="-69850" lvl="0" marL="180975" marR="0" rtl="0" algn="l">
              <a:lnSpc>
                <a:spcPct val="100000"/>
              </a:lnSpc>
              <a:spcBef>
                <a:spcPts val="0"/>
              </a:spcBef>
              <a:spcAft>
                <a:spcPts val="0"/>
              </a:spcAft>
              <a:buClr>
                <a:srgbClr val="7150A0"/>
              </a:buClr>
              <a:buSzPts val="1600"/>
              <a:buFont typeface="Arial"/>
              <a:buNone/>
            </a:pPr>
            <a:r>
              <a:t/>
            </a:r>
            <a:endParaRPr b="1" i="0" sz="1600" u="none" cap="none" strike="noStrike">
              <a:solidFill>
                <a:srgbClr val="0070C0"/>
              </a:solidFill>
              <a:latin typeface="Calibri"/>
              <a:ea typeface="Calibri"/>
              <a:cs typeface="Calibri"/>
              <a:sym typeface="Calibri"/>
            </a:endParaRPr>
          </a:p>
          <a:p>
            <a:pPr indent="-171450" lvl="0" marL="180975" marR="0" rtl="0" algn="l">
              <a:lnSpc>
                <a:spcPct val="100000"/>
              </a:lnSpc>
              <a:spcBef>
                <a:spcPts val="0"/>
              </a:spcBef>
              <a:spcAft>
                <a:spcPts val="0"/>
              </a:spcAft>
              <a:buClr>
                <a:srgbClr val="7150A0"/>
              </a:buClr>
              <a:buSzPts val="1600"/>
              <a:buFont typeface="Arial"/>
              <a:buChar char="•"/>
            </a:pPr>
            <a:r>
              <a:rPr b="1" i="0" lang="es-PE" sz="1600" u="none" cap="none" strike="noStrike">
                <a:solidFill>
                  <a:srgbClr val="7150A0"/>
                </a:solidFill>
                <a:latin typeface="Calibri"/>
                <a:ea typeface="Calibri"/>
                <a:cs typeface="Calibri"/>
                <a:sym typeface="Calibri"/>
              </a:rPr>
              <a:t>Actividad 2: </a:t>
            </a:r>
            <a:r>
              <a:rPr b="0" i="0" lang="es-PE" sz="1600" u="none" cap="none" strike="noStrike">
                <a:solidFill>
                  <a:schemeClr val="dk1"/>
                </a:solidFill>
                <a:latin typeface="Calibri"/>
                <a:ea typeface="Calibri"/>
                <a:cs typeface="Calibri"/>
                <a:sym typeface="Calibri"/>
              </a:rPr>
              <a:t>Fórmate en grupos de tres en salas de zoom y haz un análisis de cómo el distrés afecta directamente al personaje del video y establece dos acciones correctivas que deberían llevar a cabo para evitar que el problema se haga más agudo. (15minutos)</a:t>
            </a:r>
            <a:endParaRPr b="0" i="0" sz="1600" u="none" cap="none" strike="noStrike">
              <a:solidFill>
                <a:srgbClr val="000000"/>
              </a:solidFill>
              <a:latin typeface="Arial"/>
              <a:ea typeface="Arial"/>
              <a:cs typeface="Arial"/>
              <a:sym typeface="Arial"/>
            </a:endParaRPr>
          </a:p>
          <a:p>
            <a:pPr indent="-69850" lvl="0" marL="180975" marR="0" rtl="0" algn="l">
              <a:lnSpc>
                <a:spcPct val="100000"/>
              </a:lnSpc>
              <a:spcBef>
                <a:spcPts val="0"/>
              </a:spcBef>
              <a:spcAft>
                <a:spcPts val="0"/>
              </a:spcAft>
              <a:buClr>
                <a:srgbClr val="7150A0"/>
              </a:buClr>
              <a:buSzPts val="1600"/>
              <a:buFont typeface="Arial"/>
              <a:buNone/>
            </a:pPr>
            <a:r>
              <a:t/>
            </a:r>
            <a:endParaRPr b="0" i="0" sz="1600" u="none" cap="none" strike="noStrike">
              <a:solidFill>
                <a:schemeClr val="dk1"/>
              </a:solidFill>
              <a:latin typeface="Calibri"/>
              <a:ea typeface="Calibri"/>
              <a:cs typeface="Calibri"/>
              <a:sym typeface="Calibri"/>
            </a:endParaRPr>
          </a:p>
          <a:p>
            <a:pPr indent="-171450" lvl="0" marL="180975" marR="0" rtl="0" algn="l">
              <a:lnSpc>
                <a:spcPct val="100000"/>
              </a:lnSpc>
              <a:spcBef>
                <a:spcPts val="0"/>
              </a:spcBef>
              <a:spcAft>
                <a:spcPts val="0"/>
              </a:spcAft>
              <a:buClr>
                <a:srgbClr val="7150A0"/>
              </a:buClr>
              <a:buSzPts val="1600"/>
              <a:buFont typeface="Arial"/>
              <a:buChar char="•"/>
            </a:pPr>
            <a:r>
              <a:rPr b="1" i="0" lang="es-PE" sz="1600" u="none" cap="none" strike="noStrike">
                <a:solidFill>
                  <a:srgbClr val="7150A0"/>
                </a:solidFill>
                <a:latin typeface="Calibri"/>
                <a:ea typeface="Calibri"/>
                <a:cs typeface="Calibri"/>
                <a:sym typeface="Calibri"/>
              </a:rPr>
              <a:t>Actividad 3: </a:t>
            </a:r>
            <a:r>
              <a:rPr b="0" i="0" lang="es-PE" sz="1600" u="none" cap="none" strike="noStrike">
                <a:solidFill>
                  <a:schemeClr val="dk1"/>
                </a:solidFill>
                <a:latin typeface="Calibri"/>
                <a:ea typeface="Calibri"/>
                <a:cs typeface="Calibri"/>
                <a:sym typeface="Calibri"/>
              </a:rPr>
              <a:t>Una vez ya en sala principal, el docente hará una serie de preguntas para evaluar el análisis realizado por cada grupo. Debe formular también la siguiente pregunta ¿Qué podrías evitar que se produzca un cuadro de distrés en ti? ¿De qué forma podría prevenirlo o controlarlo si ya estuviera presente?</a:t>
            </a:r>
            <a:endParaRPr b="0" i="0" sz="1400" u="none" cap="none" strike="noStrike">
              <a:solidFill>
                <a:srgbClr val="000000"/>
              </a:solidFill>
              <a:latin typeface="Arial"/>
              <a:ea typeface="Arial"/>
              <a:cs typeface="Arial"/>
              <a:sym typeface="Arial"/>
            </a:endParaRPr>
          </a:p>
        </p:txBody>
      </p:sp>
      <p:sp>
        <p:nvSpPr>
          <p:cNvPr id="243" name="Google Shape;243;p6"/>
          <p:cNvSpPr/>
          <p:nvPr/>
        </p:nvSpPr>
        <p:spPr>
          <a:xfrm>
            <a:off x="503238" y="376836"/>
            <a:ext cx="3038748"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Clr>
                <a:srgbClr val="000000"/>
              </a:buClr>
              <a:buSzPts val="1000"/>
              <a:buFont typeface="Arial"/>
              <a:buNone/>
            </a:pPr>
            <a:r>
              <a:rPr b="1" i="0" lang="es-PE" sz="1000" u="none" cap="none" strike="noStrike">
                <a:solidFill>
                  <a:srgbClr val="7F7F7F"/>
                </a:solidFill>
                <a:latin typeface="Calibri"/>
                <a:ea typeface="Calibri"/>
                <a:cs typeface="Calibri"/>
                <a:sym typeface="Calibri"/>
              </a:rPr>
              <a:t>+ </a:t>
            </a:r>
            <a:r>
              <a:rPr b="0" i="0" lang="es-PE" sz="1000" u="none" cap="none" strike="noStrike">
                <a:solidFill>
                  <a:srgbClr val="A5A5A5"/>
                </a:solidFill>
                <a:latin typeface="Calibri"/>
                <a:ea typeface="Calibri"/>
                <a:cs typeface="Calibri"/>
                <a:sym typeface="Calibri"/>
              </a:rPr>
              <a:t>NIVELES DE ESTRÉS Y TÉCNICAS DE AFRONTAMIENTO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2"/>
          <p:cNvSpPr/>
          <p:nvPr/>
        </p:nvSpPr>
        <p:spPr>
          <a:xfrm>
            <a:off x="0" y="1"/>
            <a:ext cx="9144000" cy="5715000"/>
          </a:xfrm>
          <a:prstGeom prst="rect">
            <a:avLst/>
          </a:prstGeom>
          <a:solidFill>
            <a:srgbClr val="ED434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68" name="Google Shape;68;p2"/>
          <p:cNvPicPr preferRelativeResize="0"/>
          <p:nvPr/>
        </p:nvPicPr>
        <p:blipFill rotWithShape="1">
          <a:blip r:embed="rId3">
            <a:alphaModFix/>
          </a:blip>
          <a:srcRect b="0" l="0" r="0" t="0"/>
          <a:stretch/>
        </p:blipFill>
        <p:spPr>
          <a:xfrm>
            <a:off x="1" y="946969"/>
            <a:ext cx="2072213" cy="3898064"/>
          </a:xfrm>
          <a:prstGeom prst="rect">
            <a:avLst/>
          </a:prstGeom>
          <a:noFill/>
          <a:ln>
            <a:noFill/>
          </a:ln>
        </p:spPr>
      </p:pic>
      <p:sp>
        <p:nvSpPr>
          <p:cNvPr id="69" name="Google Shape;69;p2"/>
          <p:cNvSpPr/>
          <p:nvPr/>
        </p:nvSpPr>
        <p:spPr>
          <a:xfrm>
            <a:off x="149817" y="3724759"/>
            <a:ext cx="1037633" cy="1069383"/>
          </a:xfrm>
          <a:prstGeom prst="rect">
            <a:avLst/>
          </a:prstGeom>
          <a:solidFill>
            <a:srgbClr val="ED434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70" name="Google Shape;70;p2"/>
          <p:cNvSpPr txBox="1"/>
          <p:nvPr/>
        </p:nvSpPr>
        <p:spPr>
          <a:xfrm>
            <a:off x="2519363" y="2540738"/>
            <a:ext cx="4581728" cy="812530"/>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Clr>
                <a:srgbClr val="000000"/>
              </a:buClr>
              <a:buSzPts val="3300"/>
              <a:buFont typeface="Arial"/>
              <a:buNone/>
            </a:pPr>
            <a:r>
              <a:rPr b="0" i="0" lang="es-PE" sz="3300" u="none" cap="none" strike="noStrike">
                <a:solidFill>
                  <a:schemeClr val="lt1"/>
                </a:solidFill>
                <a:latin typeface="Arial"/>
                <a:ea typeface="Arial"/>
                <a:cs typeface="Arial"/>
                <a:sym typeface="Arial"/>
              </a:rPr>
              <a:t>INTRODUCCIÓN</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rgbClr val="000000"/>
              </a:buClr>
              <a:buSzPts val="3300"/>
              <a:buFont typeface="Arial"/>
              <a:buNone/>
            </a:pPr>
            <a:r>
              <a:rPr b="1" i="0" lang="es-PE" sz="3300" u="none" cap="none" strike="noStrike">
                <a:solidFill>
                  <a:schemeClr val="lt1"/>
                </a:solidFill>
                <a:latin typeface="Arial"/>
                <a:ea typeface="Arial"/>
                <a:cs typeface="Arial"/>
                <a:sym typeface="Arial"/>
              </a:rPr>
              <a:t>DE LA SESIÓN</a:t>
            </a:r>
            <a:endParaRPr b="0" i="0" sz="1400" u="none" cap="none" strike="noStrike">
              <a:solidFill>
                <a:srgbClr val="000000"/>
              </a:solidFill>
              <a:latin typeface="Arial"/>
              <a:ea typeface="Arial"/>
              <a:cs typeface="Arial"/>
              <a:sym typeface="Arial"/>
            </a:endParaRPr>
          </a:p>
        </p:txBody>
      </p:sp>
      <p:pic>
        <p:nvPicPr>
          <p:cNvPr id="71" name="Google Shape;71;p2"/>
          <p:cNvPicPr preferRelativeResize="0"/>
          <p:nvPr/>
        </p:nvPicPr>
        <p:blipFill rotWithShape="1">
          <a:blip r:embed="rId4">
            <a:alphaModFix amt="16000"/>
          </a:blip>
          <a:srcRect b="0" l="0" r="0" t="0"/>
          <a:stretch/>
        </p:blipFill>
        <p:spPr>
          <a:xfrm>
            <a:off x="334433" y="3817749"/>
            <a:ext cx="809264" cy="809264"/>
          </a:xfrm>
          <a:prstGeom prst="rect">
            <a:avLst/>
          </a:prstGeom>
          <a:noFill/>
          <a:ln>
            <a:noFill/>
          </a:ln>
        </p:spPr>
      </p:pic>
      <p:pic>
        <p:nvPicPr>
          <p:cNvPr id="72" name="Google Shape;72;p2"/>
          <p:cNvPicPr preferRelativeResize="0"/>
          <p:nvPr/>
        </p:nvPicPr>
        <p:blipFill rotWithShape="1">
          <a:blip r:embed="rId5">
            <a:alphaModFix/>
          </a:blip>
          <a:srcRect b="0" l="0" r="0" t="0"/>
          <a:stretch/>
        </p:blipFill>
        <p:spPr>
          <a:xfrm>
            <a:off x="2528619" y="2194222"/>
            <a:ext cx="202176" cy="20821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71"/>
          <p:cNvSpPr/>
          <p:nvPr/>
        </p:nvSpPr>
        <p:spPr>
          <a:xfrm>
            <a:off x="0" y="0"/>
            <a:ext cx="9144000" cy="5715000"/>
          </a:xfrm>
          <a:prstGeom prst="rect">
            <a:avLst/>
          </a:prstGeom>
          <a:solidFill>
            <a:srgbClr val="654E9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249" name="Google Shape;249;p71"/>
          <p:cNvGrpSpPr/>
          <p:nvPr/>
        </p:nvGrpSpPr>
        <p:grpSpPr>
          <a:xfrm>
            <a:off x="2506315" y="2194222"/>
            <a:ext cx="4581728" cy="1326557"/>
            <a:chOff x="2403187" y="2211377"/>
            <a:chExt cx="4581728" cy="1326557"/>
          </a:xfrm>
        </p:grpSpPr>
        <p:sp>
          <p:nvSpPr>
            <p:cNvPr id="250" name="Google Shape;250;p71"/>
            <p:cNvSpPr txBox="1"/>
            <p:nvPr/>
          </p:nvSpPr>
          <p:spPr>
            <a:xfrm>
              <a:off x="2403187" y="2540738"/>
              <a:ext cx="4581728" cy="997196"/>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3600"/>
                <a:buFont typeface="Arial"/>
                <a:buNone/>
              </a:pPr>
              <a:r>
                <a:rPr b="0" i="0" lang="es-PE" sz="3600" u="none" cap="none" strike="noStrike">
                  <a:solidFill>
                    <a:schemeClr val="lt1"/>
                  </a:solidFill>
                  <a:latin typeface="Arial"/>
                  <a:ea typeface="Arial"/>
                  <a:cs typeface="Arial"/>
                  <a:sym typeface="Arial"/>
                </a:rPr>
                <a:t>CONCLUSIONES</a:t>
              </a:r>
              <a:br>
                <a:rPr b="0" i="0" lang="es-PE" sz="3600" u="none" cap="none" strike="noStrike">
                  <a:solidFill>
                    <a:schemeClr val="lt1"/>
                  </a:solidFill>
                  <a:latin typeface="Arial"/>
                  <a:ea typeface="Arial"/>
                  <a:cs typeface="Arial"/>
                  <a:sym typeface="Arial"/>
                </a:rPr>
              </a:br>
              <a:r>
                <a:rPr b="1" i="0" lang="es-PE" sz="3600" u="none" cap="none" strike="noStrike">
                  <a:solidFill>
                    <a:schemeClr val="lt1"/>
                  </a:solidFill>
                  <a:latin typeface="Arial"/>
                  <a:ea typeface="Arial"/>
                  <a:cs typeface="Arial"/>
                  <a:sym typeface="Arial"/>
                </a:rPr>
                <a:t>MÁS REFERENCIAS</a:t>
              </a:r>
              <a:endParaRPr b="0" i="0" sz="1400" u="none" cap="none" strike="noStrike">
                <a:solidFill>
                  <a:srgbClr val="000000"/>
                </a:solidFill>
                <a:latin typeface="Arial"/>
                <a:ea typeface="Arial"/>
                <a:cs typeface="Arial"/>
                <a:sym typeface="Arial"/>
              </a:endParaRPr>
            </a:p>
          </p:txBody>
        </p:sp>
        <p:pic>
          <p:nvPicPr>
            <p:cNvPr id="251" name="Google Shape;251;p71"/>
            <p:cNvPicPr preferRelativeResize="0"/>
            <p:nvPr/>
          </p:nvPicPr>
          <p:blipFill rotWithShape="1">
            <a:blip r:embed="rId3">
              <a:alphaModFix/>
            </a:blip>
            <a:srcRect b="0" l="0" r="0" t="0"/>
            <a:stretch/>
          </p:blipFill>
          <p:spPr>
            <a:xfrm>
              <a:off x="2425491" y="2211377"/>
              <a:ext cx="202176" cy="208211"/>
            </a:xfrm>
            <a:prstGeom prst="rect">
              <a:avLst/>
            </a:prstGeom>
            <a:noFill/>
            <a:ln>
              <a:noFill/>
            </a:ln>
          </p:spPr>
        </p:pic>
      </p:grpSp>
      <p:pic>
        <p:nvPicPr>
          <p:cNvPr id="252" name="Google Shape;252;p71"/>
          <p:cNvPicPr preferRelativeResize="0"/>
          <p:nvPr/>
        </p:nvPicPr>
        <p:blipFill rotWithShape="1">
          <a:blip r:embed="rId4">
            <a:alphaModFix/>
          </a:blip>
          <a:srcRect b="0" l="0" r="0" t="0"/>
          <a:stretch/>
        </p:blipFill>
        <p:spPr>
          <a:xfrm>
            <a:off x="-1253" y="946969"/>
            <a:ext cx="2072214" cy="389806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72"/>
          <p:cNvSpPr/>
          <p:nvPr/>
        </p:nvSpPr>
        <p:spPr>
          <a:xfrm>
            <a:off x="301556" y="5321030"/>
            <a:ext cx="8453337" cy="29183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59" name="Google Shape;259;p72"/>
          <p:cNvSpPr txBox="1"/>
          <p:nvPr/>
        </p:nvSpPr>
        <p:spPr>
          <a:xfrm>
            <a:off x="1279545" y="912813"/>
            <a:ext cx="5587420" cy="258532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000000"/>
                </a:solidFill>
                <a:latin typeface="Calibri"/>
                <a:ea typeface="Calibri"/>
                <a:cs typeface="Calibri"/>
                <a:sym typeface="Calibri"/>
              </a:rPr>
              <a:t>El eustrés es el estrés positivo o aquel que te permite enrumbar tareas en paralelo. Mientras que el distrés también señalado como un estrés negativo.</a:t>
            </a:r>
            <a:endParaRPr b="0" i="0" sz="1400" u="none" cap="none" strike="noStrike">
              <a:solidFill>
                <a:srgbClr val="000000"/>
              </a:solidFill>
              <a:latin typeface="Calibri"/>
              <a:ea typeface="Calibri"/>
              <a:cs typeface="Calibri"/>
              <a:sym typeface="Calibri"/>
            </a:endParaRPr>
          </a:p>
          <a:p>
            <a:pPr indent="0" lvl="0" marL="1079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000000"/>
                </a:solidFill>
                <a:latin typeface="Calibri"/>
                <a:ea typeface="Calibri"/>
                <a:cs typeface="Calibri"/>
                <a:sym typeface="Calibri"/>
              </a:rPr>
              <a:t>El eustrés es vital cuando hay un aumento de la actividad física, el entusiasmo y la creatividad. Por ejemplo, practicar un deporte que te gusta o afrontar algún reto o situación que consideras excitante</a:t>
            </a:r>
            <a:endParaRPr b="0" i="0" sz="1400" u="none" cap="none" strike="noStrike">
              <a:solidFill>
                <a:srgbClr val="000000"/>
              </a:solidFill>
              <a:latin typeface="Calibri"/>
              <a:ea typeface="Calibri"/>
              <a:cs typeface="Calibri"/>
              <a:sym typeface="Calibri"/>
            </a:endParaRPr>
          </a:p>
          <a:p>
            <a:pPr indent="0" lvl="0" marL="1079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000000"/>
                </a:solidFill>
                <a:latin typeface="Calibri"/>
                <a:ea typeface="Calibri"/>
                <a:cs typeface="Calibri"/>
                <a:sym typeface="Calibri"/>
              </a:rPr>
              <a:t>La exposición a situaciones que resulten estresantes no deben ser necesariamente desfavorables, siempre y cuando tengamos los recursos para afrontarlos y este afrontamiento inicia desde la nuestra habilidad mental para pensar saludablemente.  En consecuencia se van a generar respuestas más adaptativas.</a:t>
            </a:r>
            <a:endParaRPr b="0" i="0" sz="1700" u="none" cap="none" strike="noStrike">
              <a:solidFill>
                <a:schemeClr val="dk1"/>
              </a:solidFill>
              <a:latin typeface="Calibri"/>
              <a:ea typeface="Calibri"/>
              <a:cs typeface="Calibri"/>
              <a:sym typeface="Calibri"/>
            </a:endParaRPr>
          </a:p>
        </p:txBody>
      </p:sp>
      <p:pic>
        <p:nvPicPr>
          <p:cNvPr id="260" name="Google Shape;260;p72"/>
          <p:cNvPicPr preferRelativeResize="0"/>
          <p:nvPr/>
        </p:nvPicPr>
        <p:blipFill rotWithShape="1">
          <a:blip r:embed="rId3">
            <a:alphaModFix/>
          </a:blip>
          <a:srcRect b="0" l="0" r="0" t="0"/>
          <a:stretch/>
        </p:blipFill>
        <p:spPr>
          <a:xfrm>
            <a:off x="1011260" y="954885"/>
            <a:ext cx="114138" cy="117546"/>
          </a:xfrm>
          <a:prstGeom prst="rect">
            <a:avLst/>
          </a:prstGeom>
          <a:noFill/>
          <a:ln>
            <a:noFill/>
          </a:ln>
        </p:spPr>
      </p:pic>
      <p:pic>
        <p:nvPicPr>
          <p:cNvPr id="261" name="Google Shape;261;p72"/>
          <p:cNvPicPr preferRelativeResize="0"/>
          <p:nvPr/>
        </p:nvPicPr>
        <p:blipFill rotWithShape="1">
          <a:blip r:embed="rId3">
            <a:alphaModFix/>
          </a:blip>
          <a:srcRect b="0" l="0" r="0" t="0"/>
          <a:stretch/>
        </p:blipFill>
        <p:spPr>
          <a:xfrm>
            <a:off x="1011260" y="1597878"/>
            <a:ext cx="114138" cy="117546"/>
          </a:xfrm>
          <a:prstGeom prst="rect">
            <a:avLst/>
          </a:prstGeom>
          <a:noFill/>
          <a:ln>
            <a:noFill/>
          </a:ln>
        </p:spPr>
      </p:pic>
      <p:sp>
        <p:nvSpPr>
          <p:cNvPr id="262" name="Google Shape;262;p72"/>
          <p:cNvSpPr/>
          <p:nvPr/>
        </p:nvSpPr>
        <p:spPr>
          <a:xfrm>
            <a:off x="8133347" y="163629"/>
            <a:ext cx="808522" cy="75474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263" name="Google Shape;263;p72"/>
          <p:cNvPicPr preferRelativeResize="0"/>
          <p:nvPr/>
        </p:nvPicPr>
        <p:blipFill rotWithShape="1">
          <a:blip r:embed="rId4">
            <a:alphaModFix amt="42000"/>
          </a:blip>
          <a:srcRect b="0" l="0" r="0" t="0"/>
          <a:stretch/>
        </p:blipFill>
        <p:spPr>
          <a:xfrm>
            <a:off x="6984999" y="3048772"/>
            <a:ext cx="1690689" cy="2185216"/>
          </a:xfrm>
          <a:prstGeom prst="rect">
            <a:avLst/>
          </a:prstGeom>
          <a:noFill/>
          <a:ln>
            <a:noFill/>
          </a:ln>
        </p:spPr>
      </p:pic>
      <p:sp>
        <p:nvSpPr>
          <p:cNvPr id="264" name="Google Shape;264;p72"/>
          <p:cNvSpPr/>
          <p:nvPr/>
        </p:nvSpPr>
        <p:spPr>
          <a:xfrm>
            <a:off x="503238" y="376836"/>
            <a:ext cx="2430462"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Clr>
                <a:srgbClr val="000000"/>
              </a:buClr>
              <a:buSzPts val="1000"/>
              <a:buFont typeface="Arial"/>
              <a:buNone/>
            </a:pPr>
            <a:r>
              <a:rPr b="1" i="0" lang="es-PE" sz="1000" u="none" cap="none" strike="noStrike">
                <a:solidFill>
                  <a:srgbClr val="7F7F7F"/>
                </a:solidFill>
                <a:latin typeface="Calibri"/>
                <a:ea typeface="Calibri"/>
                <a:cs typeface="Calibri"/>
                <a:sym typeface="Calibri"/>
              </a:rPr>
              <a:t>+ </a:t>
            </a:r>
            <a:r>
              <a:rPr b="0" i="0" lang="es-PE" sz="1000" u="none" cap="none" strike="noStrike">
                <a:solidFill>
                  <a:srgbClr val="A5A5A5"/>
                </a:solidFill>
                <a:latin typeface="Calibri"/>
                <a:ea typeface="Calibri"/>
                <a:cs typeface="Calibri"/>
                <a:sym typeface="Calibri"/>
              </a:rPr>
              <a:t>CONCLUSIONES </a:t>
            </a:r>
            <a:endParaRPr b="0" i="0" sz="1400" u="none" cap="none" strike="noStrike">
              <a:solidFill>
                <a:srgbClr val="000000"/>
              </a:solidFill>
              <a:latin typeface="Arial"/>
              <a:ea typeface="Arial"/>
              <a:cs typeface="Arial"/>
              <a:sym typeface="Arial"/>
            </a:endParaRPr>
          </a:p>
        </p:txBody>
      </p:sp>
      <p:pic>
        <p:nvPicPr>
          <p:cNvPr id="265" name="Google Shape;265;p72"/>
          <p:cNvPicPr preferRelativeResize="0"/>
          <p:nvPr/>
        </p:nvPicPr>
        <p:blipFill rotWithShape="1">
          <a:blip r:embed="rId3">
            <a:alphaModFix/>
          </a:blip>
          <a:srcRect b="0" l="0" r="0" t="0"/>
          <a:stretch/>
        </p:blipFill>
        <p:spPr>
          <a:xfrm>
            <a:off x="1011260" y="2457777"/>
            <a:ext cx="114138" cy="11754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73"/>
          <p:cNvSpPr/>
          <p:nvPr/>
        </p:nvSpPr>
        <p:spPr>
          <a:xfrm>
            <a:off x="0" y="0"/>
            <a:ext cx="9144000" cy="5715000"/>
          </a:xfrm>
          <a:prstGeom prst="rect">
            <a:avLst/>
          </a:prstGeom>
          <a:solidFill>
            <a:srgbClr val="8DCB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71" name="Google Shape;271;p73"/>
          <p:cNvSpPr txBox="1"/>
          <p:nvPr/>
        </p:nvSpPr>
        <p:spPr>
          <a:xfrm>
            <a:off x="2519363" y="2540738"/>
            <a:ext cx="4581728" cy="997196"/>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3600"/>
              <a:buFont typeface="Arial"/>
              <a:buNone/>
            </a:pPr>
            <a:r>
              <a:rPr b="0" i="0" lang="es-PE" sz="3600" u="none" cap="none" strike="noStrike">
                <a:solidFill>
                  <a:schemeClr val="lt1"/>
                </a:solidFill>
                <a:latin typeface="Arial"/>
                <a:ea typeface="Arial"/>
                <a:cs typeface="Arial"/>
                <a:sym typeface="Arial"/>
              </a:rPr>
              <a:t>BIBLIOGRAFÍA</a:t>
            </a:r>
            <a:br>
              <a:rPr b="0" i="0" lang="es-PE" sz="3600" u="none" cap="none" strike="noStrike">
                <a:solidFill>
                  <a:schemeClr val="lt1"/>
                </a:solidFill>
                <a:latin typeface="Arial"/>
                <a:ea typeface="Arial"/>
                <a:cs typeface="Arial"/>
                <a:sym typeface="Arial"/>
              </a:rPr>
            </a:br>
            <a:r>
              <a:rPr b="1" i="0" lang="es-PE" sz="3600" u="none" cap="none" strike="noStrike">
                <a:solidFill>
                  <a:schemeClr val="lt1"/>
                </a:solidFill>
                <a:latin typeface="Arial"/>
                <a:ea typeface="Arial"/>
                <a:cs typeface="Arial"/>
                <a:sym typeface="Arial"/>
              </a:rPr>
              <a:t>MÁS REFERENCIAS</a:t>
            </a:r>
            <a:endParaRPr b="0" i="0" sz="1400" u="none" cap="none" strike="noStrike">
              <a:solidFill>
                <a:srgbClr val="000000"/>
              </a:solidFill>
              <a:latin typeface="Arial"/>
              <a:ea typeface="Arial"/>
              <a:cs typeface="Arial"/>
              <a:sym typeface="Arial"/>
            </a:endParaRPr>
          </a:p>
        </p:txBody>
      </p:sp>
      <p:pic>
        <p:nvPicPr>
          <p:cNvPr id="272" name="Google Shape;272;p73"/>
          <p:cNvPicPr preferRelativeResize="0"/>
          <p:nvPr/>
        </p:nvPicPr>
        <p:blipFill rotWithShape="1">
          <a:blip r:embed="rId3">
            <a:alphaModFix/>
          </a:blip>
          <a:srcRect b="0" l="0" r="0" t="0"/>
          <a:stretch/>
        </p:blipFill>
        <p:spPr>
          <a:xfrm>
            <a:off x="2528619" y="2194222"/>
            <a:ext cx="202176" cy="208211"/>
          </a:xfrm>
          <a:prstGeom prst="rect">
            <a:avLst/>
          </a:prstGeom>
          <a:noFill/>
          <a:ln>
            <a:noFill/>
          </a:ln>
        </p:spPr>
      </p:pic>
      <p:pic>
        <p:nvPicPr>
          <p:cNvPr id="273" name="Google Shape;273;p73"/>
          <p:cNvPicPr preferRelativeResize="0"/>
          <p:nvPr/>
        </p:nvPicPr>
        <p:blipFill rotWithShape="1">
          <a:blip r:embed="rId4">
            <a:alphaModFix/>
          </a:blip>
          <a:srcRect b="0" l="0" r="0" t="0"/>
          <a:stretch/>
        </p:blipFill>
        <p:spPr>
          <a:xfrm>
            <a:off x="0" y="946970"/>
            <a:ext cx="2072061" cy="389806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74"/>
          <p:cNvSpPr/>
          <p:nvPr/>
        </p:nvSpPr>
        <p:spPr>
          <a:xfrm>
            <a:off x="301556" y="5321030"/>
            <a:ext cx="8453337" cy="29183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79" name="Google Shape;279;p74"/>
          <p:cNvSpPr txBox="1"/>
          <p:nvPr/>
        </p:nvSpPr>
        <p:spPr>
          <a:xfrm>
            <a:off x="1279009" y="917823"/>
            <a:ext cx="4774200" cy="2370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000000"/>
                </a:solidFill>
                <a:latin typeface="Calibri"/>
                <a:ea typeface="Calibri"/>
                <a:cs typeface="Calibri"/>
                <a:sym typeface="Calibri"/>
              </a:rPr>
              <a:t>Pollan, Michael. (2012). Cómo cambiar tu mente. Debate.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000000"/>
                </a:solidFill>
                <a:latin typeface="Calibri"/>
                <a:ea typeface="Calibri"/>
                <a:cs typeface="Calibri"/>
                <a:sym typeface="Calibri"/>
              </a:rPr>
              <a:t>Goleman Daniel (25ª Edición). Parte I: El Cerebro Emocional. En La Inteligencia Emocional, Ebook, Editorial Kairos. pp. 57 – 84.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000000"/>
                </a:solidFill>
                <a:latin typeface="Calibri"/>
                <a:ea typeface="Calibri"/>
                <a:cs typeface="Calibri"/>
                <a:sym typeface="Calibri"/>
              </a:rPr>
              <a:t>Vanistendael S. La resiliencia un concepto largo tiempo ignorado. Ginebra:Cuadernos Bice;1994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000000"/>
                </a:solidFill>
                <a:latin typeface="Calibri"/>
                <a:ea typeface="Calibri"/>
                <a:cs typeface="Calibri"/>
                <a:sym typeface="Calibri"/>
              </a:rPr>
              <a:t>Eficiencia en las terapias ¿Un paso </a:t>
            </a:r>
            <a:r>
              <a:rPr lang="es-PE">
                <a:latin typeface="Calibri"/>
                <a:ea typeface="Calibri"/>
                <a:cs typeface="Calibri"/>
                <a:sym typeface="Calibri"/>
              </a:rPr>
              <a:t>más</a:t>
            </a:r>
            <a:r>
              <a:rPr b="0" i="0" lang="es-PE" sz="1400" u="none" cap="none" strike="noStrike">
                <a:solidFill>
                  <a:srgbClr val="000000"/>
                </a:solidFill>
                <a:latin typeface="Calibri"/>
                <a:ea typeface="Calibri"/>
                <a:cs typeface="Calibri"/>
                <a:sym typeface="Calibri"/>
              </a:rPr>
              <a:t> allá de la eficacia? Análisis del modelo cognitivo conductual (2018) Facultad de psicología</a:t>
            </a:r>
            <a:endParaRPr b="0" i="0" sz="1400" u="none" cap="none" strike="noStrike">
              <a:solidFill>
                <a:srgbClr val="000000"/>
              </a:solidFill>
              <a:latin typeface="Calibri"/>
              <a:ea typeface="Calibri"/>
              <a:cs typeface="Calibri"/>
              <a:sym typeface="Calibri"/>
            </a:endParaRPr>
          </a:p>
          <a:p>
            <a:pPr indent="0" lvl="0" marL="952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280" name="Google Shape;280;p74"/>
          <p:cNvPicPr preferRelativeResize="0"/>
          <p:nvPr/>
        </p:nvPicPr>
        <p:blipFill rotWithShape="1">
          <a:blip r:embed="rId3">
            <a:alphaModFix/>
          </a:blip>
          <a:srcRect b="0" l="0" r="0" t="0"/>
          <a:stretch/>
        </p:blipFill>
        <p:spPr>
          <a:xfrm>
            <a:off x="1008064" y="959114"/>
            <a:ext cx="103867" cy="106967"/>
          </a:xfrm>
          <a:prstGeom prst="rect">
            <a:avLst/>
          </a:prstGeom>
          <a:noFill/>
          <a:ln>
            <a:noFill/>
          </a:ln>
        </p:spPr>
      </p:pic>
      <p:pic>
        <p:nvPicPr>
          <p:cNvPr id="281" name="Google Shape;281;p74"/>
          <p:cNvPicPr preferRelativeResize="0"/>
          <p:nvPr/>
        </p:nvPicPr>
        <p:blipFill rotWithShape="1">
          <a:blip r:embed="rId3">
            <a:alphaModFix/>
          </a:blip>
          <a:srcRect b="0" l="0" r="0" t="0"/>
          <a:stretch/>
        </p:blipFill>
        <p:spPr>
          <a:xfrm>
            <a:off x="1008064" y="1402893"/>
            <a:ext cx="103867" cy="106967"/>
          </a:xfrm>
          <a:prstGeom prst="rect">
            <a:avLst/>
          </a:prstGeom>
          <a:noFill/>
          <a:ln>
            <a:noFill/>
          </a:ln>
        </p:spPr>
      </p:pic>
      <p:sp>
        <p:nvSpPr>
          <p:cNvPr id="282" name="Google Shape;282;p74"/>
          <p:cNvSpPr/>
          <p:nvPr/>
        </p:nvSpPr>
        <p:spPr>
          <a:xfrm>
            <a:off x="8133347" y="163629"/>
            <a:ext cx="808522" cy="75474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283" name="Google Shape;283;p74"/>
          <p:cNvPicPr preferRelativeResize="0"/>
          <p:nvPr/>
        </p:nvPicPr>
        <p:blipFill rotWithShape="1">
          <a:blip r:embed="rId4">
            <a:alphaModFix amt="42000"/>
          </a:blip>
          <a:srcRect b="0" l="0" r="0" t="0"/>
          <a:stretch/>
        </p:blipFill>
        <p:spPr>
          <a:xfrm>
            <a:off x="6985000" y="3036889"/>
            <a:ext cx="1690688" cy="2197100"/>
          </a:xfrm>
          <a:prstGeom prst="rect">
            <a:avLst/>
          </a:prstGeom>
          <a:noFill/>
          <a:ln>
            <a:noFill/>
          </a:ln>
        </p:spPr>
      </p:pic>
      <p:sp>
        <p:nvSpPr>
          <p:cNvPr id="284" name="Google Shape;284;p74"/>
          <p:cNvSpPr/>
          <p:nvPr/>
        </p:nvSpPr>
        <p:spPr>
          <a:xfrm>
            <a:off x="503238" y="376836"/>
            <a:ext cx="2430462"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Clr>
                <a:srgbClr val="000000"/>
              </a:buClr>
              <a:buSzPts val="1000"/>
              <a:buFont typeface="Arial"/>
              <a:buNone/>
            </a:pPr>
            <a:r>
              <a:rPr b="1" i="0" lang="es-PE" sz="1000" u="none" cap="none" strike="noStrike">
                <a:solidFill>
                  <a:srgbClr val="7F7F7F"/>
                </a:solidFill>
                <a:latin typeface="Calibri"/>
                <a:ea typeface="Calibri"/>
                <a:cs typeface="Calibri"/>
                <a:sym typeface="Calibri"/>
              </a:rPr>
              <a:t>+ </a:t>
            </a:r>
            <a:r>
              <a:rPr b="0" i="0" lang="es-PE" sz="1000" u="none" cap="none" strike="noStrike">
                <a:solidFill>
                  <a:srgbClr val="A5A5A5"/>
                </a:solidFill>
                <a:latin typeface="Calibri"/>
                <a:ea typeface="Calibri"/>
                <a:cs typeface="Calibri"/>
                <a:sym typeface="Calibri"/>
              </a:rPr>
              <a:t>BIBLIOGRAFÍA</a:t>
            </a:r>
            <a:endParaRPr b="0" i="0" sz="1400" u="none" cap="none" strike="noStrike">
              <a:solidFill>
                <a:srgbClr val="000000"/>
              </a:solidFill>
              <a:latin typeface="Arial"/>
              <a:ea typeface="Arial"/>
              <a:cs typeface="Arial"/>
              <a:sym typeface="Arial"/>
            </a:endParaRPr>
          </a:p>
        </p:txBody>
      </p:sp>
      <p:pic>
        <p:nvPicPr>
          <p:cNvPr id="285" name="Google Shape;285;p74"/>
          <p:cNvPicPr preferRelativeResize="0"/>
          <p:nvPr/>
        </p:nvPicPr>
        <p:blipFill rotWithShape="1">
          <a:blip r:embed="rId3">
            <a:alphaModFix/>
          </a:blip>
          <a:srcRect b="0" l="0" r="0" t="0"/>
          <a:stretch/>
        </p:blipFill>
        <p:spPr>
          <a:xfrm>
            <a:off x="1008064" y="2034489"/>
            <a:ext cx="103867" cy="106967"/>
          </a:xfrm>
          <a:prstGeom prst="rect">
            <a:avLst/>
          </a:prstGeom>
          <a:noFill/>
          <a:ln>
            <a:noFill/>
          </a:ln>
        </p:spPr>
      </p:pic>
      <p:pic>
        <p:nvPicPr>
          <p:cNvPr id="286" name="Google Shape;286;p74"/>
          <p:cNvPicPr preferRelativeResize="0"/>
          <p:nvPr/>
        </p:nvPicPr>
        <p:blipFill rotWithShape="1">
          <a:blip r:embed="rId3">
            <a:alphaModFix/>
          </a:blip>
          <a:srcRect b="0" l="0" r="0" t="0"/>
          <a:stretch/>
        </p:blipFill>
        <p:spPr>
          <a:xfrm>
            <a:off x="1008064" y="2675512"/>
            <a:ext cx="103867" cy="10696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6"/>
          <p:cNvSpPr/>
          <p:nvPr/>
        </p:nvSpPr>
        <p:spPr>
          <a:xfrm>
            <a:off x="0" y="0"/>
            <a:ext cx="9144000" cy="5715000"/>
          </a:xfrm>
          <a:prstGeom prst="rect">
            <a:avLst/>
          </a:prstGeom>
          <a:solidFill>
            <a:srgbClr val="8087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292" name="Google Shape;292;p26"/>
          <p:cNvPicPr preferRelativeResize="0"/>
          <p:nvPr/>
        </p:nvPicPr>
        <p:blipFill rotWithShape="1">
          <a:blip r:embed="rId3">
            <a:alphaModFix/>
          </a:blip>
          <a:srcRect b="0" l="0" r="0" t="0"/>
          <a:stretch/>
        </p:blipFill>
        <p:spPr>
          <a:xfrm>
            <a:off x="3924199" y="2666298"/>
            <a:ext cx="1295601" cy="38680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57"/>
          <p:cNvSpPr/>
          <p:nvPr/>
        </p:nvSpPr>
        <p:spPr>
          <a:xfrm>
            <a:off x="6918960" y="5364480"/>
            <a:ext cx="2133600" cy="22445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79" name="Google Shape;79;p57"/>
          <p:cNvSpPr txBox="1"/>
          <p:nvPr/>
        </p:nvSpPr>
        <p:spPr>
          <a:xfrm>
            <a:off x="1282298" y="918372"/>
            <a:ext cx="5702702" cy="3231654"/>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400"/>
              <a:buFont typeface="Arial"/>
              <a:buNone/>
            </a:pPr>
            <a:r>
              <a:rPr b="0" i="0" lang="es-PE" sz="1400" u="none" cap="none" strike="noStrike">
                <a:solidFill>
                  <a:srgbClr val="262626"/>
                </a:solidFill>
                <a:latin typeface="Calibri"/>
                <a:ea typeface="Calibri"/>
                <a:cs typeface="Calibri"/>
                <a:sym typeface="Calibri"/>
              </a:rPr>
              <a:t>El estrés es un recurso psicofisiológico natural que permite al ser humano adaptarse progresivamente a los cambios y variaciones del medio ambiente.</a:t>
            </a:r>
            <a:endParaRPr b="0" i="0" sz="1400" u="none" cap="none" strike="noStrike">
              <a:solidFill>
                <a:srgbClr val="000000"/>
              </a:solidFill>
              <a:latin typeface="Arial"/>
              <a:ea typeface="Arial"/>
              <a:cs typeface="Arial"/>
              <a:sym typeface="Arial"/>
            </a:endParaRPr>
          </a:p>
          <a:p>
            <a:pPr indent="0" lvl="0" marL="11725" marR="0" rtl="0" algn="l">
              <a:lnSpc>
                <a:spcPct val="100000"/>
              </a:lnSpc>
              <a:spcBef>
                <a:spcPts val="0"/>
              </a:spcBef>
              <a:spcAft>
                <a:spcPts val="0"/>
              </a:spcAft>
              <a:buClr>
                <a:srgbClr val="000000"/>
              </a:buClr>
              <a:buSzPts val="1400"/>
              <a:buFont typeface="Arial"/>
              <a:buNone/>
            </a:pPr>
            <a:r>
              <a:rPr b="0" i="0" lang="es-PE" sz="1400" u="none" cap="none" strike="noStrike">
                <a:solidFill>
                  <a:srgbClr val="262626"/>
                </a:solidFill>
                <a:latin typeface="Calibri"/>
                <a:ea typeface="Calibri"/>
                <a:cs typeface="Calibri"/>
                <a:sym typeface="Calibri"/>
              </a:rPr>
              <a:t> Gracias a este recurso el ser humano ha podido hacerle frente a las amenazas externas y asegurar la supervivencia de la especie hasta estos tiempos.</a:t>
            </a:r>
            <a:endParaRPr b="0" i="0" sz="1400" u="none" cap="none" strike="noStrike">
              <a:solidFill>
                <a:srgbClr val="262626"/>
              </a:solidFill>
              <a:latin typeface="Calibri"/>
              <a:ea typeface="Calibri"/>
              <a:cs typeface="Calibri"/>
              <a:sym typeface="Calibri"/>
            </a:endParaRPr>
          </a:p>
          <a:p>
            <a:pPr indent="0" lvl="0" marL="113325"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62626"/>
              </a:solidFill>
              <a:latin typeface="Calibri"/>
              <a:ea typeface="Calibri"/>
              <a:cs typeface="Calibri"/>
              <a:sym typeface="Calibri"/>
            </a:endParaRPr>
          </a:p>
          <a:p>
            <a:pPr indent="0" lvl="0" marL="11725" marR="0" rtl="0" algn="l">
              <a:lnSpc>
                <a:spcPct val="100000"/>
              </a:lnSpc>
              <a:spcBef>
                <a:spcPts val="0"/>
              </a:spcBef>
              <a:spcAft>
                <a:spcPts val="0"/>
              </a:spcAft>
              <a:buClr>
                <a:srgbClr val="000000"/>
              </a:buClr>
              <a:buSzPts val="1400"/>
              <a:buFont typeface="Arial"/>
              <a:buNone/>
            </a:pPr>
            <a:r>
              <a:rPr b="0" i="0" lang="es-PE" sz="1400" u="none" cap="none" strike="noStrike">
                <a:solidFill>
                  <a:srgbClr val="262626"/>
                </a:solidFill>
                <a:latin typeface="Calibri"/>
                <a:ea typeface="Calibri"/>
                <a:cs typeface="Calibri"/>
                <a:sym typeface="Calibri"/>
              </a:rPr>
              <a:t>Walter Bradford Cannon acuñó el término homeóstasis, con el que se refería al conjunto de procesos que se ponen en marcha con el fin de mantener estable el medio interno del organismo, ante los estímulos que puedan desequilibrar. El sujeto puede responder ante situaciones que ponen en peligro su vida, luchando o huyendo de ellas.</a:t>
            </a:r>
            <a:endParaRPr b="0" i="0" sz="1400" u="none" cap="none" strike="noStrike">
              <a:solidFill>
                <a:srgbClr val="262626"/>
              </a:solidFill>
              <a:latin typeface="Calibri"/>
              <a:ea typeface="Calibri"/>
              <a:cs typeface="Calibri"/>
              <a:sym typeface="Calibri"/>
            </a:endParaRPr>
          </a:p>
          <a:p>
            <a:pPr indent="0" lvl="0" marL="113325"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62626"/>
              </a:solidFill>
              <a:latin typeface="Calibri"/>
              <a:ea typeface="Calibri"/>
              <a:cs typeface="Calibri"/>
              <a:sym typeface="Calibri"/>
            </a:endParaRPr>
          </a:p>
          <a:p>
            <a:pPr indent="0" lvl="0" marL="11725" marR="0" rtl="0" algn="l">
              <a:lnSpc>
                <a:spcPct val="100000"/>
              </a:lnSpc>
              <a:spcBef>
                <a:spcPts val="0"/>
              </a:spcBef>
              <a:spcAft>
                <a:spcPts val="0"/>
              </a:spcAft>
              <a:buClr>
                <a:srgbClr val="000000"/>
              </a:buClr>
              <a:buSzPts val="1400"/>
              <a:buFont typeface="Arial"/>
              <a:buNone/>
            </a:pPr>
            <a:r>
              <a:rPr b="0" i="0" lang="es-PE" sz="1400" u="none" cap="none" strike="noStrike">
                <a:solidFill>
                  <a:srgbClr val="262626"/>
                </a:solidFill>
                <a:latin typeface="Calibri"/>
                <a:ea typeface="Calibri"/>
                <a:cs typeface="Calibri"/>
                <a:sym typeface="Calibri"/>
              </a:rPr>
              <a:t>Se puede definir a un agente amenazante como el estímulo físico, psicológico o social con el poder de generar cambios o desequilibrio en nuestro organismo. Del mismo modo, la respuesta de estrés sería el intento de dicho organismo de controlar la presión y recuperar el equilibrio habitual. </a:t>
            </a:r>
            <a:endParaRPr b="0" i="0" sz="1400" u="none" cap="none" strike="noStrike">
              <a:solidFill>
                <a:srgbClr val="000000"/>
              </a:solidFill>
              <a:latin typeface="Arial"/>
              <a:ea typeface="Arial"/>
              <a:cs typeface="Arial"/>
              <a:sym typeface="Arial"/>
            </a:endParaRPr>
          </a:p>
        </p:txBody>
      </p:sp>
      <p:pic>
        <p:nvPicPr>
          <p:cNvPr id="80" name="Google Shape;80;p57"/>
          <p:cNvPicPr preferRelativeResize="0"/>
          <p:nvPr/>
        </p:nvPicPr>
        <p:blipFill rotWithShape="1">
          <a:blip r:embed="rId3">
            <a:alphaModFix/>
          </a:blip>
          <a:srcRect b="0" l="0" r="0" t="0"/>
          <a:stretch/>
        </p:blipFill>
        <p:spPr>
          <a:xfrm>
            <a:off x="1010839" y="954885"/>
            <a:ext cx="117851" cy="121369"/>
          </a:xfrm>
          <a:prstGeom prst="rect">
            <a:avLst/>
          </a:prstGeom>
          <a:noFill/>
          <a:ln>
            <a:noFill/>
          </a:ln>
        </p:spPr>
      </p:pic>
      <p:sp>
        <p:nvSpPr>
          <p:cNvPr id="81" name="Google Shape;81;p57"/>
          <p:cNvSpPr/>
          <p:nvPr/>
        </p:nvSpPr>
        <p:spPr>
          <a:xfrm>
            <a:off x="8133347" y="163629"/>
            <a:ext cx="808522" cy="75474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82" name="Google Shape;82;p57"/>
          <p:cNvPicPr preferRelativeResize="0"/>
          <p:nvPr/>
        </p:nvPicPr>
        <p:blipFill rotWithShape="1">
          <a:blip r:embed="rId4">
            <a:alphaModFix amt="42000"/>
          </a:blip>
          <a:srcRect b="0" l="0" r="0" t="0"/>
          <a:stretch/>
        </p:blipFill>
        <p:spPr>
          <a:xfrm>
            <a:off x="6986661" y="3052731"/>
            <a:ext cx="1689027" cy="2181257"/>
          </a:xfrm>
          <a:prstGeom prst="rect">
            <a:avLst/>
          </a:prstGeom>
          <a:noFill/>
          <a:ln>
            <a:noFill/>
          </a:ln>
        </p:spPr>
      </p:pic>
      <p:pic>
        <p:nvPicPr>
          <p:cNvPr id="83" name="Google Shape;83;p57"/>
          <p:cNvPicPr preferRelativeResize="0"/>
          <p:nvPr/>
        </p:nvPicPr>
        <p:blipFill rotWithShape="1">
          <a:blip r:embed="rId3">
            <a:alphaModFix/>
          </a:blip>
          <a:srcRect b="0" l="0" r="0" t="0"/>
          <a:stretch/>
        </p:blipFill>
        <p:spPr>
          <a:xfrm>
            <a:off x="1010839" y="2040609"/>
            <a:ext cx="117851" cy="121369"/>
          </a:xfrm>
          <a:prstGeom prst="rect">
            <a:avLst/>
          </a:prstGeom>
          <a:noFill/>
          <a:ln>
            <a:noFill/>
          </a:ln>
        </p:spPr>
      </p:pic>
      <p:sp>
        <p:nvSpPr>
          <p:cNvPr id="84" name="Google Shape;84;p57"/>
          <p:cNvSpPr/>
          <p:nvPr/>
        </p:nvSpPr>
        <p:spPr>
          <a:xfrm>
            <a:off x="301556" y="5321030"/>
            <a:ext cx="8453337" cy="29183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85" name="Google Shape;85;p57"/>
          <p:cNvPicPr preferRelativeResize="0"/>
          <p:nvPr/>
        </p:nvPicPr>
        <p:blipFill rotWithShape="1">
          <a:blip r:embed="rId3">
            <a:alphaModFix/>
          </a:blip>
          <a:srcRect b="0" l="0" r="0" t="0"/>
          <a:stretch/>
        </p:blipFill>
        <p:spPr>
          <a:xfrm>
            <a:off x="1010839" y="3332982"/>
            <a:ext cx="117851" cy="121369"/>
          </a:xfrm>
          <a:prstGeom prst="rect">
            <a:avLst/>
          </a:prstGeom>
          <a:noFill/>
          <a:ln>
            <a:noFill/>
          </a:ln>
        </p:spPr>
      </p:pic>
      <p:sp>
        <p:nvSpPr>
          <p:cNvPr id="86" name="Google Shape;86;p57"/>
          <p:cNvSpPr/>
          <p:nvPr/>
        </p:nvSpPr>
        <p:spPr>
          <a:xfrm>
            <a:off x="503238" y="376836"/>
            <a:ext cx="2430462"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Clr>
                <a:srgbClr val="000000"/>
              </a:buClr>
              <a:buSzPts val="1000"/>
              <a:buFont typeface="Arial"/>
              <a:buNone/>
            </a:pPr>
            <a:r>
              <a:rPr b="1" i="0" lang="es-PE" sz="1000" u="none" cap="none" strike="noStrike">
                <a:solidFill>
                  <a:srgbClr val="7F7F7F"/>
                </a:solidFill>
                <a:latin typeface="Calibri"/>
                <a:ea typeface="Calibri"/>
                <a:cs typeface="Calibri"/>
                <a:sym typeface="Calibri"/>
              </a:rPr>
              <a:t>+ </a:t>
            </a:r>
            <a:r>
              <a:rPr b="0" i="0" lang="es-PE" sz="1000" u="none" cap="none" strike="noStrike">
                <a:solidFill>
                  <a:srgbClr val="A5A5A5"/>
                </a:solidFill>
                <a:latin typeface="Calibri"/>
                <a:ea typeface="Calibri"/>
                <a:cs typeface="Calibri"/>
                <a:sym typeface="Calibri"/>
              </a:rPr>
              <a:t>INTRODUCCIÓN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58"/>
          <p:cNvSpPr/>
          <p:nvPr/>
        </p:nvSpPr>
        <p:spPr>
          <a:xfrm>
            <a:off x="6918960" y="5364480"/>
            <a:ext cx="2133600" cy="22445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3" name="Google Shape;93;p58"/>
          <p:cNvSpPr txBox="1"/>
          <p:nvPr/>
        </p:nvSpPr>
        <p:spPr>
          <a:xfrm>
            <a:off x="1282298" y="947513"/>
            <a:ext cx="5702700" cy="3016800"/>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chemeClr val="dk1"/>
              </a:buClr>
              <a:buSzPts val="1600"/>
              <a:buFont typeface="Arial"/>
              <a:buNone/>
            </a:pPr>
            <a:r>
              <a:rPr b="1" i="0" lang="es-PE" sz="1400" u="none" cap="none" strike="noStrike">
                <a:solidFill>
                  <a:srgbClr val="262626"/>
                </a:solidFill>
                <a:latin typeface="Calibri"/>
                <a:ea typeface="Calibri"/>
                <a:cs typeface="Calibri"/>
                <a:sym typeface="Calibri"/>
              </a:rPr>
              <a:t>Durante esta sesión:</a:t>
            </a:r>
            <a:endParaRPr b="1" i="0" sz="1400" u="none" cap="none" strike="noStrike">
              <a:solidFill>
                <a:srgbClr val="262626"/>
              </a:solidFill>
              <a:latin typeface="Calibri"/>
              <a:ea typeface="Calibri"/>
              <a:cs typeface="Calibri"/>
              <a:sym typeface="Calibri"/>
            </a:endParaRPr>
          </a:p>
          <a:p>
            <a:pPr indent="0" lvl="0" marL="11725" marR="0" rtl="0" algn="l">
              <a:lnSpc>
                <a:spcPct val="100000"/>
              </a:lnSpc>
              <a:spcBef>
                <a:spcPts val="0"/>
              </a:spcBef>
              <a:spcAft>
                <a:spcPts val="0"/>
              </a:spcAft>
              <a:buClr>
                <a:schemeClr val="dk1"/>
              </a:buClr>
              <a:buSzPts val="1600"/>
              <a:buFont typeface="Arial"/>
              <a:buNone/>
            </a:pPr>
            <a:r>
              <a:t/>
            </a:r>
            <a:endParaRPr b="0" i="0" sz="1400" u="none" cap="none" strike="noStrike">
              <a:solidFill>
                <a:srgbClr val="262626"/>
              </a:solidFill>
              <a:latin typeface="Calibri"/>
              <a:ea typeface="Calibri"/>
              <a:cs typeface="Calibri"/>
              <a:sym typeface="Calibri"/>
            </a:endParaRPr>
          </a:p>
          <a:p>
            <a:pPr indent="-174625" lvl="0" marL="182563" marR="0" rtl="0" algn="l">
              <a:lnSpc>
                <a:spcPct val="100000"/>
              </a:lnSpc>
              <a:spcBef>
                <a:spcPts val="0"/>
              </a:spcBef>
              <a:spcAft>
                <a:spcPts val="0"/>
              </a:spcAft>
              <a:buClr>
                <a:srgbClr val="EC4D4E"/>
              </a:buClr>
              <a:buSzPts val="1400"/>
              <a:buFont typeface="Arial"/>
              <a:buChar char="•"/>
            </a:pPr>
            <a:r>
              <a:rPr b="1" i="0" lang="es-PE" sz="1400" u="none" cap="none" strike="noStrike">
                <a:solidFill>
                  <a:srgbClr val="262626"/>
                </a:solidFill>
                <a:latin typeface="Calibri"/>
                <a:ea typeface="Calibri"/>
                <a:cs typeface="Calibri"/>
                <a:sym typeface="Calibri"/>
              </a:rPr>
              <a:t>Conocerás</a:t>
            </a:r>
            <a:r>
              <a:rPr b="0" i="0" lang="es-PE" sz="1400" u="none" cap="none" strike="noStrike">
                <a:solidFill>
                  <a:srgbClr val="262626"/>
                </a:solidFill>
                <a:latin typeface="Calibri"/>
                <a:ea typeface="Calibri"/>
                <a:cs typeface="Calibri"/>
                <a:sym typeface="Calibri"/>
              </a:rPr>
              <a:t> sobre la errónea creencia de que “el estrés” es una sensación negativa y debe hacerse lo necesario para evitar experimentarla en alguna dimensión de nuestra vida.</a:t>
            </a:r>
            <a:endParaRPr b="0" i="0" sz="1400" u="none" cap="none" strike="noStrike">
              <a:solidFill>
                <a:srgbClr val="000000"/>
              </a:solidFill>
              <a:latin typeface="Arial"/>
              <a:ea typeface="Arial"/>
              <a:cs typeface="Arial"/>
              <a:sym typeface="Arial"/>
            </a:endParaRPr>
          </a:p>
          <a:p>
            <a:pPr indent="-85723" lvl="0" marL="182563" marR="0" rtl="0" algn="l">
              <a:lnSpc>
                <a:spcPct val="100000"/>
              </a:lnSpc>
              <a:spcBef>
                <a:spcPts val="0"/>
              </a:spcBef>
              <a:spcAft>
                <a:spcPts val="0"/>
              </a:spcAft>
              <a:buClr>
                <a:srgbClr val="EC4D4E"/>
              </a:buClr>
              <a:buSzPts val="1400"/>
              <a:buFont typeface="Arial"/>
              <a:buNone/>
            </a:pPr>
            <a:r>
              <a:t/>
            </a:r>
            <a:endParaRPr b="0" i="0" sz="1400" u="none" cap="none" strike="noStrike">
              <a:solidFill>
                <a:srgbClr val="262626"/>
              </a:solidFill>
              <a:latin typeface="Calibri"/>
              <a:ea typeface="Calibri"/>
              <a:cs typeface="Calibri"/>
              <a:sym typeface="Calibri"/>
            </a:endParaRPr>
          </a:p>
          <a:p>
            <a:pPr indent="-174625" lvl="0" marL="182563" marR="0" rtl="0" algn="l">
              <a:lnSpc>
                <a:spcPct val="100000"/>
              </a:lnSpc>
              <a:spcBef>
                <a:spcPts val="0"/>
              </a:spcBef>
              <a:spcAft>
                <a:spcPts val="0"/>
              </a:spcAft>
              <a:buClr>
                <a:srgbClr val="EC4D4E"/>
              </a:buClr>
              <a:buSzPts val="1400"/>
              <a:buFont typeface="Arial"/>
              <a:buChar char="•"/>
            </a:pPr>
            <a:r>
              <a:rPr b="1" i="0" lang="es-PE" sz="1400" u="none" cap="none" strike="noStrike">
                <a:solidFill>
                  <a:srgbClr val="262626"/>
                </a:solidFill>
                <a:latin typeface="Calibri"/>
                <a:ea typeface="Calibri"/>
                <a:cs typeface="Calibri"/>
                <a:sym typeface="Calibri"/>
              </a:rPr>
              <a:t>Conocerás</a:t>
            </a:r>
            <a:r>
              <a:rPr b="0" i="0" lang="es-PE" sz="1400" u="none" cap="none" strike="noStrike">
                <a:solidFill>
                  <a:srgbClr val="262626"/>
                </a:solidFill>
                <a:latin typeface="Calibri"/>
                <a:ea typeface="Calibri"/>
                <a:cs typeface="Calibri"/>
                <a:sym typeface="Calibri"/>
              </a:rPr>
              <a:t> cómo  direccionar el estrés a modo de recurso funcional cuando debas ejecutar un trabajo de suma importancia o también afrontar variaciones en el entorno de trabajo, aumentando el nivel de rendimiento personal.</a:t>
            </a:r>
            <a:endParaRPr b="0" i="0" sz="1400" u="none" cap="none" strike="noStrike">
              <a:solidFill>
                <a:srgbClr val="000000"/>
              </a:solidFill>
              <a:latin typeface="Arial"/>
              <a:ea typeface="Arial"/>
              <a:cs typeface="Arial"/>
              <a:sym typeface="Arial"/>
            </a:endParaRPr>
          </a:p>
          <a:p>
            <a:pPr indent="-85723" lvl="0" marL="182563" marR="0" rtl="0" algn="l">
              <a:lnSpc>
                <a:spcPct val="100000"/>
              </a:lnSpc>
              <a:spcBef>
                <a:spcPts val="0"/>
              </a:spcBef>
              <a:spcAft>
                <a:spcPts val="0"/>
              </a:spcAft>
              <a:buClr>
                <a:srgbClr val="EC4D4E"/>
              </a:buClr>
              <a:buSzPts val="1400"/>
              <a:buFont typeface="Arial"/>
              <a:buNone/>
            </a:pPr>
            <a:r>
              <a:t/>
            </a:r>
            <a:endParaRPr b="0" i="0" sz="1400" u="none" cap="none" strike="noStrike">
              <a:solidFill>
                <a:srgbClr val="262626"/>
              </a:solidFill>
              <a:latin typeface="Calibri"/>
              <a:ea typeface="Calibri"/>
              <a:cs typeface="Calibri"/>
              <a:sym typeface="Calibri"/>
            </a:endParaRPr>
          </a:p>
          <a:p>
            <a:pPr indent="-174625" lvl="0" marL="182563" marR="0" rtl="0" algn="l">
              <a:lnSpc>
                <a:spcPct val="100000"/>
              </a:lnSpc>
              <a:spcBef>
                <a:spcPts val="0"/>
              </a:spcBef>
              <a:spcAft>
                <a:spcPts val="0"/>
              </a:spcAft>
              <a:buClr>
                <a:srgbClr val="EC4D4E"/>
              </a:buClr>
              <a:buSzPts val="1400"/>
              <a:buFont typeface="Arial"/>
              <a:buChar char="•"/>
            </a:pPr>
            <a:r>
              <a:rPr b="1" i="0" lang="es-PE" sz="1400" u="none" cap="none" strike="noStrike">
                <a:solidFill>
                  <a:srgbClr val="262626"/>
                </a:solidFill>
                <a:latin typeface="Calibri"/>
                <a:ea typeface="Calibri"/>
                <a:cs typeface="Calibri"/>
                <a:sym typeface="Calibri"/>
              </a:rPr>
              <a:t>Conocerás</a:t>
            </a:r>
            <a:r>
              <a:rPr b="0" i="0" lang="es-PE" sz="1400" u="none" cap="none" strike="noStrike">
                <a:solidFill>
                  <a:srgbClr val="262626"/>
                </a:solidFill>
                <a:latin typeface="Calibri"/>
                <a:ea typeface="Calibri"/>
                <a:cs typeface="Calibri"/>
                <a:sym typeface="Calibri"/>
              </a:rPr>
              <a:t> el impacto del estrés negativo a nivel psicológico, emocional y físico, además de tomar en cuenta estrategias prácticas para disminuir los niveles de estrés negativo para evitar enfermedades o inflamaciones.</a:t>
            </a:r>
            <a:endParaRPr b="0" i="0" sz="1400" u="none" cap="none" strike="noStrike">
              <a:solidFill>
                <a:srgbClr val="000000"/>
              </a:solidFill>
              <a:latin typeface="Arial"/>
              <a:ea typeface="Arial"/>
              <a:cs typeface="Arial"/>
              <a:sym typeface="Arial"/>
            </a:endParaRPr>
          </a:p>
        </p:txBody>
      </p:sp>
      <p:pic>
        <p:nvPicPr>
          <p:cNvPr id="94" name="Google Shape;94;p58"/>
          <p:cNvPicPr preferRelativeResize="0"/>
          <p:nvPr/>
        </p:nvPicPr>
        <p:blipFill rotWithShape="1">
          <a:blip r:embed="rId3">
            <a:alphaModFix/>
          </a:blip>
          <a:srcRect b="0" l="0" r="0" t="0"/>
          <a:stretch/>
        </p:blipFill>
        <p:spPr>
          <a:xfrm>
            <a:off x="1010839" y="954885"/>
            <a:ext cx="117851" cy="121369"/>
          </a:xfrm>
          <a:prstGeom prst="rect">
            <a:avLst/>
          </a:prstGeom>
          <a:noFill/>
          <a:ln>
            <a:noFill/>
          </a:ln>
        </p:spPr>
      </p:pic>
      <p:sp>
        <p:nvSpPr>
          <p:cNvPr id="95" name="Google Shape;95;p58"/>
          <p:cNvSpPr/>
          <p:nvPr/>
        </p:nvSpPr>
        <p:spPr>
          <a:xfrm>
            <a:off x="8133347" y="163629"/>
            <a:ext cx="808522" cy="75474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96" name="Google Shape;96;p58"/>
          <p:cNvPicPr preferRelativeResize="0"/>
          <p:nvPr/>
        </p:nvPicPr>
        <p:blipFill rotWithShape="1">
          <a:blip r:embed="rId4">
            <a:alphaModFix amt="42000"/>
          </a:blip>
          <a:srcRect b="0" l="0" r="0" t="0"/>
          <a:stretch/>
        </p:blipFill>
        <p:spPr>
          <a:xfrm>
            <a:off x="6986661" y="3052731"/>
            <a:ext cx="1689027" cy="2181257"/>
          </a:xfrm>
          <a:prstGeom prst="rect">
            <a:avLst/>
          </a:prstGeom>
          <a:noFill/>
          <a:ln>
            <a:noFill/>
          </a:ln>
        </p:spPr>
      </p:pic>
      <p:sp>
        <p:nvSpPr>
          <p:cNvPr id="97" name="Google Shape;97;p58"/>
          <p:cNvSpPr/>
          <p:nvPr/>
        </p:nvSpPr>
        <p:spPr>
          <a:xfrm>
            <a:off x="301556" y="5321030"/>
            <a:ext cx="8453337" cy="29183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8" name="Google Shape;98;p58"/>
          <p:cNvSpPr/>
          <p:nvPr/>
        </p:nvSpPr>
        <p:spPr>
          <a:xfrm>
            <a:off x="503238" y="376836"/>
            <a:ext cx="2430462"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Clr>
                <a:srgbClr val="000000"/>
              </a:buClr>
              <a:buSzPts val="1000"/>
              <a:buFont typeface="Arial"/>
              <a:buNone/>
            </a:pPr>
            <a:r>
              <a:rPr b="1" i="0" lang="es-PE" sz="1000" u="none" cap="none" strike="noStrike">
                <a:solidFill>
                  <a:srgbClr val="7F7F7F"/>
                </a:solidFill>
                <a:latin typeface="Calibri"/>
                <a:ea typeface="Calibri"/>
                <a:cs typeface="Calibri"/>
                <a:sym typeface="Calibri"/>
              </a:rPr>
              <a:t>+ </a:t>
            </a:r>
            <a:r>
              <a:rPr b="0" i="0" lang="es-PE" sz="1000" u="none" cap="none" strike="noStrike">
                <a:solidFill>
                  <a:srgbClr val="A5A5A5"/>
                </a:solidFill>
                <a:latin typeface="Calibri"/>
                <a:ea typeface="Calibri"/>
                <a:cs typeface="Calibri"/>
                <a:sym typeface="Calibri"/>
              </a:rPr>
              <a:t>INTRODUCCIÓN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59"/>
          <p:cNvSpPr/>
          <p:nvPr/>
        </p:nvSpPr>
        <p:spPr>
          <a:xfrm>
            <a:off x="0" y="0"/>
            <a:ext cx="9144000" cy="5715000"/>
          </a:xfrm>
          <a:prstGeom prst="rect">
            <a:avLst/>
          </a:prstGeom>
          <a:solidFill>
            <a:srgbClr val="8087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5" name="Google Shape;105;p59"/>
          <p:cNvSpPr txBox="1"/>
          <p:nvPr/>
        </p:nvSpPr>
        <p:spPr>
          <a:xfrm>
            <a:off x="1008063" y="3169972"/>
            <a:ext cx="5993558" cy="387798"/>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2800"/>
              <a:buFont typeface="Arial"/>
              <a:buNone/>
            </a:pPr>
            <a:r>
              <a:rPr b="1" i="0" lang="es-PE" sz="2800" u="none" cap="none" strike="noStrike">
                <a:solidFill>
                  <a:schemeClr val="lt1"/>
                </a:solidFill>
                <a:latin typeface="Arial"/>
                <a:ea typeface="Arial"/>
                <a:cs typeface="Arial"/>
                <a:sym typeface="Arial"/>
              </a:rPr>
              <a:t>EUTRÉS</a:t>
            </a:r>
            <a:endParaRPr b="1" i="0" sz="2800" u="none" cap="none" strike="noStrike">
              <a:solidFill>
                <a:schemeClr val="lt1"/>
              </a:solidFill>
              <a:latin typeface="Arial"/>
              <a:ea typeface="Arial"/>
              <a:cs typeface="Arial"/>
              <a:sym typeface="Arial"/>
            </a:endParaRPr>
          </a:p>
        </p:txBody>
      </p:sp>
      <p:pic>
        <p:nvPicPr>
          <p:cNvPr id="106" name="Google Shape;106;p59"/>
          <p:cNvPicPr preferRelativeResize="0"/>
          <p:nvPr/>
        </p:nvPicPr>
        <p:blipFill rotWithShape="1">
          <a:blip r:embed="rId3">
            <a:alphaModFix/>
          </a:blip>
          <a:srcRect b="0" l="0" r="0" t="0"/>
          <a:stretch/>
        </p:blipFill>
        <p:spPr>
          <a:xfrm>
            <a:off x="1008063" y="2869612"/>
            <a:ext cx="195423" cy="20125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4"/>
          <p:cNvSpPr txBox="1"/>
          <p:nvPr/>
        </p:nvSpPr>
        <p:spPr>
          <a:xfrm>
            <a:off x="512666" y="958752"/>
            <a:ext cx="3879947" cy="344709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400"/>
              <a:buFont typeface="Arial"/>
              <a:buNone/>
            </a:pPr>
            <a:r>
              <a:rPr b="1" i="0" lang="es-PE" sz="1400" u="none" cap="none" strike="noStrike">
                <a:solidFill>
                  <a:schemeClr val="dk1"/>
                </a:solidFill>
                <a:latin typeface="Calibri"/>
                <a:ea typeface="Calibri"/>
                <a:cs typeface="Calibri"/>
                <a:sym typeface="Calibri"/>
              </a:rPr>
              <a:t>EUSTRÉS</a:t>
            </a:r>
            <a:endParaRPr b="1"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000000"/>
                </a:solidFill>
                <a:latin typeface="Calibri"/>
                <a:ea typeface="Calibri"/>
                <a:cs typeface="Calibri"/>
                <a:sym typeface="Calibri"/>
              </a:rPr>
              <a:t>El término “estrés” fue utilizado por primera vez por Hans Selye (16) en 1936 para definir el estrés en términos biológicos como respuestas inespecíficas del cuerpo ante situaciones de tipo cambiante. Además, realiza las siguientes apreciaciones:  </a:t>
            </a:r>
            <a:endParaRPr b="0" i="0" sz="1400" u="none" cap="none" strike="noStrike">
              <a:solidFill>
                <a:srgbClr val="000000"/>
              </a:solidFill>
              <a:latin typeface="Calibri"/>
              <a:ea typeface="Calibri"/>
              <a:cs typeface="Calibri"/>
              <a:sym typeface="Calibri"/>
            </a:endParaRPr>
          </a:p>
          <a:p>
            <a:pPr indent="-163513" lvl="0" marL="271463" marR="0" rtl="0" algn="l">
              <a:lnSpc>
                <a:spcPct val="100000"/>
              </a:lnSpc>
              <a:spcBef>
                <a:spcPts val="0"/>
              </a:spcBef>
              <a:spcAft>
                <a:spcPts val="0"/>
              </a:spcAft>
              <a:buClr>
                <a:srgbClr val="000000"/>
              </a:buClr>
              <a:buSzPts val="1600"/>
              <a:buFont typeface="Arial"/>
              <a:buNone/>
            </a:pPr>
            <a:r>
              <a:t/>
            </a:r>
            <a:endParaRPr b="0" i="0" sz="1400" u="none" cap="none" strike="noStrike">
              <a:solidFill>
                <a:srgbClr val="000000"/>
              </a:solidFill>
              <a:latin typeface="Calibri"/>
              <a:ea typeface="Calibri"/>
              <a:cs typeface="Calibri"/>
              <a:sym typeface="Calibri"/>
            </a:endParaRPr>
          </a:p>
          <a:p>
            <a:pPr indent="-265113" lvl="0" marL="271463" marR="0" rtl="0" algn="l">
              <a:lnSpc>
                <a:spcPct val="100000"/>
              </a:lnSpc>
              <a:spcBef>
                <a:spcPts val="0"/>
              </a:spcBef>
              <a:spcAft>
                <a:spcPts val="0"/>
              </a:spcAft>
              <a:buClr>
                <a:srgbClr val="000000"/>
              </a:buClr>
              <a:buSzPts val="1600"/>
              <a:buFont typeface="Arial"/>
              <a:buAutoNum type="alphaLcPeriod"/>
            </a:pPr>
            <a:r>
              <a:rPr b="0" i="0" lang="es-PE" sz="1400" u="none" cap="none" strike="noStrike">
                <a:solidFill>
                  <a:srgbClr val="000000"/>
                </a:solidFill>
                <a:latin typeface="Calibri"/>
                <a:ea typeface="Calibri"/>
                <a:cs typeface="Calibri"/>
                <a:sym typeface="Calibri"/>
              </a:rPr>
              <a:t>El estrés no es una tensión nerviosa únicamente.</a:t>
            </a:r>
            <a:endParaRPr b="0" i="0" sz="1400" u="none" cap="none" strike="noStrike">
              <a:solidFill>
                <a:srgbClr val="000000"/>
              </a:solidFill>
              <a:latin typeface="Calibri"/>
              <a:ea typeface="Calibri"/>
              <a:cs typeface="Calibri"/>
              <a:sym typeface="Calibri"/>
            </a:endParaRPr>
          </a:p>
          <a:p>
            <a:pPr indent="-163513" lvl="0" marL="271463" marR="0" rtl="0" algn="l">
              <a:lnSpc>
                <a:spcPct val="100000"/>
              </a:lnSpc>
              <a:spcBef>
                <a:spcPts val="0"/>
              </a:spcBef>
              <a:spcAft>
                <a:spcPts val="0"/>
              </a:spcAft>
              <a:buClr>
                <a:srgbClr val="000000"/>
              </a:buClr>
              <a:buSzPts val="1600"/>
              <a:buFont typeface="Arial"/>
              <a:buNone/>
            </a:pPr>
            <a:r>
              <a:t/>
            </a:r>
            <a:endParaRPr b="0" i="0" sz="1400" u="none" cap="none" strike="noStrike">
              <a:solidFill>
                <a:srgbClr val="000000"/>
              </a:solidFill>
              <a:latin typeface="Calibri"/>
              <a:ea typeface="Calibri"/>
              <a:cs typeface="Calibri"/>
              <a:sym typeface="Calibri"/>
            </a:endParaRPr>
          </a:p>
          <a:p>
            <a:pPr indent="-265113" lvl="0" marL="271463" marR="0" rtl="0" algn="l">
              <a:lnSpc>
                <a:spcPct val="100000"/>
              </a:lnSpc>
              <a:spcBef>
                <a:spcPts val="0"/>
              </a:spcBef>
              <a:spcAft>
                <a:spcPts val="0"/>
              </a:spcAft>
              <a:buClr>
                <a:srgbClr val="000000"/>
              </a:buClr>
              <a:buSzPts val="1600"/>
              <a:buFont typeface="Arial"/>
              <a:buAutoNum type="alphaLcPeriod"/>
            </a:pPr>
            <a:r>
              <a:rPr b="0" i="0" lang="es-PE" sz="1400" u="none" cap="none" strike="noStrike">
                <a:solidFill>
                  <a:srgbClr val="000000"/>
                </a:solidFill>
                <a:latin typeface="Calibri"/>
                <a:ea typeface="Calibri"/>
                <a:cs typeface="Calibri"/>
                <a:sym typeface="Calibri"/>
              </a:rPr>
              <a:t>El estrés puede ser de tipo positivo.</a:t>
            </a:r>
            <a:endParaRPr b="0" i="0" sz="1400" u="none" cap="none" strike="noStrike">
              <a:solidFill>
                <a:srgbClr val="000000"/>
              </a:solidFill>
              <a:latin typeface="Calibri"/>
              <a:ea typeface="Calibri"/>
              <a:cs typeface="Calibri"/>
              <a:sym typeface="Calibri"/>
            </a:endParaRPr>
          </a:p>
          <a:p>
            <a:pPr indent="-163513" lvl="0" marL="271463" marR="0" rtl="0" algn="l">
              <a:lnSpc>
                <a:spcPct val="100000"/>
              </a:lnSpc>
              <a:spcBef>
                <a:spcPts val="0"/>
              </a:spcBef>
              <a:spcAft>
                <a:spcPts val="0"/>
              </a:spcAft>
              <a:buClr>
                <a:srgbClr val="000000"/>
              </a:buClr>
              <a:buSzPts val="1600"/>
              <a:buFont typeface="Arial"/>
              <a:buNone/>
            </a:pPr>
            <a:r>
              <a:t/>
            </a:r>
            <a:endParaRPr b="0" i="0" sz="1400" u="none" cap="none" strike="noStrike">
              <a:solidFill>
                <a:srgbClr val="000000"/>
              </a:solidFill>
              <a:latin typeface="Calibri"/>
              <a:ea typeface="Calibri"/>
              <a:cs typeface="Calibri"/>
              <a:sym typeface="Calibri"/>
            </a:endParaRPr>
          </a:p>
          <a:p>
            <a:pPr indent="-265113" lvl="0" marL="271463" marR="0" rtl="0" algn="l">
              <a:lnSpc>
                <a:spcPct val="100000"/>
              </a:lnSpc>
              <a:spcBef>
                <a:spcPts val="0"/>
              </a:spcBef>
              <a:spcAft>
                <a:spcPts val="0"/>
              </a:spcAft>
              <a:buClr>
                <a:srgbClr val="000000"/>
              </a:buClr>
              <a:buSzPts val="1600"/>
              <a:buFont typeface="Arial"/>
              <a:buAutoNum type="alphaLcPeriod"/>
            </a:pPr>
            <a:r>
              <a:rPr b="0" i="0" lang="es-PE" sz="1400" u="none" cap="none" strike="noStrike">
                <a:solidFill>
                  <a:srgbClr val="000000"/>
                </a:solidFill>
                <a:latin typeface="Calibri"/>
                <a:ea typeface="Calibri"/>
                <a:cs typeface="Calibri"/>
                <a:sym typeface="Calibri"/>
              </a:rPr>
              <a:t>El estrés no es algo que necesariamente hay que evitar, se puede aprovechar para sacar adelante tareas o metas desafiantes que impliquen esfuerzo.</a:t>
            </a:r>
            <a:endParaRPr b="0" i="0" sz="1400" u="none" cap="none" strike="noStrike">
              <a:solidFill>
                <a:srgbClr val="000000"/>
              </a:solidFill>
              <a:latin typeface="Calibri"/>
              <a:ea typeface="Calibri"/>
              <a:cs typeface="Calibri"/>
              <a:sym typeface="Calibri"/>
            </a:endParaRPr>
          </a:p>
        </p:txBody>
      </p:sp>
      <p:sp>
        <p:nvSpPr>
          <p:cNvPr id="113" name="Google Shape;113;p4"/>
          <p:cNvSpPr/>
          <p:nvPr/>
        </p:nvSpPr>
        <p:spPr>
          <a:xfrm>
            <a:off x="503238" y="376836"/>
            <a:ext cx="3038748"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Clr>
                <a:srgbClr val="000000"/>
              </a:buClr>
              <a:buSzPts val="1000"/>
              <a:buFont typeface="Arial"/>
              <a:buNone/>
            </a:pPr>
            <a:r>
              <a:rPr b="1" i="0" lang="es-PE" sz="1000" u="none" cap="none" strike="noStrike">
                <a:solidFill>
                  <a:srgbClr val="7F7F7F"/>
                </a:solidFill>
                <a:latin typeface="Calibri"/>
                <a:ea typeface="Calibri"/>
                <a:cs typeface="Calibri"/>
                <a:sym typeface="Calibri"/>
              </a:rPr>
              <a:t>+ </a:t>
            </a:r>
            <a:r>
              <a:rPr b="0" i="0" lang="es-PE" sz="1000" u="none" cap="none" strike="noStrike">
                <a:solidFill>
                  <a:srgbClr val="A5A5A5"/>
                </a:solidFill>
                <a:latin typeface="Calibri"/>
                <a:ea typeface="Calibri"/>
                <a:cs typeface="Calibri"/>
                <a:sym typeface="Calibri"/>
              </a:rPr>
              <a:t>EUSTRÉS</a:t>
            </a:r>
            <a:endParaRPr b="0" i="0" sz="1400" u="none" cap="none" strike="noStrike">
              <a:solidFill>
                <a:srgbClr val="000000"/>
              </a:solidFill>
              <a:latin typeface="Arial"/>
              <a:ea typeface="Arial"/>
              <a:cs typeface="Arial"/>
              <a:sym typeface="Arial"/>
            </a:endParaRPr>
          </a:p>
        </p:txBody>
      </p:sp>
      <p:pic>
        <p:nvPicPr>
          <p:cNvPr descr="Cómo identificar cuando el estrés (positivo) se ha convertido en  agotamiento (negativo) - BBC News Mundo" id="114" name="Google Shape;114;p4"/>
          <p:cNvPicPr preferRelativeResize="0"/>
          <p:nvPr/>
        </p:nvPicPr>
        <p:blipFill rotWithShape="1">
          <a:blip r:embed="rId3">
            <a:alphaModFix/>
          </a:blip>
          <a:srcRect b="-69" l="9330" r="9667" t="-346"/>
          <a:stretch/>
        </p:blipFill>
        <p:spPr>
          <a:xfrm>
            <a:off x="4751388" y="949325"/>
            <a:ext cx="3924300" cy="273113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60"/>
          <p:cNvSpPr txBox="1"/>
          <p:nvPr/>
        </p:nvSpPr>
        <p:spPr>
          <a:xfrm>
            <a:off x="512666" y="958752"/>
            <a:ext cx="3879900" cy="4171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0" i="0" lang="es-PE" sz="1500" u="none" cap="none" strike="noStrike">
                <a:solidFill>
                  <a:srgbClr val="000000"/>
                </a:solidFill>
                <a:latin typeface="Calibri"/>
                <a:ea typeface="Calibri"/>
                <a:cs typeface="Calibri"/>
                <a:sym typeface="Calibri"/>
              </a:rPr>
              <a:t>Inicialmente definiremos el estrés como la respuesta tanto a nivel fisiológico, psicológico como conductual cuyo objetivo es la de adaptarse a las demandas y exigencias medioambientales que incluyen tanto la dimensión personal, académica y laboral. Podríamos decir que es la respuesta psicofisiológica que cada ser humano emite ante las exigencias ambientales con el objetivo de reaccionar ante la alarma, resistir ante la exigencia y adecuarse a los cambios de manera oportuna.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500" u="none" cap="none" strike="noStrike">
              <a:solidFill>
                <a:srgbClr val="000000"/>
              </a:solidFill>
              <a:latin typeface="Calibri"/>
              <a:ea typeface="Calibri"/>
              <a:cs typeface="Calibri"/>
              <a:sym typeface="Calibri"/>
            </a:endParaRPr>
          </a:p>
          <a:p>
            <a:pPr indent="-271463" lvl="0" marL="271463" marR="0" rtl="0" algn="l">
              <a:lnSpc>
                <a:spcPct val="100000"/>
              </a:lnSpc>
              <a:spcBef>
                <a:spcPts val="0"/>
              </a:spcBef>
              <a:spcAft>
                <a:spcPts val="0"/>
              </a:spcAft>
              <a:buClr>
                <a:srgbClr val="00B2C2"/>
              </a:buClr>
              <a:buSzPts val="1600"/>
              <a:buFont typeface="Arial"/>
              <a:buAutoNum type="arabicPeriod"/>
            </a:pPr>
            <a:r>
              <a:rPr b="1" i="0" lang="es-PE" sz="1500" u="none" cap="none" strike="noStrike">
                <a:solidFill>
                  <a:srgbClr val="00B2C2"/>
                </a:solidFill>
                <a:latin typeface="Calibri"/>
                <a:ea typeface="Calibri"/>
                <a:cs typeface="Calibri"/>
                <a:sym typeface="Calibri"/>
              </a:rPr>
              <a:t>Situación estresante: </a:t>
            </a:r>
            <a:r>
              <a:rPr b="0" i="0" lang="es-PE" sz="1500" u="none" cap="none" strike="noStrike">
                <a:solidFill>
                  <a:schemeClr val="dk1"/>
                </a:solidFill>
                <a:latin typeface="Calibri"/>
                <a:ea typeface="Calibri"/>
                <a:cs typeface="Calibri"/>
                <a:sym typeface="Calibri"/>
              </a:rPr>
              <a:t>Estímulo externo o interno</a:t>
            </a:r>
            <a:endParaRPr b="0" i="0" sz="1500" u="none" cap="none" strike="noStrike">
              <a:solidFill>
                <a:srgbClr val="000000"/>
              </a:solidFill>
              <a:latin typeface="Arial"/>
              <a:ea typeface="Arial"/>
              <a:cs typeface="Arial"/>
              <a:sym typeface="Arial"/>
            </a:endParaRPr>
          </a:p>
          <a:p>
            <a:pPr indent="-169863" lvl="0" marL="271463" marR="0" rtl="0" algn="l">
              <a:lnSpc>
                <a:spcPct val="100000"/>
              </a:lnSpc>
              <a:spcBef>
                <a:spcPts val="0"/>
              </a:spcBef>
              <a:spcAft>
                <a:spcPts val="0"/>
              </a:spcAft>
              <a:buClr>
                <a:srgbClr val="00B2C2"/>
              </a:buClr>
              <a:buSzPts val="1600"/>
              <a:buFont typeface="Arial"/>
              <a:buNone/>
            </a:pPr>
            <a:r>
              <a:t/>
            </a:r>
            <a:endParaRPr b="0" i="0" sz="1500" u="none" cap="none" strike="noStrike">
              <a:solidFill>
                <a:schemeClr val="dk1"/>
              </a:solidFill>
              <a:latin typeface="Calibri"/>
              <a:ea typeface="Calibri"/>
              <a:cs typeface="Calibri"/>
              <a:sym typeface="Calibri"/>
            </a:endParaRPr>
          </a:p>
          <a:p>
            <a:pPr indent="-271463" lvl="0" marL="271463" marR="0" rtl="0" algn="l">
              <a:lnSpc>
                <a:spcPct val="100000"/>
              </a:lnSpc>
              <a:spcBef>
                <a:spcPts val="0"/>
              </a:spcBef>
              <a:spcAft>
                <a:spcPts val="0"/>
              </a:spcAft>
              <a:buClr>
                <a:srgbClr val="00B2C2"/>
              </a:buClr>
              <a:buSzPts val="1500"/>
              <a:buFont typeface="Arial"/>
              <a:buAutoNum type="arabicPeriod"/>
            </a:pPr>
            <a:r>
              <a:rPr b="1" i="0" lang="es-PE" sz="1500" u="none" cap="none" strike="noStrike">
                <a:solidFill>
                  <a:srgbClr val="00B2C2"/>
                </a:solidFill>
                <a:latin typeface="Calibri"/>
                <a:ea typeface="Calibri"/>
                <a:cs typeface="Calibri"/>
                <a:sym typeface="Calibri"/>
              </a:rPr>
              <a:t>Alarma: </a:t>
            </a:r>
            <a:r>
              <a:rPr b="0" i="0" lang="es-PE" sz="1500" u="none" cap="none" strike="noStrike">
                <a:solidFill>
                  <a:schemeClr val="dk1"/>
                </a:solidFill>
                <a:latin typeface="Calibri"/>
                <a:ea typeface="Calibri"/>
                <a:cs typeface="Calibri"/>
                <a:sym typeface="Calibri"/>
              </a:rPr>
              <a:t>Reacción del organismo para huir o atacar. Se activa el sistema nervioso</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500" u="none" cap="none" strike="noStrike">
              <a:solidFill>
                <a:srgbClr val="000000"/>
              </a:solidFill>
              <a:latin typeface="Calibri"/>
              <a:ea typeface="Calibri"/>
              <a:cs typeface="Calibri"/>
              <a:sym typeface="Calibri"/>
            </a:endParaRPr>
          </a:p>
        </p:txBody>
      </p:sp>
      <p:sp>
        <p:nvSpPr>
          <p:cNvPr id="121" name="Google Shape;121;p60"/>
          <p:cNvSpPr/>
          <p:nvPr/>
        </p:nvSpPr>
        <p:spPr>
          <a:xfrm>
            <a:off x="503238" y="376836"/>
            <a:ext cx="3038748"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Clr>
                <a:srgbClr val="000000"/>
              </a:buClr>
              <a:buSzPts val="1000"/>
              <a:buFont typeface="Arial"/>
              <a:buNone/>
            </a:pPr>
            <a:r>
              <a:rPr b="1" i="0" lang="es-PE" sz="1000" u="none" cap="none" strike="noStrike">
                <a:solidFill>
                  <a:srgbClr val="7F7F7F"/>
                </a:solidFill>
                <a:latin typeface="Calibri"/>
                <a:ea typeface="Calibri"/>
                <a:cs typeface="Calibri"/>
                <a:sym typeface="Calibri"/>
              </a:rPr>
              <a:t>+ </a:t>
            </a:r>
            <a:r>
              <a:rPr b="0" i="0" lang="es-PE" sz="1000" u="none" cap="none" strike="noStrike">
                <a:solidFill>
                  <a:srgbClr val="A5A5A5"/>
                </a:solidFill>
                <a:latin typeface="Calibri"/>
                <a:ea typeface="Calibri"/>
                <a:cs typeface="Calibri"/>
                <a:sym typeface="Calibri"/>
              </a:rPr>
              <a:t>EUSTRÉS</a:t>
            </a:r>
            <a:endParaRPr b="0" i="0" sz="1400" u="none" cap="none" strike="noStrike">
              <a:solidFill>
                <a:srgbClr val="000000"/>
              </a:solidFill>
              <a:latin typeface="Arial"/>
              <a:ea typeface="Arial"/>
              <a:cs typeface="Arial"/>
              <a:sym typeface="Arial"/>
            </a:endParaRPr>
          </a:p>
        </p:txBody>
      </p:sp>
      <p:pic>
        <p:nvPicPr>
          <p:cNvPr descr="▷ Estrés, concepto, definiciones y afrontamiento 【PsicoActiva 2022 】" id="122" name="Google Shape;122;p60"/>
          <p:cNvPicPr preferRelativeResize="0"/>
          <p:nvPr/>
        </p:nvPicPr>
        <p:blipFill rotWithShape="1">
          <a:blip r:embed="rId3">
            <a:alphaModFix/>
          </a:blip>
          <a:srcRect b="0" l="16141" r="10589" t="0"/>
          <a:stretch/>
        </p:blipFill>
        <p:spPr>
          <a:xfrm>
            <a:off x="4751389" y="958752"/>
            <a:ext cx="4392612" cy="427523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61"/>
          <p:cNvSpPr txBox="1"/>
          <p:nvPr/>
        </p:nvSpPr>
        <p:spPr>
          <a:xfrm>
            <a:off x="512666" y="958752"/>
            <a:ext cx="8163022" cy="1231106"/>
          </a:xfrm>
          <a:prstGeom prst="rect">
            <a:avLst/>
          </a:prstGeom>
          <a:noFill/>
          <a:ln>
            <a:noFill/>
          </a:ln>
        </p:spPr>
        <p:txBody>
          <a:bodyPr anchorCtr="0" anchor="t" bIns="0" lIns="0" spcFirstLastPara="1" rIns="0" wrap="square" tIns="0">
            <a:spAutoFit/>
          </a:bodyPr>
          <a:lstStyle/>
          <a:p>
            <a:pPr indent="-269875" lvl="0" marL="269875" marR="0" rtl="0" algn="l">
              <a:lnSpc>
                <a:spcPct val="100000"/>
              </a:lnSpc>
              <a:spcBef>
                <a:spcPts val="0"/>
              </a:spcBef>
              <a:spcAft>
                <a:spcPts val="0"/>
              </a:spcAft>
              <a:buClr>
                <a:srgbClr val="00B2C2"/>
              </a:buClr>
              <a:buSzPts val="1600"/>
              <a:buFont typeface="Arial"/>
              <a:buAutoNum type="arabicPeriod" startAt="3"/>
            </a:pPr>
            <a:r>
              <a:rPr b="1" i="0" lang="es-PE" sz="1600" u="none" cap="none" strike="noStrike">
                <a:solidFill>
                  <a:srgbClr val="00B2C2"/>
                </a:solidFill>
                <a:latin typeface="Calibri"/>
                <a:ea typeface="Calibri"/>
                <a:cs typeface="Calibri"/>
                <a:sym typeface="Calibri"/>
              </a:rPr>
              <a:t>Resistencia: </a:t>
            </a:r>
            <a:r>
              <a:rPr b="0" i="0" lang="es-PE" sz="1600" u="none" cap="none" strike="noStrike">
                <a:solidFill>
                  <a:schemeClr val="dk1"/>
                </a:solidFill>
                <a:latin typeface="Calibri"/>
                <a:ea typeface="Calibri"/>
                <a:cs typeface="Calibri"/>
                <a:sym typeface="Calibri"/>
              </a:rPr>
              <a:t>El organismo soporta la presión. Se generan las hormonas del estrés para que el cuerpo aguante la presión.</a:t>
            </a:r>
            <a:endParaRPr b="0" i="0" sz="1600" u="none" cap="none" strike="noStrike">
              <a:solidFill>
                <a:srgbClr val="000000"/>
              </a:solidFill>
              <a:latin typeface="Arial"/>
              <a:ea typeface="Arial"/>
              <a:cs typeface="Arial"/>
              <a:sym typeface="Arial"/>
            </a:endParaRPr>
          </a:p>
          <a:p>
            <a:pPr indent="-168275" lvl="0" marL="269875" marR="0" rtl="0" algn="l">
              <a:lnSpc>
                <a:spcPct val="100000"/>
              </a:lnSpc>
              <a:spcBef>
                <a:spcPts val="0"/>
              </a:spcBef>
              <a:spcAft>
                <a:spcPts val="0"/>
              </a:spcAft>
              <a:buClr>
                <a:srgbClr val="00B2C2"/>
              </a:buClr>
              <a:buSzPts val="1600"/>
              <a:buFont typeface="Arial"/>
              <a:buNone/>
            </a:pPr>
            <a:r>
              <a:t/>
            </a:r>
            <a:endParaRPr b="0" i="0" sz="1600" u="none" cap="none" strike="noStrike">
              <a:solidFill>
                <a:schemeClr val="dk1"/>
              </a:solidFill>
              <a:latin typeface="Calibri"/>
              <a:ea typeface="Calibri"/>
              <a:cs typeface="Calibri"/>
              <a:sym typeface="Calibri"/>
            </a:endParaRPr>
          </a:p>
          <a:p>
            <a:pPr indent="-269875" lvl="0" marL="269875" marR="0" rtl="0" algn="l">
              <a:lnSpc>
                <a:spcPct val="100000"/>
              </a:lnSpc>
              <a:spcBef>
                <a:spcPts val="0"/>
              </a:spcBef>
              <a:spcAft>
                <a:spcPts val="0"/>
              </a:spcAft>
              <a:buClr>
                <a:srgbClr val="00B2C2"/>
              </a:buClr>
              <a:buSzPts val="1600"/>
              <a:buFont typeface="Arial"/>
              <a:buAutoNum type="arabicPeriod" startAt="3"/>
            </a:pPr>
            <a:r>
              <a:rPr b="1" i="0" lang="es-PE" sz="1600" u="none" cap="none" strike="noStrike">
                <a:solidFill>
                  <a:srgbClr val="00B2C2"/>
                </a:solidFill>
                <a:latin typeface="Calibri"/>
                <a:ea typeface="Calibri"/>
                <a:cs typeface="Calibri"/>
                <a:sym typeface="Calibri"/>
              </a:rPr>
              <a:t>Agotamiento: </a:t>
            </a:r>
            <a:r>
              <a:rPr b="0" i="0" lang="es-PE" sz="1600" u="none" cap="none" strike="noStrike">
                <a:solidFill>
                  <a:schemeClr val="dk1"/>
                </a:solidFill>
                <a:latin typeface="Calibri"/>
                <a:ea typeface="Calibri"/>
                <a:cs typeface="Calibri"/>
                <a:sym typeface="Calibri"/>
              </a:rPr>
              <a:t>se puede generar inflamación o trastornos en el estómago cuando la presión persiste.</a:t>
            </a:r>
            <a:endParaRPr b="0" i="0" sz="1600" u="none" cap="none" strike="noStrike">
              <a:solidFill>
                <a:srgbClr val="000000"/>
              </a:solidFill>
              <a:latin typeface="Arial"/>
              <a:ea typeface="Arial"/>
              <a:cs typeface="Arial"/>
              <a:sym typeface="Arial"/>
            </a:endParaRPr>
          </a:p>
        </p:txBody>
      </p:sp>
      <p:sp>
        <p:nvSpPr>
          <p:cNvPr id="129" name="Google Shape;129;p61"/>
          <p:cNvSpPr/>
          <p:nvPr/>
        </p:nvSpPr>
        <p:spPr>
          <a:xfrm>
            <a:off x="503238" y="376836"/>
            <a:ext cx="3038748"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Clr>
                <a:srgbClr val="000000"/>
              </a:buClr>
              <a:buSzPts val="1000"/>
              <a:buFont typeface="Arial"/>
              <a:buNone/>
            </a:pPr>
            <a:r>
              <a:rPr b="1" i="0" lang="es-PE" sz="1000" u="none" cap="none" strike="noStrike">
                <a:solidFill>
                  <a:srgbClr val="7F7F7F"/>
                </a:solidFill>
                <a:latin typeface="Calibri"/>
                <a:ea typeface="Calibri"/>
                <a:cs typeface="Calibri"/>
                <a:sym typeface="Calibri"/>
              </a:rPr>
              <a:t>+ </a:t>
            </a:r>
            <a:r>
              <a:rPr b="0" i="0" lang="es-PE" sz="1000" u="none" cap="none" strike="noStrike">
                <a:solidFill>
                  <a:srgbClr val="A5A5A5"/>
                </a:solidFill>
                <a:latin typeface="Calibri"/>
                <a:ea typeface="Calibri"/>
                <a:cs typeface="Calibri"/>
                <a:sym typeface="Calibri"/>
              </a:rPr>
              <a:t>EUSTRÉS</a:t>
            </a:r>
            <a:endParaRPr b="0" i="0" sz="1400" u="none" cap="none" strike="noStrike">
              <a:solidFill>
                <a:srgbClr val="000000"/>
              </a:solidFill>
              <a:latin typeface="Arial"/>
              <a:ea typeface="Arial"/>
              <a:cs typeface="Arial"/>
              <a:sym typeface="Arial"/>
            </a:endParaRPr>
          </a:p>
        </p:txBody>
      </p:sp>
      <p:pic>
        <p:nvPicPr>
          <p:cNvPr descr="11 recomendaciones para evitar el agotamiento de los empleados en la era  COVID-19 ::" id="130" name="Google Shape;130;p61"/>
          <p:cNvPicPr preferRelativeResize="0"/>
          <p:nvPr/>
        </p:nvPicPr>
        <p:blipFill rotWithShape="1">
          <a:blip r:embed="rId3">
            <a:alphaModFix/>
          </a:blip>
          <a:srcRect b="0" l="0" r="0" t="0"/>
          <a:stretch/>
        </p:blipFill>
        <p:spPr>
          <a:xfrm>
            <a:off x="1434920" y="2406869"/>
            <a:ext cx="6274160" cy="282711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62"/>
          <p:cNvSpPr/>
          <p:nvPr/>
        </p:nvSpPr>
        <p:spPr>
          <a:xfrm>
            <a:off x="503238" y="376836"/>
            <a:ext cx="3038748"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Clr>
                <a:srgbClr val="000000"/>
              </a:buClr>
              <a:buSzPts val="1000"/>
              <a:buFont typeface="Arial"/>
              <a:buNone/>
            </a:pPr>
            <a:r>
              <a:rPr b="1" i="0" lang="es-PE" sz="1000" u="none" cap="none" strike="noStrike">
                <a:solidFill>
                  <a:srgbClr val="7F7F7F"/>
                </a:solidFill>
                <a:latin typeface="Calibri"/>
                <a:ea typeface="Calibri"/>
                <a:cs typeface="Calibri"/>
                <a:sym typeface="Calibri"/>
              </a:rPr>
              <a:t>+ </a:t>
            </a:r>
            <a:r>
              <a:rPr b="0" i="0" lang="es-PE" sz="1000" u="none" cap="none" strike="noStrike">
                <a:solidFill>
                  <a:srgbClr val="A5A5A5"/>
                </a:solidFill>
                <a:latin typeface="Calibri"/>
                <a:ea typeface="Calibri"/>
                <a:cs typeface="Calibri"/>
                <a:sym typeface="Calibri"/>
              </a:rPr>
              <a:t>EUSTRÉS</a:t>
            </a:r>
            <a:endParaRPr b="0" i="0" sz="1400" u="none" cap="none" strike="noStrike">
              <a:solidFill>
                <a:srgbClr val="000000"/>
              </a:solidFill>
              <a:latin typeface="Arial"/>
              <a:ea typeface="Arial"/>
              <a:cs typeface="Arial"/>
              <a:sym typeface="Arial"/>
            </a:endParaRPr>
          </a:p>
        </p:txBody>
      </p:sp>
      <p:sp>
        <p:nvSpPr>
          <p:cNvPr id="137" name="Google Shape;137;p62"/>
          <p:cNvSpPr/>
          <p:nvPr/>
        </p:nvSpPr>
        <p:spPr>
          <a:xfrm>
            <a:off x="2972669" y="822784"/>
            <a:ext cx="3227303" cy="215444"/>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700"/>
              <a:buFont typeface="Arial"/>
              <a:buNone/>
            </a:pPr>
            <a:r>
              <a:rPr b="1" i="0" lang="es-PE" sz="1400" u="none" cap="none" strike="noStrike">
                <a:solidFill>
                  <a:schemeClr val="dk1"/>
                </a:solidFill>
                <a:latin typeface="Calibri"/>
                <a:ea typeface="Calibri"/>
                <a:cs typeface="Calibri"/>
                <a:sym typeface="Calibri"/>
              </a:rPr>
              <a:t>PROCESO DE ACTIVACIÓN DEL ESTRÉS</a:t>
            </a:r>
            <a:endParaRPr b="1" i="0" sz="1400" u="none" cap="none" strike="noStrike">
              <a:solidFill>
                <a:schemeClr val="dk1"/>
              </a:solidFill>
              <a:latin typeface="Arial"/>
              <a:ea typeface="Arial"/>
              <a:cs typeface="Arial"/>
              <a:sym typeface="Arial"/>
            </a:endParaRPr>
          </a:p>
        </p:txBody>
      </p:sp>
      <p:pic>
        <p:nvPicPr>
          <p:cNvPr id="138" name="Google Shape;138;p62"/>
          <p:cNvPicPr preferRelativeResize="0"/>
          <p:nvPr/>
        </p:nvPicPr>
        <p:blipFill rotWithShape="1">
          <a:blip r:embed="rId3">
            <a:alphaModFix/>
          </a:blip>
          <a:srcRect b="9481" l="23690" r="23036" t="8832"/>
          <a:stretch/>
        </p:blipFill>
        <p:spPr>
          <a:xfrm>
            <a:off x="3153420" y="1132574"/>
            <a:ext cx="2674886" cy="4101414"/>
          </a:xfrm>
          <a:prstGeom prst="rect">
            <a:avLst/>
          </a:prstGeom>
          <a:noFill/>
          <a:ln>
            <a:noFill/>
          </a:ln>
        </p:spPr>
      </p:pic>
      <p:sp>
        <p:nvSpPr>
          <p:cNvPr id="139" name="Google Shape;139;p62"/>
          <p:cNvSpPr txBox="1"/>
          <p:nvPr/>
        </p:nvSpPr>
        <p:spPr>
          <a:xfrm>
            <a:off x="7912674" y="1885950"/>
            <a:ext cx="683812" cy="230828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s-PE" sz="1600" u="none" cap="none" strike="noStrike">
                <a:solidFill>
                  <a:schemeClr val="dk1"/>
                </a:solidFill>
                <a:latin typeface="Calibri"/>
                <a:ea typeface="Calibri"/>
                <a:cs typeface="Calibri"/>
                <a:sym typeface="Calibri"/>
              </a:rPr>
              <a:t>E</a:t>
            </a:r>
            <a:endParaRPr b="1" i="0" sz="16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1" i="0" lang="es-PE" sz="1600" u="none" cap="none" strike="noStrike">
                <a:solidFill>
                  <a:schemeClr val="dk1"/>
                </a:solidFill>
                <a:latin typeface="Calibri"/>
                <a:ea typeface="Calibri"/>
                <a:cs typeface="Calibri"/>
                <a:sym typeface="Calibri"/>
              </a:rPr>
              <a:t>S</a:t>
            </a:r>
            <a:endParaRPr b="1" i="0" sz="16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1" i="0" lang="es-PE" sz="1600" u="none" cap="none" strike="noStrike">
                <a:solidFill>
                  <a:schemeClr val="dk1"/>
                </a:solidFill>
                <a:latin typeface="Calibri"/>
                <a:ea typeface="Calibri"/>
                <a:cs typeface="Calibri"/>
                <a:sym typeface="Calibri"/>
              </a:rPr>
              <a:t>T</a:t>
            </a:r>
            <a:endParaRPr b="1" i="0" sz="16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1" i="0" lang="es-PE" sz="1600" u="none" cap="none" strike="noStrike">
                <a:solidFill>
                  <a:schemeClr val="dk1"/>
                </a:solidFill>
                <a:latin typeface="Calibri"/>
                <a:ea typeface="Calibri"/>
                <a:cs typeface="Calibri"/>
                <a:sym typeface="Calibri"/>
              </a:rPr>
              <a:t>Í</a:t>
            </a:r>
            <a:endParaRPr b="1" i="0" sz="16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1" i="0" lang="es-PE" sz="1600" u="none" cap="none" strike="noStrike">
                <a:solidFill>
                  <a:schemeClr val="dk1"/>
                </a:solidFill>
                <a:latin typeface="Calibri"/>
                <a:ea typeface="Calibri"/>
                <a:cs typeface="Calibri"/>
                <a:sym typeface="Calibri"/>
              </a:rPr>
              <a:t>M</a:t>
            </a:r>
            <a:endParaRPr b="1" i="0" sz="16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1" i="0" lang="es-PE" sz="1600" u="none" cap="none" strike="noStrike">
                <a:solidFill>
                  <a:schemeClr val="dk1"/>
                </a:solidFill>
                <a:latin typeface="Calibri"/>
                <a:ea typeface="Calibri"/>
                <a:cs typeface="Calibri"/>
                <a:sym typeface="Calibri"/>
              </a:rPr>
              <a:t>U</a:t>
            </a:r>
            <a:endParaRPr b="1" i="0" sz="16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1" i="0" lang="es-PE" sz="1600" u="none" cap="none" strike="noStrike">
                <a:solidFill>
                  <a:schemeClr val="dk1"/>
                </a:solidFill>
                <a:latin typeface="Calibri"/>
                <a:ea typeface="Calibri"/>
                <a:cs typeface="Calibri"/>
                <a:sym typeface="Calibri"/>
              </a:rPr>
              <a:t>L</a:t>
            </a:r>
            <a:endParaRPr b="1" i="0" sz="16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1" i="0" lang="es-PE" sz="1600" u="none" cap="none" strike="noStrike">
                <a:solidFill>
                  <a:schemeClr val="dk1"/>
                </a:solidFill>
                <a:latin typeface="Calibri"/>
                <a:ea typeface="Calibri"/>
                <a:cs typeface="Calibri"/>
                <a:sym typeface="Calibri"/>
              </a:rPr>
              <a:t>O</a:t>
            </a:r>
            <a:endParaRPr b="1" i="0" sz="16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t/>
            </a:r>
            <a:endParaRPr b="1" i="0" sz="1600" u="none" cap="none" strike="noStrike">
              <a:solidFill>
                <a:schemeClr val="dk1"/>
              </a:solidFill>
              <a:latin typeface="Calibri"/>
              <a:ea typeface="Calibri"/>
              <a:cs typeface="Calibri"/>
              <a:sym typeface="Calibri"/>
            </a:endParaRPr>
          </a:p>
        </p:txBody>
      </p:sp>
      <p:cxnSp>
        <p:nvCxnSpPr>
          <p:cNvPr id="140" name="Google Shape;140;p62"/>
          <p:cNvCxnSpPr/>
          <p:nvPr/>
        </p:nvCxnSpPr>
        <p:spPr>
          <a:xfrm rot="10800000">
            <a:off x="2960800" y="1377605"/>
            <a:ext cx="831271" cy="49088"/>
          </a:xfrm>
          <a:prstGeom prst="straightConnector1">
            <a:avLst/>
          </a:prstGeom>
          <a:noFill/>
          <a:ln cap="flat" cmpd="sng" w="25400">
            <a:solidFill>
              <a:srgbClr val="7030A0"/>
            </a:solidFill>
            <a:prstDash val="solid"/>
            <a:round/>
            <a:headEnd len="sm" w="sm" type="none"/>
            <a:tailEnd len="med" w="med" type="triangle"/>
          </a:ln>
        </p:spPr>
      </p:cxnSp>
      <p:sp>
        <p:nvSpPr>
          <p:cNvPr id="141" name="Google Shape;141;p62"/>
          <p:cNvSpPr txBox="1"/>
          <p:nvPr/>
        </p:nvSpPr>
        <p:spPr>
          <a:xfrm>
            <a:off x="1559515" y="1138922"/>
            <a:ext cx="1518416" cy="575542"/>
          </a:xfrm>
          <a:prstGeom prst="rect">
            <a:avLst/>
          </a:prstGeom>
          <a:noFill/>
          <a:ln>
            <a:noFill/>
          </a:ln>
        </p:spPr>
        <p:txBody>
          <a:bodyPr anchorCtr="0" anchor="t" bIns="0" lIns="0" spcFirstLastPara="1" rIns="0" wrap="square" tIns="0">
            <a:spAutoFit/>
          </a:bodyPr>
          <a:lstStyle/>
          <a:p>
            <a:pPr indent="0" lvl="0" marL="0" marR="0" rtl="0" algn="l">
              <a:lnSpc>
                <a:spcPct val="85000"/>
              </a:lnSpc>
              <a:spcBef>
                <a:spcPts val="0"/>
              </a:spcBef>
              <a:spcAft>
                <a:spcPts val="0"/>
              </a:spcAft>
              <a:buClr>
                <a:srgbClr val="000000"/>
              </a:buClr>
              <a:buSzPts val="1400"/>
              <a:buFont typeface="Arial"/>
              <a:buNone/>
            </a:pPr>
            <a:r>
              <a:rPr b="0" i="0" lang="es-PE" sz="1100" u="none" cap="none" strike="noStrike">
                <a:solidFill>
                  <a:schemeClr val="dk1"/>
                </a:solidFill>
                <a:latin typeface="Calibri"/>
                <a:ea typeface="Calibri"/>
                <a:cs typeface="Calibri"/>
                <a:sym typeface="Calibri"/>
              </a:rPr>
              <a:t>Se activa la “glándula hipófisis” y envía un mensaje de activación a las hormonas del stress</a:t>
            </a:r>
            <a:endParaRPr b="0" i="0" sz="1100" u="none" cap="none" strike="noStrike">
              <a:solidFill>
                <a:schemeClr val="dk1"/>
              </a:solidFill>
              <a:latin typeface="Arial"/>
              <a:ea typeface="Arial"/>
              <a:cs typeface="Arial"/>
              <a:sym typeface="Arial"/>
            </a:endParaRPr>
          </a:p>
        </p:txBody>
      </p:sp>
      <p:sp>
        <p:nvSpPr>
          <p:cNvPr id="142" name="Google Shape;142;p62"/>
          <p:cNvSpPr txBox="1"/>
          <p:nvPr/>
        </p:nvSpPr>
        <p:spPr>
          <a:xfrm>
            <a:off x="1231326" y="2669135"/>
            <a:ext cx="1741343" cy="575542"/>
          </a:xfrm>
          <a:prstGeom prst="rect">
            <a:avLst/>
          </a:prstGeom>
          <a:noFill/>
          <a:ln>
            <a:noFill/>
          </a:ln>
        </p:spPr>
        <p:txBody>
          <a:bodyPr anchorCtr="0" anchor="t" bIns="0" lIns="0" spcFirstLastPara="1" rIns="0" wrap="square" tIns="0">
            <a:spAutoFit/>
          </a:bodyPr>
          <a:lstStyle/>
          <a:p>
            <a:pPr indent="0" lvl="0" marL="0" marR="0" rtl="0" algn="ctr">
              <a:lnSpc>
                <a:spcPct val="85000"/>
              </a:lnSpc>
              <a:spcBef>
                <a:spcPts val="0"/>
              </a:spcBef>
              <a:spcAft>
                <a:spcPts val="0"/>
              </a:spcAft>
              <a:buClr>
                <a:srgbClr val="000000"/>
              </a:buClr>
              <a:buSzPts val="1400"/>
              <a:buFont typeface="Arial"/>
              <a:buNone/>
            </a:pPr>
            <a:r>
              <a:rPr b="0" i="0" lang="es-PE" sz="1100" u="none" cap="none" strike="noStrike">
                <a:solidFill>
                  <a:schemeClr val="dk1"/>
                </a:solidFill>
                <a:latin typeface="Calibri"/>
                <a:ea typeface="Calibri"/>
                <a:cs typeface="Calibri"/>
                <a:sym typeface="Calibri"/>
              </a:rPr>
              <a:t>Las glándulas suprarrenales activan el cortisol y liberan adrenalina como parte de la reacción de alarma</a:t>
            </a:r>
            <a:endParaRPr b="0" i="0" sz="1100" u="none" cap="none" strike="noStrike">
              <a:solidFill>
                <a:schemeClr val="dk1"/>
              </a:solidFill>
              <a:latin typeface="Arial"/>
              <a:ea typeface="Arial"/>
              <a:cs typeface="Arial"/>
              <a:sym typeface="Arial"/>
            </a:endParaRPr>
          </a:p>
        </p:txBody>
      </p:sp>
      <p:sp>
        <p:nvSpPr>
          <p:cNvPr id="143" name="Google Shape;143;p62"/>
          <p:cNvSpPr/>
          <p:nvPr/>
        </p:nvSpPr>
        <p:spPr>
          <a:xfrm>
            <a:off x="3092824" y="1830829"/>
            <a:ext cx="60596" cy="2528516"/>
          </a:xfrm>
          <a:prstGeom prst="leftBracket">
            <a:avLst>
              <a:gd fmla="val 8333" name="adj"/>
            </a:avLst>
          </a:prstGeom>
          <a:noFill/>
          <a:ln cap="flat" cmpd="sng" w="25400">
            <a:solidFill>
              <a:srgbClr val="7030A0"/>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85000"/>
              </a:lnSpc>
              <a:spcBef>
                <a:spcPts val="0"/>
              </a:spcBef>
              <a:spcAft>
                <a:spcPts val="0"/>
              </a:spcAft>
              <a:buClr>
                <a:srgbClr val="000000"/>
              </a:buClr>
              <a:buSzPts val="1800"/>
              <a:buFont typeface="Arial"/>
              <a:buNone/>
            </a:pPr>
            <a:r>
              <a:t/>
            </a:r>
            <a:endParaRPr b="0" i="0" sz="1400" u="none" cap="none" strike="noStrike">
              <a:solidFill>
                <a:schemeClr val="dk1"/>
              </a:solidFill>
              <a:latin typeface="Calibri"/>
              <a:ea typeface="Calibri"/>
              <a:cs typeface="Calibri"/>
              <a:sym typeface="Calibri"/>
            </a:endParaRPr>
          </a:p>
        </p:txBody>
      </p:sp>
      <p:pic>
        <p:nvPicPr>
          <p:cNvPr descr="Rayo Amarillo Retro Vintage Angustiado' Póster | Spreadshirt" id="144" name="Google Shape;144;p62"/>
          <p:cNvPicPr preferRelativeResize="0"/>
          <p:nvPr/>
        </p:nvPicPr>
        <p:blipFill rotWithShape="1">
          <a:blip r:embed="rId4">
            <a:alphaModFix/>
          </a:blip>
          <a:srcRect b="8050" l="12246" r="13670" t="8976"/>
          <a:stretch/>
        </p:blipFill>
        <p:spPr>
          <a:xfrm>
            <a:off x="7720820" y="985838"/>
            <a:ext cx="676960" cy="758202"/>
          </a:xfrm>
          <a:prstGeom prst="rect">
            <a:avLst/>
          </a:prstGeom>
          <a:noFill/>
          <a:ln>
            <a:noFill/>
          </a:ln>
        </p:spPr>
      </p:pic>
      <p:sp>
        <p:nvSpPr>
          <p:cNvPr id="145" name="Google Shape;145;p62"/>
          <p:cNvSpPr txBox="1"/>
          <p:nvPr/>
        </p:nvSpPr>
        <p:spPr>
          <a:xfrm>
            <a:off x="5351228" y="1210864"/>
            <a:ext cx="1412923" cy="431657"/>
          </a:xfrm>
          <a:prstGeom prst="rect">
            <a:avLst/>
          </a:prstGeom>
          <a:noFill/>
          <a:ln>
            <a:noFill/>
          </a:ln>
        </p:spPr>
        <p:txBody>
          <a:bodyPr anchorCtr="0" anchor="t" bIns="0" lIns="0" spcFirstLastPara="1" rIns="0" wrap="square" tIns="0">
            <a:spAutoFit/>
          </a:bodyPr>
          <a:lstStyle/>
          <a:p>
            <a:pPr indent="0" lvl="0" marL="0" marR="0" rtl="0" algn="l">
              <a:lnSpc>
                <a:spcPct val="85000"/>
              </a:lnSpc>
              <a:spcBef>
                <a:spcPts val="0"/>
              </a:spcBef>
              <a:spcAft>
                <a:spcPts val="0"/>
              </a:spcAft>
              <a:buClr>
                <a:srgbClr val="000000"/>
              </a:buClr>
              <a:buSzPts val="1400"/>
              <a:buFont typeface="Arial"/>
              <a:buNone/>
            </a:pPr>
            <a:r>
              <a:rPr b="1" i="0" lang="es-PE" sz="1100" u="none" cap="none" strike="noStrike">
                <a:solidFill>
                  <a:srgbClr val="7030A0"/>
                </a:solidFill>
                <a:latin typeface="Calibri"/>
                <a:ea typeface="Calibri"/>
                <a:cs typeface="Calibri"/>
                <a:sym typeface="Calibri"/>
              </a:rPr>
              <a:t>Neurológica: </a:t>
            </a:r>
            <a:r>
              <a:rPr b="0" i="0" lang="es-PE" sz="1100" u="none" cap="none" strike="noStrike">
                <a:solidFill>
                  <a:schemeClr val="dk1"/>
                </a:solidFill>
                <a:latin typeface="Calibri"/>
                <a:ea typeface="Calibri"/>
                <a:cs typeface="Calibri"/>
                <a:sym typeface="Calibri"/>
              </a:rPr>
              <a:t>Aumenta la atención y velocidad para reaccionar</a:t>
            </a:r>
            <a:endParaRPr b="0" i="0" sz="1100" u="none" cap="none" strike="noStrike">
              <a:solidFill>
                <a:schemeClr val="dk1"/>
              </a:solidFill>
              <a:latin typeface="Arial"/>
              <a:ea typeface="Arial"/>
              <a:cs typeface="Arial"/>
              <a:sym typeface="Arial"/>
            </a:endParaRPr>
          </a:p>
        </p:txBody>
      </p:sp>
      <p:sp>
        <p:nvSpPr>
          <p:cNvPr id="146" name="Google Shape;146;p62"/>
          <p:cNvSpPr txBox="1"/>
          <p:nvPr/>
        </p:nvSpPr>
        <p:spPr>
          <a:xfrm>
            <a:off x="5772437" y="2387385"/>
            <a:ext cx="1828800" cy="287771"/>
          </a:xfrm>
          <a:prstGeom prst="rect">
            <a:avLst/>
          </a:prstGeom>
          <a:noFill/>
          <a:ln>
            <a:noFill/>
          </a:ln>
        </p:spPr>
        <p:txBody>
          <a:bodyPr anchorCtr="0" anchor="t" bIns="0" lIns="0" spcFirstLastPara="1" rIns="0" wrap="square" tIns="0">
            <a:spAutoFit/>
          </a:bodyPr>
          <a:lstStyle/>
          <a:p>
            <a:pPr indent="0" lvl="0" marL="0" marR="0" rtl="0" algn="l">
              <a:lnSpc>
                <a:spcPct val="85000"/>
              </a:lnSpc>
              <a:spcBef>
                <a:spcPts val="0"/>
              </a:spcBef>
              <a:spcAft>
                <a:spcPts val="0"/>
              </a:spcAft>
              <a:buClr>
                <a:srgbClr val="000000"/>
              </a:buClr>
              <a:buSzPts val="1400"/>
              <a:buFont typeface="Arial"/>
              <a:buNone/>
            </a:pPr>
            <a:r>
              <a:rPr b="1" i="0" lang="es-PE" sz="1100" u="none" cap="none" strike="noStrike">
                <a:solidFill>
                  <a:srgbClr val="7030A0"/>
                </a:solidFill>
                <a:latin typeface="Calibri"/>
                <a:ea typeface="Calibri"/>
                <a:cs typeface="Calibri"/>
                <a:sym typeface="Calibri"/>
              </a:rPr>
              <a:t>Cardiaca: </a:t>
            </a:r>
            <a:r>
              <a:rPr b="0" i="0" lang="es-PE" sz="1100" u="none" cap="none" strike="noStrike">
                <a:solidFill>
                  <a:schemeClr val="dk1"/>
                </a:solidFill>
                <a:latin typeface="Calibri"/>
                <a:ea typeface="Calibri"/>
                <a:cs typeface="Calibri"/>
                <a:sym typeface="Calibri"/>
              </a:rPr>
              <a:t>Aumenta la aceleración cardiaca</a:t>
            </a:r>
            <a:endParaRPr b="0" i="0" sz="1100" u="none" cap="none" strike="noStrike">
              <a:solidFill>
                <a:schemeClr val="dk1"/>
              </a:solidFill>
              <a:latin typeface="Arial"/>
              <a:ea typeface="Arial"/>
              <a:cs typeface="Arial"/>
              <a:sym typeface="Arial"/>
            </a:endParaRPr>
          </a:p>
        </p:txBody>
      </p:sp>
      <p:sp>
        <p:nvSpPr>
          <p:cNvPr id="147" name="Google Shape;147;p62"/>
          <p:cNvSpPr txBox="1"/>
          <p:nvPr/>
        </p:nvSpPr>
        <p:spPr>
          <a:xfrm>
            <a:off x="5772437" y="2941496"/>
            <a:ext cx="1768200" cy="575700"/>
          </a:xfrm>
          <a:prstGeom prst="rect">
            <a:avLst/>
          </a:prstGeom>
          <a:noFill/>
          <a:ln>
            <a:noFill/>
          </a:ln>
        </p:spPr>
        <p:txBody>
          <a:bodyPr anchorCtr="0" anchor="t" bIns="0" lIns="0" spcFirstLastPara="1" rIns="0" wrap="square" tIns="0">
            <a:spAutoFit/>
          </a:bodyPr>
          <a:lstStyle/>
          <a:p>
            <a:pPr indent="0" lvl="0" marL="0" marR="0" rtl="0" algn="l">
              <a:lnSpc>
                <a:spcPct val="85000"/>
              </a:lnSpc>
              <a:spcBef>
                <a:spcPts val="0"/>
              </a:spcBef>
              <a:spcAft>
                <a:spcPts val="0"/>
              </a:spcAft>
              <a:buClr>
                <a:srgbClr val="000000"/>
              </a:buClr>
              <a:buSzPts val="1400"/>
              <a:buFont typeface="Arial"/>
              <a:buNone/>
            </a:pPr>
            <a:r>
              <a:rPr b="1" i="0" lang="es-PE" sz="1100" u="none" cap="none" strike="noStrike">
                <a:solidFill>
                  <a:srgbClr val="7030A0"/>
                </a:solidFill>
                <a:latin typeface="Calibri"/>
                <a:ea typeface="Calibri"/>
                <a:cs typeface="Calibri"/>
                <a:sym typeface="Calibri"/>
              </a:rPr>
              <a:t>Inmunológica: </a:t>
            </a:r>
            <a:r>
              <a:rPr b="0" i="0" lang="es-PE" sz="1100" u="none" cap="none" strike="noStrike">
                <a:solidFill>
                  <a:schemeClr val="dk1"/>
                </a:solidFill>
                <a:latin typeface="Calibri"/>
                <a:ea typeface="Calibri"/>
                <a:cs typeface="Calibri"/>
                <a:sym typeface="Calibri"/>
              </a:rPr>
              <a:t>Disminuye la respuesta inmunológica y quedamos más desprotegidos ante virus o inflamaciones</a:t>
            </a:r>
            <a:endParaRPr b="0" i="0" sz="1100" u="none" cap="none" strike="noStrike">
              <a:solidFill>
                <a:schemeClr val="dk1"/>
              </a:solidFill>
              <a:latin typeface="Arial"/>
              <a:ea typeface="Arial"/>
              <a:cs typeface="Arial"/>
              <a:sym typeface="Arial"/>
            </a:endParaRPr>
          </a:p>
        </p:txBody>
      </p:sp>
      <p:sp>
        <p:nvSpPr>
          <p:cNvPr id="148" name="Google Shape;148;p62"/>
          <p:cNvSpPr txBox="1"/>
          <p:nvPr/>
        </p:nvSpPr>
        <p:spPr>
          <a:xfrm>
            <a:off x="5772437" y="3783377"/>
            <a:ext cx="1664045" cy="719428"/>
          </a:xfrm>
          <a:prstGeom prst="rect">
            <a:avLst/>
          </a:prstGeom>
          <a:noFill/>
          <a:ln>
            <a:noFill/>
          </a:ln>
        </p:spPr>
        <p:txBody>
          <a:bodyPr anchorCtr="0" anchor="t" bIns="0" lIns="0" spcFirstLastPara="1" rIns="0" wrap="square" tIns="0">
            <a:spAutoFit/>
          </a:bodyPr>
          <a:lstStyle/>
          <a:p>
            <a:pPr indent="0" lvl="0" marL="0" marR="0" rtl="0" algn="l">
              <a:lnSpc>
                <a:spcPct val="85000"/>
              </a:lnSpc>
              <a:spcBef>
                <a:spcPts val="0"/>
              </a:spcBef>
              <a:spcAft>
                <a:spcPts val="0"/>
              </a:spcAft>
              <a:buClr>
                <a:srgbClr val="000000"/>
              </a:buClr>
              <a:buSzPts val="1400"/>
              <a:buFont typeface="Arial"/>
              <a:buNone/>
            </a:pPr>
            <a:r>
              <a:rPr b="1" i="0" lang="es-PE" sz="1100" u="none" cap="none" strike="noStrike">
                <a:solidFill>
                  <a:srgbClr val="7030A0"/>
                </a:solidFill>
                <a:latin typeface="Calibri"/>
                <a:ea typeface="Calibri"/>
                <a:cs typeface="Calibri"/>
                <a:sym typeface="Calibri"/>
              </a:rPr>
              <a:t>Digestiva: </a:t>
            </a:r>
            <a:r>
              <a:rPr b="0" i="0" lang="es-PE" sz="1100" u="none" cap="none" strike="noStrike">
                <a:solidFill>
                  <a:schemeClr val="dk1"/>
                </a:solidFill>
                <a:latin typeface="Calibri"/>
                <a:ea typeface="Calibri"/>
                <a:cs typeface="Calibri"/>
                <a:sym typeface="Calibri"/>
              </a:rPr>
              <a:t>Disminución de la actividad intestinal. La sangre se retira del estómago y se desplaza hacia las extremidades.</a:t>
            </a:r>
            <a:endParaRPr b="0" i="0" sz="11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Diseño predeterminado">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2006-06-01T21:36:52Z</dcterms:created>
  <dc:creator>Isil</dc:creator>
</cp:coreProperties>
</file>