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43">
          <p15:clr>
            <a:srgbClr val="A4A3A4"/>
          </p15:clr>
        </p15:guide>
        <p15:guide id="2" orient="horz" pos="3274">
          <p15:clr>
            <a:srgbClr val="A4A3A4"/>
          </p15:clr>
        </p15:guide>
        <p15:guide id="3" pos="317">
          <p15:clr>
            <a:srgbClr val="A4A3A4"/>
          </p15:clr>
        </p15:guide>
        <p15:guide id="4" orient="horz" pos="575">
          <p15:clr>
            <a:srgbClr val="A4A3A4"/>
          </p15:clr>
        </p15:guide>
        <p15:guide id="5" orient="horz" pos="303">
          <p15:clr>
            <a:srgbClr val="A4A3A4"/>
          </p15:clr>
        </p15:guide>
        <p15:guide id="6" pos="2880">
          <p15:clr>
            <a:srgbClr val="A4A3A4"/>
          </p15:clr>
        </p15:guide>
        <p15:guide id="7" pos="3039">
          <p15:clr>
            <a:srgbClr val="A4A3A4"/>
          </p15:clr>
        </p15:guide>
        <p15:guide id="8" orient="horz" pos="961">
          <p15:clr>
            <a:srgbClr val="A4A3A4"/>
          </p15:clr>
        </p15:guide>
        <p15:guide id="9" pos="2744">
          <p15:clr>
            <a:srgbClr val="A4A3A4"/>
          </p15:clr>
        </p15:guide>
        <p15:guide id="10" pos="544">
          <p15:clr>
            <a:srgbClr val="A4A3A4"/>
          </p15:clr>
        </p15:guide>
        <p15:guide id="11" orient="horz" pos="3138">
          <p15:clr>
            <a:srgbClr val="A4A3A4"/>
          </p15:clr>
        </p15:guide>
        <p15:guide id="12" orient="horz" pos="3025">
          <p15:clr>
            <a:srgbClr val="A4A3A4"/>
          </p15:clr>
        </p15:guide>
        <p15:guide id="13" pos="1927">
          <p15:clr>
            <a:srgbClr val="A4A3A4"/>
          </p15:clr>
        </p15:guide>
        <p15:guide id="14" pos="1678">
          <p15:clr>
            <a:srgbClr val="A4A3A4"/>
          </p15:clr>
        </p15:guide>
        <p15:guide id="15" pos="4468">
          <p15:clr>
            <a:srgbClr val="A4A3A4"/>
          </p15:clr>
        </p15:guide>
        <p15:guide id="16" pos="1292">
          <p15:clr>
            <a:srgbClr val="A4A3A4"/>
          </p15:clr>
        </p15:guide>
        <p15:guide id="17" orient="horz" pos="2390">
          <p15:clr>
            <a:srgbClr val="A4A3A4"/>
          </p15:clr>
        </p15:guide>
        <p15:guide id="18" orient="horz" pos="711">
          <p15:clr>
            <a:srgbClr val="A4A3A4"/>
          </p15:clr>
        </p15:guide>
      </p15:sldGuideLst>
    </p:ext>
    <p:ext uri="GoogleSlidesCustomDataVersion2">
      <go:slidesCustomData xmlns:go="http://customooxmlschemas.google.com/" r:id="rId21" roundtripDataSignature="AMtx7mhfdAEgdI1246obWGEe0fLd+vxM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3"/>
        <p:guide pos="3274" orient="horz"/>
        <p:guide pos="317"/>
        <p:guide pos="575" orient="horz"/>
        <p:guide pos="303" orient="horz"/>
        <p:guide pos="2880"/>
        <p:guide pos="3039"/>
        <p:guide pos="961" orient="horz"/>
        <p:guide pos="2744"/>
        <p:guide pos="544"/>
        <p:guide pos="3138" orient="horz"/>
        <p:guide pos="3025" orient="horz"/>
        <p:guide pos="1927"/>
        <p:guide pos="1678"/>
        <p:guide pos="4468"/>
        <p:guide pos="1292"/>
        <p:guide pos="2390" orient="horz"/>
        <p:guide pos="71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Los tipos de poder, se manifiestan en diversos escenarios en la interacción con cada miembro particular de un equipo, no son rígidos en su accionar, ni permanentes, son situacionales</a:t>
            </a:r>
            <a:endParaRPr/>
          </a:p>
          <a:p>
            <a:pPr indent="0" lvl="0" marL="0" rtl="0" algn="l">
              <a:spcBef>
                <a:spcPts val="0"/>
              </a:spcBef>
              <a:spcAft>
                <a:spcPts val="0"/>
              </a:spcAft>
              <a:buNone/>
            </a:pPr>
            <a:r>
              <a:t/>
            </a:r>
            <a:endParaRPr/>
          </a:p>
        </p:txBody>
      </p:sp>
      <p:sp>
        <p:nvSpPr>
          <p:cNvPr id="132" name="Google Shape;1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Nota: Se puede hacer un ejercicio para que los alumnos identifiquen qué características deben trabajar para mejorarla y cómo lo harían </a:t>
            </a:r>
            <a:endParaRPr/>
          </a:p>
          <a:p>
            <a:pPr indent="0" lvl="0" marL="0" rtl="0" algn="l">
              <a:spcBef>
                <a:spcPts val="0"/>
              </a:spcBef>
              <a:spcAft>
                <a:spcPts val="0"/>
              </a:spcAft>
              <a:buNone/>
            </a:pPr>
            <a:r>
              <a:t/>
            </a:r>
            <a:endParaRPr/>
          </a:p>
        </p:txBody>
      </p:sp>
      <p:sp>
        <p:nvSpPr>
          <p:cNvPr id="54" name="Google Shape;5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La forma correcta de activar este modelo de Liderazgo, es conociendo al equipo, para ello dedicarle tiempo a la escucha activa de manera individual es importante en este modelo, es un liderazgo de acompañamiento y de cercanía con los miembros de su equipo.</a:t>
            </a:r>
            <a:endParaRPr/>
          </a:p>
          <a:p>
            <a:pPr indent="0" lvl="0" marL="0" rtl="0" algn="l">
              <a:spcBef>
                <a:spcPts val="0"/>
              </a:spcBef>
              <a:spcAft>
                <a:spcPts val="0"/>
              </a:spcAft>
              <a:buNone/>
            </a:pPr>
            <a:r>
              <a:t/>
            </a:r>
            <a:endParaRPr/>
          </a:p>
        </p:txBody>
      </p:sp>
      <p:sp>
        <p:nvSpPr>
          <p:cNvPr id="72" name="Google Shape;7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Nota: Las características de personalidad para insertar este modelo de liderazgo en la organización se puede complicar debido a los rasgos de personalidad de los profesionales que lideran las áreas de trabajo, dado que es un modelo con características de cercanía y no todos los profesionales se acomodan/adaptan a este modelo</a:t>
            </a:r>
            <a:endParaRPr/>
          </a:p>
        </p:txBody>
      </p:sp>
      <p:sp>
        <p:nvSpPr>
          <p:cNvPr id="91" name="Google Shape;9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Nota: Esta capacidad la tenemos todos, pero muchas veces su manifestación es de manera inconsciente, por lo que su manifestación no es saludable, por eso es importante conocer a los miembros del equipo para saber qué manifestación de poder realizar y sea una relación saludable</a:t>
            </a:r>
            <a:endParaRPr/>
          </a:p>
          <a:p>
            <a:pPr indent="0" lvl="0" marL="0" rtl="0" algn="l">
              <a:spcBef>
                <a:spcPts val="0"/>
              </a:spcBef>
              <a:spcAft>
                <a:spcPts val="0"/>
              </a:spcAft>
              <a:buNone/>
            </a:pPr>
            <a:r>
              <a:t/>
            </a:r>
            <a:endParaRPr/>
          </a:p>
        </p:txBody>
      </p:sp>
      <p:sp>
        <p:nvSpPr>
          <p:cNvPr id="124" name="Google Shape;12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19"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6"/>
          <p:cNvGrpSpPr/>
          <p:nvPr/>
        </p:nvGrpSpPr>
        <p:grpSpPr>
          <a:xfrm>
            <a:off x="944054" y="5343295"/>
            <a:ext cx="7804380" cy="215444"/>
            <a:chOff x="944054" y="5343295"/>
            <a:chExt cx="7804380" cy="215444"/>
          </a:xfrm>
        </p:grpSpPr>
        <p:sp>
          <p:nvSpPr>
            <p:cNvPr id="11" name="Google Shape;11;p16"/>
            <p:cNvSpPr txBox="1"/>
            <p:nvPr/>
          </p:nvSpPr>
          <p:spPr>
            <a:xfrm>
              <a:off x="944054" y="5343295"/>
              <a:ext cx="181011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DIRECCIÓN DE PERSONAS  •  SESIÓN 04</a:t>
              </a:r>
              <a:endParaRPr b="0" i="0" sz="800" u="none" cap="none" strike="noStrike">
                <a:solidFill>
                  <a:srgbClr val="7F7F7F"/>
                </a:solidFill>
                <a:latin typeface="Calibri"/>
                <a:ea typeface="Calibri"/>
                <a:cs typeface="Calibri"/>
                <a:sym typeface="Calibri"/>
              </a:endParaRPr>
            </a:p>
          </p:txBody>
        </p:sp>
        <p:sp>
          <p:nvSpPr>
            <p:cNvPr id="12" name="Google Shape;12;p16"/>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ISIL. Todos los derechos reservados</a:t>
              </a:r>
              <a:endParaRPr/>
            </a:p>
          </p:txBody>
        </p:sp>
      </p:grpSp>
      <p:pic>
        <p:nvPicPr>
          <p:cNvPr id="13" name="Google Shape;13;p16"/>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s.scribd.com/doc/231042012/El-Liderazgo-Transformacional-Surge-a-Partir-de-James-MacGregor-Burns-y-Bernad-M" TargetMode="External"/><Relationship Id="rId4" Type="http://schemas.openxmlformats.org/officeDocument/2006/relationships/hyperlink" Target="https://core.ac.uk/download/pdf/71013106.pdf" TargetMode="External"/><Relationship Id="rId5" Type="http://schemas.openxmlformats.org/officeDocument/2006/relationships/hyperlink" Target="https://pirhua.udep.edu.pe/handle/11042/19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1"/>
          <p:cNvSpPr txBox="1"/>
          <p:nvPr/>
        </p:nvSpPr>
        <p:spPr>
          <a:xfrm>
            <a:off x="3175138" y="3008050"/>
            <a:ext cx="5500550" cy="866648"/>
          </a:xfrm>
          <a:prstGeom prst="rect">
            <a:avLst/>
          </a:prstGeom>
          <a:noFill/>
          <a:ln>
            <a:noFill/>
          </a:ln>
        </p:spPr>
        <p:txBody>
          <a:bodyPr anchorCtr="0" anchor="t" bIns="0" lIns="0" spcFirstLastPara="1" rIns="0" wrap="square" tIns="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Liderazgo transformacional</a:t>
            </a:r>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Tipos de poder en el liderazgo</a:t>
            </a:r>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Tácticas de influencia</a:t>
            </a:r>
            <a:endParaRPr/>
          </a:p>
        </p:txBody>
      </p:sp>
      <p:cxnSp>
        <p:nvCxnSpPr>
          <p:cNvPr id="26" name="Google Shape;26;p1"/>
          <p:cNvCxnSpPr/>
          <p:nvPr/>
        </p:nvCxnSpPr>
        <p:spPr>
          <a:xfrm>
            <a:off x="3044504" y="1710303"/>
            <a:ext cx="0" cy="774883"/>
          </a:xfrm>
          <a:prstGeom prst="straightConnector1">
            <a:avLst/>
          </a:prstGeom>
          <a:noFill/>
          <a:ln cap="flat" cmpd="sng" w="25400">
            <a:solidFill>
              <a:srgbClr val="FFFFFF"/>
            </a:solidFill>
            <a:prstDash val="solid"/>
            <a:round/>
            <a:headEnd len="sm" w="sm" type="none"/>
            <a:tailEnd len="sm" w="sm" type="none"/>
          </a:ln>
        </p:spPr>
      </p:cxnSp>
      <p:sp>
        <p:nvSpPr>
          <p:cNvPr id="27" name="Google Shape;27;p1"/>
          <p:cNvSpPr txBox="1"/>
          <p:nvPr/>
        </p:nvSpPr>
        <p:spPr>
          <a:xfrm>
            <a:off x="2045305" y="1802569"/>
            <a:ext cx="964250" cy="89255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s-PE" sz="5800" u="none" cap="none" strike="noStrike">
                <a:solidFill>
                  <a:srgbClr val="FFFFFF"/>
                </a:solidFill>
                <a:latin typeface="Calibri"/>
                <a:ea typeface="Calibri"/>
                <a:cs typeface="Calibri"/>
                <a:sym typeface="Calibri"/>
              </a:rPr>
              <a:t>04</a:t>
            </a:r>
            <a:endParaRPr/>
          </a:p>
        </p:txBody>
      </p:sp>
      <p:sp>
        <p:nvSpPr>
          <p:cNvPr id="28" name="Google Shape;28;p1"/>
          <p:cNvSpPr txBox="1"/>
          <p:nvPr/>
        </p:nvSpPr>
        <p:spPr>
          <a:xfrm>
            <a:off x="2096830" y="1674447"/>
            <a:ext cx="873152"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29" name="Google Shape;29;p1"/>
          <p:cNvSpPr txBox="1"/>
          <p:nvPr/>
        </p:nvSpPr>
        <p:spPr>
          <a:xfrm>
            <a:off x="3175729" y="1527423"/>
            <a:ext cx="4992911" cy="1098762"/>
          </a:xfrm>
          <a:prstGeom prst="rect">
            <a:avLst/>
          </a:prstGeom>
          <a:noFill/>
          <a:ln>
            <a:noFill/>
          </a:ln>
        </p:spPr>
        <p:txBody>
          <a:bodyPr anchorCtr="0" anchor="t" bIns="0" lIns="0" spcFirstLastPara="1" rIns="0" wrap="square" tIns="0">
            <a:spAutoFit/>
          </a:bodyPr>
          <a:lstStyle/>
          <a:p>
            <a:pPr indent="0" lvl="0" marL="0" marR="0" rtl="0" algn="l">
              <a:lnSpc>
                <a:spcPct val="85000"/>
              </a:lnSpc>
              <a:spcBef>
                <a:spcPts val="0"/>
              </a:spcBef>
              <a:spcAft>
                <a:spcPts val="0"/>
              </a:spcAft>
              <a:buNone/>
            </a:pPr>
            <a:r>
              <a:rPr b="1" i="0" lang="es-PE" sz="2800" u="none" cap="none" strike="noStrike">
                <a:solidFill>
                  <a:srgbClr val="FFFFFF"/>
                </a:solidFill>
                <a:latin typeface="Calibri"/>
                <a:ea typeface="Calibri"/>
                <a:cs typeface="Calibri"/>
                <a:sym typeface="Calibri"/>
              </a:rPr>
              <a:t>LIDERAZGO TRANSFORMACIONAL, TIPOS DE PODER, TÁCTICAS DE INFLUENCIA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TIPOS DE PODER EN EL LIDERAZGO</a:t>
            </a:r>
            <a:endParaRPr/>
          </a:p>
        </p:txBody>
      </p:sp>
      <p:grpSp>
        <p:nvGrpSpPr>
          <p:cNvPr id="135" name="Google Shape;135;p10"/>
          <p:cNvGrpSpPr/>
          <p:nvPr/>
        </p:nvGrpSpPr>
        <p:grpSpPr>
          <a:xfrm>
            <a:off x="503864" y="920027"/>
            <a:ext cx="1499425" cy="1388151"/>
            <a:chOff x="392104" y="920027"/>
            <a:chExt cx="1392429" cy="1388151"/>
          </a:xfrm>
        </p:grpSpPr>
        <p:sp>
          <p:nvSpPr>
            <p:cNvPr id="136" name="Google Shape;136;p10"/>
            <p:cNvSpPr/>
            <p:nvPr/>
          </p:nvSpPr>
          <p:spPr>
            <a:xfrm>
              <a:off x="392105" y="920027"/>
              <a:ext cx="1392428" cy="473722"/>
            </a:xfrm>
            <a:custGeom>
              <a:rect b="b" l="l" r="r" t="t"/>
              <a:pathLst>
                <a:path extrusionOk="0" h="473722" w="1503559">
                  <a:moveTo>
                    <a:pt x="0" y="0"/>
                  </a:moveTo>
                  <a:lnTo>
                    <a:pt x="1503559" y="0"/>
                  </a:lnTo>
                  <a:lnTo>
                    <a:pt x="1503559" y="473722"/>
                  </a:lnTo>
                  <a:lnTo>
                    <a:pt x="0" y="473722"/>
                  </a:lnTo>
                  <a:lnTo>
                    <a:pt x="0" y="0"/>
                  </a:lnTo>
                  <a:close/>
                </a:path>
              </a:pathLst>
            </a:custGeom>
            <a:solidFill>
              <a:srgbClr val="0197A7"/>
            </a:solid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Poder legítimo:</a:t>
              </a:r>
              <a:endParaRPr/>
            </a:p>
          </p:txBody>
        </p:sp>
        <p:sp>
          <p:nvSpPr>
            <p:cNvPr id="137" name="Google Shape;137;p10"/>
            <p:cNvSpPr/>
            <p:nvPr/>
          </p:nvSpPr>
          <p:spPr>
            <a:xfrm>
              <a:off x="392104" y="1393750"/>
              <a:ext cx="1392428" cy="914428"/>
            </a:xfrm>
            <a:custGeom>
              <a:rect b="b" l="l" r="r" t="t"/>
              <a:pathLst>
                <a:path extrusionOk="0" h="914428" w="1503559">
                  <a:moveTo>
                    <a:pt x="0" y="0"/>
                  </a:moveTo>
                  <a:lnTo>
                    <a:pt x="1503559" y="0"/>
                  </a:lnTo>
                  <a:lnTo>
                    <a:pt x="1503559" y="914428"/>
                  </a:lnTo>
                  <a:lnTo>
                    <a:pt x="0" y="914428"/>
                  </a:lnTo>
                  <a:lnTo>
                    <a:pt x="0" y="0"/>
                  </a:lnTo>
                  <a:close/>
                </a:path>
              </a:pathLst>
            </a:custGeom>
            <a:solidFill>
              <a:srgbClr val="DAEEF3">
                <a:alpha val="89803"/>
              </a:srgbClr>
            </a:solidFill>
            <a:ln>
              <a:noFill/>
            </a:ln>
          </p:spPr>
          <p:txBody>
            <a:bodyPr anchorCtr="0" anchor="t" bIns="104000" lIns="69325" spcFirstLastPara="1" rIns="92450" wrap="square" tIns="69325">
              <a:noAutofit/>
            </a:bodyPr>
            <a:lstStyle/>
            <a:p>
              <a:pPr indent="0" lvl="1" marL="0" marR="0" rtl="0" algn="ctr">
                <a:lnSpc>
                  <a:spcPct val="90000"/>
                </a:lnSpc>
                <a:spcBef>
                  <a:spcPts val="0"/>
                </a:spcBef>
                <a:spcAft>
                  <a:spcPts val="0"/>
                </a:spcAft>
                <a:buNone/>
              </a:pPr>
              <a:r>
                <a:rPr b="0" i="0" lang="es-PE" sz="1300" u="none" cap="none" strike="noStrike">
                  <a:solidFill>
                    <a:schemeClr val="dk1"/>
                  </a:solidFill>
                  <a:latin typeface="Calibri"/>
                  <a:ea typeface="Calibri"/>
                  <a:cs typeface="Calibri"/>
                  <a:sym typeface="Calibri"/>
                </a:rPr>
                <a:t>Consecuencia del puesto</a:t>
              </a:r>
              <a:endParaRPr/>
            </a:p>
          </p:txBody>
        </p:sp>
      </p:grpSp>
      <p:grpSp>
        <p:nvGrpSpPr>
          <p:cNvPr id="138" name="Google Shape;138;p10"/>
          <p:cNvGrpSpPr/>
          <p:nvPr/>
        </p:nvGrpSpPr>
        <p:grpSpPr>
          <a:xfrm>
            <a:off x="2162042" y="920027"/>
            <a:ext cx="1499425" cy="1388151"/>
            <a:chOff x="2106162" y="920027"/>
            <a:chExt cx="1392429" cy="1388151"/>
          </a:xfrm>
        </p:grpSpPr>
        <p:sp>
          <p:nvSpPr>
            <p:cNvPr id="139" name="Google Shape;139;p10"/>
            <p:cNvSpPr/>
            <p:nvPr/>
          </p:nvSpPr>
          <p:spPr>
            <a:xfrm>
              <a:off x="2106163" y="920027"/>
              <a:ext cx="1392428" cy="473722"/>
            </a:xfrm>
            <a:custGeom>
              <a:rect b="b" l="l" r="r" t="t"/>
              <a:pathLst>
                <a:path extrusionOk="0" h="473722" w="1503559">
                  <a:moveTo>
                    <a:pt x="0" y="0"/>
                  </a:moveTo>
                  <a:lnTo>
                    <a:pt x="1503559" y="0"/>
                  </a:lnTo>
                  <a:lnTo>
                    <a:pt x="1503559" y="473722"/>
                  </a:lnTo>
                  <a:lnTo>
                    <a:pt x="0" y="473722"/>
                  </a:lnTo>
                  <a:lnTo>
                    <a:pt x="0" y="0"/>
                  </a:lnTo>
                  <a:close/>
                </a:path>
              </a:pathLst>
            </a:custGeom>
            <a:solidFill>
              <a:srgbClr val="0197A7"/>
            </a:solid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Poder del conocimiento:</a:t>
              </a:r>
              <a:endParaRPr/>
            </a:p>
          </p:txBody>
        </p:sp>
        <p:sp>
          <p:nvSpPr>
            <p:cNvPr id="140" name="Google Shape;140;p10"/>
            <p:cNvSpPr/>
            <p:nvPr/>
          </p:nvSpPr>
          <p:spPr>
            <a:xfrm>
              <a:off x="2106162" y="1393750"/>
              <a:ext cx="1392428" cy="914428"/>
            </a:xfrm>
            <a:custGeom>
              <a:rect b="b" l="l" r="r" t="t"/>
              <a:pathLst>
                <a:path extrusionOk="0" h="914428" w="1503559">
                  <a:moveTo>
                    <a:pt x="0" y="0"/>
                  </a:moveTo>
                  <a:lnTo>
                    <a:pt x="1503559" y="0"/>
                  </a:lnTo>
                  <a:lnTo>
                    <a:pt x="1503559" y="914428"/>
                  </a:lnTo>
                  <a:lnTo>
                    <a:pt x="0" y="914428"/>
                  </a:lnTo>
                  <a:lnTo>
                    <a:pt x="0" y="0"/>
                  </a:lnTo>
                  <a:close/>
                </a:path>
              </a:pathLst>
            </a:custGeom>
            <a:solidFill>
              <a:srgbClr val="DAEEF3">
                <a:alpha val="89803"/>
              </a:srgbClr>
            </a:solidFill>
            <a:ln>
              <a:noFill/>
            </a:ln>
          </p:spPr>
          <p:txBody>
            <a:bodyPr anchorCtr="0" anchor="t" bIns="104000" lIns="69325" spcFirstLastPara="1" rIns="92450" wrap="square" tIns="69325">
              <a:noAutofit/>
            </a:bodyPr>
            <a:lstStyle/>
            <a:p>
              <a:pPr indent="0" lvl="1" marL="0" marR="0" rtl="0" algn="ctr">
                <a:lnSpc>
                  <a:spcPct val="90000"/>
                </a:lnSpc>
                <a:spcBef>
                  <a:spcPts val="0"/>
                </a:spcBef>
                <a:spcAft>
                  <a:spcPts val="0"/>
                </a:spcAft>
                <a:buNone/>
              </a:pPr>
              <a:r>
                <a:rPr b="0" i="0" lang="es-PE" sz="1300" u="none" cap="none" strike="noStrike">
                  <a:solidFill>
                    <a:schemeClr val="dk1"/>
                  </a:solidFill>
                  <a:latin typeface="Calibri"/>
                  <a:ea typeface="Calibri"/>
                  <a:cs typeface="Calibri"/>
                  <a:sym typeface="Calibri"/>
                </a:rPr>
                <a:t>Años de experiencia - consultor</a:t>
              </a:r>
              <a:endParaRPr/>
            </a:p>
          </p:txBody>
        </p:sp>
      </p:grpSp>
      <p:grpSp>
        <p:nvGrpSpPr>
          <p:cNvPr id="141" name="Google Shape;141;p10"/>
          <p:cNvGrpSpPr/>
          <p:nvPr/>
        </p:nvGrpSpPr>
        <p:grpSpPr>
          <a:xfrm>
            <a:off x="3820220" y="920027"/>
            <a:ext cx="1499425" cy="1388151"/>
            <a:chOff x="3820219" y="920027"/>
            <a:chExt cx="1392429" cy="1388151"/>
          </a:xfrm>
        </p:grpSpPr>
        <p:sp>
          <p:nvSpPr>
            <p:cNvPr id="142" name="Google Shape;142;p10"/>
            <p:cNvSpPr/>
            <p:nvPr/>
          </p:nvSpPr>
          <p:spPr>
            <a:xfrm>
              <a:off x="3820220" y="920027"/>
              <a:ext cx="1392428" cy="473722"/>
            </a:xfrm>
            <a:custGeom>
              <a:rect b="b" l="l" r="r" t="t"/>
              <a:pathLst>
                <a:path extrusionOk="0" h="473722" w="1503559">
                  <a:moveTo>
                    <a:pt x="0" y="0"/>
                  </a:moveTo>
                  <a:lnTo>
                    <a:pt x="1503559" y="0"/>
                  </a:lnTo>
                  <a:lnTo>
                    <a:pt x="1503559" y="473722"/>
                  </a:lnTo>
                  <a:lnTo>
                    <a:pt x="0" y="473722"/>
                  </a:lnTo>
                  <a:lnTo>
                    <a:pt x="0" y="0"/>
                  </a:lnTo>
                  <a:close/>
                </a:path>
              </a:pathLst>
            </a:custGeom>
            <a:solidFill>
              <a:srgbClr val="0197A7"/>
            </a:solid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Poder de referencia: </a:t>
              </a:r>
              <a:endParaRPr/>
            </a:p>
          </p:txBody>
        </p:sp>
        <p:sp>
          <p:nvSpPr>
            <p:cNvPr id="143" name="Google Shape;143;p10"/>
            <p:cNvSpPr/>
            <p:nvPr/>
          </p:nvSpPr>
          <p:spPr>
            <a:xfrm>
              <a:off x="3820219" y="1393750"/>
              <a:ext cx="1392428" cy="914428"/>
            </a:xfrm>
            <a:custGeom>
              <a:rect b="b" l="l" r="r" t="t"/>
              <a:pathLst>
                <a:path extrusionOk="0" h="914428" w="1503559">
                  <a:moveTo>
                    <a:pt x="0" y="0"/>
                  </a:moveTo>
                  <a:lnTo>
                    <a:pt x="1503559" y="0"/>
                  </a:lnTo>
                  <a:lnTo>
                    <a:pt x="1503559" y="914428"/>
                  </a:lnTo>
                  <a:lnTo>
                    <a:pt x="0" y="914428"/>
                  </a:lnTo>
                  <a:lnTo>
                    <a:pt x="0" y="0"/>
                  </a:lnTo>
                  <a:close/>
                </a:path>
              </a:pathLst>
            </a:custGeom>
            <a:solidFill>
              <a:srgbClr val="DAEEF3">
                <a:alpha val="89803"/>
              </a:srgbClr>
            </a:solidFill>
            <a:ln>
              <a:noFill/>
            </a:ln>
          </p:spPr>
          <p:txBody>
            <a:bodyPr anchorCtr="0" anchor="t" bIns="104000" lIns="69325" spcFirstLastPara="1" rIns="92450" wrap="square" tIns="69325">
              <a:noAutofit/>
            </a:bodyPr>
            <a:lstStyle/>
            <a:p>
              <a:pPr indent="0" lvl="1" marL="0" marR="0" rtl="0" algn="ctr">
                <a:lnSpc>
                  <a:spcPct val="90000"/>
                </a:lnSpc>
                <a:spcBef>
                  <a:spcPts val="0"/>
                </a:spcBef>
                <a:spcAft>
                  <a:spcPts val="0"/>
                </a:spcAft>
                <a:buNone/>
              </a:pPr>
              <a:r>
                <a:rPr b="0" i="0" lang="es-PE" sz="1300" u="none" cap="none" strike="noStrike">
                  <a:solidFill>
                    <a:schemeClr val="dk1"/>
                  </a:solidFill>
                  <a:latin typeface="Calibri"/>
                  <a:ea typeface="Calibri"/>
                  <a:cs typeface="Calibri"/>
                  <a:sym typeface="Calibri"/>
                </a:rPr>
                <a:t>Carisma propio</a:t>
              </a:r>
              <a:endParaRPr/>
            </a:p>
          </p:txBody>
        </p:sp>
      </p:grpSp>
      <p:grpSp>
        <p:nvGrpSpPr>
          <p:cNvPr id="144" name="Google Shape;144;p10"/>
          <p:cNvGrpSpPr/>
          <p:nvPr/>
        </p:nvGrpSpPr>
        <p:grpSpPr>
          <a:xfrm>
            <a:off x="5478398" y="920027"/>
            <a:ext cx="1499425" cy="1388151"/>
            <a:chOff x="5534277" y="920027"/>
            <a:chExt cx="1392429" cy="1388151"/>
          </a:xfrm>
        </p:grpSpPr>
        <p:sp>
          <p:nvSpPr>
            <p:cNvPr id="145" name="Google Shape;145;p10"/>
            <p:cNvSpPr/>
            <p:nvPr/>
          </p:nvSpPr>
          <p:spPr>
            <a:xfrm>
              <a:off x="5534278" y="920027"/>
              <a:ext cx="1392428" cy="473722"/>
            </a:xfrm>
            <a:custGeom>
              <a:rect b="b" l="l" r="r" t="t"/>
              <a:pathLst>
                <a:path extrusionOk="0" h="473722" w="1503559">
                  <a:moveTo>
                    <a:pt x="0" y="0"/>
                  </a:moveTo>
                  <a:lnTo>
                    <a:pt x="1503559" y="0"/>
                  </a:lnTo>
                  <a:lnTo>
                    <a:pt x="1503559" y="473722"/>
                  </a:lnTo>
                  <a:lnTo>
                    <a:pt x="0" y="473722"/>
                  </a:lnTo>
                  <a:lnTo>
                    <a:pt x="0" y="0"/>
                  </a:lnTo>
                  <a:close/>
                </a:path>
              </a:pathLst>
            </a:custGeom>
            <a:solidFill>
              <a:srgbClr val="0197A7"/>
            </a:solid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Poder coercitivo:</a:t>
              </a:r>
              <a:endParaRPr/>
            </a:p>
          </p:txBody>
        </p:sp>
        <p:sp>
          <p:nvSpPr>
            <p:cNvPr id="146" name="Google Shape;146;p10"/>
            <p:cNvSpPr/>
            <p:nvPr/>
          </p:nvSpPr>
          <p:spPr>
            <a:xfrm>
              <a:off x="5534277" y="1393750"/>
              <a:ext cx="1392428" cy="914428"/>
            </a:xfrm>
            <a:custGeom>
              <a:rect b="b" l="l" r="r" t="t"/>
              <a:pathLst>
                <a:path extrusionOk="0" h="914428" w="1503559">
                  <a:moveTo>
                    <a:pt x="0" y="0"/>
                  </a:moveTo>
                  <a:lnTo>
                    <a:pt x="1503559" y="0"/>
                  </a:lnTo>
                  <a:lnTo>
                    <a:pt x="1503559" y="914428"/>
                  </a:lnTo>
                  <a:lnTo>
                    <a:pt x="0" y="914428"/>
                  </a:lnTo>
                  <a:lnTo>
                    <a:pt x="0" y="0"/>
                  </a:lnTo>
                  <a:close/>
                </a:path>
              </a:pathLst>
            </a:custGeom>
            <a:solidFill>
              <a:srgbClr val="DAEEF3">
                <a:alpha val="89803"/>
              </a:srgbClr>
            </a:solidFill>
            <a:ln>
              <a:noFill/>
            </a:ln>
          </p:spPr>
          <p:txBody>
            <a:bodyPr anchorCtr="0" anchor="t" bIns="104000" lIns="69325" spcFirstLastPara="1" rIns="92450" wrap="square" tIns="69325">
              <a:noAutofit/>
            </a:bodyPr>
            <a:lstStyle/>
            <a:p>
              <a:pPr indent="0" lvl="1" marL="0" marR="0" rtl="0" algn="ctr">
                <a:lnSpc>
                  <a:spcPct val="90000"/>
                </a:lnSpc>
                <a:spcBef>
                  <a:spcPts val="0"/>
                </a:spcBef>
                <a:spcAft>
                  <a:spcPts val="0"/>
                </a:spcAft>
                <a:buNone/>
              </a:pPr>
              <a:r>
                <a:rPr b="0" i="0" lang="es-PE" sz="1300" u="none" cap="none" strike="noStrike">
                  <a:solidFill>
                    <a:schemeClr val="dk1"/>
                  </a:solidFill>
                  <a:latin typeface="Calibri"/>
                  <a:ea typeface="Calibri"/>
                  <a:cs typeface="Calibri"/>
                  <a:sym typeface="Calibri"/>
                </a:rPr>
                <a:t>Posibilidad de castigar/sancionar</a:t>
              </a:r>
              <a:endParaRPr/>
            </a:p>
          </p:txBody>
        </p:sp>
      </p:grpSp>
      <p:grpSp>
        <p:nvGrpSpPr>
          <p:cNvPr id="147" name="Google Shape;147;p10"/>
          <p:cNvGrpSpPr/>
          <p:nvPr/>
        </p:nvGrpSpPr>
        <p:grpSpPr>
          <a:xfrm>
            <a:off x="7136575" y="920027"/>
            <a:ext cx="1499425" cy="1388151"/>
            <a:chOff x="7248335" y="920027"/>
            <a:chExt cx="1392429" cy="1388151"/>
          </a:xfrm>
        </p:grpSpPr>
        <p:sp>
          <p:nvSpPr>
            <p:cNvPr id="148" name="Google Shape;148;p10"/>
            <p:cNvSpPr/>
            <p:nvPr/>
          </p:nvSpPr>
          <p:spPr>
            <a:xfrm>
              <a:off x="7248336" y="920027"/>
              <a:ext cx="1392428" cy="473722"/>
            </a:xfrm>
            <a:custGeom>
              <a:rect b="b" l="l" r="r" t="t"/>
              <a:pathLst>
                <a:path extrusionOk="0" h="473722" w="1503559">
                  <a:moveTo>
                    <a:pt x="0" y="0"/>
                  </a:moveTo>
                  <a:lnTo>
                    <a:pt x="1503559" y="0"/>
                  </a:lnTo>
                  <a:lnTo>
                    <a:pt x="1503559" y="473722"/>
                  </a:lnTo>
                  <a:lnTo>
                    <a:pt x="0" y="473722"/>
                  </a:lnTo>
                  <a:lnTo>
                    <a:pt x="0" y="0"/>
                  </a:lnTo>
                  <a:close/>
                </a:path>
              </a:pathLst>
            </a:custGeom>
            <a:solidFill>
              <a:srgbClr val="0197A7"/>
            </a:solidFill>
            <a:ln>
              <a:noFill/>
            </a:ln>
          </p:spPr>
          <p:txBody>
            <a:bodyPr anchorCtr="0" anchor="ctr" bIns="52825" lIns="92450" spcFirstLastPara="1" rIns="92450" wrap="square" tIns="52825">
              <a:noAutofit/>
            </a:bodyPr>
            <a:lstStyle/>
            <a:p>
              <a:pPr indent="0" lvl="0" marL="0" marR="0" rtl="0" algn="ctr">
                <a:lnSpc>
                  <a:spcPct val="90000"/>
                </a:lnSpc>
                <a:spcBef>
                  <a:spcPts val="0"/>
                </a:spcBef>
                <a:spcAft>
                  <a:spcPts val="0"/>
                </a:spcAft>
                <a:buNone/>
              </a:pPr>
              <a:r>
                <a:rPr lang="es-PE" sz="1300">
                  <a:solidFill>
                    <a:schemeClr val="lt1"/>
                  </a:solidFill>
                  <a:latin typeface="Calibri"/>
                  <a:ea typeface="Calibri"/>
                  <a:cs typeface="Calibri"/>
                  <a:sym typeface="Calibri"/>
                </a:rPr>
                <a:t>Poder de recompensa:</a:t>
              </a:r>
              <a:endParaRPr/>
            </a:p>
          </p:txBody>
        </p:sp>
        <p:sp>
          <p:nvSpPr>
            <p:cNvPr id="149" name="Google Shape;149;p10"/>
            <p:cNvSpPr/>
            <p:nvPr/>
          </p:nvSpPr>
          <p:spPr>
            <a:xfrm>
              <a:off x="7248335" y="1393750"/>
              <a:ext cx="1392428" cy="914428"/>
            </a:xfrm>
            <a:custGeom>
              <a:rect b="b" l="l" r="r" t="t"/>
              <a:pathLst>
                <a:path extrusionOk="0" h="914428" w="1503559">
                  <a:moveTo>
                    <a:pt x="0" y="0"/>
                  </a:moveTo>
                  <a:lnTo>
                    <a:pt x="1503559" y="0"/>
                  </a:lnTo>
                  <a:lnTo>
                    <a:pt x="1503559" y="914428"/>
                  </a:lnTo>
                  <a:lnTo>
                    <a:pt x="0" y="914428"/>
                  </a:lnTo>
                  <a:lnTo>
                    <a:pt x="0" y="0"/>
                  </a:lnTo>
                  <a:close/>
                </a:path>
              </a:pathLst>
            </a:custGeom>
            <a:solidFill>
              <a:srgbClr val="DAEEF3">
                <a:alpha val="89803"/>
              </a:srgbClr>
            </a:solidFill>
            <a:ln>
              <a:noFill/>
            </a:ln>
          </p:spPr>
          <p:txBody>
            <a:bodyPr anchorCtr="0" anchor="t" bIns="104000" lIns="69325" spcFirstLastPara="1" rIns="92450" wrap="square" tIns="69325">
              <a:noAutofit/>
            </a:bodyPr>
            <a:lstStyle/>
            <a:p>
              <a:pPr indent="0" lvl="1" marL="0" marR="0" rtl="0" algn="ctr">
                <a:lnSpc>
                  <a:spcPct val="90000"/>
                </a:lnSpc>
                <a:spcBef>
                  <a:spcPts val="0"/>
                </a:spcBef>
                <a:spcAft>
                  <a:spcPts val="0"/>
                </a:spcAft>
                <a:buNone/>
              </a:pPr>
              <a:r>
                <a:rPr b="0" i="0" lang="es-PE" sz="1300" u="none" cap="none" strike="noStrike">
                  <a:solidFill>
                    <a:schemeClr val="dk1"/>
                  </a:solidFill>
                  <a:latin typeface="Calibri"/>
                  <a:ea typeface="Calibri"/>
                  <a:cs typeface="Calibri"/>
                  <a:sym typeface="Calibri"/>
                </a:rPr>
                <a:t>La posibilidad de otorgar una recompensa a alguien</a:t>
              </a:r>
              <a:endParaRPr/>
            </a:p>
          </p:txBody>
        </p:sp>
      </p:grpSp>
      <p:sp>
        <p:nvSpPr>
          <p:cNvPr id="150" name="Google Shape;150;p10"/>
          <p:cNvSpPr/>
          <p:nvPr/>
        </p:nvSpPr>
        <p:spPr>
          <a:xfrm>
            <a:off x="503238" y="2416865"/>
            <a:ext cx="1503559" cy="1972256"/>
          </a:xfrm>
          <a:custGeom>
            <a:rect b="b" l="l" r="r" t="t"/>
            <a:pathLst>
              <a:path extrusionOk="0" h="2063639" w="1503559">
                <a:moveTo>
                  <a:pt x="0" y="0"/>
                </a:moveTo>
                <a:lnTo>
                  <a:pt x="1503559" y="0"/>
                </a:lnTo>
                <a:lnTo>
                  <a:pt x="1503559" y="2063639"/>
                </a:lnTo>
                <a:lnTo>
                  <a:pt x="0" y="2063639"/>
                </a:lnTo>
                <a:lnTo>
                  <a:pt x="0" y="0"/>
                </a:lnTo>
                <a:close/>
              </a:path>
            </a:pathLst>
          </a:custGeom>
          <a:solidFill>
            <a:srgbClr val="DAEEF3"/>
          </a:solidFill>
          <a:ln>
            <a:noFill/>
          </a:ln>
        </p:spPr>
        <p:txBody>
          <a:bodyPr anchorCtr="0" anchor="t" bIns="96000" lIns="64000" spcFirstLastPara="1" rIns="85325" wrap="square" tIns="64000">
            <a:noAutofit/>
          </a:bodyPr>
          <a:lstStyle/>
          <a:p>
            <a:pPr indent="0" lvl="1" marL="0" marR="0" rtl="0" algn="l">
              <a:lnSpc>
                <a:spcPct val="90000"/>
              </a:lnSpc>
              <a:spcBef>
                <a:spcPts val="0"/>
              </a:spcBef>
              <a:spcAft>
                <a:spcPts val="0"/>
              </a:spcAft>
              <a:buNone/>
            </a:pPr>
            <a:r>
              <a:rPr b="0" i="0" lang="es-PE" sz="1100" u="none" cap="none" strike="noStrike">
                <a:solidFill>
                  <a:schemeClr val="dk1"/>
                </a:solidFill>
                <a:latin typeface="Calibri"/>
                <a:ea typeface="Calibri"/>
                <a:cs typeface="Calibri"/>
                <a:sym typeface="Calibri"/>
              </a:rPr>
              <a:t>Es la postura de autoridad que gana una persona por ocupar un cargo con personas subordinadas.</a:t>
            </a:r>
            <a:endParaRPr/>
          </a:p>
        </p:txBody>
      </p:sp>
      <p:sp>
        <p:nvSpPr>
          <p:cNvPr id="151" name="Google Shape;151;p10"/>
          <p:cNvSpPr/>
          <p:nvPr/>
        </p:nvSpPr>
        <p:spPr>
          <a:xfrm>
            <a:off x="2161730" y="2416865"/>
            <a:ext cx="1503559" cy="1972256"/>
          </a:xfrm>
          <a:custGeom>
            <a:rect b="b" l="l" r="r" t="t"/>
            <a:pathLst>
              <a:path extrusionOk="0" h="2063639" w="1503559">
                <a:moveTo>
                  <a:pt x="0" y="0"/>
                </a:moveTo>
                <a:lnTo>
                  <a:pt x="1503559" y="0"/>
                </a:lnTo>
                <a:lnTo>
                  <a:pt x="1503559" y="2063639"/>
                </a:lnTo>
                <a:lnTo>
                  <a:pt x="0" y="2063639"/>
                </a:lnTo>
                <a:lnTo>
                  <a:pt x="0" y="0"/>
                </a:lnTo>
                <a:close/>
              </a:path>
            </a:pathLst>
          </a:custGeom>
          <a:solidFill>
            <a:srgbClr val="DAEEF3"/>
          </a:solidFill>
          <a:ln>
            <a:noFill/>
          </a:ln>
        </p:spPr>
        <p:txBody>
          <a:bodyPr anchorCtr="0" anchor="t" bIns="96000" lIns="64000" spcFirstLastPara="1" rIns="85325" wrap="square" tIns="64000">
            <a:noAutofit/>
          </a:bodyPr>
          <a:lstStyle/>
          <a:p>
            <a:pPr indent="0" lvl="1" marL="0" marR="0" rtl="0" algn="l">
              <a:lnSpc>
                <a:spcPct val="90000"/>
              </a:lnSpc>
              <a:spcBef>
                <a:spcPts val="0"/>
              </a:spcBef>
              <a:spcAft>
                <a:spcPts val="0"/>
              </a:spcAft>
              <a:buNone/>
            </a:pPr>
            <a:r>
              <a:rPr b="0" i="0" lang="es-PE" sz="1100" u="none" cap="none" strike="noStrike">
                <a:solidFill>
                  <a:schemeClr val="dk1"/>
                </a:solidFill>
                <a:latin typeface="Calibri"/>
                <a:ea typeface="Calibri"/>
                <a:cs typeface="Calibri"/>
                <a:sym typeface="Calibri"/>
              </a:rPr>
              <a:t>Es cuando un profesional gana prestigio/reconocimiento por los años de experiencia y las personas confían en su opinión</a:t>
            </a:r>
            <a:endParaRPr/>
          </a:p>
        </p:txBody>
      </p:sp>
      <p:sp>
        <p:nvSpPr>
          <p:cNvPr id="152" name="Google Shape;152;p10"/>
          <p:cNvSpPr/>
          <p:nvPr/>
        </p:nvSpPr>
        <p:spPr>
          <a:xfrm>
            <a:off x="3820221" y="2416865"/>
            <a:ext cx="1503559" cy="1972256"/>
          </a:xfrm>
          <a:custGeom>
            <a:rect b="b" l="l" r="r" t="t"/>
            <a:pathLst>
              <a:path extrusionOk="0" h="2063639" w="1503559">
                <a:moveTo>
                  <a:pt x="0" y="0"/>
                </a:moveTo>
                <a:lnTo>
                  <a:pt x="1503559" y="0"/>
                </a:lnTo>
                <a:lnTo>
                  <a:pt x="1503559" y="2063639"/>
                </a:lnTo>
                <a:lnTo>
                  <a:pt x="0" y="2063639"/>
                </a:lnTo>
                <a:lnTo>
                  <a:pt x="0" y="0"/>
                </a:lnTo>
                <a:close/>
              </a:path>
            </a:pathLst>
          </a:custGeom>
          <a:solidFill>
            <a:srgbClr val="DAEEF3"/>
          </a:solidFill>
          <a:ln>
            <a:noFill/>
          </a:ln>
        </p:spPr>
        <p:txBody>
          <a:bodyPr anchorCtr="0" anchor="t" bIns="96000" lIns="64000" spcFirstLastPara="1" rIns="85325" wrap="square" tIns="64000">
            <a:noAutofit/>
          </a:bodyPr>
          <a:lstStyle/>
          <a:p>
            <a:pPr indent="0" lvl="1" marL="0" marR="0" rtl="0" algn="l">
              <a:lnSpc>
                <a:spcPct val="90000"/>
              </a:lnSpc>
              <a:spcBef>
                <a:spcPts val="0"/>
              </a:spcBef>
              <a:spcAft>
                <a:spcPts val="0"/>
              </a:spcAft>
              <a:buNone/>
            </a:pPr>
            <a:r>
              <a:rPr b="0" i="0" lang="es-PE" sz="1100" u="none" cap="none" strike="noStrike">
                <a:solidFill>
                  <a:schemeClr val="dk1"/>
                </a:solidFill>
                <a:latin typeface="Calibri"/>
                <a:ea typeface="Calibri"/>
                <a:cs typeface="Calibri"/>
                <a:sym typeface="Calibri"/>
              </a:rPr>
              <a:t>Estimular con las propias obras la imitación de los demás.</a:t>
            </a:r>
            <a:endParaRPr/>
          </a:p>
        </p:txBody>
      </p:sp>
      <p:sp>
        <p:nvSpPr>
          <p:cNvPr id="153" name="Google Shape;153;p10"/>
          <p:cNvSpPr/>
          <p:nvPr/>
        </p:nvSpPr>
        <p:spPr>
          <a:xfrm>
            <a:off x="5478712" y="2416865"/>
            <a:ext cx="1503559" cy="1972256"/>
          </a:xfrm>
          <a:custGeom>
            <a:rect b="b" l="l" r="r" t="t"/>
            <a:pathLst>
              <a:path extrusionOk="0" h="2063639" w="1503559">
                <a:moveTo>
                  <a:pt x="0" y="0"/>
                </a:moveTo>
                <a:lnTo>
                  <a:pt x="1503559" y="0"/>
                </a:lnTo>
                <a:lnTo>
                  <a:pt x="1503559" y="2063639"/>
                </a:lnTo>
                <a:lnTo>
                  <a:pt x="0" y="2063639"/>
                </a:lnTo>
                <a:lnTo>
                  <a:pt x="0" y="0"/>
                </a:lnTo>
                <a:close/>
              </a:path>
            </a:pathLst>
          </a:custGeom>
          <a:solidFill>
            <a:srgbClr val="DAEEF3"/>
          </a:solidFill>
          <a:ln>
            <a:noFill/>
          </a:ln>
        </p:spPr>
        <p:txBody>
          <a:bodyPr anchorCtr="0" anchor="t" bIns="88000" lIns="58650" spcFirstLastPara="1" rIns="78225" wrap="square" tIns="58650">
            <a:noAutofit/>
          </a:bodyPr>
          <a:lstStyle/>
          <a:p>
            <a:pPr indent="0" lvl="1" marL="0" marR="0" rtl="0" algn="l">
              <a:lnSpc>
                <a:spcPct val="90000"/>
              </a:lnSpc>
              <a:spcBef>
                <a:spcPts val="0"/>
              </a:spcBef>
              <a:spcAft>
                <a:spcPts val="0"/>
              </a:spcAft>
              <a:buNone/>
            </a:pPr>
            <a:r>
              <a:rPr b="0" i="0" lang="es-PE" sz="1100" u="none" cap="none" strike="noStrike">
                <a:solidFill>
                  <a:schemeClr val="dk1"/>
                </a:solidFill>
                <a:latin typeface="Calibri"/>
                <a:ea typeface="Calibri"/>
                <a:cs typeface="Calibri"/>
                <a:sym typeface="Calibri"/>
              </a:rPr>
              <a:t>Se refiere a la capacidad de un individuo para influenciar sobre los demás por medio del castigo (que puede ser regaño, asignación de trabajos indeseados, inhabilitación o suspensión sin goce de sueldo y hasta despido, entre otros)</a:t>
            </a:r>
            <a:endParaRPr/>
          </a:p>
        </p:txBody>
      </p:sp>
      <p:sp>
        <p:nvSpPr>
          <p:cNvPr id="154" name="Google Shape;154;p10"/>
          <p:cNvSpPr/>
          <p:nvPr/>
        </p:nvSpPr>
        <p:spPr>
          <a:xfrm>
            <a:off x="7250607" y="2517844"/>
            <a:ext cx="1503559" cy="460800"/>
          </a:xfrm>
          <a:custGeom>
            <a:rect b="b" l="l" r="r" t="t"/>
            <a:pathLst>
              <a:path extrusionOk="0" h="460800" w="1503559">
                <a:moveTo>
                  <a:pt x="0" y="0"/>
                </a:moveTo>
                <a:lnTo>
                  <a:pt x="1503559" y="0"/>
                </a:lnTo>
                <a:lnTo>
                  <a:pt x="1503559" y="460800"/>
                </a:lnTo>
                <a:lnTo>
                  <a:pt x="0" y="460800"/>
                </a:lnTo>
                <a:lnTo>
                  <a:pt x="0" y="0"/>
                </a:lnTo>
                <a:close/>
              </a:path>
            </a:pathLst>
          </a:custGeom>
          <a:noFill/>
          <a:ln>
            <a:noFill/>
          </a:ln>
        </p:spPr>
        <p:txBody>
          <a:bodyPr anchorCtr="0" anchor="ctr" bIns="65000" lIns="113775" spcFirstLastPara="1" rIns="113775" wrap="square" tIns="65000">
            <a:noAutofit/>
          </a:bodyPr>
          <a:lstStyle/>
          <a:p>
            <a:pPr indent="0" lvl="0" marL="0" marR="0" rtl="0" algn="ctr">
              <a:lnSpc>
                <a:spcPct val="90000"/>
              </a:lnSpc>
              <a:spcBef>
                <a:spcPts val="0"/>
              </a:spcBef>
              <a:spcAft>
                <a:spcPts val="0"/>
              </a:spcAft>
              <a:buNone/>
            </a:pPr>
            <a:r>
              <a:t/>
            </a:r>
            <a:endParaRPr sz="1600">
              <a:solidFill>
                <a:schemeClr val="lt1"/>
              </a:solidFill>
              <a:latin typeface="Calibri"/>
              <a:ea typeface="Calibri"/>
              <a:cs typeface="Calibri"/>
              <a:sym typeface="Calibri"/>
            </a:endParaRPr>
          </a:p>
        </p:txBody>
      </p:sp>
      <p:sp>
        <p:nvSpPr>
          <p:cNvPr id="155" name="Google Shape;155;p10"/>
          <p:cNvSpPr/>
          <p:nvPr/>
        </p:nvSpPr>
        <p:spPr>
          <a:xfrm>
            <a:off x="7137204" y="2416865"/>
            <a:ext cx="1503559" cy="1972256"/>
          </a:xfrm>
          <a:custGeom>
            <a:rect b="b" l="l" r="r" t="t"/>
            <a:pathLst>
              <a:path extrusionOk="0" h="1957320" w="1503559">
                <a:moveTo>
                  <a:pt x="0" y="0"/>
                </a:moveTo>
                <a:lnTo>
                  <a:pt x="1503559" y="0"/>
                </a:lnTo>
                <a:lnTo>
                  <a:pt x="1503559" y="1957320"/>
                </a:lnTo>
                <a:lnTo>
                  <a:pt x="0" y="1957320"/>
                </a:lnTo>
                <a:lnTo>
                  <a:pt x="0" y="0"/>
                </a:lnTo>
                <a:close/>
              </a:path>
            </a:pathLst>
          </a:custGeom>
          <a:solidFill>
            <a:srgbClr val="DAEEF3"/>
          </a:solidFill>
          <a:ln>
            <a:noFill/>
          </a:ln>
        </p:spPr>
        <p:txBody>
          <a:bodyPr anchorCtr="0" anchor="t" bIns="96000" lIns="64000" spcFirstLastPara="1" rIns="85325" wrap="square" tIns="64000">
            <a:noAutofit/>
          </a:bodyPr>
          <a:lstStyle/>
          <a:p>
            <a:pPr indent="0" lvl="1" marL="0" marR="0" rtl="0" algn="l">
              <a:lnSpc>
                <a:spcPct val="90000"/>
              </a:lnSpc>
              <a:spcBef>
                <a:spcPts val="0"/>
              </a:spcBef>
              <a:spcAft>
                <a:spcPts val="0"/>
              </a:spcAft>
              <a:buNone/>
            </a:pPr>
            <a:r>
              <a:rPr b="0" i="0" lang="es-PE" sz="1100" u="none" cap="none" strike="noStrike">
                <a:solidFill>
                  <a:schemeClr val="dk1"/>
                </a:solidFill>
                <a:latin typeface="Calibri"/>
                <a:ea typeface="Calibri"/>
                <a:cs typeface="Calibri"/>
                <a:sym typeface="Calibri"/>
              </a:rPr>
              <a:t>En conclusión, se puede decir que los empleados aceptan intentos de influencia de los gerentes porque esperan premios de ellos (bonos, remuneración variable, etc.)</a:t>
            </a:r>
            <a:endParaRPr b="0" i="0" sz="11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1"/>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TÁCTICAS DE INFLUENCIA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TÁCTICAS DE INFLUENCIA</a:t>
            </a:r>
            <a:endParaRPr/>
          </a:p>
        </p:txBody>
      </p:sp>
      <p:sp>
        <p:nvSpPr>
          <p:cNvPr id="168" name="Google Shape;168;p12"/>
          <p:cNvSpPr txBox="1"/>
          <p:nvPr/>
        </p:nvSpPr>
        <p:spPr>
          <a:xfrm>
            <a:off x="512025" y="922973"/>
            <a:ext cx="3844075" cy="1141439"/>
          </a:xfrm>
          <a:prstGeom prst="rect">
            <a:avLst/>
          </a:prstGeom>
          <a:solidFill>
            <a:srgbClr val="DAEEF3"/>
          </a:solidFill>
          <a:ln>
            <a:noFill/>
          </a:ln>
        </p:spPr>
        <p:txBody>
          <a:bodyPr anchorCtr="0" anchor="t" bIns="108000" lIns="108000" spcFirstLastPara="1" rIns="108000" wrap="square" tIns="108000">
            <a:spAutoFit/>
          </a:bodyPr>
          <a:lstStyle/>
          <a:p>
            <a:pPr indent="0" lvl="0" marL="11725" marR="0" rtl="0" algn="l">
              <a:spcBef>
                <a:spcPts val="0"/>
              </a:spcBef>
              <a:spcAft>
                <a:spcPts val="0"/>
              </a:spcAft>
              <a:buNone/>
            </a:pPr>
            <a:r>
              <a:rPr lang="es-PE" sz="1200">
                <a:solidFill>
                  <a:schemeClr val="dk1"/>
                </a:solidFill>
                <a:latin typeface="Calibri"/>
                <a:ea typeface="Calibri"/>
                <a:cs typeface="Calibri"/>
                <a:sym typeface="Calibri"/>
              </a:rPr>
              <a:t>“Según investigaciones de diferentes especialistas, las principales estrategias que aplican los responsables de áreas para ejercer influencia sobre sus equipos, tanto subordinados como colegas y jefes, son las llamadas “3R”:</a:t>
            </a:r>
            <a:endParaRPr/>
          </a:p>
          <a:p>
            <a:pPr indent="0" lvl="0" marL="11725" marR="0" rtl="0" algn="r">
              <a:spcBef>
                <a:spcPts val="0"/>
              </a:spcBef>
              <a:spcAft>
                <a:spcPts val="0"/>
              </a:spcAft>
              <a:buNone/>
            </a:pPr>
            <a:r>
              <a:rPr b="1" lang="es-PE" sz="1100">
                <a:solidFill>
                  <a:srgbClr val="0197A7"/>
                </a:solidFill>
                <a:latin typeface="Calibri"/>
                <a:ea typeface="Calibri"/>
                <a:cs typeface="Calibri"/>
                <a:sym typeface="Calibri"/>
              </a:rPr>
              <a:t>Whetten y Cameron</a:t>
            </a:r>
            <a:endParaRPr/>
          </a:p>
        </p:txBody>
      </p:sp>
      <p:pic>
        <p:nvPicPr>
          <p:cNvPr id="169" name="Google Shape;169;p12"/>
          <p:cNvPicPr preferRelativeResize="0"/>
          <p:nvPr/>
        </p:nvPicPr>
        <p:blipFill rotWithShape="1">
          <a:blip r:embed="rId3">
            <a:alphaModFix/>
          </a:blip>
          <a:srcRect b="0" l="32013" r="18317" t="0"/>
          <a:stretch/>
        </p:blipFill>
        <p:spPr>
          <a:xfrm>
            <a:off x="4824413" y="912813"/>
            <a:ext cx="3406004" cy="4284662"/>
          </a:xfrm>
          <a:prstGeom prst="rect">
            <a:avLst/>
          </a:prstGeom>
          <a:noFill/>
          <a:ln>
            <a:noFill/>
          </a:ln>
        </p:spPr>
      </p:pic>
      <p:sp>
        <p:nvSpPr>
          <p:cNvPr id="170" name="Google Shape;170;p12"/>
          <p:cNvSpPr txBox="1"/>
          <p:nvPr/>
        </p:nvSpPr>
        <p:spPr>
          <a:xfrm>
            <a:off x="512025" y="2172653"/>
            <a:ext cx="3844075" cy="2249435"/>
          </a:xfrm>
          <a:prstGeom prst="rect">
            <a:avLst/>
          </a:prstGeom>
          <a:solidFill>
            <a:srgbClr val="E5DFEC"/>
          </a:solidFill>
          <a:ln>
            <a:noFill/>
          </a:ln>
        </p:spPr>
        <p:txBody>
          <a:bodyPr anchorCtr="0" anchor="t" bIns="108000" lIns="108000" spcFirstLastPara="1" rIns="108000" wrap="square" tIns="108000">
            <a:spAutoFit/>
          </a:bodyPr>
          <a:lstStyle/>
          <a:p>
            <a:pPr indent="0" lvl="0" marL="11725" marR="0" rtl="0" algn="l">
              <a:spcBef>
                <a:spcPts val="0"/>
              </a:spcBef>
              <a:spcAft>
                <a:spcPts val="0"/>
              </a:spcAft>
              <a:buNone/>
            </a:pPr>
            <a:r>
              <a:rPr lang="es-PE" sz="1200">
                <a:solidFill>
                  <a:schemeClr val="dk1"/>
                </a:solidFill>
                <a:latin typeface="Calibri"/>
                <a:ea typeface="Calibri"/>
                <a:cs typeface="Calibri"/>
                <a:sym typeface="Calibri"/>
              </a:rPr>
              <a:t>"La influencia es la esencia del liderazgo. Para el líder es necesario vender sus ideas, ganar la aceptación de planes y políticas y motivar a otros para apoyar e implementar sus decisiones. El examen del poder no es suficiente para explicar la efectividad de un líder en la influencia sobre las personas y en su motivación para comprometerse con las tareas. Poder es la capacidad de ejercer influencia, pero este puede ser usado de diferentes formas. La manera en que el poder es ejercido incluye el comportamiento de influencia".</a:t>
            </a:r>
            <a:endParaRPr/>
          </a:p>
          <a:p>
            <a:pPr indent="0" lvl="0" marL="11725" marR="0" rtl="0" algn="r">
              <a:spcBef>
                <a:spcPts val="0"/>
              </a:spcBef>
              <a:spcAft>
                <a:spcPts val="0"/>
              </a:spcAft>
              <a:buNone/>
            </a:pPr>
            <a:r>
              <a:rPr b="1" lang="es-PE" sz="1100">
                <a:solidFill>
                  <a:srgbClr val="68529F"/>
                </a:solidFill>
                <a:latin typeface="Calibri"/>
                <a:ea typeface="Calibri"/>
                <a:cs typeface="Calibri"/>
                <a:sym typeface="Calibri"/>
              </a:rPr>
              <a:t>Yukl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TÁCTICAS DE INFLUENCIA</a:t>
            </a:r>
            <a:endParaRPr/>
          </a:p>
        </p:txBody>
      </p:sp>
      <p:sp>
        <p:nvSpPr>
          <p:cNvPr id="176" name="Google Shape;176;p13"/>
          <p:cNvSpPr txBox="1"/>
          <p:nvPr/>
        </p:nvSpPr>
        <p:spPr>
          <a:xfrm>
            <a:off x="512025" y="970963"/>
            <a:ext cx="8128738" cy="246221"/>
          </a:xfrm>
          <a:prstGeom prst="rect">
            <a:avLst/>
          </a:prstGeom>
          <a:noFill/>
          <a:ln>
            <a:noFill/>
          </a:ln>
        </p:spPr>
        <p:txBody>
          <a:bodyPr anchorCtr="0" anchor="t" bIns="0" lIns="0" spcFirstLastPara="1" rIns="0" wrap="square" tIns="0">
            <a:spAutoFit/>
          </a:bodyPr>
          <a:lstStyle/>
          <a:p>
            <a:pPr indent="0" lvl="0" marL="11113" marR="0" rtl="0" algn="l">
              <a:spcBef>
                <a:spcPts val="0"/>
              </a:spcBef>
              <a:spcAft>
                <a:spcPts val="0"/>
              </a:spcAft>
              <a:buNone/>
            </a:pPr>
            <a:r>
              <a:rPr b="1" lang="es-PE" sz="1600">
                <a:solidFill>
                  <a:schemeClr val="dk1"/>
                </a:solidFill>
                <a:latin typeface="Calibri"/>
                <a:ea typeface="Calibri"/>
                <a:cs typeface="Calibri"/>
                <a:sym typeface="Calibri"/>
              </a:rPr>
              <a:t>LAS “3R”:</a:t>
            </a:r>
            <a:endParaRPr/>
          </a:p>
        </p:txBody>
      </p:sp>
      <p:grpSp>
        <p:nvGrpSpPr>
          <p:cNvPr id="177" name="Google Shape;177;p13"/>
          <p:cNvGrpSpPr/>
          <p:nvPr/>
        </p:nvGrpSpPr>
        <p:grpSpPr>
          <a:xfrm>
            <a:off x="1136212" y="1353913"/>
            <a:ext cx="6871577" cy="3797207"/>
            <a:chOff x="1647265" y="1353913"/>
            <a:chExt cx="6871577" cy="3797207"/>
          </a:xfrm>
        </p:grpSpPr>
        <p:sp>
          <p:nvSpPr>
            <p:cNvPr id="178" name="Google Shape;178;p13"/>
            <p:cNvSpPr/>
            <p:nvPr/>
          </p:nvSpPr>
          <p:spPr>
            <a:xfrm>
              <a:off x="3633997" y="1438509"/>
              <a:ext cx="4884845" cy="1001886"/>
            </a:xfrm>
            <a:custGeom>
              <a:rect b="b" l="l" r="r" t="t"/>
              <a:pathLst>
                <a:path extrusionOk="0" h="3730656" w="1001885">
                  <a:moveTo>
                    <a:pt x="1001885" y="621789"/>
                  </a:moveTo>
                  <a:lnTo>
                    <a:pt x="1001885" y="3108867"/>
                  </a:lnTo>
                  <a:cubicBezTo>
                    <a:pt x="1001885" y="3452272"/>
                    <a:pt x="981807" y="3730654"/>
                    <a:pt x="957041" y="3730654"/>
                  </a:cubicBezTo>
                  <a:lnTo>
                    <a:pt x="0" y="3730654"/>
                  </a:lnTo>
                  <a:lnTo>
                    <a:pt x="0" y="3730654"/>
                  </a:lnTo>
                  <a:lnTo>
                    <a:pt x="0" y="2"/>
                  </a:lnTo>
                  <a:lnTo>
                    <a:pt x="0" y="2"/>
                  </a:lnTo>
                  <a:lnTo>
                    <a:pt x="957041" y="2"/>
                  </a:lnTo>
                  <a:cubicBezTo>
                    <a:pt x="981807" y="2"/>
                    <a:pt x="1001885" y="278384"/>
                    <a:pt x="1001885" y="621789"/>
                  </a:cubicBezTo>
                  <a:close/>
                </a:path>
              </a:pathLst>
            </a:custGeom>
            <a:solidFill>
              <a:srgbClr val="E5DFEC">
                <a:alpha val="89803"/>
              </a:srgbClr>
            </a:solidFill>
            <a:ln>
              <a:noFill/>
            </a:ln>
          </p:spPr>
          <p:txBody>
            <a:bodyPr anchorCtr="0" anchor="ctr" bIns="172725" lIns="247650" spcFirstLastPara="1" rIns="296550" wrap="square" tIns="17272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s-PE" sz="1300" u="none" cap="none" strike="noStrike">
                  <a:solidFill>
                    <a:schemeClr val="dk1"/>
                  </a:solidFill>
                  <a:latin typeface="Calibri"/>
                  <a:ea typeface="Calibri"/>
                  <a:cs typeface="Calibri"/>
                  <a:sym typeface="Calibri"/>
                </a:rPr>
                <a:t>Presión social: Otros en su grupo están de acuerdo ¿cuál es su decisión?</a:t>
              </a:r>
              <a:endParaRPr/>
            </a:p>
            <a:p>
              <a:pPr indent="-114300" lvl="1" marL="114300" marR="0" rtl="0" algn="l">
                <a:lnSpc>
                  <a:spcPct val="90000"/>
                </a:lnSpc>
                <a:spcBef>
                  <a:spcPts val="195"/>
                </a:spcBef>
                <a:spcAft>
                  <a:spcPts val="0"/>
                </a:spcAft>
                <a:buClr>
                  <a:schemeClr val="dk1"/>
                </a:buClr>
                <a:buSzPts val="1300"/>
                <a:buFont typeface="Calibri"/>
                <a:buChar char="•"/>
              </a:pPr>
              <a:r>
                <a:rPr b="0" i="0" lang="es-PE" sz="1300" u="none" cap="none" strike="noStrike">
                  <a:solidFill>
                    <a:schemeClr val="dk1"/>
                  </a:solidFill>
                  <a:latin typeface="Calibri"/>
                  <a:ea typeface="Calibri"/>
                  <a:cs typeface="Calibri"/>
                  <a:sym typeface="Calibri"/>
                </a:rPr>
                <a:t>Forma general (amenaza)</a:t>
              </a:r>
              <a:endParaRPr/>
            </a:p>
          </p:txBody>
        </p:sp>
        <p:sp>
          <p:nvSpPr>
            <p:cNvPr id="179" name="Google Shape;179;p13"/>
            <p:cNvSpPr/>
            <p:nvPr/>
          </p:nvSpPr>
          <p:spPr>
            <a:xfrm>
              <a:off x="1647265" y="1353913"/>
              <a:ext cx="2098494" cy="1167258"/>
            </a:xfrm>
            <a:custGeom>
              <a:rect b="b" l="l" r="r" t="t"/>
              <a:pathLst>
                <a:path extrusionOk="0" h="1252356" w="2098494">
                  <a:moveTo>
                    <a:pt x="0" y="208730"/>
                  </a:moveTo>
                  <a:cubicBezTo>
                    <a:pt x="0" y="93452"/>
                    <a:pt x="93452" y="0"/>
                    <a:pt x="208730" y="0"/>
                  </a:cubicBezTo>
                  <a:lnTo>
                    <a:pt x="1889764" y="0"/>
                  </a:lnTo>
                  <a:cubicBezTo>
                    <a:pt x="2005042" y="0"/>
                    <a:pt x="2098494" y="93452"/>
                    <a:pt x="2098494" y="208730"/>
                  </a:cubicBezTo>
                  <a:lnTo>
                    <a:pt x="2098494" y="1043626"/>
                  </a:lnTo>
                  <a:cubicBezTo>
                    <a:pt x="2098494" y="1158904"/>
                    <a:pt x="2005042" y="1252356"/>
                    <a:pt x="1889764" y="1252356"/>
                  </a:cubicBezTo>
                  <a:lnTo>
                    <a:pt x="208730" y="1252356"/>
                  </a:lnTo>
                  <a:cubicBezTo>
                    <a:pt x="93452" y="1252356"/>
                    <a:pt x="0" y="1158904"/>
                    <a:pt x="0" y="1043626"/>
                  </a:cubicBezTo>
                  <a:lnTo>
                    <a:pt x="0" y="208730"/>
                  </a:lnTo>
                  <a:close/>
                </a:path>
              </a:pathLst>
            </a:custGeom>
            <a:solidFill>
              <a:srgbClr val="68529F"/>
            </a:solidFill>
            <a:ln>
              <a:noFill/>
            </a:ln>
          </p:spPr>
          <p:txBody>
            <a:bodyPr anchorCtr="0" anchor="ctr" bIns="104950" lIns="148750" spcFirstLastPara="1" rIns="148750" wrap="square" tIns="104950">
              <a:noAutofit/>
            </a:bodyPr>
            <a:lstStyle/>
            <a:p>
              <a:pPr indent="0" lvl="0" marL="0" marR="0" rtl="0" algn="ctr">
                <a:lnSpc>
                  <a:spcPct val="90000"/>
                </a:lnSpc>
                <a:spcBef>
                  <a:spcPts val="0"/>
                </a:spcBef>
                <a:spcAft>
                  <a:spcPts val="0"/>
                </a:spcAft>
                <a:buNone/>
              </a:pPr>
              <a:r>
                <a:rPr lang="es-PE" sz="2300">
                  <a:solidFill>
                    <a:schemeClr val="lt1"/>
                  </a:solidFill>
                  <a:latin typeface="Calibri"/>
                  <a:ea typeface="Calibri"/>
                  <a:cs typeface="Calibri"/>
                  <a:sym typeface="Calibri"/>
                </a:rPr>
                <a:t>Retribución</a:t>
              </a:r>
              <a:endParaRPr/>
            </a:p>
          </p:txBody>
        </p:sp>
        <p:sp>
          <p:nvSpPr>
            <p:cNvPr id="180" name="Google Shape;180;p13"/>
            <p:cNvSpPr/>
            <p:nvPr/>
          </p:nvSpPr>
          <p:spPr>
            <a:xfrm>
              <a:off x="3633997" y="2753482"/>
              <a:ext cx="4884845" cy="1001886"/>
            </a:xfrm>
            <a:custGeom>
              <a:rect b="b" l="l" r="r" t="t"/>
              <a:pathLst>
                <a:path extrusionOk="0" h="3730656" w="1001885">
                  <a:moveTo>
                    <a:pt x="1001885" y="621789"/>
                  </a:moveTo>
                  <a:lnTo>
                    <a:pt x="1001885" y="3108867"/>
                  </a:lnTo>
                  <a:cubicBezTo>
                    <a:pt x="1001885" y="3452272"/>
                    <a:pt x="981807" y="3730654"/>
                    <a:pt x="957041" y="3730654"/>
                  </a:cubicBezTo>
                  <a:lnTo>
                    <a:pt x="0" y="3730654"/>
                  </a:lnTo>
                  <a:lnTo>
                    <a:pt x="0" y="3730654"/>
                  </a:lnTo>
                  <a:lnTo>
                    <a:pt x="0" y="2"/>
                  </a:lnTo>
                  <a:lnTo>
                    <a:pt x="0" y="2"/>
                  </a:lnTo>
                  <a:lnTo>
                    <a:pt x="957041" y="2"/>
                  </a:lnTo>
                  <a:cubicBezTo>
                    <a:pt x="981807" y="2"/>
                    <a:pt x="1001885" y="278384"/>
                    <a:pt x="1001885" y="621789"/>
                  </a:cubicBezTo>
                  <a:close/>
                </a:path>
              </a:pathLst>
            </a:custGeom>
            <a:solidFill>
              <a:srgbClr val="E5DFEC">
                <a:alpha val="89803"/>
              </a:srgbClr>
            </a:solidFill>
            <a:ln>
              <a:noFill/>
            </a:ln>
          </p:spPr>
          <p:txBody>
            <a:bodyPr anchorCtr="0" anchor="ctr" bIns="172725" lIns="247650" spcFirstLastPara="1" rIns="296550" wrap="square" tIns="17272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s-PE" sz="1300" u="none" cap="none" strike="noStrike">
                  <a:solidFill>
                    <a:schemeClr val="dk1"/>
                  </a:solidFill>
                  <a:latin typeface="Calibri"/>
                  <a:ea typeface="Calibri"/>
                  <a:cs typeface="Calibri"/>
                  <a:sym typeface="Calibri"/>
                </a:rPr>
                <a:t>Compromiso recíproco: Yo he reducido mi propuesta inicial, espero un trato recíproco de su parte.</a:t>
              </a:r>
              <a:endParaRPr/>
            </a:p>
            <a:p>
              <a:pPr indent="-114300" lvl="1" marL="114300" marR="0" rtl="0" algn="l">
                <a:lnSpc>
                  <a:spcPct val="90000"/>
                </a:lnSpc>
                <a:spcBef>
                  <a:spcPts val="195"/>
                </a:spcBef>
                <a:spcAft>
                  <a:spcPts val="0"/>
                </a:spcAft>
                <a:buClr>
                  <a:schemeClr val="dk1"/>
                </a:buClr>
                <a:buSzPts val="1300"/>
                <a:buFont typeface="Calibri"/>
                <a:buChar char="•"/>
              </a:pPr>
              <a:r>
                <a:rPr b="0" i="0" lang="es-PE" sz="1300" u="none" cap="none" strike="noStrike">
                  <a:solidFill>
                    <a:schemeClr val="dk1"/>
                  </a:solidFill>
                  <a:latin typeface="Calibri"/>
                  <a:ea typeface="Calibri"/>
                  <a:cs typeface="Calibri"/>
                  <a:sym typeface="Calibri"/>
                </a:rPr>
                <a:t>Forma general: Si Ud. hace X, recibirá Y.</a:t>
              </a:r>
              <a:endParaRPr/>
            </a:p>
          </p:txBody>
        </p:sp>
        <p:sp>
          <p:nvSpPr>
            <p:cNvPr id="181" name="Google Shape;181;p13"/>
            <p:cNvSpPr/>
            <p:nvPr/>
          </p:nvSpPr>
          <p:spPr>
            <a:xfrm>
              <a:off x="1647265" y="2668887"/>
              <a:ext cx="2098494" cy="1167258"/>
            </a:xfrm>
            <a:custGeom>
              <a:rect b="b" l="l" r="r" t="t"/>
              <a:pathLst>
                <a:path extrusionOk="0" h="1252356" w="2098494">
                  <a:moveTo>
                    <a:pt x="0" y="208730"/>
                  </a:moveTo>
                  <a:cubicBezTo>
                    <a:pt x="0" y="93452"/>
                    <a:pt x="93452" y="0"/>
                    <a:pt x="208730" y="0"/>
                  </a:cubicBezTo>
                  <a:lnTo>
                    <a:pt x="1889764" y="0"/>
                  </a:lnTo>
                  <a:cubicBezTo>
                    <a:pt x="2005042" y="0"/>
                    <a:pt x="2098494" y="93452"/>
                    <a:pt x="2098494" y="208730"/>
                  </a:cubicBezTo>
                  <a:lnTo>
                    <a:pt x="2098494" y="1043626"/>
                  </a:lnTo>
                  <a:cubicBezTo>
                    <a:pt x="2098494" y="1158904"/>
                    <a:pt x="2005042" y="1252356"/>
                    <a:pt x="1889764" y="1252356"/>
                  </a:cubicBezTo>
                  <a:lnTo>
                    <a:pt x="208730" y="1252356"/>
                  </a:lnTo>
                  <a:cubicBezTo>
                    <a:pt x="93452" y="1252356"/>
                    <a:pt x="0" y="1158904"/>
                    <a:pt x="0" y="1043626"/>
                  </a:cubicBezTo>
                  <a:lnTo>
                    <a:pt x="0" y="208730"/>
                  </a:lnTo>
                  <a:close/>
                </a:path>
              </a:pathLst>
            </a:custGeom>
            <a:solidFill>
              <a:srgbClr val="68529F"/>
            </a:solidFill>
            <a:ln>
              <a:noFill/>
            </a:ln>
          </p:spPr>
          <p:txBody>
            <a:bodyPr anchorCtr="0" anchor="ctr" bIns="104950" lIns="148750" spcFirstLastPara="1" rIns="148750" wrap="square" tIns="104950">
              <a:noAutofit/>
            </a:bodyPr>
            <a:lstStyle/>
            <a:p>
              <a:pPr indent="0" lvl="0" marL="0" marR="0" rtl="0" algn="ctr">
                <a:lnSpc>
                  <a:spcPct val="90000"/>
                </a:lnSpc>
                <a:spcBef>
                  <a:spcPts val="0"/>
                </a:spcBef>
                <a:spcAft>
                  <a:spcPts val="0"/>
                </a:spcAft>
                <a:buNone/>
              </a:pPr>
              <a:r>
                <a:rPr lang="es-PE" sz="2300">
                  <a:solidFill>
                    <a:schemeClr val="lt1"/>
                  </a:solidFill>
                  <a:latin typeface="Calibri"/>
                  <a:ea typeface="Calibri"/>
                  <a:cs typeface="Calibri"/>
                  <a:sym typeface="Calibri"/>
                </a:rPr>
                <a:t>Reciprocidad</a:t>
              </a:r>
              <a:endParaRPr/>
            </a:p>
          </p:txBody>
        </p:sp>
        <p:sp>
          <p:nvSpPr>
            <p:cNvPr id="182" name="Google Shape;182;p13"/>
            <p:cNvSpPr/>
            <p:nvPr/>
          </p:nvSpPr>
          <p:spPr>
            <a:xfrm>
              <a:off x="3633997" y="4068457"/>
              <a:ext cx="4884845" cy="1001886"/>
            </a:xfrm>
            <a:custGeom>
              <a:rect b="b" l="l" r="r" t="t"/>
              <a:pathLst>
                <a:path extrusionOk="0" h="3730656" w="1001885">
                  <a:moveTo>
                    <a:pt x="1001885" y="621789"/>
                  </a:moveTo>
                  <a:lnTo>
                    <a:pt x="1001885" y="3108867"/>
                  </a:lnTo>
                  <a:cubicBezTo>
                    <a:pt x="1001885" y="3452272"/>
                    <a:pt x="981807" y="3730654"/>
                    <a:pt x="957041" y="3730654"/>
                  </a:cubicBezTo>
                  <a:lnTo>
                    <a:pt x="0" y="3730654"/>
                  </a:lnTo>
                  <a:lnTo>
                    <a:pt x="0" y="3730654"/>
                  </a:lnTo>
                  <a:lnTo>
                    <a:pt x="0" y="2"/>
                  </a:lnTo>
                  <a:lnTo>
                    <a:pt x="0" y="2"/>
                  </a:lnTo>
                  <a:lnTo>
                    <a:pt x="957041" y="2"/>
                  </a:lnTo>
                  <a:cubicBezTo>
                    <a:pt x="981807" y="2"/>
                    <a:pt x="1001885" y="278384"/>
                    <a:pt x="1001885" y="621789"/>
                  </a:cubicBezTo>
                  <a:close/>
                </a:path>
              </a:pathLst>
            </a:custGeom>
            <a:solidFill>
              <a:srgbClr val="E5DFEC">
                <a:alpha val="89803"/>
              </a:srgbClr>
            </a:solidFill>
            <a:ln>
              <a:noFill/>
            </a:ln>
          </p:spPr>
          <p:txBody>
            <a:bodyPr anchorCtr="0" anchor="ctr" bIns="172725" lIns="247650" spcFirstLastPara="1" rIns="296550" wrap="square" tIns="172725">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s-PE" sz="1300" u="none" cap="none" strike="noStrike">
                  <a:solidFill>
                    <a:schemeClr val="dk1"/>
                  </a:solidFill>
                  <a:latin typeface="Calibri"/>
                  <a:ea typeface="Calibri"/>
                  <a:cs typeface="Calibri"/>
                  <a:sym typeface="Calibri"/>
                </a:rPr>
                <a:t>Habilidad: Este esfuerzo nos permitirá mejorar si podemos contar con su habilidad y experiencia.</a:t>
              </a:r>
              <a:endParaRPr/>
            </a:p>
            <a:p>
              <a:pPr indent="-114300" lvl="1" marL="114300" marR="0" rtl="0" algn="l">
                <a:lnSpc>
                  <a:spcPct val="90000"/>
                </a:lnSpc>
                <a:spcBef>
                  <a:spcPts val="195"/>
                </a:spcBef>
                <a:spcAft>
                  <a:spcPts val="0"/>
                </a:spcAft>
                <a:buClr>
                  <a:schemeClr val="dk1"/>
                </a:buClr>
                <a:buSzPts val="1300"/>
                <a:buFont typeface="Calibri"/>
                <a:buChar char="•"/>
              </a:pPr>
              <a:r>
                <a:rPr b="0" i="0" lang="es-PE" sz="1300" u="none" cap="none" strike="noStrike">
                  <a:solidFill>
                    <a:schemeClr val="dk1"/>
                  </a:solidFill>
                  <a:latin typeface="Calibri"/>
                  <a:ea typeface="Calibri"/>
                  <a:cs typeface="Calibri"/>
                  <a:sym typeface="Calibri"/>
                </a:rPr>
                <a:t>Forma general: Yo deseo que usted haga esto, porque es consistente con/ bueno o necesario para el equipo. </a:t>
              </a:r>
              <a:endParaRPr/>
            </a:p>
          </p:txBody>
        </p:sp>
        <p:sp>
          <p:nvSpPr>
            <p:cNvPr id="183" name="Google Shape;183;p13"/>
            <p:cNvSpPr/>
            <p:nvPr/>
          </p:nvSpPr>
          <p:spPr>
            <a:xfrm>
              <a:off x="1647265" y="3983862"/>
              <a:ext cx="2098494" cy="1167258"/>
            </a:xfrm>
            <a:custGeom>
              <a:rect b="b" l="l" r="r" t="t"/>
              <a:pathLst>
                <a:path extrusionOk="0" h="1252356" w="2098494">
                  <a:moveTo>
                    <a:pt x="0" y="208730"/>
                  </a:moveTo>
                  <a:cubicBezTo>
                    <a:pt x="0" y="93452"/>
                    <a:pt x="93452" y="0"/>
                    <a:pt x="208730" y="0"/>
                  </a:cubicBezTo>
                  <a:lnTo>
                    <a:pt x="1889764" y="0"/>
                  </a:lnTo>
                  <a:cubicBezTo>
                    <a:pt x="2005042" y="0"/>
                    <a:pt x="2098494" y="93452"/>
                    <a:pt x="2098494" y="208730"/>
                  </a:cubicBezTo>
                  <a:lnTo>
                    <a:pt x="2098494" y="1043626"/>
                  </a:lnTo>
                  <a:cubicBezTo>
                    <a:pt x="2098494" y="1158904"/>
                    <a:pt x="2005042" y="1252356"/>
                    <a:pt x="1889764" y="1252356"/>
                  </a:cubicBezTo>
                  <a:lnTo>
                    <a:pt x="208730" y="1252356"/>
                  </a:lnTo>
                  <a:cubicBezTo>
                    <a:pt x="93452" y="1252356"/>
                    <a:pt x="0" y="1158904"/>
                    <a:pt x="0" y="1043626"/>
                  </a:cubicBezTo>
                  <a:lnTo>
                    <a:pt x="0" y="208730"/>
                  </a:lnTo>
                  <a:close/>
                </a:path>
              </a:pathLst>
            </a:custGeom>
            <a:solidFill>
              <a:srgbClr val="68529F"/>
            </a:solidFill>
            <a:ln>
              <a:noFill/>
            </a:ln>
          </p:spPr>
          <p:txBody>
            <a:bodyPr anchorCtr="0" anchor="ctr" bIns="104950" lIns="148750" spcFirstLastPara="1" rIns="148750" wrap="square" tIns="104950">
              <a:noAutofit/>
            </a:bodyPr>
            <a:lstStyle/>
            <a:p>
              <a:pPr indent="0" lvl="0" marL="0" marR="0" rtl="0" algn="ctr">
                <a:lnSpc>
                  <a:spcPct val="90000"/>
                </a:lnSpc>
                <a:spcBef>
                  <a:spcPts val="0"/>
                </a:spcBef>
                <a:spcAft>
                  <a:spcPts val="0"/>
                </a:spcAft>
                <a:buNone/>
              </a:pPr>
              <a:r>
                <a:rPr lang="es-PE" sz="2300">
                  <a:solidFill>
                    <a:schemeClr val="lt1"/>
                  </a:solidFill>
                  <a:latin typeface="Calibri"/>
                  <a:ea typeface="Calibri"/>
                  <a:cs typeface="Calibri"/>
                  <a:sym typeface="Calibri"/>
                </a:rPr>
                <a:t>Razonamiento</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4"/>
          <p:cNvSpPr/>
          <p:nvPr/>
        </p:nvSpPr>
        <p:spPr>
          <a:xfrm>
            <a:off x="2304789" y="965680"/>
            <a:ext cx="6370899" cy="3447098"/>
          </a:xfrm>
          <a:prstGeom prst="rect">
            <a:avLst/>
          </a:prstGeom>
          <a:noFill/>
          <a:ln>
            <a:noFill/>
          </a:ln>
        </p:spPr>
        <p:txBody>
          <a:bodyPr anchorCtr="0" anchor="t" bIns="0" lIns="0" spcFirstLastPara="1" rIns="0" wrap="square" tIns="0">
            <a:spAutoFit/>
          </a:bodyPr>
          <a:lstStyle/>
          <a:p>
            <a:pPr indent="-180975" lvl="0" marL="180975" marR="0" rtl="0" algn="l">
              <a:spcBef>
                <a:spcPts val="0"/>
              </a:spcBef>
              <a:spcAft>
                <a:spcPts val="0"/>
              </a:spcAft>
              <a:buClr>
                <a:srgbClr val="FFFFFF"/>
              </a:buClr>
              <a:buSzPts val="1600"/>
              <a:buFont typeface="Arial"/>
              <a:buChar char="•"/>
            </a:pPr>
            <a:r>
              <a:rPr lang="es-PE" sz="1600">
                <a:solidFill>
                  <a:srgbClr val="FFFFFF"/>
                </a:solidFill>
                <a:latin typeface="Calibri"/>
                <a:ea typeface="Calibri"/>
                <a:cs typeface="Calibri"/>
                <a:sym typeface="Calibri"/>
              </a:rPr>
              <a:t>Este modelo de liderazgo se intensifica con personas que puedan tener rasgos de personalidad que se acoplen a la ejecución de este modelo transformacional, puesto que no todas las personas lo pueden ejecutar.</a:t>
            </a:r>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600"/>
              <a:buFont typeface="Arial"/>
              <a:buChar char="•"/>
            </a:pPr>
            <a:r>
              <a:rPr lang="es-PE" sz="1600">
                <a:solidFill>
                  <a:srgbClr val="FFFFFF"/>
                </a:solidFill>
                <a:latin typeface="Calibri"/>
                <a:ea typeface="Calibri"/>
                <a:cs typeface="Calibri"/>
                <a:sym typeface="Calibri"/>
              </a:rPr>
              <a:t>Este modelo busca la humanización de los procesos y de los equipos, teniendo resultados sólidos pero a largo plazo</a:t>
            </a:r>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600"/>
              <a:buFont typeface="Arial"/>
              <a:buChar char="•"/>
            </a:pPr>
            <a:r>
              <a:rPr lang="es-PE" sz="1600">
                <a:solidFill>
                  <a:srgbClr val="FFFFFF"/>
                </a:solidFill>
                <a:latin typeface="Calibri"/>
                <a:ea typeface="Calibri"/>
                <a:cs typeface="Calibri"/>
                <a:sym typeface="Calibri"/>
              </a:rPr>
              <a:t>Los costos en los lineamientos de recursos humanos disminuyen dado que el indicador de rotación baja y el de desarrollo personal usualmente lo asume el líder, motivando y enseñando a los equipos a buscar su crecimiento, por lo que el índice de error disminuye también. </a:t>
            </a:r>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a:p>
            <a:pPr indent="-79375" lvl="0" marL="180975" marR="0" rtl="0" algn="l">
              <a:spcBef>
                <a:spcPts val="0"/>
              </a:spcBef>
              <a:spcAft>
                <a:spcPts val="0"/>
              </a:spcAft>
              <a:buClr>
                <a:schemeClr val="dk1"/>
              </a:buClr>
              <a:buSzPts val="1600"/>
              <a:buFont typeface="Arial"/>
              <a:buNone/>
            </a:pPr>
            <a:r>
              <a:t/>
            </a:r>
            <a:endParaRPr sz="1600">
              <a:solidFill>
                <a:srgbClr val="FFFFFF"/>
              </a:solidFill>
              <a:latin typeface="Calibri"/>
              <a:ea typeface="Calibri"/>
              <a:cs typeface="Calibri"/>
              <a:sym typeface="Calibri"/>
            </a:endParaRPr>
          </a:p>
        </p:txBody>
      </p:sp>
      <p:sp>
        <p:nvSpPr>
          <p:cNvPr id="191" name="Google Shape;191;p14"/>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515764" y="965680"/>
            <a:ext cx="7881937" cy="1801640"/>
          </a:xfrm>
          <a:prstGeom prst="rect">
            <a:avLst/>
          </a:prstGeom>
          <a:noFill/>
          <a:ln>
            <a:noFill/>
          </a:ln>
        </p:spPr>
        <p:txBody>
          <a:bodyPr anchorCtr="0" anchor="t" bIns="0" lIns="0" spcFirstLastPara="1" rIns="0" wrap="square" tIns="0">
            <a:noAutofit/>
          </a:bodyPr>
          <a:lstStyle/>
          <a:p>
            <a:pPr indent="-174625" lvl="0" marL="17462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James MacGregor Burns (2007), Transforming Leadership, Grove Press, New York.</a:t>
            </a:r>
            <a:endParaRPr/>
          </a:p>
          <a:p>
            <a:pPr indent="-174625" lvl="0" marL="17462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Florencio Jimenez Burillo  (2006), Psicología de las relaciones de autoridad y de poder, Editorial UOC, Barcelona.</a:t>
            </a:r>
            <a:endParaRPr/>
          </a:p>
          <a:p>
            <a:pPr indent="-174625" lvl="0" marL="17462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Yaritza Zambrano (2017) por SCRIBD - James MacGregor Burns: La Teoría del liderazgo transformacional (1978) - </a:t>
            </a:r>
            <a:r>
              <a:rPr lang="es-PE" sz="1500" u="sng">
                <a:solidFill>
                  <a:schemeClr val="dk1"/>
                </a:solidFill>
                <a:latin typeface="Calibri"/>
                <a:ea typeface="Calibri"/>
                <a:cs typeface="Calibri"/>
                <a:sym typeface="Calibri"/>
                <a:hlinkClick r:id="rId3">
                  <a:extLst>
                    <a:ext uri="{A12FA001-AC4F-418D-AE19-62706E023703}">
                      <ahyp:hlinkClr val="tx"/>
                    </a:ext>
                  </a:extLst>
                </a:hlinkClick>
              </a:rPr>
              <a:t>https://es.scribd.com/doc/231042012/El-Liderazgo-Transformacional-Surge-a-Partir-de-James-MacGregor-Burns-y-Bernad-M</a:t>
            </a:r>
            <a:endParaRPr sz="1500">
              <a:solidFill>
                <a:schemeClr val="dk1"/>
              </a:solidFill>
              <a:latin typeface="Calibri"/>
              <a:ea typeface="Calibri"/>
              <a:cs typeface="Calibri"/>
              <a:sym typeface="Calibri"/>
            </a:endParaRPr>
          </a:p>
          <a:p>
            <a:pPr indent="-174625" lvl="0" marL="17462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Andrés Salas Vallina (2013), TESIS DOCTORAL - LIDERAZGO TRANSFORMACIONAL, CAPACIDAD DE APRENDIZAJE ORGANIZATIVO Y FELICIDAD EN EL TRABAJO: </a:t>
            </a:r>
            <a:r>
              <a:rPr lang="es-PE" sz="1500" u="sng">
                <a:solidFill>
                  <a:schemeClr val="dk1"/>
                </a:solidFill>
                <a:latin typeface="Calibri"/>
                <a:ea typeface="Calibri"/>
                <a:cs typeface="Calibri"/>
                <a:sym typeface="Calibri"/>
                <a:hlinkClick r:id="rId4">
                  <a:extLst>
                    <a:ext uri="{A12FA001-AC4F-418D-AE19-62706E023703}">
                      <ahyp:hlinkClr val="tx"/>
                    </a:ext>
                  </a:extLst>
                </a:hlinkClick>
              </a:rPr>
              <a:t>https://core.ac.uk/download/pdf/71013106.pdf</a:t>
            </a:r>
            <a:r>
              <a:rPr lang="es-PE" sz="1500">
                <a:solidFill>
                  <a:schemeClr val="dk1"/>
                </a:solidFill>
                <a:latin typeface="Calibri"/>
                <a:ea typeface="Calibri"/>
                <a:cs typeface="Calibri"/>
                <a:sym typeface="Calibri"/>
              </a:rPr>
              <a:t>, Universidad de Valencia, España.</a:t>
            </a:r>
            <a:endParaRPr/>
          </a:p>
          <a:p>
            <a:pPr indent="-174625" lvl="0" marL="17462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Castro Purizaca, Cecilia Milagros (2014), Los factores del liderazgo transformacional en la dirección de instituciones educativas particulares de la ciudad de Piura: </a:t>
            </a:r>
            <a:r>
              <a:rPr lang="es-PE" sz="1500" u="sng">
                <a:solidFill>
                  <a:schemeClr val="dk1"/>
                </a:solidFill>
                <a:latin typeface="Calibri"/>
                <a:ea typeface="Calibri"/>
                <a:cs typeface="Calibri"/>
                <a:sym typeface="Calibri"/>
                <a:hlinkClick r:id="rId5">
                  <a:extLst>
                    <a:ext uri="{A12FA001-AC4F-418D-AE19-62706E023703}">
                      <ahyp:hlinkClr val="tx"/>
                    </a:ext>
                  </a:extLst>
                </a:hlinkClick>
              </a:rPr>
              <a:t>https://pirhua.udep.edu.pe/handle/11042/1982</a:t>
            </a:r>
            <a:r>
              <a:rPr lang="es-PE" sz="1500">
                <a:solidFill>
                  <a:schemeClr val="dk1"/>
                </a:solidFill>
                <a:latin typeface="Calibri"/>
                <a:ea typeface="Calibri"/>
                <a:cs typeface="Calibri"/>
                <a:sym typeface="Calibri"/>
              </a:rPr>
              <a:t>, Universidad de Piura, Perú</a:t>
            </a:r>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79375" lvl="0" marL="17462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p:txBody>
      </p:sp>
      <p:sp>
        <p:nvSpPr>
          <p:cNvPr id="197" name="Google Shape;197;p15"/>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2"/>
          <p:cNvSpPr txBox="1"/>
          <p:nvPr/>
        </p:nvSpPr>
        <p:spPr>
          <a:xfrm>
            <a:off x="512024" y="970963"/>
            <a:ext cx="7719531" cy="1477328"/>
          </a:xfrm>
          <a:prstGeom prst="rect">
            <a:avLst/>
          </a:prstGeom>
          <a:noFill/>
          <a:ln>
            <a:noFill/>
          </a:ln>
        </p:spPr>
        <p:txBody>
          <a:bodyPr anchorCtr="0" anchor="t" bIns="0" lIns="0" spcFirstLastPara="1" rIns="0" wrap="square" tIns="0">
            <a:spAutoFit/>
          </a:bodyPr>
          <a:lstStyle/>
          <a:p>
            <a:pPr indent="-174625" lvl="0" marL="1857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Identificarás los atributos humanos dentro del estilo de liderazgo transformacional con un enfoque empresarial con la finalidad de humanizar el cumplimiento de objetivos.</a:t>
            </a:r>
            <a:br>
              <a:rPr b="0" i="0" lang="es-PE" sz="1600" u="none" cap="none" strike="noStrike">
                <a:solidFill>
                  <a:schemeClr val="dk1"/>
                </a:solidFill>
                <a:latin typeface="Calibri"/>
                <a:ea typeface="Calibri"/>
                <a:cs typeface="Calibri"/>
                <a:sym typeface="Calibri"/>
              </a:rPr>
            </a:br>
            <a:endParaRPr b="0" i="0" sz="1600" u="none" cap="none" strike="noStrike">
              <a:solidFill>
                <a:schemeClr val="dk1"/>
              </a:solidFill>
              <a:latin typeface="Calibri"/>
              <a:ea typeface="Calibri"/>
              <a:cs typeface="Calibri"/>
              <a:sym typeface="Calibri"/>
            </a:endParaRPr>
          </a:p>
          <a:p>
            <a:pPr indent="-174625" lvl="0" marL="185738" marR="0" rtl="0" algn="l">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Desarrollarás capacidades de fortalecer la autoestima de los colaboradores a tu cargo, utilizando herramientas científicas de la psicología social. </a:t>
            </a:r>
            <a:br>
              <a:rPr b="0" i="0" lang="es-PE" sz="1600" u="none" cap="none" strike="noStrike">
                <a:solidFill>
                  <a:schemeClr val="dk1"/>
                </a:solidFill>
                <a:latin typeface="Calibri"/>
                <a:ea typeface="Calibri"/>
                <a:cs typeface="Calibri"/>
                <a:sym typeface="Calibri"/>
              </a:rPr>
            </a:br>
            <a:endParaRPr b="0" i="0" sz="1600" u="none" cap="none" strike="noStrike">
              <a:solidFill>
                <a:schemeClr val="dk1"/>
              </a:solidFill>
              <a:latin typeface="Calibri"/>
              <a:ea typeface="Calibri"/>
              <a:cs typeface="Calibri"/>
              <a:sym typeface="Calibri"/>
            </a:endParaRPr>
          </a:p>
        </p:txBody>
      </p:sp>
      <p:sp>
        <p:nvSpPr>
          <p:cNvPr id="35" name="Google Shape;35;p2"/>
          <p:cNvSpPr/>
          <p:nvPr/>
        </p:nvSpPr>
        <p:spPr>
          <a:xfrm>
            <a:off x="512024" y="331345"/>
            <a:ext cx="1945800"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s-PE" sz="1300" u="none" cap="none" strike="noStrike">
                <a:solidFill>
                  <a:srgbClr val="438AD7"/>
                </a:solidFill>
                <a:latin typeface="Calibri"/>
                <a:ea typeface="Calibri"/>
                <a:cs typeface="Calibri"/>
                <a:sym typeface="Calibri"/>
              </a:rPr>
              <a:t>/ 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 name="Google Shape;42;p3"/>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LIDERAZGO TRANSFORMACIONAL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4"/>
          <p:cNvSpPr txBox="1"/>
          <p:nvPr/>
        </p:nvSpPr>
        <p:spPr>
          <a:xfrm>
            <a:off x="512025" y="970963"/>
            <a:ext cx="3807564" cy="1877437"/>
          </a:xfrm>
          <a:prstGeom prst="rect">
            <a:avLst/>
          </a:prstGeom>
          <a:noFill/>
          <a:ln>
            <a:noFill/>
          </a:ln>
        </p:spPr>
        <p:txBody>
          <a:bodyPr anchorCtr="0" anchor="t" bIns="0" lIns="0" spcFirstLastPara="1" rIns="0" wrap="square" tIns="0">
            <a:spAutoFit/>
          </a:bodyPr>
          <a:lstStyle/>
          <a:p>
            <a:pPr indent="0" lvl="0" marL="11113" marR="0" rtl="0" algn="l">
              <a:spcBef>
                <a:spcPts val="0"/>
              </a:spcBef>
              <a:spcAft>
                <a:spcPts val="0"/>
              </a:spcAft>
              <a:buNone/>
            </a:pPr>
            <a:r>
              <a:rPr b="1" lang="es-PE" sz="1600">
                <a:solidFill>
                  <a:schemeClr val="dk1"/>
                </a:solidFill>
                <a:latin typeface="Calibri"/>
                <a:ea typeface="Calibri"/>
                <a:cs typeface="Calibri"/>
                <a:sym typeface="Calibri"/>
              </a:rPr>
              <a:t>¿QUÉ ES EL LIDERAZGO TRANSFORMACIONAL?</a:t>
            </a:r>
            <a:endParaRPr/>
          </a:p>
          <a:p>
            <a:pPr indent="-169863" lvl="0" marL="18097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El liderazgo transformacional se puede entender como el </a:t>
            </a:r>
            <a:r>
              <a:rPr b="1" i="1" lang="es-PE" sz="1500">
                <a:solidFill>
                  <a:srgbClr val="0197A7"/>
                </a:solidFill>
                <a:latin typeface="Calibri"/>
                <a:ea typeface="Calibri"/>
                <a:cs typeface="Calibri"/>
                <a:sym typeface="Calibri"/>
              </a:rPr>
              <a:t>liderazgo que crea un cambio valioso y positivo en los seguidores</a:t>
            </a:r>
            <a:r>
              <a:rPr lang="es-PE" sz="1500">
                <a:solidFill>
                  <a:schemeClr val="dk1"/>
                </a:solidFill>
                <a:latin typeface="Calibri"/>
                <a:ea typeface="Calibri"/>
                <a:cs typeface="Calibri"/>
                <a:sym typeface="Calibri"/>
              </a:rPr>
              <a:t>. </a:t>
            </a:r>
            <a:endParaRPr/>
          </a:p>
          <a:p>
            <a:pPr indent="-74613" lvl="0" marL="18097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69863" lvl="0" marL="18097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El líder aumenta la motivación, la moral y el rendimiento de su grupo de seguidores. </a:t>
            </a:r>
            <a:endParaRPr/>
          </a:p>
        </p:txBody>
      </p:sp>
      <p:sp>
        <p:nvSpPr>
          <p:cNvPr id="48" name="Google Shape;48;p4"/>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LIDERAZGO TRANSFORMACIONAL</a:t>
            </a:r>
            <a:endParaRPr sz="1300">
              <a:solidFill>
                <a:srgbClr val="438AD7"/>
              </a:solidFill>
              <a:latin typeface="Calibri"/>
              <a:ea typeface="Calibri"/>
              <a:cs typeface="Calibri"/>
              <a:sym typeface="Calibri"/>
            </a:endParaRPr>
          </a:p>
        </p:txBody>
      </p:sp>
      <p:sp>
        <p:nvSpPr>
          <p:cNvPr id="49" name="Google Shape;49;p4"/>
          <p:cNvSpPr txBox="1"/>
          <p:nvPr/>
        </p:nvSpPr>
        <p:spPr>
          <a:xfrm>
            <a:off x="512025" y="3011805"/>
            <a:ext cx="3844075" cy="1910880"/>
          </a:xfrm>
          <a:prstGeom prst="rect">
            <a:avLst/>
          </a:prstGeom>
          <a:solidFill>
            <a:srgbClr val="DAEEF3"/>
          </a:solidFill>
          <a:ln>
            <a:noFill/>
          </a:ln>
        </p:spPr>
        <p:txBody>
          <a:bodyPr anchorCtr="0" anchor="t" bIns="108000" lIns="108000" spcFirstLastPara="1" rIns="108000" wrap="square" tIns="108000">
            <a:spAutoFit/>
          </a:bodyPr>
          <a:lstStyle/>
          <a:p>
            <a:pPr indent="0" lvl="0" marL="11725" marR="0" rtl="0" algn="l">
              <a:spcBef>
                <a:spcPts val="0"/>
              </a:spcBef>
              <a:spcAft>
                <a:spcPts val="0"/>
              </a:spcAft>
              <a:buNone/>
            </a:pPr>
            <a:r>
              <a:rPr lang="es-PE" sz="1400">
                <a:solidFill>
                  <a:schemeClr val="dk1"/>
                </a:solidFill>
                <a:latin typeface="Calibri"/>
                <a:ea typeface="Calibri"/>
                <a:cs typeface="Calibri"/>
                <a:sym typeface="Calibri"/>
              </a:rPr>
              <a:t>Proceso en el cual el líder motiva constantemente a su equipo a alcanzar su máximo desarrollo profesional y personal.</a:t>
            </a:r>
            <a:endParaRPr/>
          </a:p>
          <a:p>
            <a:pPr indent="-79375" lvl="0" marL="18000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0" lvl="0" marL="11725" marR="0" rtl="0" algn="l">
              <a:spcBef>
                <a:spcPts val="0"/>
              </a:spcBef>
              <a:spcAft>
                <a:spcPts val="0"/>
              </a:spcAft>
              <a:buNone/>
            </a:pPr>
            <a:r>
              <a:rPr lang="es-PE" sz="1400">
                <a:solidFill>
                  <a:schemeClr val="dk1"/>
                </a:solidFill>
                <a:latin typeface="Calibri"/>
                <a:ea typeface="Calibri"/>
                <a:cs typeface="Calibri"/>
                <a:sym typeface="Calibri"/>
              </a:rPr>
              <a:t>Se estimula la interacción intelectual, en donde el colaborador aporta en sus ideas y en las mejoras de los procesos. </a:t>
            </a:r>
            <a:endParaRPr/>
          </a:p>
          <a:p>
            <a:pPr indent="0" lvl="0" marL="11725" marR="0" rtl="0" algn="r">
              <a:spcBef>
                <a:spcPts val="0"/>
              </a:spcBef>
              <a:spcAft>
                <a:spcPts val="0"/>
              </a:spcAft>
              <a:buNone/>
            </a:pPr>
            <a:r>
              <a:rPr b="1" lang="es-PE" sz="1200">
                <a:solidFill>
                  <a:srgbClr val="0197A7"/>
                </a:solidFill>
                <a:latin typeface="Calibri"/>
                <a:ea typeface="Calibri"/>
                <a:cs typeface="Calibri"/>
                <a:sym typeface="Calibri"/>
              </a:rPr>
              <a:t>James MacGregor Burns</a:t>
            </a:r>
            <a:endParaRPr/>
          </a:p>
        </p:txBody>
      </p:sp>
      <p:pic>
        <p:nvPicPr>
          <p:cNvPr descr="Resultado de imagen para James MacGregor Burns&quot;" id="50" name="Google Shape;50;p4"/>
          <p:cNvPicPr preferRelativeResize="0"/>
          <p:nvPr/>
        </p:nvPicPr>
        <p:blipFill rotWithShape="1">
          <a:blip r:embed="rId3">
            <a:alphaModFix/>
          </a:blip>
          <a:srcRect b="0" l="0" r="0" t="0"/>
          <a:stretch/>
        </p:blipFill>
        <p:spPr>
          <a:xfrm>
            <a:off x="4834572" y="929306"/>
            <a:ext cx="3638867" cy="42726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5"/>
          <p:cNvSpPr txBox="1"/>
          <p:nvPr/>
        </p:nvSpPr>
        <p:spPr>
          <a:xfrm>
            <a:off x="512025" y="970963"/>
            <a:ext cx="8128738" cy="246221"/>
          </a:xfrm>
          <a:prstGeom prst="rect">
            <a:avLst/>
          </a:prstGeom>
          <a:noFill/>
          <a:ln>
            <a:noFill/>
          </a:ln>
        </p:spPr>
        <p:txBody>
          <a:bodyPr anchorCtr="0" anchor="t" bIns="0" lIns="0" spcFirstLastPara="1" rIns="0" wrap="square" tIns="0">
            <a:spAutoFit/>
          </a:bodyPr>
          <a:lstStyle/>
          <a:p>
            <a:pPr indent="0" lvl="0" marL="11113" marR="0" rtl="0" algn="ctr">
              <a:spcBef>
                <a:spcPts val="0"/>
              </a:spcBef>
              <a:spcAft>
                <a:spcPts val="0"/>
              </a:spcAft>
              <a:buNone/>
            </a:pPr>
            <a:r>
              <a:rPr b="1" lang="es-PE" sz="1600">
                <a:solidFill>
                  <a:schemeClr val="dk1"/>
                </a:solidFill>
                <a:latin typeface="Calibri"/>
                <a:ea typeface="Calibri"/>
                <a:cs typeface="Calibri"/>
                <a:sym typeface="Calibri"/>
              </a:rPr>
              <a:t>CARACTERÍSTICAS DEL  LIDERAZGO TRANSFORMACIONAL</a:t>
            </a:r>
            <a:endParaRPr/>
          </a:p>
        </p:txBody>
      </p:sp>
      <p:sp>
        <p:nvSpPr>
          <p:cNvPr id="57" name="Google Shape;57;p5"/>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LIDERAZGO TRANSFORMACIONAL</a:t>
            </a:r>
            <a:endParaRPr sz="1300">
              <a:solidFill>
                <a:srgbClr val="438AD7"/>
              </a:solidFill>
              <a:latin typeface="Calibri"/>
              <a:ea typeface="Calibri"/>
              <a:cs typeface="Calibri"/>
              <a:sym typeface="Calibri"/>
            </a:endParaRPr>
          </a:p>
        </p:txBody>
      </p:sp>
      <p:grpSp>
        <p:nvGrpSpPr>
          <p:cNvPr id="58" name="Google Shape;58;p5"/>
          <p:cNvGrpSpPr/>
          <p:nvPr/>
        </p:nvGrpSpPr>
        <p:grpSpPr>
          <a:xfrm>
            <a:off x="1838966" y="1371600"/>
            <a:ext cx="5466067" cy="3644044"/>
            <a:chOff x="-1" y="0"/>
            <a:chExt cx="5466067" cy="3644044"/>
          </a:xfrm>
        </p:grpSpPr>
        <p:sp>
          <p:nvSpPr>
            <p:cNvPr id="59" name="Google Shape;59;p5"/>
            <p:cNvSpPr/>
            <p:nvPr/>
          </p:nvSpPr>
          <p:spPr>
            <a:xfrm rot="-5400000">
              <a:off x="455505" y="-455505"/>
              <a:ext cx="1822022" cy="2733033"/>
            </a:xfrm>
            <a:prstGeom prst="round1Rect">
              <a:avLst>
                <a:gd fmla="val 16667" name="adj"/>
              </a:avLst>
            </a:prstGeom>
            <a:solidFill>
              <a:srgbClr val="DAEEF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nvSpPr>
          <p:spPr>
            <a:xfrm>
              <a:off x="0" y="0"/>
              <a:ext cx="2733033" cy="1366516"/>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None/>
              </a:pPr>
              <a:r>
                <a:rPr b="1" lang="es-PE" sz="1200">
                  <a:solidFill>
                    <a:schemeClr val="dk1"/>
                  </a:solidFill>
                  <a:latin typeface="Calibri"/>
                  <a:ea typeface="Calibri"/>
                  <a:cs typeface="Calibri"/>
                  <a:sym typeface="Calibri"/>
                </a:rPr>
                <a:t>Personalización</a:t>
              </a:r>
              <a:endParaRPr/>
            </a:p>
            <a:p>
              <a:pPr indent="0" lvl="0" marL="0" marR="0" rtl="0" algn="ctr">
                <a:lnSpc>
                  <a:spcPct val="90000"/>
                </a:lnSpc>
                <a:spcBef>
                  <a:spcPts val="420"/>
                </a:spcBef>
                <a:spcAft>
                  <a:spcPts val="0"/>
                </a:spcAft>
                <a:buNone/>
              </a:pPr>
              <a:r>
                <a:rPr lang="es-PE" sz="1200">
                  <a:solidFill>
                    <a:schemeClr val="dk1"/>
                  </a:solidFill>
                  <a:latin typeface="Calibri"/>
                  <a:ea typeface="Calibri"/>
                  <a:cs typeface="Calibri"/>
                  <a:sym typeface="Calibri"/>
                </a:rPr>
                <a:t>(ofrecer soluciones personalizadas a</a:t>
              </a:r>
              <a:br>
                <a:rPr lang="es-PE" sz="1200">
                  <a:solidFill>
                    <a:schemeClr val="dk1"/>
                  </a:solidFill>
                  <a:latin typeface="Calibri"/>
                  <a:ea typeface="Calibri"/>
                  <a:cs typeface="Calibri"/>
                  <a:sym typeface="Calibri"/>
                </a:rPr>
              </a:br>
              <a:r>
                <a:rPr lang="es-PE" sz="1200">
                  <a:solidFill>
                    <a:schemeClr val="dk1"/>
                  </a:solidFill>
                  <a:latin typeface="Calibri"/>
                  <a:ea typeface="Calibri"/>
                  <a:cs typeface="Calibri"/>
                  <a:sym typeface="Calibri"/>
                </a:rPr>
                <a:t>cada miembro del equipo, con base</a:t>
              </a:r>
              <a:br>
                <a:rPr lang="es-PE" sz="1200">
                  <a:solidFill>
                    <a:schemeClr val="dk1"/>
                  </a:solidFill>
                  <a:latin typeface="Calibri"/>
                  <a:ea typeface="Calibri"/>
                  <a:cs typeface="Calibri"/>
                  <a:sym typeface="Calibri"/>
                </a:rPr>
              </a:br>
              <a:r>
                <a:rPr lang="es-PE" sz="1200">
                  <a:solidFill>
                    <a:schemeClr val="dk1"/>
                  </a:solidFill>
                  <a:latin typeface="Calibri"/>
                  <a:ea typeface="Calibri"/>
                  <a:cs typeface="Calibri"/>
                  <a:sym typeface="Calibri"/>
                </a:rPr>
                <a:t>en las necesidades, expectativas y motivaciones de cada colaborador.)</a:t>
              </a:r>
              <a:endParaRPr/>
            </a:p>
          </p:txBody>
        </p:sp>
        <p:sp>
          <p:nvSpPr>
            <p:cNvPr id="61" name="Google Shape;61;p5"/>
            <p:cNvSpPr/>
            <p:nvPr/>
          </p:nvSpPr>
          <p:spPr>
            <a:xfrm>
              <a:off x="2733033" y="0"/>
              <a:ext cx="2733033" cy="1822022"/>
            </a:xfrm>
            <a:prstGeom prst="round1Rect">
              <a:avLst>
                <a:gd fmla="val 16667" name="adj"/>
              </a:avLst>
            </a:prstGeom>
            <a:solidFill>
              <a:srgbClr val="DAEEF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txBox="1"/>
            <p:nvPr/>
          </p:nvSpPr>
          <p:spPr>
            <a:xfrm>
              <a:off x="2733033" y="0"/>
              <a:ext cx="2733033" cy="1366516"/>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None/>
              </a:pPr>
              <a:r>
                <a:rPr b="1" lang="es-PE" sz="1200">
                  <a:solidFill>
                    <a:schemeClr val="dk1"/>
                  </a:solidFill>
                  <a:latin typeface="Calibri"/>
                  <a:ea typeface="Calibri"/>
                  <a:cs typeface="Calibri"/>
                  <a:sym typeface="Calibri"/>
                </a:rPr>
                <a:t>Creatividad</a:t>
              </a:r>
              <a:endParaRPr/>
            </a:p>
            <a:p>
              <a:pPr indent="0" lvl="0" marL="0" marR="0" rtl="0" algn="ctr">
                <a:lnSpc>
                  <a:spcPct val="90000"/>
                </a:lnSpc>
                <a:spcBef>
                  <a:spcPts val="420"/>
                </a:spcBef>
                <a:spcAft>
                  <a:spcPts val="0"/>
                </a:spcAft>
                <a:buNone/>
              </a:pPr>
              <a:r>
                <a:rPr lang="es-PE" sz="1200">
                  <a:solidFill>
                    <a:schemeClr val="dk1"/>
                  </a:solidFill>
                  <a:latin typeface="Calibri"/>
                  <a:ea typeface="Calibri"/>
                  <a:cs typeface="Calibri"/>
                  <a:sym typeface="Calibri"/>
                </a:rPr>
                <a:t>(Estimulación de la libertad para que exploren alternativas novedosas a los problemas y ofreciéndoles desafíos constantes que contribuyan a la mejora continua individual y organizacional.)</a:t>
              </a:r>
              <a:endParaRPr/>
            </a:p>
          </p:txBody>
        </p:sp>
        <p:sp>
          <p:nvSpPr>
            <p:cNvPr id="63" name="Google Shape;63;p5"/>
            <p:cNvSpPr/>
            <p:nvPr/>
          </p:nvSpPr>
          <p:spPr>
            <a:xfrm rot="10800000">
              <a:off x="0" y="1822022"/>
              <a:ext cx="2733033" cy="1822022"/>
            </a:xfrm>
            <a:prstGeom prst="round1Rect">
              <a:avLst>
                <a:gd fmla="val 16667" name="adj"/>
              </a:avLst>
            </a:prstGeom>
            <a:solidFill>
              <a:srgbClr val="DAEEF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nvSpPr>
          <p:spPr>
            <a:xfrm>
              <a:off x="0" y="2277527"/>
              <a:ext cx="2733033" cy="1366516"/>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None/>
              </a:pPr>
              <a:r>
                <a:rPr b="1" lang="es-PE" sz="1200">
                  <a:solidFill>
                    <a:schemeClr val="dk1"/>
                  </a:solidFill>
                  <a:latin typeface="Calibri"/>
                  <a:ea typeface="Calibri"/>
                  <a:cs typeface="Calibri"/>
                  <a:sym typeface="Calibri"/>
                </a:rPr>
                <a:t>Ejemplo</a:t>
              </a:r>
              <a:endParaRPr/>
            </a:p>
            <a:p>
              <a:pPr indent="0" lvl="0" marL="0" marR="0" rtl="0" algn="ctr">
                <a:lnSpc>
                  <a:spcPct val="90000"/>
                </a:lnSpc>
                <a:spcBef>
                  <a:spcPts val="420"/>
                </a:spcBef>
                <a:spcAft>
                  <a:spcPts val="0"/>
                </a:spcAft>
                <a:buNone/>
              </a:pPr>
              <a:r>
                <a:rPr lang="es-PE" sz="1200">
                  <a:solidFill>
                    <a:schemeClr val="dk1"/>
                  </a:solidFill>
                  <a:latin typeface="Calibri"/>
                  <a:ea typeface="Calibri"/>
                  <a:cs typeface="Calibri"/>
                  <a:sym typeface="Calibri"/>
                </a:rPr>
                <a:t>(Para conseguir el respeto y la confianza de los miembros del equipo, los responsables del área necesitan convertirse en un ejemplo a seguir.)</a:t>
              </a:r>
              <a:endParaRPr/>
            </a:p>
          </p:txBody>
        </p:sp>
        <p:sp>
          <p:nvSpPr>
            <p:cNvPr id="65" name="Google Shape;65;p5"/>
            <p:cNvSpPr/>
            <p:nvPr/>
          </p:nvSpPr>
          <p:spPr>
            <a:xfrm rot="5400000">
              <a:off x="3188538" y="1366516"/>
              <a:ext cx="1822022" cy="2733033"/>
            </a:xfrm>
            <a:prstGeom prst="round1Rect">
              <a:avLst>
                <a:gd fmla="val 16667" name="adj"/>
              </a:avLst>
            </a:prstGeom>
            <a:solidFill>
              <a:srgbClr val="DAEEF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nvSpPr>
          <p:spPr>
            <a:xfrm>
              <a:off x="2733033" y="2277527"/>
              <a:ext cx="2733033" cy="1366516"/>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None/>
              </a:pPr>
              <a:r>
                <a:rPr b="1" lang="es-PE" sz="1200">
                  <a:solidFill>
                    <a:schemeClr val="dk1"/>
                  </a:solidFill>
                  <a:latin typeface="Calibri"/>
                  <a:ea typeface="Calibri"/>
                  <a:cs typeface="Calibri"/>
                  <a:sym typeface="Calibri"/>
                </a:rPr>
                <a:t>Inspiración</a:t>
              </a:r>
              <a:endParaRPr/>
            </a:p>
            <a:p>
              <a:pPr indent="0" lvl="0" marL="0" marR="0" rtl="0" algn="ctr">
                <a:lnSpc>
                  <a:spcPct val="90000"/>
                </a:lnSpc>
                <a:spcBef>
                  <a:spcPts val="420"/>
                </a:spcBef>
                <a:spcAft>
                  <a:spcPts val="0"/>
                </a:spcAft>
                <a:buNone/>
              </a:pPr>
              <a:r>
                <a:rPr lang="es-PE" sz="1200">
                  <a:solidFill>
                    <a:schemeClr val="dk1"/>
                  </a:solidFill>
                  <a:latin typeface="Calibri"/>
                  <a:ea typeface="Calibri"/>
                  <a:cs typeface="Calibri"/>
                  <a:sym typeface="Calibri"/>
                </a:rPr>
                <a:t>(Es la capacidad del responsable del</a:t>
              </a:r>
              <a:br>
                <a:rPr lang="es-PE" sz="1200">
                  <a:solidFill>
                    <a:schemeClr val="dk1"/>
                  </a:solidFill>
                  <a:latin typeface="Calibri"/>
                  <a:ea typeface="Calibri"/>
                  <a:cs typeface="Calibri"/>
                  <a:sym typeface="Calibri"/>
                </a:rPr>
              </a:br>
              <a:r>
                <a:rPr lang="es-PE" sz="1200">
                  <a:solidFill>
                    <a:schemeClr val="dk1"/>
                  </a:solidFill>
                  <a:latin typeface="Calibri"/>
                  <a:ea typeface="Calibri"/>
                  <a:cs typeface="Calibri"/>
                  <a:sym typeface="Calibri"/>
                </a:rPr>
                <a:t>área para transmitir y contagiar su energía y entusiasmo al equipo.)</a:t>
              </a:r>
              <a:endParaRPr/>
            </a:p>
          </p:txBody>
        </p:sp>
        <p:sp>
          <p:nvSpPr>
            <p:cNvPr id="67" name="Google Shape;67;p5"/>
            <p:cNvSpPr/>
            <p:nvPr/>
          </p:nvSpPr>
          <p:spPr>
            <a:xfrm>
              <a:off x="1913123" y="1366516"/>
              <a:ext cx="1639819" cy="911011"/>
            </a:xfrm>
            <a:prstGeom prst="roundRect">
              <a:avLst>
                <a:gd fmla="val 16667" name="adj"/>
              </a:avLst>
            </a:prstGeom>
            <a:solidFill>
              <a:srgbClr val="0197A7"/>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txBox="1"/>
            <p:nvPr/>
          </p:nvSpPr>
          <p:spPr>
            <a:xfrm>
              <a:off x="1957595" y="1410988"/>
              <a:ext cx="1550875" cy="822067"/>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b="1" lang="es-PE" sz="1200">
                  <a:solidFill>
                    <a:schemeClr val="lt1"/>
                  </a:solidFill>
                  <a:latin typeface="Calibri"/>
                  <a:ea typeface="Calibri"/>
                  <a:cs typeface="Calibri"/>
                  <a:sym typeface="Calibri"/>
                </a:rPr>
                <a:t>LIDERAZGO TRANSFORMACIONAL</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nvSpPr>
        <p:spPr>
          <a:xfrm>
            <a:off x="512025" y="970963"/>
            <a:ext cx="8128738" cy="246221"/>
          </a:xfrm>
          <a:prstGeom prst="rect">
            <a:avLst/>
          </a:prstGeom>
          <a:noFill/>
          <a:ln>
            <a:noFill/>
          </a:ln>
        </p:spPr>
        <p:txBody>
          <a:bodyPr anchorCtr="0" anchor="t" bIns="0" lIns="0" spcFirstLastPara="1" rIns="0" wrap="square" tIns="0">
            <a:spAutoFit/>
          </a:bodyPr>
          <a:lstStyle/>
          <a:p>
            <a:pPr indent="0" lvl="0" marL="11113" marR="0" rtl="0" algn="ctr">
              <a:spcBef>
                <a:spcPts val="0"/>
              </a:spcBef>
              <a:spcAft>
                <a:spcPts val="0"/>
              </a:spcAft>
              <a:buNone/>
            </a:pPr>
            <a:r>
              <a:rPr b="1" lang="es-PE" sz="1600">
                <a:solidFill>
                  <a:schemeClr val="dk1"/>
                </a:solidFill>
                <a:latin typeface="Calibri"/>
                <a:ea typeface="Calibri"/>
                <a:cs typeface="Calibri"/>
                <a:sym typeface="Calibri"/>
              </a:rPr>
              <a:t>¿CÓMO SER UN </a:t>
            </a:r>
            <a:r>
              <a:rPr b="1" lang="es-PE" sz="1600">
                <a:solidFill>
                  <a:schemeClr val="dk1"/>
                </a:solidFill>
                <a:latin typeface="Calibri"/>
                <a:ea typeface="Calibri"/>
                <a:cs typeface="Calibri"/>
                <a:sym typeface="Calibri"/>
              </a:rPr>
              <a:t>LÍDER</a:t>
            </a:r>
            <a:r>
              <a:rPr b="1" lang="es-PE" sz="1600">
                <a:solidFill>
                  <a:schemeClr val="dk1"/>
                </a:solidFill>
                <a:latin typeface="Calibri"/>
                <a:ea typeface="Calibri"/>
                <a:cs typeface="Calibri"/>
                <a:sym typeface="Calibri"/>
              </a:rPr>
              <a:t> TRANSFORMACIONAL?</a:t>
            </a:r>
            <a:endParaRPr/>
          </a:p>
        </p:txBody>
      </p:sp>
      <p:sp>
        <p:nvSpPr>
          <p:cNvPr id="75" name="Google Shape;75;p6"/>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LIDERAZGO TRANSFORMACIONAL</a:t>
            </a:r>
            <a:endParaRPr sz="1300">
              <a:solidFill>
                <a:srgbClr val="438AD7"/>
              </a:solidFill>
              <a:latin typeface="Calibri"/>
              <a:ea typeface="Calibri"/>
              <a:cs typeface="Calibri"/>
              <a:sym typeface="Calibri"/>
            </a:endParaRPr>
          </a:p>
        </p:txBody>
      </p:sp>
      <p:grpSp>
        <p:nvGrpSpPr>
          <p:cNvPr id="76" name="Google Shape;76;p6"/>
          <p:cNvGrpSpPr/>
          <p:nvPr/>
        </p:nvGrpSpPr>
        <p:grpSpPr>
          <a:xfrm>
            <a:off x="2248478" y="1506245"/>
            <a:ext cx="4647043" cy="3685409"/>
            <a:chOff x="426977" y="-19343"/>
            <a:chExt cx="4647043" cy="3685409"/>
          </a:xfrm>
        </p:grpSpPr>
        <p:sp>
          <p:nvSpPr>
            <p:cNvPr id="77" name="Google Shape;77;p6"/>
            <p:cNvSpPr/>
            <p:nvPr/>
          </p:nvSpPr>
          <p:spPr>
            <a:xfrm>
              <a:off x="917486" y="-19343"/>
              <a:ext cx="3666025" cy="3666025"/>
            </a:xfrm>
            <a:custGeom>
              <a:rect b="b" l="l" r="r" t="t"/>
              <a:pathLst>
                <a:path extrusionOk="0" h="120000" w="120000">
                  <a:moveTo>
                    <a:pt x="78533" y="6713"/>
                  </a:moveTo>
                  <a:lnTo>
                    <a:pt x="78533" y="6713"/>
                  </a:lnTo>
                  <a:cubicBezTo>
                    <a:pt x="102800" y="15153"/>
                    <a:pt x="118299" y="38922"/>
                    <a:pt x="116236" y="64531"/>
                  </a:cubicBezTo>
                  <a:cubicBezTo>
                    <a:pt x="114172" y="90141"/>
                    <a:pt x="95067" y="111121"/>
                    <a:pt x="69762" y="115567"/>
                  </a:cubicBezTo>
                  <a:cubicBezTo>
                    <a:pt x="44457" y="120013"/>
                    <a:pt x="19345" y="106800"/>
                    <a:pt x="8676" y="83427"/>
                  </a:cubicBezTo>
                  <a:cubicBezTo>
                    <a:pt x="-1993" y="60055"/>
                    <a:pt x="4477" y="32426"/>
                    <a:pt x="24414" y="16221"/>
                  </a:cubicBezTo>
                  <a:lnTo>
                    <a:pt x="22423" y="13260"/>
                  </a:lnTo>
                  <a:lnTo>
                    <a:pt x="30373" y="15944"/>
                  </a:lnTo>
                  <a:lnTo>
                    <a:pt x="30134" y="24726"/>
                  </a:lnTo>
                  <a:lnTo>
                    <a:pt x="28144" y="21767"/>
                  </a:lnTo>
                  <a:lnTo>
                    <a:pt x="28144" y="21767"/>
                  </a:lnTo>
                  <a:cubicBezTo>
                    <a:pt x="10776" y="36238"/>
                    <a:pt x="5344" y="60597"/>
                    <a:pt x="14918" y="81076"/>
                  </a:cubicBezTo>
                  <a:cubicBezTo>
                    <a:pt x="24492" y="101555"/>
                    <a:pt x="46667" y="113008"/>
                    <a:pt x="68908" y="108961"/>
                  </a:cubicBezTo>
                  <a:cubicBezTo>
                    <a:pt x="91150" y="104915"/>
                    <a:pt x="107869" y="86385"/>
                    <a:pt x="109616" y="63846"/>
                  </a:cubicBezTo>
                  <a:cubicBezTo>
                    <a:pt x="111364" y="41308"/>
                    <a:pt x="97700" y="20423"/>
                    <a:pt x="76348" y="12997"/>
                  </a:cubicBez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913799" y="1264"/>
              <a:ext cx="1673399" cy="836699"/>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txBox="1"/>
            <p:nvPr/>
          </p:nvSpPr>
          <p:spPr>
            <a:xfrm>
              <a:off x="1954643" y="42108"/>
              <a:ext cx="1591711" cy="75501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s-PE" sz="1600">
                  <a:solidFill>
                    <a:schemeClr val="lt1"/>
                  </a:solidFill>
                  <a:latin typeface="Calibri"/>
                  <a:ea typeface="Calibri"/>
                  <a:cs typeface="Calibri"/>
                  <a:sym typeface="Calibri"/>
                </a:rPr>
                <a:t>Establecer un objetivo común</a:t>
              </a:r>
              <a:endParaRPr b="0" sz="1600">
                <a:solidFill>
                  <a:schemeClr val="lt1"/>
                </a:solidFill>
                <a:latin typeface="Calibri"/>
                <a:ea typeface="Calibri"/>
                <a:cs typeface="Calibri"/>
                <a:sym typeface="Calibri"/>
              </a:endParaRPr>
            </a:p>
          </p:txBody>
        </p:sp>
        <p:sp>
          <p:nvSpPr>
            <p:cNvPr id="80" name="Google Shape;80;p6"/>
            <p:cNvSpPr/>
            <p:nvPr/>
          </p:nvSpPr>
          <p:spPr>
            <a:xfrm>
              <a:off x="3400621" y="1081503"/>
              <a:ext cx="1673399" cy="836699"/>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txBox="1"/>
            <p:nvPr/>
          </p:nvSpPr>
          <p:spPr>
            <a:xfrm>
              <a:off x="3441465" y="1122347"/>
              <a:ext cx="1591711" cy="75501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s-PE" sz="1600">
                  <a:solidFill>
                    <a:schemeClr val="lt1"/>
                  </a:solidFill>
                  <a:latin typeface="Calibri"/>
                  <a:ea typeface="Calibri"/>
                  <a:cs typeface="Calibri"/>
                  <a:sym typeface="Calibri"/>
                </a:rPr>
                <a:t>Crear relaciones de confianza</a:t>
              </a:r>
              <a:endParaRPr b="0" sz="1600">
                <a:solidFill>
                  <a:schemeClr val="lt1"/>
                </a:solidFill>
                <a:latin typeface="Calibri"/>
                <a:ea typeface="Calibri"/>
                <a:cs typeface="Calibri"/>
                <a:sym typeface="Calibri"/>
              </a:endParaRPr>
            </a:p>
          </p:txBody>
        </p:sp>
        <p:sp>
          <p:nvSpPr>
            <p:cNvPr id="82" name="Google Shape;82;p6"/>
            <p:cNvSpPr/>
            <p:nvPr/>
          </p:nvSpPr>
          <p:spPr>
            <a:xfrm>
              <a:off x="2832705" y="2829367"/>
              <a:ext cx="1673399" cy="836699"/>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txBox="1"/>
            <p:nvPr/>
          </p:nvSpPr>
          <p:spPr>
            <a:xfrm>
              <a:off x="2873549" y="2870211"/>
              <a:ext cx="1591711" cy="75501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lang="es-PE" sz="1600">
                  <a:solidFill>
                    <a:schemeClr val="lt1"/>
                  </a:solidFill>
                  <a:latin typeface="Calibri"/>
                  <a:ea typeface="Calibri"/>
                  <a:cs typeface="Calibri"/>
                  <a:sym typeface="Calibri"/>
                </a:rPr>
                <a:t>Practicar la escucha activa</a:t>
              </a:r>
              <a:endParaRPr/>
            </a:p>
          </p:txBody>
        </p:sp>
        <p:sp>
          <p:nvSpPr>
            <p:cNvPr id="84" name="Google Shape;84;p6"/>
            <p:cNvSpPr/>
            <p:nvPr/>
          </p:nvSpPr>
          <p:spPr>
            <a:xfrm>
              <a:off x="994892" y="2829367"/>
              <a:ext cx="1673399" cy="836699"/>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txBox="1"/>
            <p:nvPr/>
          </p:nvSpPr>
          <p:spPr>
            <a:xfrm>
              <a:off x="1035736" y="2870211"/>
              <a:ext cx="1591711" cy="75501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s-PE" sz="1600">
                  <a:solidFill>
                    <a:schemeClr val="lt1"/>
                  </a:solidFill>
                  <a:latin typeface="Calibri"/>
                  <a:ea typeface="Calibri"/>
                  <a:cs typeface="Calibri"/>
                  <a:sym typeface="Calibri"/>
                </a:rPr>
                <a:t>Reconfortar el fracaso</a:t>
              </a:r>
              <a:endParaRPr b="0" sz="1600">
                <a:solidFill>
                  <a:schemeClr val="lt1"/>
                </a:solidFill>
                <a:latin typeface="Calibri"/>
                <a:ea typeface="Calibri"/>
                <a:cs typeface="Calibri"/>
                <a:sym typeface="Calibri"/>
              </a:endParaRPr>
            </a:p>
          </p:txBody>
        </p:sp>
        <p:sp>
          <p:nvSpPr>
            <p:cNvPr id="86" name="Google Shape;86;p6"/>
            <p:cNvSpPr/>
            <p:nvPr/>
          </p:nvSpPr>
          <p:spPr>
            <a:xfrm>
              <a:off x="426977" y="1081503"/>
              <a:ext cx="1673399" cy="836699"/>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txBox="1"/>
            <p:nvPr/>
          </p:nvSpPr>
          <p:spPr>
            <a:xfrm>
              <a:off x="467821" y="1122347"/>
              <a:ext cx="1591711" cy="75501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0" i="0" lang="es-PE" sz="1600">
                  <a:solidFill>
                    <a:schemeClr val="lt1"/>
                  </a:solidFill>
                  <a:latin typeface="Calibri"/>
                  <a:ea typeface="Calibri"/>
                  <a:cs typeface="Calibri"/>
                  <a:sym typeface="Calibri"/>
                </a:rPr>
                <a:t>Cuidar del equipo</a:t>
              </a:r>
              <a:endParaRPr b="0" sz="16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nvSpPr>
        <p:spPr>
          <a:xfrm>
            <a:off x="512025" y="970963"/>
            <a:ext cx="8128738" cy="246221"/>
          </a:xfrm>
          <a:prstGeom prst="rect">
            <a:avLst/>
          </a:prstGeom>
          <a:noFill/>
          <a:ln>
            <a:noFill/>
          </a:ln>
        </p:spPr>
        <p:txBody>
          <a:bodyPr anchorCtr="0" anchor="t" bIns="0" lIns="0" spcFirstLastPara="1" rIns="0" wrap="square" tIns="0">
            <a:spAutoFit/>
          </a:bodyPr>
          <a:lstStyle/>
          <a:p>
            <a:pPr indent="0" lvl="0" marL="11113" marR="0" rtl="0" algn="ctr">
              <a:spcBef>
                <a:spcPts val="0"/>
              </a:spcBef>
              <a:spcAft>
                <a:spcPts val="0"/>
              </a:spcAft>
              <a:buNone/>
            </a:pPr>
            <a:r>
              <a:rPr b="1" lang="es-PE" sz="1600">
                <a:solidFill>
                  <a:schemeClr val="dk1"/>
                </a:solidFill>
                <a:latin typeface="Calibri"/>
                <a:ea typeface="Calibri"/>
                <a:cs typeface="Calibri"/>
                <a:sym typeface="Calibri"/>
              </a:rPr>
              <a:t>VENTAJAS Y DESVENTAJAS DEL LIDERAZGO TRANSFORMACIONAL</a:t>
            </a:r>
            <a:endParaRPr/>
          </a:p>
        </p:txBody>
      </p:sp>
      <p:sp>
        <p:nvSpPr>
          <p:cNvPr id="94" name="Google Shape;94;p7"/>
          <p:cNvSpPr/>
          <p:nvPr/>
        </p:nvSpPr>
        <p:spPr>
          <a:xfrm>
            <a:off x="512023" y="331345"/>
            <a:ext cx="3914061" cy="4001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LIDERAZGO TRANSFORMACIONAL</a:t>
            </a:r>
            <a:endParaRPr/>
          </a:p>
          <a:p>
            <a:pPr indent="0" lvl="0" marL="0" marR="0" rtl="0" algn="l">
              <a:spcBef>
                <a:spcPts val="0"/>
              </a:spcBef>
              <a:spcAft>
                <a:spcPts val="0"/>
              </a:spcAft>
              <a:buNone/>
            </a:pPr>
            <a:r>
              <a:t/>
            </a:r>
            <a:endParaRPr sz="1300">
              <a:solidFill>
                <a:srgbClr val="438AD7"/>
              </a:solidFill>
              <a:latin typeface="Calibri"/>
              <a:ea typeface="Calibri"/>
              <a:cs typeface="Calibri"/>
              <a:sym typeface="Calibri"/>
            </a:endParaRPr>
          </a:p>
        </p:txBody>
      </p:sp>
      <p:grpSp>
        <p:nvGrpSpPr>
          <p:cNvPr id="95" name="Google Shape;95;p7"/>
          <p:cNvGrpSpPr/>
          <p:nvPr/>
        </p:nvGrpSpPr>
        <p:grpSpPr>
          <a:xfrm>
            <a:off x="2897256" y="1525588"/>
            <a:ext cx="3446429" cy="3671886"/>
            <a:chOff x="1079171" y="0"/>
            <a:chExt cx="3446429" cy="3671886"/>
          </a:xfrm>
        </p:grpSpPr>
        <p:sp>
          <p:nvSpPr>
            <p:cNvPr id="96" name="Google Shape;96;p7"/>
            <p:cNvSpPr/>
            <p:nvPr/>
          </p:nvSpPr>
          <p:spPr>
            <a:xfrm>
              <a:off x="1138285" y="0"/>
              <a:ext cx="1321879" cy="734377"/>
            </a:xfrm>
            <a:prstGeom prst="roundRect">
              <a:avLst>
                <a:gd fmla="val 10000" name="adj"/>
              </a:avLst>
            </a:prstGeom>
            <a:solidFill>
              <a:srgbClr val="FFD767">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txBox="1"/>
            <p:nvPr/>
          </p:nvSpPr>
          <p:spPr>
            <a:xfrm>
              <a:off x="1159794" y="21509"/>
              <a:ext cx="1278861" cy="69135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s-PE" sz="1600">
                  <a:solidFill>
                    <a:schemeClr val="dk1"/>
                  </a:solidFill>
                  <a:latin typeface="Calibri"/>
                  <a:ea typeface="Calibri"/>
                  <a:cs typeface="Calibri"/>
                  <a:sym typeface="Calibri"/>
                </a:rPr>
                <a:t>Desventajas</a:t>
              </a:r>
              <a:endParaRPr/>
            </a:p>
          </p:txBody>
        </p:sp>
        <p:sp>
          <p:nvSpPr>
            <p:cNvPr id="98" name="Google Shape;98;p7"/>
            <p:cNvSpPr/>
            <p:nvPr/>
          </p:nvSpPr>
          <p:spPr>
            <a:xfrm>
              <a:off x="3047666" y="0"/>
              <a:ext cx="1321879" cy="734377"/>
            </a:xfrm>
            <a:prstGeom prst="roundRect">
              <a:avLst>
                <a:gd fmla="val 10000" name="adj"/>
              </a:avLst>
            </a:prstGeom>
            <a:solidFill>
              <a:srgbClr val="FFD767">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txBox="1"/>
            <p:nvPr/>
          </p:nvSpPr>
          <p:spPr>
            <a:xfrm>
              <a:off x="3069175" y="21509"/>
              <a:ext cx="1278861" cy="69135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s-PE" sz="1600">
                  <a:solidFill>
                    <a:schemeClr val="dk1"/>
                  </a:solidFill>
                  <a:latin typeface="Calibri"/>
                  <a:ea typeface="Calibri"/>
                  <a:cs typeface="Calibri"/>
                  <a:sym typeface="Calibri"/>
                </a:rPr>
                <a:t>Ventajas</a:t>
              </a:r>
              <a:endParaRPr/>
            </a:p>
          </p:txBody>
        </p:sp>
        <p:sp>
          <p:nvSpPr>
            <p:cNvPr id="100" name="Google Shape;100;p7"/>
            <p:cNvSpPr/>
            <p:nvPr/>
          </p:nvSpPr>
          <p:spPr>
            <a:xfrm>
              <a:off x="2478523" y="3121103"/>
              <a:ext cx="550783" cy="550783"/>
            </a:xfrm>
            <a:prstGeom prst="triangle">
              <a:avLst>
                <a:gd fmla="val 50000" name="adj"/>
              </a:avLst>
            </a:prstGeom>
            <a:solidFill>
              <a:srgbClr val="BFBFBF">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rot="240000">
              <a:off x="1101061" y="2885087"/>
              <a:ext cx="3305707" cy="231157"/>
            </a:xfrm>
            <a:prstGeom prst="rect">
              <a:avLst/>
            </a:prstGeom>
            <a:solidFill>
              <a:srgbClr val="BFBFBF">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rot="240000">
              <a:off x="3089408" y="2468648"/>
              <a:ext cx="1311832" cy="453034"/>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txBox="1"/>
            <p:nvPr/>
          </p:nvSpPr>
          <p:spPr>
            <a:xfrm rot="240000">
              <a:off x="3111523" y="2490763"/>
              <a:ext cx="1267602" cy="408804"/>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050">
                  <a:solidFill>
                    <a:schemeClr val="lt1"/>
                  </a:solidFill>
                  <a:latin typeface="Calibri"/>
                  <a:ea typeface="Calibri"/>
                  <a:cs typeface="Calibri"/>
                  <a:sym typeface="Calibri"/>
                </a:rPr>
                <a:t>Aprendizaje corporativo</a:t>
              </a:r>
              <a:endParaRPr/>
            </a:p>
          </p:txBody>
        </p:sp>
        <p:sp>
          <p:nvSpPr>
            <p:cNvPr id="104" name="Google Shape;104;p7"/>
            <p:cNvSpPr/>
            <p:nvPr/>
          </p:nvSpPr>
          <p:spPr>
            <a:xfrm rot="240000">
              <a:off x="3071632" y="1922000"/>
              <a:ext cx="1420823" cy="515976"/>
            </a:xfrm>
            <a:prstGeom prst="roundRect">
              <a:avLst>
                <a:gd fmla="val 16667" name="adj"/>
              </a:avLst>
            </a:prstGeom>
            <a:solidFill>
              <a:srgbClr val="2EB1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txBox="1"/>
            <p:nvPr/>
          </p:nvSpPr>
          <p:spPr>
            <a:xfrm rot="240000">
              <a:off x="3096820" y="1947188"/>
              <a:ext cx="1370447" cy="465600"/>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050">
                  <a:solidFill>
                    <a:schemeClr val="lt1"/>
                  </a:solidFill>
                  <a:latin typeface="Calibri"/>
                  <a:ea typeface="Calibri"/>
                  <a:cs typeface="Calibri"/>
                  <a:sym typeface="Calibri"/>
                </a:rPr>
                <a:t>Menor costo, porque disminuye la rotación del personal</a:t>
              </a:r>
              <a:endParaRPr/>
            </a:p>
          </p:txBody>
        </p:sp>
        <p:sp>
          <p:nvSpPr>
            <p:cNvPr id="106" name="Google Shape;106;p7"/>
            <p:cNvSpPr/>
            <p:nvPr/>
          </p:nvSpPr>
          <p:spPr>
            <a:xfrm rot="240000">
              <a:off x="3162846" y="1438295"/>
              <a:ext cx="1311832" cy="453034"/>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txBox="1"/>
            <p:nvPr/>
          </p:nvSpPr>
          <p:spPr>
            <a:xfrm rot="240000">
              <a:off x="3184961" y="1460410"/>
              <a:ext cx="1267602" cy="408804"/>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050">
                  <a:solidFill>
                    <a:schemeClr val="lt1"/>
                  </a:solidFill>
                  <a:latin typeface="Calibri"/>
                  <a:ea typeface="Calibri"/>
                  <a:cs typeface="Calibri"/>
                  <a:sym typeface="Calibri"/>
                </a:rPr>
                <a:t>Aumento de la autoestima de los colaboradores</a:t>
              </a:r>
              <a:endParaRPr/>
            </a:p>
          </p:txBody>
        </p:sp>
        <p:sp>
          <p:nvSpPr>
            <p:cNvPr id="108" name="Google Shape;108;p7"/>
            <p:cNvSpPr/>
            <p:nvPr/>
          </p:nvSpPr>
          <p:spPr>
            <a:xfrm rot="240000">
              <a:off x="3199565" y="943444"/>
              <a:ext cx="1311832" cy="453034"/>
            </a:xfrm>
            <a:prstGeom prst="roundRect">
              <a:avLst>
                <a:gd fmla="val 16667" name="adj"/>
              </a:avLst>
            </a:prstGeom>
            <a:solidFill>
              <a:srgbClr val="2EB1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nvSpPr>
          <p:spPr>
            <a:xfrm rot="240000">
              <a:off x="3221680" y="965559"/>
              <a:ext cx="1267602" cy="408804"/>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050">
                  <a:solidFill>
                    <a:schemeClr val="lt1"/>
                  </a:solidFill>
                  <a:latin typeface="Calibri"/>
                  <a:ea typeface="Calibri"/>
                  <a:cs typeface="Calibri"/>
                  <a:sym typeface="Calibri"/>
                </a:rPr>
                <a:t>Desarrollo de habilidades sociales</a:t>
              </a:r>
              <a:endParaRPr/>
            </a:p>
          </p:txBody>
        </p:sp>
        <p:sp>
          <p:nvSpPr>
            <p:cNvPr id="110" name="Google Shape;110;p7"/>
            <p:cNvSpPr/>
            <p:nvPr/>
          </p:nvSpPr>
          <p:spPr>
            <a:xfrm rot="240000">
              <a:off x="1096712" y="2233825"/>
              <a:ext cx="1539417" cy="556679"/>
            </a:xfrm>
            <a:prstGeom prst="roundRect">
              <a:avLst>
                <a:gd fmla="val 16667" name="adj"/>
              </a:avLst>
            </a:prstGeom>
            <a:solidFill>
              <a:srgbClr val="01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nvSpPr>
          <p:spPr>
            <a:xfrm rot="240000">
              <a:off x="1123887" y="2261000"/>
              <a:ext cx="1485067" cy="502329"/>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050">
                  <a:solidFill>
                    <a:schemeClr val="lt1"/>
                  </a:solidFill>
                  <a:latin typeface="Calibri"/>
                  <a:ea typeface="Calibri"/>
                  <a:cs typeface="Calibri"/>
                  <a:sym typeface="Calibri"/>
                </a:rPr>
                <a:t>No todos los líderes pueden ser transformadores</a:t>
              </a:r>
              <a:endParaRPr/>
            </a:p>
          </p:txBody>
        </p:sp>
        <p:sp>
          <p:nvSpPr>
            <p:cNvPr id="112" name="Google Shape;112;p7"/>
            <p:cNvSpPr/>
            <p:nvPr/>
          </p:nvSpPr>
          <p:spPr>
            <a:xfrm rot="240000">
              <a:off x="1247223" y="1750147"/>
              <a:ext cx="1311832" cy="453034"/>
            </a:xfrm>
            <a:prstGeom prst="roundRect">
              <a:avLst>
                <a:gd fmla="val 16667" name="adj"/>
              </a:avLst>
            </a:prstGeom>
            <a:solidFill>
              <a:srgbClr val="2EB1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txBox="1"/>
            <p:nvPr/>
          </p:nvSpPr>
          <p:spPr>
            <a:xfrm rot="240000">
              <a:off x="1269338" y="1772262"/>
              <a:ext cx="1267602" cy="408804"/>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050">
                  <a:solidFill>
                    <a:schemeClr val="lt1"/>
                  </a:solidFill>
                  <a:latin typeface="Calibri"/>
                  <a:ea typeface="Calibri"/>
                  <a:cs typeface="Calibri"/>
                  <a:sym typeface="Calibri"/>
                </a:rPr>
                <a:t>Los resultados son visibles a largo plazo</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8"/>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TIPOS DE PODER EN EL LIDERAZGO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nvSpPr>
        <p:spPr>
          <a:xfrm>
            <a:off x="512025" y="1529763"/>
            <a:ext cx="2547088" cy="2154436"/>
          </a:xfrm>
          <a:prstGeom prst="rect">
            <a:avLst/>
          </a:prstGeom>
          <a:noFill/>
          <a:ln>
            <a:noFill/>
          </a:ln>
        </p:spPr>
        <p:txBody>
          <a:bodyPr anchorCtr="0" anchor="t" bIns="0" lIns="0" spcFirstLastPara="1" rIns="0" wrap="square" tIns="0">
            <a:spAutoFit/>
          </a:bodyPr>
          <a:lstStyle/>
          <a:p>
            <a:pPr indent="0" lvl="0" marL="11113" marR="0" rtl="0" algn="l">
              <a:spcBef>
                <a:spcPts val="0"/>
              </a:spcBef>
              <a:spcAft>
                <a:spcPts val="0"/>
              </a:spcAft>
              <a:buNone/>
            </a:pPr>
            <a:r>
              <a:rPr b="1" lang="es-PE" sz="2000">
                <a:solidFill>
                  <a:schemeClr val="dk1"/>
                </a:solidFill>
                <a:latin typeface="Calibri"/>
                <a:ea typeface="Calibri"/>
                <a:cs typeface="Calibri"/>
                <a:sym typeface="Calibri"/>
              </a:rPr>
              <a:t>¿A QUÉ SE REFIERE</a:t>
            </a:r>
            <a:br>
              <a:rPr b="1" lang="es-PE" sz="2000">
                <a:solidFill>
                  <a:schemeClr val="dk1"/>
                </a:solidFill>
                <a:latin typeface="Calibri"/>
                <a:ea typeface="Calibri"/>
                <a:cs typeface="Calibri"/>
                <a:sym typeface="Calibri"/>
              </a:rPr>
            </a:br>
            <a:r>
              <a:rPr b="1" lang="es-PE" sz="2000">
                <a:solidFill>
                  <a:schemeClr val="dk1"/>
                </a:solidFill>
                <a:latin typeface="Calibri"/>
                <a:ea typeface="Calibri"/>
                <a:cs typeface="Calibri"/>
                <a:sym typeface="Calibri"/>
              </a:rPr>
              <a:t>EL PODER EN EL </a:t>
            </a:r>
            <a:r>
              <a:rPr b="1" lang="es-PE" sz="2000">
                <a:solidFill>
                  <a:srgbClr val="0197A7"/>
                </a:solidFill>
                <a:latin typeface="Calibri"/>
                <a:ea typeface="Calibri"/>
                <a:cs typeface="Calibri"/>
                <a:sym typeface="Calibri"/>
              </a:rPr>
              <a:t>LIDERAZGO?</a:t>
            </a:r>
            <a:endParaRPr/>
          </a:p>
          <a:p>
            <a:pPr indent="0" lvl="0" marL="11113" marR="0" rtl="0" algn="l">
              <a:spcBef>
                <a:spcPts val="0"/>
              </a:spcBef>
              <a:spcAft>
                <a:spcPts val="0"/>
              </a:spcAft>
              <a:buNone/>
            </a:pPr>
            <a:r>
              <a:t/>
            </a:r>
            <a:endParaRPr b="1" sz="2000">
              <a:solidFill>
                <a:srgbClr val="0197A7"/>
              </a:solidFill>
              <a:latin typeface="Calibri"/>
              <a:ea typeface="Calibri"/>
              <a:cs typeface="Calibri"/>
              <a:sym typeface="Calibri"/>
            </a:endParaRPr>
          </a:p>
          <a:p>
            <a:pPr indent="0" lvl="0" marL="11113" marR="0" rtl="0" algn="l">
              <a:spcBef>
                <a:spcPts val="0"/>
              </a:spcBef>
              <a:spcAft>
                <a:spcPts val="0"/>
              </a:spcAft>
              <a:buNone/>
            </a:pPr>
            <a:r>
              <a:rPr lang="es-PE" sz="2000">
                <a:solidFill>
                  <a:schemeClr val="dk1"/>
                </a:solidFill>
                <a:latin typeface="Calibri"/>
                <a:ea typeface="Calibri"/>
                <a:cs typeface="Calibri"/>
                <a:sym typeface="Calibri"/>
              </a:rPr>
              <a:t>Es la capacidad de</a:t>
            </a:r>
            <a:br>
              <a:rPr lang="es-PE" sz="2000">
                <a:solidFill>
                  <a:schemeClr val="dk1"/>
                </a:solidFill>
                <a:latin typeface="Calibri"/>
                <a:ea typeface="Calibri"/>
                <a:cs typeface="Calibri"/>
                <a:sym typeface="Calibri"/>
              </a:rPr>
            </a:br>
            <a:r>
              <a:rPr lang="es-PE" sz="2000">
                <a:solidFill>
                  <a:schemeClr val="dk1"/>
                </a:solidFill>
                <a:latin typeface="Calibri"/>
                <a:ea typeface="Calibri"/>
                <a:cs typeface="Calibri"/>
                <a:sym typeface="Calibri"/>
              </a:rPr>
              <a:t>influir en la conducta</a:t>
            </a:r>
            <a:br>
              <a:rPr lang="es-PE" sz="2000">
                <a:solidFill>
                  <a:schemeClr val="dk1"/>
                </a:solidFill>
                <a:latin typeface="Calibri"/>
                <a:ea typeface="Calibri"/>
                <a:cs typeface="Calibri"/>
                <a:sym typeface="Calibri"/>
              </a:rPr>
            </a:br>
            <a:r>
              <a:rPr lang="es-PE" sz="2000">
                <a:solidFill>
                  <a:schemeClr val="dk1"/>
                </a:solidFill>
                <a:latin typeface="Calibri"/>
                <a:ea typeface="Calibri"/>
                <a:cs typeface="Calibri"/>
                <a:sym typeface="Calibri"/>
              </a:rPr>
              <a:t>de otra persona.</a:t>
            </a:r>
            <a:endParaRPr/>
          </a:p>
        </p:txBody>
      </p:sp>
      <p:sp>
        <p:nvSpPr>
          <p:cNvPr id="127" name="Google Shape;127;p9"/>
          <p:cNvSpPr/>
          <p:nvPr/>
        </p:nvSpPr>
        <p:spPr>
          <a:xfrm>
            <a:off x="512023" y="331345"/>
            <a:ext cx="3914061"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rgbClr val="438AD7"/>
                </a:solidFill>
                <a:latin typeface="Calibri"/>
                <a:ea typeface="Calibri"/>
                <a:cs typeface="Calibri"/>
                <a:sym typeface="Calibri"/>
              </a:rPr>
              <a:t>/ TIPOS DE PODER EN EL LIDERAZGO</a:t>
            </a:r>
            <a:endParaRPr/>
          </a:p>
        </p:txBody>
      </p:sp>
      <p:pic>
        <p:nvPicPr>
          <p:cNvPr descr="Resultado de imagen para REFIERE EL PODER EN EL LIDERAZGO&quot;" id="128" name="Google Shape;128;p9"/>
          <p:cNvPicPr preferRelativeResize="0"/>
          <p:nvPr/>
        </p:nvPicPr>
        <p:blipFill rotWithShape="1">
          <a:blip r:embed="rId3">
            <a:alphaModFix/>
          </a:blip>
          <a:srcRect b="0" l="5980" r="12687" t="0"/>
          <a:stretch/>
        </p:blipFill>
        <p:spPr>
          <a:xfrm>
            <a:off x="3423920" y="912812"/>
            <a:ext cx="5216843" cy="42846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