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1" r:id="rId2"/>
    <p:sldId id="306" r:id="rId3"/>
    <p:sldId id="471" r:id="rId4"/>
    <p:sldId id="504" r:id="rId5"/>
    <p:sldId id="549" r:id="rId6"/>
    <p:sldId id="550" r:id="rId7"/>
    <p:sldId id="506" r:id="rId8"/>
    <p:sldId id="551" r:id="rId9"/>
    <p:sldId id="561" r:id="rId10"/>
    <p:sldId id="562" r:id="rId11"/>
    <p:sldId id="552" r:id="rId12"/>
    <p:sldId id="563" r:id="rId13"/>
    <p:sldId id="545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15" r:id="rId23"/>
    <p:sldId id="516" r:id="rId24"/>
  </p:sldIdLst>
  <p:sldSz cx="9144000" cy="5715000" type="screen16x1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43" userDrawn="1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75" userDrawn="1">
          <p15:clr>
            <a:srgbClr val="A4A3A4"/>
          </p15:clr>
        </p15:guide>
        <p15:guide id="13" orient="horz" pos="303" userDrawn="1">
          <p15:clr>
            <a:srgbClr val="A4A3A4"/>
          </p15:clr>
        </p15:guide>
        <p15:guide id="14" pos="2880" userDrawn="1">
          <p15:clr>
            <a:srgbClr val="A4A3A4"/>
          </p15:clr>
        </p15:guide>
        <p15:guide id="15" pos="3039" userDrawn="1">
          <p15:clr>
            <a:srgbClr val="A4A3A4"/>
          </p15:clr>
        </p15:guide>
        <p15:guide id="16" orient="horz" pos="961" userDrawn="1">
          <p15:clr>
            <a:srgbClr val="A4A3A4"/>
          </p15:clr>
        </p15:guide>
        <p15:guide id="17" pos="2744" userDrawn="1">
          <p15:clr>
            <a:srgbClr val="A4A3A4"/>
          </p15:clr>
        </p15:guide>
        <p15:guide id="18" pos="544" userDrawn="1">
          <p15:clr>
            <a:srgbClr val="A4A3A4"/>
          </p15:clr>
        </p15:guide>
        <p15:guide id="21" orient="horz" pos="3138" userDrawn="1">
          <p15:clr>
            <a:srgbClr val="A4A3A4"/>
          </p15:clr>
        </p15:guide>
        <p15:guide id="22" orient="horz" pos="3025" userDrawn="1">
          <p15:clr>
            <a:srgbClr val="A4A3A4"/>
          </p15:clr>
        </p15:guide>
        <p15:guide id="23" pos="1927" userDrawn="1">
          <p15:clr>
            <a:srgbClr val="A4A3A4"/>
          </p15:clr>
        </p15:guide>
        <p15:guide id="24" pos="1678" userDrawn="1">
          <p15:clr>
            <a:srgbClr val="A4A3A4"/>
          </p15:clr>
        </p15:guide>
        <p15:guide id="25" pos="4468" userDrawn="1">
          <p15:clr>
            <a:srgbClr val="A4A3A4"/>
          </p15:clr>
        </p15:guide>
        <p15:guide id="26" pos="1292" userDrawn="1">
          <p15:clr>
            <a:srgbClr val="A4A3A4"/>
          </p15:clr>
        </p15:guide>
        <p15:guide id="27" orient="horz" pos="2390" userDrawn="1">
          <p15:clr>
            <a:srgbClr val="A4A3A4"/>
          </p15:clr>
        </p15:guide>
        <p15:guide id="28" orient="horz" pos="7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29F"/>
    <a:srgbClr val="E5584B"/>
    <a:srgbClr val="99C652"/>
    <a:srgbClr val="0197A7"/>
    <a:srgbClr val="FFD767"/>
    <a:srgbClr val="2EB1B5"/>
    <a:srgbClr val="5AB5A3"/>
    <a:srgbClr val="F0E0B5"/>
    <a:srgbClr val="E1CA8C"/>
    <a:srgbClr val="DFA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4" autoAdjust="0"/>
    <p:restoredTop sz="87097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224" y="90"/>
      </p:cViewPr>
      <p:guideLst>
        <p:guide pos="5443"/>
        <p:guide orient="horz" pos="3274"/>
        <p:guide pos="317"/>
        <p:guide orient="horz" pos="575"/>
        <p:guide orient="horz" pos="303"/>
        <p:guide pos="2880"/>
        <p:guide pos="3039"/>
        <p:guide orient="horz" pos="961"/>
        <p:guide pos="2744"/>
        <p:guide pos="544"/>
        <p:guide orient="horz" pos="3138"/>
        <p:guide orient="horz" pos="3025"/>
        <p:guide pos="1927"/>
        <p:guide pos="1678"/>
        <p:guide pos="4468"/>
        <p:guide pos="1292"/>
        <p:guide orient="horz" pos="2390"/>
        <p:guide orient="horz" pos="7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D7681-F8F8-44D1-88C2-0F8ED742C00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4AAA63F2-3984-4C5D-A894-AC3A9BEBC246}">
      <dgm:prSet phldrT="[Texto]" custT="1"/>
      <dgm:spPr>
        <a:solidFill>
          <a:schemeClr val="accent5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s-PE" sz="1800" dirty="0"/>
            <a:t>INTRÍNSECA</a:t>
          </a:r>
        </a:p>
      </dgm:t>
    </dgm:pt>
    <dgm:pt modelId="{42071AE0-59E6-4182-93F5-D04990DD9AE8}" type="parTrans" cxnId="{700EB89D-66CB-4D61-B71D-54730833D8B2}">
      <dgm:prSet/>
      <dgm:spPr/>
      <dgm:t>
        <a:bodyPr/>
        <a:lstStyle/>
        <a:p>
          <a:endParaRPr lang="es-PE" sz="1600"/>
        </a:p>
      </dgm:t>
    </dgm:pt>
    <dgm:pt modelId="{B8D30D40-5C2A-4EA9-9D21-DB8ACA37AC62}" type="sibTrans" cxnId="{700EB89D-66CB-4D61-B71D-54730833D8B2}">
      <dgm:prSet/>
      <dgm:spPr/>
      <dgm:t>
        <a:bodyPr/>
        <a:lstStyle/>
        <a:p>
          <a:endParaRPr lang="es-PE" sz="1600"/>
        </a:p>
      </dgm:t>
    </dgm:pt>
    <dgm:pt modelId="{79986EC3-1EE4-4844-86B1-AFFB95D8018F}">
      <dgm:prSet phldrT="[Texto]" custT="1"/>
      <dgm:spPr>
        <a:solidFill>
          <a:srgbClr val="0197A7"/>
        </a:solidFill>
        <a:ln>
          <a:noFill/>
        </a:ln>
      </dgm:spPr>
      <dgm:t>
        <a:bodyPr/>
        <a:lstStyle/>
        <a:p>
          <a:r>
            <a:rPr lang="es-PE" sz="1600" dirty="0"/>
            <a:t>HOBBYS</a:t>
          </a:r>
        </a:p>
      </dgm:t>
    </dgm:pt>
    <dgm:pt modelId="{F6CA9ACA-F96C-4DFE-97F8-7ACCE96EEBF7}" type="parTrans" cxnId="{3FA29EA1-6BC9-47C4-A5C3-8A6D5A992B9F}">
      <dgm:prSet/>
      <dgm:spPr/>
      <dgm:t>
        <a:bodyPr/>
        <a:lstStyle/>
        <a:p>
          <a:endParaRPr lang="es-PE" sz="1600"/>
        </a:p>
      </dgm:t>
    </dgm:pt>
    <dgm:pt modelId="{B356F59D-ECC7-48B2-847F-0DE7A5FA407C}" type="sibTrans" cxnId="{3FA29EA1-6BC9-47C4-A5C3-8A6D5A992B9F}">
      <dgm:prSet/>
      <dgm:spPr/>
      <dgm:t>
        <a:bodyPr/>
        <a:lstStyle/>
        <a:p>
          <a:endParaRPr lang="es-PE" sz="1600"/>
        </a:p>
      </dgm:t>
    </dgm:pt>
    <dgm:pt modelId="{BAC2D4E0-B780-4B9F-92EF-019CE22DD23F}">
      <dgm:prSet phldrT="[Texto]" custT="1"/>
      <dgm:spPr>
        <a:solidFill>
          <a:srgbClr val="0197A7"/>
        </a:solidFill>
        <a:ln>
          <a:noFill/>
        </a:ln>
      </dgm:spPr>
      <dgm:t>
        <a:bodyPr/>
        <a:lstStyle/>
        <a:p>
          <a:r>
            <a:rPr lang="es-PE" sz="1600" dirty="0"/>
            <a:t>AYUDA COMUNITARIA</a:t>
          </a:r>
        </a:p>
      </dgm:t>
    </dgm:pt>
    <dgm:pt modelId="{8665AC9B-466E-417E-95C5-44A43651A41F}" type="parTrans" cxnId="{72594E7B-567C-4034-9465-0D79343ED409}">
      <dgm:prSet/>
      <dgm:spPr/>
      <dgm:t>
        <a:bodyPr/>
        <a:lstStyle/>
        <a:p>
          <a:endParaRPr lang="es-PE" sz="1600"/>
        </a:p>
      </dgm:t>
    </dgm:pt>
    <dgm:pt modelId="{2BE4718D-1977-4FED-AA66-07201CE7C803}" type="sibTrans" cxnId="{72594E7B-567C-4034-9465-0D79343ED409}">
      <dgm:prSet/>
      <dgm:spPr/>
      <dgm:t>
        <a:bodyPr/>
        <a:lstStyle/>
        <a:p>
          <a:endParaRPr lang="es-PE" sz="1600"/>
        </a:p>
      </dgm:t>
    </dgm:pt>
    <dgm:pt modelId="{D299E611-0BD6-4AAA-BB36-6743B9468074}">
      <dgm:prSet phldrT="[Texto]" custT="1"/>
      <dgm:spPr>
        <a:solidFill>
          <a:schemeClr val="accent5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s-PE" sz="1800" dirty="0"/>
            <a:t>EXTRÍNSECA</a:t>
          </a:r>
        </a:p>
      </dgm:t>
    </dgm:pt>
    <dgm:pt modelId="{FAF75EDF-5488-4517-9F23-176B5CB3CE6D}" type="parTrans" cxnId="{EEE5D7A8-0BA2-442B-AA80-54067910583F}">
      <dgm:prSet/>
      <dgm:spPr/>
      <dgm:t>
        <a:bodyPr/>
        <a:lstStyle/>
        <a:p>
          <a:endParaRPr lang="es-PE" sz="1600"/>
        </a:p>
      </dgm:t>
    </dgm:pt>
    <dgm:pt modelId="{43F77BFA-CF7A-47D6-8E6A-99F237BFB5E4}" type="sibTrans" cxnId="{EEE5D7A8-0BA2-442B-AA80-54067910583F}">
      <dgm:prSet/>
      <dgm:spPr/>
      <dgm:t>
        <a:bodyPr/>
        <a:lstStyle/>
        <a:p>
          <a:endParaRPr lang="es-PE" sz="1600"/>
        </a:p>
      </dgm:t>
    </dgm:pt>
    <dgm:pt modelId="{F263CFD7-B512-4A58-B0AA-BB6D84FE4B9F}">
      <dgm:prSet phldrT="[Texto]" custT="1"/>
      <dgm:spPr>
        <a:solidFill>
          <a:srgbClr val="0197A7"/>
        </a:solidFill>
        <a:ln>
          <a:noFill/>
        </a:ln>
      </dgm:spPr>
      <dgm:t>
        <a:bodyPr/>
        <a:lstStyle/>
        <a:p>
          <a:r>
            <a:rPr lang="es-PE" sz="1600" dirty="0"/>
            <a:t>DINERO</a:t>
          </a:r>
        </a:p>
      </dgm:t>
    </dgm:pt>
    <dgm:pt modelId="{98BAE3D5-0BBB-4D16-9EA8-0CBA3A831236}" type="parTrans" cxnId="{8882699B-B27B-486F-B0E4-8CE2C4EB1A9E}">
      <dgm:prSet/>
      <dgm:spPr/>
      <dgm:t>
        <a:bodyPr/>
        <a:lstStyle/>
        <a:p>
          <a:endParaRPr lang="es-PE" sz="1600"/>
        </a:p>
      </dgm:t>
    </dgm:pt>
    <dgm:pt modelId="{B65469D6-CD16-423E-94E4-7F4B56E2BDB1}" type="sibTrans" cxnId="{8882699B-B27B-486F-B0E4-8CE2C4EB1A9E}">
      <dgm:prSet/>
      <dgm:spPr/>
      <dgm:t>
        <a:bodyPr/>
        <a:lstStyle/>
        <a:p>
          <a:endParaRPr lang="es-PE" sz="1600"/>
        </a:p>
      </dgm:t>
    </dgm:pt>
    <dgm:pt modelId="{EDBA98D4-3571-4DCF-BE80-3AC3DF7A8AFD}">
      <dgm:prSet phldrT="[Texto]" custT="1"/>
      <dgm:spPr>
        <a:solidFill>
          <a:srgbClr val="0197A7"/>
        </a:solidFill>
        <a:ln>
          <a:noFill/>
        </a:ln>
      </dgm:spPr>
      <dgm:t>
        <a:bodyPr/>
        <a:lstStyle/>
        <a:p>
          <a:r>
            <a:rPr lang="es-PE" sz="1600" dirty="0"/>
            <a:t>GRADO ACADÉMICO</a:t>
          </a:r>
        </a:p>
      </dgm:t>
    </dgm:pt>
    <dgm:pt modelId="{D917007C-B033-42CC-A521-37E1D9AE2E0D}" type="parTrans" cxnId="{8FD8F8D8-34C0-4A5D-AAEF-BFAECD9B23B7}">
      <dgm:prSet/>
      <dgm:spPr/>
      <dgm:t>
        <a:bodyPr/>
        <a:lstStyle/>
        <a:p>
          <a:endParaRPr lang="es-PE" sz="1600"/>
        </a:p>
      </dgm:t>
    </dgm:pt>
    <dgm:pt modelId="{E0D9D6DB-67EF-475E-AEFB-4ED7C1869088}" type="sibTrans" cxnId="{8FD8F8D8-34C0-4A5D-AAEF-BFAECD9B23B7}">
      <dgm:prSet/>
      <dgm:spPr/>
      <dgm:t>
        <a:bodyPr/>
        <a:lstStyle/>
        <a:p>
          <a:endParaRPr lang="es-PE" sz="1600"/>
        </a:p>
      </dgm:t>
    </dgm:pt>
    <dgm:pt modelId="{1A1FD52D-983D-42A7-B3B6-5A6EFF9DFEFB}" type="pres">
      <dgm:prSet presAssocID="{B3DD7681-F8F8-44D1-88C2-0F8ED742C00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8C9C0F6-70B9-4C31-A879-6530D3A50CBB}" type="pres">
      <dgm:prSet presAssocID="{4AAA63F2-3984-4C5D-A894-AC3A9BEBC246}" presName="compNode" presStyleCnt="0"/>
      <dgm:spPr/>
    </dgm:pt>
    <dgm:pt modelId="{AA74C1E8-87BA-4B2F-8C6D-47959ABC246B}" type="pres">
      <dgm:prSet presAssocID="{4AAA63F2-3984-4C5D-A894-AC3A9BEBC246}" presName="aNode" presStyleLbl="bgShp" presStyleIdx="0" presStyleCnt="2"/>
      <dgm:spPr/>
      <dgm:t>
        <a:bodyPr/>
        <a:lstStyle/>
        <a:p>
          <a:endParaRPr lang="es-ES"/>
        </a:p>
      </dgm:t>
    </dgm:pt>
    <dgm:pt modelId="{0AA4558D-A857-445B-9103-3E01987DEEE0}" type="pres">
      <dgm:prSet presAssocID="{4AAA63F2-3984-4C5D-A894-AC3A9BEBC246}" presName="textNode" presStyleLbl="bgShp" presStyleIdx="0" presStyleCnt="2"/>
      <dgm:spPr/>
      <dgm:t>
        <a:bodyPr/>
        <a:lstStyle/>
        <a:p>
          <a:endParaRPr lang="es-ES"/>
        </a:p>
      </dgm:t>
    </dgm:pt>
    <dgm:pt modelId="{98248827-863D-4A12-B726-FCDF35CB4750}" type="pres">
      <dgm:prSet presAssocID="{4AAA63F2-3984-4C5D-A894-AC3A9BEBC246}" presName="compChildNode" presStyleCnt="0"/>
      <dgm:spPr/>
    </dgm:pt>
    <dgm:pt modelId="{0A6DA266-8B18-4612-8F2A-32F6AC01C2E2}" type="pres">
      <dgm:prSet presAssocID="{4AAA63F2-3984-4C5D-A894-AC3A9BEBC246}" presName="theInnerList" presStyleCnt="0"/>
      <dgm:spPr/>
    </dgm:pt>
    <dgm:pt modelId="{5C1D6CDC-8F4C-4EA1-9CF6-1BD151B55808}" type="pres">
      <dgm:prSet presAssocID="{79986EC3-1EE4-4844-86B1-AFFB95D8018F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5478FC-B56B-4420-A800-877193AC8C90}" type="pres">
      <dgm:prSet presAssocID="{79986EC3-1EE4-4844-86B1-AFFB95D8018F}" presName="aSpace2" presStyleCnt="0"/>
      <dgm:spPr/>
    </dgm:pt>
    <dgm:pt modelId="{BA9D685F-D7BE-4FBD-9BAB-C31D3CDB9C5E}" type="pres">
      <dgm:prSet presAssocID="{BAC2D4E0-B780-4B9F-92EF-019CE22DD23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4973D9-2656-4056-8E16-14B47B4587DD}" type="pres">
      <dgm:prSet presAssocID="{4AAA63F2-3984-4C5D-A894-AC3A9BEBC246}" presName="aSpace" presStyleCnt="0"/>
      <dgm:spPr/>
    </dgm:pt>
    <dgm:pt modelId="{B8EEB631-CB82-457B-BBA2-4C9D67CDB7C3}" type="pres">
      <dgm:prSet presAssocID="{D299E611-0BD6-4AAA-BB36-6743B9468074}" presName="compNode" presStyleCnt="0"/>
      <dgm:spPr/>
    </dgm:pt>
    <dgm:pt modelId="{D0D1EF6A-A77F-4445-865B-D14AE5552CE2}" type="pres">
      <dgm:prSet presAssocID="{D299E611-0BD6-4AAA-BB36-6743B9468074}" presName="aNode" presStyleLbl="bgShp" presStyleIdx="1" presStyleCnt="2"/>
      <dgm:spPr/>
      <dgm:t>
        <a:bodyPr/>
        <a:lstStyle/>
        <a:p>
          <a:endParaRPr lang="es-ES"/>
        </a:p>
      </dgm:t>
    </dgm:pt>
    <dgm:pt modelId="{764C1B40-FDD9-4DED-82A1-B3941EB75E1D}" type="pres">
      <dgm:prSet presAssocID="{D299E611-0BD6-4AAA-BB36-6743B9468074}" presName="textNode" presStyleLbl="bgShp" presStyleIdx="1" presStyleCnt="2"/>
      <dgm:spPr/>
      <dgm:t>
        <a:bodyPr/>
        <a:lstStyle/>
        <a:p>
          <a:endParaRPr lang="es-ES"/>
        </a:p>
      </dgm:t>
    </dgm:pt>
    <dgm:pt modelId="{AFB39093-5AF8-48C9-9E45-16DD1200F1A7}" type="pres">
      <dgm:prSet presAssocID="{D299E611-0BD6-4AAA-BB36-6743B9468074}" presName="compChildNode" presStyleCnt="0"/>
      <dgm:spPr/>
    </dgm:pt>
    <dgm:pt modelId="{8878597D-50D4-4719-A927-FA4EAF648985}" type="pres">
      <dgm:prSet presAssocID="{D299E611-0BD6-4AAA-BB36-6743B9468074}" presName="theInnerList" presStyleCnt="0"/>
      <dgm:spPr/>
    </dgm:pt>
    <dgm:pt modelId="{790F32FE-849C-4CA8-BD00-4763F3133E7D}" type="pres">
      <dgm:prSet presAssocID="{F263CFD7-B512-4A58-B0AA-BB6D84FE4B9F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B13BC1-5C0A-4C4E-953D-8FFECA0501F8}" type="pres">
      <dgm:prSet presAssocID="{F263CFD7-B512-4A58-B0AA-BB6D84FE4B9F}" presName="aSpace2" presStyleCnt="0"/>
      <dgm:spPr/>
    </dgm:pt>
    <dgm:pt modelId="{B523CEF3-C484-46BD-8A1D-9673C769C599}" type="pres">
      <dgm:prSet presAssocID="{EDBA98D4-3571-4DCF-BE80-3AC3DF7A8AF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F7C10A-95AA-F047-AA75-F4B92EB59F60}" type="presOf" srcId="{D299E611-0BD6-4AAA-BB36-6743B9468074}" destId="{D0D1EF6A-A77F-4445-865B-D14AE5552CE2}" srcOrd="0" destOrd="0" presId="urn:microsoft.com/office/officeart/2005/8/layout/lProcess2"/>
    <dgm:cxn modelId="{450BB28C-FF2D-FD4E-B40C-9A6C0C6A68DA}" type="presOf" srcId="{79986EC3-1EE4-4844-86B1-AFFB95D8018F}" destId="{5C1D6CDC-8F4C-4EA1-9CF6-1BD151B55808}" srcOrd="0" destOrd="0" presId="urn:microsoft.com/office/officeart/2005/8/layout/lProcess2"/>
    <dgm:cxn modelId="{E8976B8E-AEF0-2847-8370-417129AC251C}" type="presOf" srcId="{4AAA63F2-3984-4C5D-A894-AC3A9BEBC246}" destId="{AA74C1E8-87BA-4B2F-8C6D-47959ABC246B}" srcOrd="0" destOrd="0" presId="urn:microsoft.com/office/officeart/2005/8/layout/lProcess2"/>
    <dgm:cxn modelId="{72594E7B-567C-4034-9465-0D79343ED409}" srcId="{4AAA63F2-3984-4C5D-A894-AC3A9BEBC246}" destId="{BAC2D4E0-B780-4B9F-92EF-019CE22DD23F}" srcOrd="1" destOrd="0" parTransId="{8665AC9B-466E-417E-95C5-44A43651A41F}" sibTransId="{2BE4718D-1977-4FED-AA66-07201CE7C803}"/>
    <dgm:cxn modelId="{A9F2CE7C-DC24-F546-AC35-95C80357150F}" type="presOf" srcId="{F263CFD7-B512-4A58-B0AA-BB6D84FE4B9F}" destId="{790F32FE-849C-4CA8-BD00-4763F3133E7D}" srcOrd="0" destOrd="0" presId="urn:microsoft.com/office/officeart/2005/8/layout/lProcess2"/>
    <dgm:cxn modelId="{9BA55E0C-74F6-694F-8704-ED05A6C9EF24}" type="presOf" srcId="{D299E611-0BD6-4AAA-BB36-6743B9468074}" destId="{764C1B40-FDD9-4DED-82A1-B3941EB75E1D}" srcOrd="1" destOrd="0" presId="urn:microsoft.com/office/officeart/2005/8/layout/lProcess2"/>
    <dgm:cxn modelId="{AB2896C2-C96E-1A41-9251-A4C08E486DC6}" type="presOf" srcId="{EDBA98D4-3571-4DCF-BE80-3AC3DF7A8AFD}" destId="{B523CEF3-C484-46BD-8A1D-9673C769C599}" srcOrd="0" destOrd="0" presId="urn:microsoft.com/office/officeart/2005/8/layout/lProcess2"/>
    <dgm:cxn modelId="{2E71097F-653D-144F-8CC8-00FD83369849}" type="presOf" srcId="{B3DD7681-F8F8-44D1-88C2-0F8ED742C00A}" destId="{1A1FD52D-983D-42A7-B3B6-5A6EFF9DFEFB}" srcOrd="0" destOrd="0" presId="urn:microsoft.com/office/officeart/2005/8/layout/lProcess2"/>
    <dgm:cxn modelId="{8882699B-B27B-486F-B0E4-8CE2C4EB1A9E}" srcId="{D299E611-0BD6-4AAA-BB36-6743B9468074}" destId="{F263CFD7-B512-4A58-B0AA-BB6D84FE4B9F}" srcOrd="0" destOrd="0" parTransId="{98BAE3D5-0BBB-4D16-9EA8-0CBA3A831236}" sibTransId="{B65469D6-CD16-423E-94E4-7F4B56E2BDB1}"/>
    <dgm:cxn modelId="{700EB89D-66CB-4D61-B71D-54730833D8B2}" srcId="{B3DD7681-F8F8-44D1-88C2-0F8ED742C00A}" destId="{4AAA63F2-3984-4C5D-A894-AC3A9BEBC246}" srcOrd="0" destOrd="0" parTransId="{42071AE0-59E6-4182-93F5-D04990DD9AE8}" sibTransId="{B8D30D40-5C2A-4EA9-9D21-DB8ACA37AC62}"/>
    <dgm:cxn modelId="{3FA29EA1-6BC9-47C4-A5C3-8A6D5A992B9F}" srcId="{4AAA63F2-3984-4C5D-A894-AC3A9BEBC246}" destId="{79986EC3-1EE4-4844-86B1-AFFB95D8018F}" srcOrd="0" destOrd="0" parTransId="{F6CA9ACA-F96C-4DFE-97F8-7ACCE96EEBF7}" sibTransId="{B356F59D-ECC7-48B2-847F-0DE7A5FA407C}"/>
    <dgm:cxn modelId="{0C369E68-8611-E84A-93B4-E29C56DA149F}" type="presOf" srcId="{BAC2D4E0-B780-4B9F-92EF-019CE22DD23F}" destId="{BA9D685F-D7BE-4FBD-9BAB-C31D3CDB9C5E}" srcOrd="0" destOrd="0" presId="urn:microsoft.com/office/officeart/2005/8/layout/lProcess2"/>
    <dgm:cxn modelId="{F99A796D-C24F-6C47-A560-31447A48E2F8}" type="presOf" srcId="{4AAA63F2-3984-4C5D-A894-AC3A9BEBC246}" destId="{0AA4558D-A857-445B-9103-3E01987DEEE0}" srcOrd="1" destOrd="0" presId="urn:microsoft.com/office/officeart/2005/8/layout/lProcess2"/>
    <dgm:cxn modelId="{EEE5D7A8-0BA2-442B-AA80-54067910583F}" srcId="{B3DD7681-F8F8-44D1-88C2-0F8ED742C00A}" destId="{D299E611-0BD6-4AAA-BB36-6743B9468074}" srcOrd="1" destOrd="0" parTransId="{FAF75EDF-5488-4517-9F23-176B5CB3CE6D}" sibTransId="{43F77BFA-CF7A-47D6-8E6A-99F237BFB5E4}"/>
    <dgm:cxn modelId="{8FD8F8D8-34C0-4A5D-AAEF-BFAECD9B23B7}" srcId="{D299E611-0BD6-4AAA-BB36-6743B9468074}" destId="{EDBA98D4-3571-4DCF-BE80-3AC3DF7A8AFD}" srcOrd="1" destOrd="0" parTransId="{D917007C-B033-42CC-A521-37E1D9AE2E0D}" sibTransId="{E0D9D6DB-67EF-475E-AEFB-4ED7C1869088}"/>
    <dgm:cxn modelId="{C5D7FB2A-0E04-E943-9676-CD7F3FEEAB95}" type="presParOf" srcId="{1A1FD52D-983D-42A7-B3B6-5A6EFF9DFEFB}" destId="{E8C9C0F6-70B9-4C31-A879-6530D3A50CBB}" srcOrd="0" destOrd="0" presId="urn:microsoft.com/office/officeart/2005/8/layout/lProcess2"/>
    <dgm:cxn modelId="{EE930439-84FD-E24C-B9F5-C99D5D2AD88A}" type="presParOf" srcId="{E8C9C0F6-70B9-4C31-A879-6530D3A50CBB}" destId="{AA74C1E8-87BA-4B2F-8C6D-47959ABC246B}" srcOrd="0" destOrd="0" presId="urn:microsoft.com/office/officeart/2005/8/layout/lProcess2"/>
    <dgm:cxn modelId="{29552F4D-325C-E642-AFFC-8DD64470251C}" type="presParOf" srcId="{E8C9C0F6-70B9-4C31-A879-6530D3A50CBB}" destId="{0AA4558D-A857-445B-9103-3E01987DEEE0}" srcOrd="1" destOrd="0" presId="urn:microsoft.com/office/officeart/2005/8/layout/lProcess2"/>
    <dgm:cxn modelId="{0E019266-4C49-1144-886A-FBF47E73DBBE}" type="presParOf" srcId="{E8C9C0F6-70B9-4C31-A879-6530D3A50CBB}" destId="{98248827-863D-4A12-B726-FCDF35CB4750}" srcOrd="2" destOrd="0" presId="urn:microsoft.com/office/officeart/2005/8/layout/lProcess2"/>
    <dgm:cxn modelId="{C7B71B81-AAFA-2947-991C-C17FBF7B0270}" type="presParOf" srcId="{98248827-863D-4A12-B726-FCDF35CB4750}" destId="{0A6DA266-8B18-4612-8F2A-32F6AC01C2E2}" srcOrd="0" destOrd="0" presId="urn:microsoft.com/office/officeart/2005/8/layout/lProcess2"/>
    <dgm:cxn modelId="{15116F89-C9E2-0541-800D-9057BA4D0222}" type="presParOf" srcId="{0A6DA266-8B18-4612-8F2A-32F6AC01C2E2}" destId="{5C1D6CDC-8F4C-4EA1-9CF6-1BD151B55808}" srcOrd="0" destOrd="0" presId="urn:microsoft.com/office/officeart/2005/8/layout/lProcess2"/>
    <dgm:cxn modelId="{D6BA9926-B120-0049-83EC-E242CF95C7BA}" type="presParOf" srcId="{0A6DA266-8B18-4612-8F2A-32F6AC01C2E2}" destId="{FC5478FC-B56B-4420-A800-877193AC8C90}" srcOrd="1" destOrd="0" presId="urn:microsoft.com/office/officeart/2005/8/layout/lProcess2"/>
    <dgm:cxn modelId="{4858722B-04A4-1F43-B966-2FD6ED76BDD0}" type="presParOf" srcId="{0A6DA266-8B18-4612-8F2A-32F6AC01C2E2}" destId="{BA9D685F-D7BE-4FBD-9BAB-C31D3CDB9C5E}" srcOrd="2" destOrd="0" presId="urn:microsoft.com/office/officeart/2005/8/layout/lProcess2"/>
    <dgm:cxn modelId="{9D17D0CF-2296-A745-81D9-8A1EF32238F5}" type="presParOf" srcId="{1A1FD52D-983D-42A7-B3B6-5A6EFF9DFEFB}" destId="{B44973D9-2656-4056-8E16-14B47B4587DD}" srcOrd="1" destOrd="0" presId="urn:microsoft.com/office/officeart/2005/8/layout/lProcess2"/>
    <dgm:cxn modelId="{4AEE8C41-102F-E641-AC72-1319A8D5CF34}" type="presParOf" srcId="{1A1FD52D-983D-42A7-B3B6-5A6EFF9DFEFB}" destId="{B8EEB631-CB82-457B-BBA2-4C9D67CDB7C3}" srcOrd="2" destOrd="0" presId="urn:microsoft.com/office/officeart/2005/8/layout/lProcess2"/>
    <dgm:cxn modelId="{5C6FD798-BBB7-424A-8647-3B0BD48A3582}" type="presParOf" srcId="{B8EEB631-CB82-457B-BBA2-4C9D67CDB7C3}" destId="{D0D1EF6A-A77F-4445-865B-D14AE5552CE2}" srcOrd="0" destOrd="0" presId="urn:microsoft.com/office/officeart/2005/8/layout/lProcess2"/>
    <dgm:cxn modelId="{864EC108-003D-B245-889B-E7942D9C806A}" type="presParOf" srcId="{B8EEB631-CB82-457B-BBA2-4C9D67CDB7C3}" destId="{764C1B40-FDD9-4DED-82A1-B3941EB75E1D}" srcOrd="1" destOrd="0" presId="urn:microsoft.com/office/officeart/2005/8/layout/lProcess2"/>
    <dgm:cxn modelId="{38F796F8-E510-C943-B417-6680F8A13426}" type="presParOf" srcId="{B8EEB631-CB82-457B-BBA2-4C9D67CDB7C3}" destId="{AFB39093-5AF8-48C9-9E45-16DD1200F1A7}" srcOrd="2" destOrd="0" presId="urn:microsoft.com/office/officeart/2005/8/layout/lProcess2"/>
    <dgm:cxn modelId="{E1998176-C971-6B46-A102-362A781F81D9}" type="presParOf" srcId="{AFB39093-5AF8-48C9-9E45-16DD1200F1A7}" destId="{8878597D-50D4-4719-A927-FA4EAF648985}" srcOrd="0" destOrd="0" presId="urn:microsoft.com/office/officeart/2005/8/layout/lProcess2"/>
    <dgm:cxn modelId="{47C6066B-3241-2F4C-BFB2-63F9959DC9EC}" type="presParOf" srcId="{8878597D-50D4-4719-A927-FA4EAF648985}" destId="{790F32FE-849C-4CA8-BD00-4763F3133E7D}" srcOrd="0" destOrd="0" presId="urn:microsoft.com/office/officeart/2005/8/layout/lProcess2"/>
    <dgm:cxn modelId="{8ABF808F-FECD-E84F-AFE3-8F9CCFA81699}" type="presParOf" srcId="{8878597D-50D4-4719-A927-FA4EAF648985}" destId="{3FB13BC1-5C0A-4C4E-953D-8FFECA0501F8}" srcOrd="1" destOrd="0" presId="urn:microsoft.com/office/officeart/2005/8/layout/lProcess2"/>
    <dgm:cxn modelId="{C3CFD4E6-7B62-6F43-AB05-FE50E6741CF8}" type="presParOf" srcId="{8878597D-50D4-4719-A927-FA4EAF648985}" destId="{B523CEF3-C484-46BD-8A1D-9673C769C59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1B5385-999F-4450-B97C-0BB5A397386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7468BE0-62E8-4B2C-8231-DBE2226CFB8A}">
      <dgm:prSet phldrT="[Texto]" custT="1"/>
      <dgm:spPr>
        <a:solidFill>
          <a:schemeClr val="accent5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s-PE" sz="1600" b="0" dirty="0"/>
            <a:t>Motivación</a:t>
          </a:r>
          <a:br>
            <a:rPr lang="es-PE" sz="1600" b="0" dirty="0"/>
          </a:br>
          <a:r>
            <a:rPr lang="es-PE" sz="1600" b="0" dirty="0"/>
            <a:t>extrínseca</a:t>
          </a:r>
        </a:p>
      </dgm:t>
    </dgm:pt>
    <dgm:pt modelId="{F3AD41F5-C6B2-479C-9B62-141FA9E5F627}" type="parTrans" cxnId="{9E17DA9C-A7CE-4CD4-904A-622504D21384}">
      <dgm:prSet/>
      <dgm:spPr/>
      <dgm:t>
        <a:bodyPr/>
        <a:lstStyle/>
        <a:p>
          <a:endParaRPr lang="es-PE" sz="1600"/>
        </a:p>
      </dgm:t>
    </dgm:pt>
    <dgm:pt modelId="{EBEA8560-0D20-4161-B97E-47EC2E8649D3}" type="sibTrans" cxnId="{9E17DA9C-A7CE-4CD4-904A-622504D21384}">
      <dgm:prSet/>
      <dgm:spPr/>
      <dgm:t>
        <a:bodyPr/>
        <a:lstStyle/>
        <a:p>
          <a:endParaRPr lang="es-PE" sz="1600"/>
        </a:p>
      </dgm:t>
    </dgm:pt>
    <dgm:pt modelId="{B39647F5-AEE5-4871-9277-615EE4193713}">
      <dgm:prSet phldrT="[Texto]" custT="1"/>
      <dgm:spPr>
        <a:solidFill>
          <a:srgbClr val="0197A7"/>
        </a:solidFill>
        <a:ln>
          <a:noFill/>
        </a:ln>
      </dgm:spPr>
      <dgm:t>
        <a:bodyPr/>
        <a:lstStyle/>
        <a:p>
          <a:pPr algn="l"/>
          <a:r>
            <a:rPr lang="es-PE" sz="1400" dirty="0"/>
            <a:t>Hace referencia a que los estímulos motivacionales vienen de fuera del individuo y del exterior de la actividad.</a:t>
          </a:r>
        </a:p>
      </dgm:t>
    </dgm:pt>
    <dgm:pt modelId="{B51D218B-3CB1-4B2E-A13B-8F468F042A91}" type="parTrans" cxnId="{AF5906E6-D539-409C-8CEA-C91634FB13A4}">
      <dgm:prSet/>
      <dgm:spPr/>
      <dgm:t>
        <a:bodyPr/>
        <a:lstStyle/>
        <a:p>
          <a:endParaRPr lang="es-PE" sz="1600"/>
        </a:p>
      </dgm:t>
    </dgm:pt>
    <dgm:pt modelId="{896DBEEB-FB2E-47E1-8BCA-38EC9BDE7C35}" type="sibTrans" cxnId="{AF5906E6-D539-409C-8CEA-C91634FB13A4}">
      <dgm:prSet/>
      <dgm:spPr/>
      <dgm:t>
        <a:bodyPr/>
        <a:lstStyle/>
        <a:p>
          <a:endParaRPr lang="es-PE" sz="1600"/>
        </a:p>
      </dgm:t>
    </dgm:pt>
    <dgm:pt modelId="{70207EC4-D778-4958-B74C-4F682C51AC0D}" type="pres">
      <dgm:prSet presAssocID="{4C1B5385-999F-4450-B97C-0BB5A397386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D97B206-9936-448A-BC4A-01922AC9BEB4}" type="pres">
      <dgm:prSet presAssocID="{17468BE0-62E8-4B2C-8231-DBE2226CFB8A}" presName="compNode" presStyleCnt="0"/>
      <dgm:spPr/>
    </dgm:pt>
    <dgm:pt modelId="{8B496CFD-8CA2-4C52-A4F7-2E1043F00DCD}" type="pres">
      <dgm:prSet presAssocID="{17468BE0-62E8-4B2C-8231-DBE2226CFB8A}" presName="aNode" presStyleLbl="bgShp" presStyleIdx="0" presStyleCnt="1" custLinFactX="-49503" custLinFactNeighborX="-100000" custLinFactNeighborY="4428"/>
      <dgm:spPr/>
      <dgm:t>
        <a:bodyPr/>
        <a:lstStyle/>
        <a:p>
          <a:endParaRPr lang="es-ES"/>
        </a:p>
      </dgm:t>
    </dgm:pt>
    <dgm:pt modelId="{4CA9D6A1-5FA6-414A-86CB-3EE2CC023198}" type="pres">
      <dgm:prSet presAssocID="{17468BE0-62E8-4B2C-8231-DBE2226CFB8A}" presName="textNode" presStyleLbl="bgShp" presStyleIdx="0" presStyleCnt="1"/>
      <dgm:spPr/>
      <dgm:t>
        <a:bodyPr/>
        <a:lstStyle/>
        <a:p>
          <a:endParaRPr lang="es-ES"/>
        </a:p>
      </dgm:t>
    </dgm:pt>
    <dgm:pt modelId="{D0D26502-D17F-4DE5-961D-5E55050FAF1D}" type="pres">
      <dgm:prSet presAssocID="{17468BE0-62E8-4B2C-8231-DBE2226CFB8A}" presName="compChildNode" presStyleCnt="0"/>
      <dgm:spPr/>
    </dgm:pt>
    <dgm:pt modelId="{2EE70EAD-1534-4C7D-B59B-AE683A60AEBC}" type="pres">
      <dgm:prSet presAssocID="{17468BE0-62E8-4B2C-8231-DBE2226CFB8A}" presName="theInnerList" presStyleCnt="0"/>
      <dgm:spPr/>
    </dgm:pt>
    <dgm:pt modelId="{28E6E228-1F7E-4D85-8DD9-B35E964F574F}" type="pres">
      <dgm:prSet presAssocID="{B39647F5-AEE5-4871-9277-615EE4193713}" presName="childNode" presStyleLbl="node1" presStyleIdx="0" presStyleCnt="1" custLinFactNeighborY="-3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8E5C1E7-A3BD-BA48-B38D-A6426B438BD1}" type="presOf" srcId="{17468BE0-62E8-4B2C-8231-DBE2226CFB8A}" destId="{8B496CFD-8CA2-4C52-A4F7-2E1043F00DCD}" srcOrd="0" destOrd="0" presId="urn:microsoft.com/office/officeart/2005/8/layout/lProcess2"/>
    <dgm:cxn modelId="{430A0B0F-0A3D-4943-9EF4-A9DCE06285E4}" type="presOf" srcId="{B39647F5-AEE5-4871-9277-615EE4193713}" destId="{28E6E228-1F7E-4D85-8DD9-B35E964F574F}" srcOrd="0" destOrd="0" presId="urn:microsoft.com/office/officeart/2005/8/layout/lProcess2"/>
    <dgm:cxn modelId="{9E17DA9C-A7CE-4CD4-904A-622504D21384}" srcId="{4C1B5385-999F-4450-B97C-0BB5A397386E}" destId="{17468BE0-62E8-4B2C-8231-DBE2226CFB8A}" srcOrd="0" destOrd="0" parTransId="{F3AD41F5-C6B2-479C-9B62-141FA9E5F627}" sibTransId="{EBEA8560-0D20-4161-B97E-47EC2E8649D3}"/>
    <dgm:cxn modelId="{880B9CA9-5C01-884F-B02D-C0DCB8FDCF92}" type="presOf" srcId="{17468BE0-62E8-4B2C-8231-DBE2226CFB8A}" destId="{4CA9D6A1-5FA6-414A-86CB-3EE2CC023198}" srcOrd="1" destOrd="0" presId="urn:microsoft.com/office/officeart/2005/8/layout/lProcess2"/>
    <dgm:cxn modelId="{AF5906E6-D539-409C-8CEA-C91634FB13A4}" srcId="{17468BE0-62E8-4B2C-8231-DBE2226CFB8A}" destId="{B39647F5-AEE5-4871-9277-615EE4193713}" srcOrd="0" destOrd="0" parTransId="{B51D218B-3CB1-4B2E-A13B-8F468F042A91}" sibTransId="{896DBEEB-FB2E-47E1-8BCA-38EC9BDE7C35}"/>
    <dgm:cxn modelId="{945C1719-C9E5-C74C-BAB8-19D4A1AA1920}" type="presOf" srcId="{4C1B5385-999F-4450-B97C-0BB5A397386E}" destId="{70207EC4-D778-4958-B74C-4F682C51AC0D}" srcOrd="0" destOrd="0" presId="urn:microsoft.com/office/officeart/2005/8/layout/lProcess2"/>
    <dgm:cxn modelId="{5015F536-53CE-754F-8908-BF9CCB9AFCAB}" type="presParOf" srcId="{70207EC4-D778-4958-B74C-4F682C51AC0D}" destId="{6D97B206-9936-448A-BC4A-01922AC9BEB4}" srcOrd="0" destOrd="0" presId="urn:microsoft.com/office/officeart/2005/8/layout/lProcess2"/>
    <dgm:cxn modelId="{BECDEF0A-4F86-2440-9A23-8A9A2E59FDC4}" type="presParOf" srcId="{6D97B206-9936-448A-BC4A-01922AC9BEB4}" destId="{8B496CFD-8CA2-4C52-A4F7-2E1043F00DCD}" srcOrd="0" destOrd="0" presId="urn:microsoft.com/office/officeart/2005/8/layout/lProcess2"/>
    <dgm:cxn modelId="{B47A6AFC-1516-F742-ADDA-A3E921DB1625}" type="presParOf" srcId="{6D97B206-9936-448A-BC4A-01922AC9BEB4}" destId="{4CA9D6A1-5FA6-414A-86CB-3EE2CC023198}" srcOrd="1" destOrd="0" presId="urn:microsoft.com/office/officeart/2005/8/layout/lProcess2"/>
    <dgm:cxn modelId="{89135F32-C34D-6A45-BE25-9A72F9E048AB}" type="presParOf" srcId="{6D97B206-9936-448A-BC4A-01922AC9BEB4}" destId="{D0D26502-D17F-4DE5-961D-5E55050FAF1D}" srcOrd="2" destOrd="0" presId="urn:microsoft.com/office/officeart/2005/8/layout/lProcess2"/>
    <dgm:cxn modelId="{593E1717-F9CF-FC47-8B0B-B901FC91F117}" type="presParOf" srcId="{D0D26502-D17F-4DE5-961D-5E55050FAF1D}" destId="{2EE70EAD-1534-4C7D-B59B-AE683A60AEBC}" srcOrd="0" destOrd="0" presId="urn:microsoft.com/office/officeart/2005/8/layout/lProcess2"/>
    <dgm:cxn modelId="{38A55B41-504E-0E47-982E-092FDF941D54}" type="presParOf" srcId="{2EE70EAD-1534-4C7D-B59B-AE683A60AEBC}" destId="{28E6E228-1F7E-4D85-8DD9-B35E964F574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1B5385-999F-4450-B97C-0BB5A397386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3294172-983F-4694-AC7C-60FC0502062B}">
      <dgm:prSet phldrT="[Texto]" custT="1"/>
      <dgm:spPr>
        <a:solidFill>
          <a:schemeClr val="accent5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s-PE" sz="1600" b="0" dirty="0"/>
            <a:t>Motivación</a:t>
          </a:r>
          <a:br>
            <a:rPr lang="es-PE" sz="1600" b="0" dirty="0"/>
          </a:br>
          <a:r>
            <a:rPr lang="es-PE" sz="1600" b="0" dirty="0"/>
            <a:t>intrínseca</a:t>
          </a:r>
        </a:p>
      </dgm:t>
    </dgm:pt>
    <dgm:pt modelId="{DD7201BF-9C4D-4ADC-AACE-D3E4D305572B}" type="parTrans" cxnId="{96B7F9CF-8D0D-4532-B570-4368C145998D}">
      <dgm:prSet/>
      <dgm:spPr/>
      <dgm:t>
        <a:bodyPr/>
        <a:lstStyle/>
        <a:p>
          <a:endParaRPr lang="es-PE" sz="1600"/>
        </a:p>
      </dgm:t>
    </dgm:pt>
    <dgm:pt modelId="{4E0A3DED-D83C-44F5-B4EA-0B7FFB00699D}" type="sibTrans" cxnId="{96B7F9CF-8D0D-4532-B570-4368C145998D}">
      <dgm:prSet/>
      <dgm:spPr/>
      <dgm:t>
        <a:bodyPr/>
        <a:lstStyle/>
        <a:p>
          <a:endParaRPr lang="es-PE" sz="1600"/>
        </a:p>
      </dgm:t>
    </dgm:pt>
    <dgm:pt modelId="{2705D36D-3759-4A2D-A8E3-4BE029F46BBA}">
      <dgm:prSet phldrT="[Texto]" custT="1"/>
      <dgm:spPr>
        <a:solidFill>
          <a:srgbClr val="0197A7"/>
        </a:solidFill>
        <a:ln>
          <a:noFill/>
        </a:ln>
      </dgm:spPr>
      <dgm:t>
        <a:bodyPr/>
        <a:lstStyle/>
        <a:p>
          <a:pPr algn="l"/>
          <a:r>
            <a:rPr lang="es-PE" sz="1400" dirty="0"/>
            <a:t>Hace referencia a la motivación que viene del interior del individuo, más que de cualquier recompensa externa.</a:t>
          </a:r>
        </a:p>
      </dgm:t>
    </dgm:pt>
    <dgm:pt modelId="{6772D433-BEF2-4A25-BCC8-8226BBEE4923}" type="parTrans" cxnId="{25B34B32-9B95-45A9-86A4-1D0E0C3D6907}">
      <dgm:prSet/>
      <dgm:spPr/>
      <dgm:t>
        <a:bodyPr/>
        <a:lstStyle/>
        <a:p>
          <a:endParaRPr lang="es-PE" sz="1600"/>
        </a:p>
      </dgm:t>
    </dgm:pt>
    <dgm:pt modelId="{674A39E7-16C7-485F-BC6D-7D9B9117D634}" type="sibTrans" cxnId="{25B34B32-9B95-45A9-86A4-1D0E0C3D6907}">
      <dgm:prSet/>
      <dgm:spPr/>
      <dgm:t>
        <a:bodyPr/>
        <a:lstStyle/>
        <a:p>
          <a:endParaRPr lang="es-PE" sz="1600"/>
        </a:p>
      </dgm:t>
    </dgm:pt>
    <dgm:pt modelId="{70207EC4-D778-4958-B74C-4F682C51AC0D}" type="pres">
      <dgm:prSet presAssocID="{4C1B5385-999F-4450-B97C-0BB5A397386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3380DC1-E479-44B1-A5C6-F15326BBED92}" type="pres">
      <dgm:prSet presAssocID="{83294172-983F-4694-AC7C-60FC0502062B}" presName="compNode" presStyleCnt="0"/>
      <dgm:spPr/>
    </dgm:pt>
    <dgm:pt modelId="{3C1D7243-5FB0-468B-9A0C-C8E2F828D83A}" type="pres">
      <dgm:prSet presAssocID="{83294172-983F-4694-AC7C-60FC0502062B}" presName="aNode" presStyleLbl="bgShp" presStyleIdx="0" presStyleCnt="1" custLinFactNeighborX="-2350" custLinFactNeighborY="22581"/>
      <dgm:spPr/>
      <dgm:t>
        <a:bodyPr/>
        <a:lstStyle/>
        <a:p>
          <a:endParaRPr lang="es-ES"/>
        </a:p>
      </dgm:t>
    </dgm:pt>
    <dgm:pt modelId="{CFA4C55D-EF3A-42B0-8622-ABB6E3962B3F}" type="pres">
      <dgm:prSet presAssocID="{83294172-983F-4694-AC7C-60FC0502062B}" presName="textNode" presStyleLbl="bgShp" presStyleIdx="0" presStyleCnt="1"/>
      <dgm:spPr/>
      <dgm:t>
        <a:bodyPr/>
        <a:lstStyle/>
        <a:p>
          <a:endParaRPr lang="es-ES"/>
        </a:p>
      </dgm:t>
    </dgm:pt>
    <dgm:pt modelId="{CD0869C9-2CB7-4A0F-A9DB-CECC7FED64F9}" type="pres">
      <dgm:prSet presAssocID="{83294172-983F-4694-AC7C-60FC0502062B}" presName="compChildNode" presStyleCnt="0"/>
      <dgm:spPr/>
    </dgm:pt>
    <dgm:pt modelId="{7B3CB881-9771-4258-B8C8-0812EB84C8BE}" type="pres">
      <dgm:prSet presAssocID="{83294172-983F-4694-AC7C-60FC0502062B}" presName="theInnerList" presStyleCnt="0"/>
      <dgm:spPr/>
    </dgm:pt>
    <dgm:pt modelId="{5593FE15-0829-4BCA-9165-7BCCCCB2F54D}" type="pres">
      <dgm:prSet presAssocID="{2705D36D-3759-4A2D-A8E3-4BE029F46BBA}" presName="childNode" presStyleLbl="node1" presStyleIdx="0" presStyleCnt="1" custLinFactNeighborY="-3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CFE8296-56C6-D244-829C-A5AB8BCF0E61}" type="presOf" srcId="{83294172-983F-4694-AC7C-60FC0502062B}" destId="{3C1D7243-5FB0-468B-9A0C-C8E2F828D83A}" srcOrd="0" destOrd="0" presId="urn:microsoft.com/office/officeart/2005/8/layout/lProcess2"/>
    <dgm:cxn modelId="{25B34B32-9B95-45A9-86A4-1D0E0C3D6907}" srcId="{83294172-983F-4694-AC7C-60FC0502062B}" destId="{2705D36D-3759-4A2D-A8E3-4BE029F46BBA}" srcOrd="0" destOrd="0" parTransId="{6772D433-BEF2-4A25-BCC8-8226BBEE4923}" sibTransId="{674A39E7-16C7-485F-BC6D-7D9B9117D634}"/>
    <dgm:cxn modelId="{96B7F9CF-8D0D-4532-B570-4368C145998D}" srcId="{4C1B5385-999F-4450-B97C-0BB5A397386E}" destId="{83294172-983F-4694-AC7C-60FC0502062B}" srcOrd="0" destOrd="0" parTransId="{DD7201BF-9C4D-4ADC-AACE-D3E4D305572B}" sibTransId="{4E0A3DED-D83C-44F5-B4EA-0B7FFB00699D}"/>
    <dgm:cxn modelId="{A2ACB4F2-DC86-1D47-8973-15203CA7E3C0}" type="presOf" srcId="{2705D36D-3759-4A2D-A8E3-4BE029F46BBA}" destId="{5593FE15-0829-4BCA-9165-7BCCCCB2F54D}" srcOrd="0" destOrd="0" presId="urn:microsoft.com/office/officeart/2005/8/layout/lProcess2"/>
    <dgm:cxn modelId="{05C3BFA4-B8AD-234E-B0E2-59ABEE44411D}" type="presOf" srcId="{83294172-983F-4694-AC7C-60FC0502062B}" destId="{CFA4C55D-EF3A-42B0-8622-ABB6E3962B3F}" srcOrd="1" destOrd="0" presId="urn:microsoft.com/office/officeart/2005/8/layout/lProcess2"/>
    <dgm:cxn modelId="{945C1719-C9E5-C74C-BAB8-19D4A1AA1920}" type="presOf" srcId="{4C1B5385-999F-4450-B97C-0BB5A397386E}" destId="{70207EC4-D778-4958-B74C-4F682C51AC0D}" srcOrd="0" destOrd="0" presId="urn:microsoft.com/office/officeart/2005/8/layout/lProcess2"/>
    <dgm:cxn modelId="{30BA86DA-26BA-574F-B86A-73C478E09677}" type="presParOf" srcId="{70207EC4-D778-4958-B74C-4F682C51AC0D}" destId="{B3380DC1-E479-44B1-A5C6-F15326BBED92}" srcOrd="0" destOrd="0" presId="urn:microsoft.com/office/officeart/2005/8/layout/lProcess2"/>
    <dgm:cxn modelId="{73302911-7644-2A43-9E7C-22F7B0505D9F}" type="presParOf" srcId="{B3380DC1-E479-44B1-A5C6-F15326BBED92}" destId="{3C1D7243-5FB0-468B-9A0C-C8E2F828D83A}" srcOrd="0" destOrd="0" presId="urn:microsoft.com/office/officeart/2005/8/layout/lProcess2"/>
    <dgm:cxn modelId="{CE7FB458-8934-2246-90A2-EB95918F64E5}" type="presParOf" srcId="{B3380DC1-E479-44B1-A5C6-F15326BBED92}" destId="{CFA4C55D-EF3A-42B0-8622-ABB6E3962B3F}" srcOrd="1" destOrd="0" presId="urn:microsoft.com/office/officeart/2005/8/layout/lProcess2"/>
    <dgm:cxn modelId="{B052D918-40F8-9F49-9B9E-A0B6E058E878}" type="presParOf" srcId="{B3380DC1-E479-44B1-A5C6-F15326BBED92}" destId="{CD0869C9-2CB7-4A0F-A9DB-CECC7FED64F9}" srcOrd="2" destOrd="0" presId="urn:microsoft.com/office/officeart/2005/8/layout/lProcess2"/>
    <dgm:cxn modelId="{37494E3A-E887-6749-BCFE-B862BE015497}" type="presParOf" srcId="{CD0869C9-2CB7-4A0F-A9DB-CECC7FED64F9}" destId="{7B3CB881-9771-4258-B8C8-0812EB84C8BE}" srcOrd="0" destOrd="0" presId="urn:microsoft.com/office/officeart/2005/8/layout/lProcess2"/>
    <dgm:cxn modelId="{4F9730E1-E96A-B942-82A0-6A84D5D6928C}" type="presParOf" srcId="{7B3CB881-9771-4258-B8C8-0812EB84C8BE}" destId="{5593FE15-0829-4BCA-9165-7BCCCCB2F54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1B5385-999F-4450-B97C-0BB5A397386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F32A7A3-04EC-468E-BE4B-2F75A39E1CFA}">
      <dgm:prSet phldrT="[Texto]" custT="1"/>
      <dgm:spPr>
        <a:solidFill>
          <a:schemeClr val="accent5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s-PE" sz="1600" b="0" dirty="0"/>
            <a:t>Motivación</a:t>
          </a:r>
          <a:br>
            <a:rPr lang="es-PE" sz="1600" b="0" dirty="0"/>
          </a:br>
          <a:r>
            <a:rPr lang="es-PE" sz="1600" b="0" dirty="0"/>
            <a:t>positiva</a:t>
          </a:r>
        </a:p>
      </dgm:t>
    </dgm:pt>
    <dgm:pt modelId="{EF9DAA7A-2DD2-49E7-9A53-B1894AC767FD}" type="parTrans" cxnId="{BB9814B3-6A64-4EF4-94DE-440B4758E1DB}">
      <dgm:prSet/>
      <dgm:spPr/>
      <dgm:t>
        <a:bodyPr/>
        <a:lstStyle/>
        <a:p>
          <a:endParaRPr lang="es-PE" sz="1600"/>
        </a:p>
      </dgm:t>
    </dgm:pt>
    <dgm:pt modelId="{7E0199A9-E8D2-463F-B1FA-D9A0A9F8F06E}" type="sibTrans" cxnId="{BB9814B3-6A64-4EF4-94DE-440B4758E1DB}">
      <dgm:prSet/>
      <dgm:spPr/>
      <dgm:t>
        <a:bodyPr/>
        <a:lstStyle/>
        <a:p>
          <a:endParaRPr lang="es-PE" sz="1600"/>
        </a:p>
      </dgm:t>
    </dgm:pt>
    <dgm:pt modelId="{375F320E-D003-4649-B62E-4B6561D91CAA}">
      <dgm:prSet phldrT="[Texto]" custT="1"/>
      <dgm:spPr>
        <a:solidFill>
          <a:srgbClr val="0197A7"/>
        </a:solidFill>
        <a:ln>
          <a:noFill/>
        </a:ln>
      </dgm:spPr>
      <dgm:t>
        <a:bodyPr/>
        <a:lstStyle/>
        <a:p>
          <a:pPr algn="l"/>
          <a:r>
            <a:rPr lang="es-PE" sz="1400" dirty="0"/>
            <a:t>Proceso por el cual un individuo inicia o mantiene adherido una conducta gracias a la obtención de una recompensa positiva, sea externa o interna (por el placer de la actividad)</a:t>
          </a:r>
        </a:p>
      </dgm:t>
    </dgm:pt>
    <dgm:pt modelId="{D098181B-BAA6-47CB-917B-930B0E26F800}" type="parTrans" cxnId="{134E8D96-2D90-4940-8706-CDA876D2F697}">
      <dgm:prSet/>
      <dgm:spPr/>
      <dgm:t>
        <a:bodyPr/>
        <a:lstStyle/>
        <a:p>
          <a:endParaRPr lang="es-PE" sz="1600"/>
        </a:p>
      </dgm:t>
    </dgm:pt>
    <dgm:pt modelId="{8E74796C-C584-4599-A195-1D5DF7B7B9A5}" type="sibTrans" cxnId="{134E8D96-2D90-4940-8706-CDA876D2F697}">
      <dgm:prSet/>
      <dgm:spPr/>
      <dgm:t>
        <a:bodyPr/>
        <a:lstStyle/>
        <a:p>
          <a:endParaRPr lang="es-PE" sz="1600"/>
        </a:p>
      </dgm:t>
    </dgm:pt>
    <dgm:pt modelId="{70207EC4-D778-4958-B74C-4F682C51AC0D}" type="pres">
      <dgm:prSet presAssocID="{4C1B5385-999F-4450-B97C-0BB5A397386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4933DC4-DA0A-4C20-AB16-FEFB69372D74}" type="pres">
      <dgm:prSet presAssocID="{6F32A7A3-04EC-468E-BE4B-2F75A39E1CFA}" presName="compNode" presStyleCnt="0"/>
      <dgm:spPr/>
    </dgm:pt>
    <dgm:pt modelId="{A53759C5-E2E3-4DC9-9810-7C83629433F1}" type="pres">
      <dgm:prSet presAssocID="{6F32A7A3-04EC-468E-BE4B-2F75A39E1CFA}" presName="aNode" presStyleLbl="bgShp" presStyleIdx="0" presStyleCnt="1" custLinFactNeighborY="342"/>
      <dgm:spPr/>
      <dgm:t>
        <a:bodyPr/>
        <a:lstStyle/>
        <a:p>
          <a:endParaRPr lang="es-ES"/>
        </a:p>
      </dgm:t>
    </dgm:pt>
    <dgm:pt modelId="{271923D6-E8F7-4D67-8210-47EAF9DF5227}" type="pres">
      <dgm:prSet presAssocID="{6F32A7A3-04EC-468E-BE4B-2F75A39E1CFA}" presName="textNode" presStyleLbl="bgShp" presStyleIdx="0" presStyleCnt="1"/>
      <dgm:spPr/>
      <dgm:t>
        <a:bodyPr/>
        <a:lstStyle/>
        <a:p>
          <a:endParaRPr lang="es-ES"/>
        </a:p>
      </dgm:t>
    </dgm:pt>
    <dgm:pt modelId="{A1A3B1AE-1EC5-4C7B-96A4-2AEA9E9024DB}" type="pres">
      <dgm:prSet presAssocID="{6F32A7A3-04EC-468E-BE4B-2F75A39E1CFA}" presName="compChildNode" presStyleCnt="0"/>
      <dgm:spPr/>
    </dgm:pt>
    <dgm:pt modelId="{7FE955C2-307D-4F22-9D83-497B3E78F0B4}" type="pres">
      <dgm:prSet presAssocID="{6F32A7A3-04EC-468E-BE4B-2F75A39E1CFA}" presName="theInnerList" presStyleCnt="0"/>
      <dgm:spPr/>
    </dgm:pt>
    <dgm:pt modelId="{39A38353-F1E9-4941-AD9C-B01AED06FCBB}" type="pres">
      <dgm:prSet presAssocID="{375F320E-D003-4649-B62E-4B6561D91CAA}" presName="childNode" presStyleLbl="node1" presStyleIdx="0" presStyleCnt="1" custLinFactNeighborY="-3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765CD4-D1C5-ED43-863D-C1A947CC8B30}" type="presOf" srcId="{6F32A7A3-04EC-468E-BE4B-2F75A39E1CFA}" destId="{A53759C5-E2E3-4DC9-9810-7C83629433F1}" srcOrd="0" destOrd="0" presId="urn:microsoft.com/office/officeart/2005/8/layout/lProcess2"/>
    <dgm:cxn modelId="{134E8D96-2D90-4940-8706-CDA876D2F697}" srcId="{6F32A7A3-04EC-468E-BE4B-2F75A39E1CFA}" destId="{375F320E-D003-4649-B62E-4B6561D91CAA}" srcOrd="0" destOrd="0" parTransId="{D098181B-BAA6-47CB-917B-930B0E26F800}" sibTransId="{8E74796C-C584-4599-A195-1D5DF7B7B9A5}"/>
    <dgm:cxn modelId="{BB9814B3-6A64-4EF4-94DE-440B4758E1DB}" srcId="{4C1B5385-999F-4450-B97C-0BB5A397386E}" destId="{6F32A7A3-04EC-468E-BE4B-2F75A39E1CFA}" srcOrd="0" destOrd="0" parTransId="{EF9DAA7A-2DD2-49E7-9A53-B1894AC767FD}" sibTransId="{7E0199A9-E8D2-463F-B1FA-D9A0A9F8F06E}"/>
    <dgm:cxn modelId="{B5328469-C51A-F94A-BD5C-AAF8B1F22DC2}" type="presOf" srcId="{6F32A7A3-04EC-468E-BE4B-2F75A39E1CFA}" destId="{271923D6-E8F7-4D67-8210-47EAF9DF5227}" srcOrd="1" destOrd="0" presId="urn:microsoft.com/office/officeart/2005/8/layout/lProcess2"/>
    <dgm:cxn modelId="{9631739D-3DE1-4643-B3DE-A089FDC173E5}" type="presOf" srcId="{375F320E-D003-4649-B62E-4B6561D91CAA}" destId="{39A38353-F1E9-4941-AD9C-B01AED06FCBB}" srcOrd="0" destOrd="0" presId="urn:microsoft.com/office/officeart/2005/8/layout/lProcess2"/>
    <dgm:cxn modelId="{945C1719-C9E5-C74C-BAB8-19D4A1AA1920}" type="presOf" srcId="{4C1B5385-999F-4450-B97C-0BB5A397386E}" destId="{70207EC4-D778-4958-B74C-4F682C51AC0D}" srcOrd="0" destOrd="0" presId="urn:microsoft.com/office/officeart/2005/8/layout/lProcess2"/>
    <dgm:cxn modelId="{FA153CE1-BA00-914F-9B0D-F9B1DE63F502}" type="presParOf" srcId="{70207EC4-D778-4958-B74C-4F682C51AC0D}" destId="{F4933DC4-DA0A-4C20-AB16-FEFB69372D74}" srcOrd="0" destOrd="0" presId="urn:microsoft.com/office/officeart/2005/8/layout/lProcess2"/>
    <dgm:cxn modelId="{0B3707D0-5399-9C45-9B6D-62F9D4A1AA15}" type="presParOf" srcId="{F4933DC4-DA0A-4C20-AB16-FEFB69372D74}" destId="{A53759C5-E2E3-4DC9-9810-7C83629433F1}" srcOrd="0" destOrd="0" presId="urn:microsoft.com/office/officeart/2005/8/layout/lProcess2"/>
    <dgm:cxn modelId="{FDFB8EAD-05C8-0E4B-9A6E-1C7D44825E65}" type="presParOf" srcId="{F4933DC4-DA0A-4C20-AB16-FEFB69372D74}" destId="{271923D6-E8F7-4D67-8210-47EAF9DF5227}" srcOrd="1" destOrd="0" presId="urn:microsoft.com/office/officeart/2005/8/layout/lProcess2"/>
    <dgm:cxn modelId="{7E20AA64-C699-3940-B7E2-26A0956C95D0}" type="presParOf" srcId="{F4933DC4-DA0A-4C20-AB16-FEFB69372D74}" destId="{A1A3B1AE-1EC5-4C7B-96A4-2AEA9E9024DB}" srcOrd="2" destOrd="0" presId="urn:microsoft.com/office/officeart/2005/8/layout/lProcess2"/>
    <dgm:cxn modelId="{51B001BA-9F9A-0F4D-BABD-4E35F68FD4DF}" type="presParOf" srcId="{A1A3B1AE-1EC5-4C7B-96A4-2AEA9E9024DB}" destId="{7FE955C2-307D-4F22-9D83-497B3E78F0B4}" srcOrd="0" destOrd="0" presId="urn:microsoft.com/office/officeart/2005/8/layout/lProcess2"/>
    <dgm:cxn modelId="{1362D61A-EE11-0344-B220-F439DE13070D}" type="presParOf" srcId="{7FE955C2-307D-4F22-9D83-497B3E78F0B4}" destId="{39A38353-F1E9-4941-AD9C-B01AED06FCB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B5385-999F-4450-B97C-0BB5A397386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7468BE0-62E8-4B2C-8231-DBE2226CFB8A}">
      <dgm:prSet phldrT="[Texto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PE" sz="1600" b="0" dirty="0"/>
            <a:t>Motivación</a:t>
          </a:r>
          <a:br>
            <a:rPr lang="es-PE" sz="1600" b="0" dirty="0"/>
          </a:br>
          <a:r>
            <a:rPr lang="es-PE" sz="1600" b="0" dirty="0"/>
            <a:t>negativa</a:t>
          </a:r>
        </a:p>
      </dgm:t>
    </dgm:pt>
    <dgm:pt modelId="{F3AD41F5-C6B2-479C-9B62-141FA9E5F627}" type="parTrans" cxnId="{9E17DA9C-A7CE-4CD4-904A-622504D21384}">
      <dgm:prSet/>
      <dgm:spPr/>
      <dgm:t>
        <a:bodyPr/>
        <a:lstStyle/>
        <a:p>
          <a:endParaRPr lang="es-PE"/>
        </a:p>
      </dgm:t>
    </dgm:pt>
    <dgm:pt modelId="{EBEA8560-0D20-4161-B97E-47EC2E8649D3}" type="sibTrans" cxnId="{9E17DA9C-A7CE-4CD4-904A-622504D21384}">
      <dgm:prSet/>
      <dgm:spPr/>
      <dgm:t>
        <a:bodyPr/>
        <a:lstStyle/>
        <a:p>
          <a:endParaRPr lang="es-PE"/>
        </a:p>
      </dgm:t>
    </dgm:pt>
    <dgm:pt modelId="{B39647F5-AEE5-4871-9277-615EE4193713}">
      <dgm:prSet phldrT="[Texto]"/>
      <dgm:spPr>
        <a:solidFill>
          <a:srgbClr val="0197A7"/>
        </a:solidFill>
        <a:ln>
          <a:noFill/>
        </a:ln>
      </dgm:spPr>
      <dgm:t>
        <a:bodyPr/>
        <a:lstStyle/>
        <a:p>
          <a:pPr algn="l"/>
          <a:r>
            <a:rPr lang="es-PE" dirty="0"/>
            <a:t>Se refiere al proceso por el que una persona inicia o se mantiene adherida a una conducta para evitar una consecuencia desagradable, externa (castigo, humillación, etc.) o interna (sensación de frustración o fracaso).</a:t>
          </a:r>
        </a:p>
      </dgm:t>
    </dgm:pt>
    <dgm:pt modelId="{B51D218B-3CB1-4B2E-A13B-8F468F042A91}" type="parTrans" cxnId="{AF5906E6-D539-409C-8CEA-C91634FB13A4}">
      <dgm:prSet/>
      <dgm:spPr/>
      <dgm:t>
        <a:bodyPr/>
        <a:lstStyle/>
        <a:p>
          <a:endParaRPr lang="es-PE"/>
        </a:p>
      </dgm:t>
    </dgm:pt>
    <dgm:pt modelId="{896DBEEB-FB2E-47E1-8BCA-38EC9BDE7C35}" type="sibTrans" cxnId="{AF5906E6-D539-409C-8CEA-C91634FB13A4}">
      <dgm:prSet/>
      <dgm:spPr/>
      <dgm:t>
        <a:bodyPr/>
        <a:lstStyle/>
        <a:p>
          <a:endParaRPr lang="es-PE"/>
        </a:p>
      </dgm:t>
    </dgm:pt>
    <dgm:pt modelId="{70207EC4-D778-4958-B74C-4F682C51AC0D}" type="pres">
      <dgm:prSet presAssocID="{4C1B5385-999F-4450-B97C-0BB5A397386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D97B206-9936-448A-BC4A-01922AC9BEB4}" type="pres">
      <dgm:prSet presAssocID="{17468BE0-62E8-4B2C-8231-DBE2226CFB8A}" presName="compNode" presStyleCnt="0"/>
      <dgm:spPr/>
    </dgm:pt>
    <dgm:pt modelId="{8B496CFD-8CA2-4C52-A4F7-2E1043F00DCD}" type="pres">
      <dgm:prSet presAssocID="{17468BE0-62E8-4B2C-8231-DBE2226CFB8A}" presName="aNode" presStyleLbl="bgShp" presStyleIdx="0" presStyleCnt="1"/>
      <dgm:spPr/>
      <dgm:t>
        <a:bodyPr/>
        <a:lstStyle/>
        <a:p>
          <a:endParaRPr lang="es-ES"/>
        </a:p>
      </dgm:t>
    </dgm:pt>
    <dgm:pt modelId="{4CA9D6A1-5FA6-414A-86CB-3EE2CC023198}" type="pres">
      <dgm:prSet presAssocID="{17468BE0-62E8-4B2C-8231-DBE2226CFB8A}" presName="textNode" presStyleLbl="bgShp" presStyleIdx="0" presStyleCnt="1"/>
      <dgm:spPr/>
      <dgm:t>
        <a:bodyPr/>
        <a:lstStyle/>
        <a:p>
          <a:endParaRPr lang="es-ES"/>
        </a:p>
      </dgm:t>
    </dgm:pt>
    <dgm:pt modelId="{D0D26502-D17F-4DE5-961D-5E55050FAF1D}" type="pres">
      <dgm:prSet presAssocID="{17468BE0-62E8-4B2C-8231-DBE2226CFB8A}" presName="compChildNode" presStyleCnt="0"/>
      <dgm:spPr/>
    </dgm:pt>
    <dgm:pt modelId="{2EE70EAD-1534-4C7D-B59B-AE683A60AEBC}" type="pres">
      <dgm:prSet presAssocID="{17468BE0-62E8-4B2C-8231-DBE2226CFB8A}" presName="theInnerList" presStyleCnt="0"/>
      <dgm:spPr/>
    </dgm:pt>
    <dgm:pt modelId="{28E6E228-1F7E-4D85-8DD9-B35E964F574F}" type="pres">
      <dgm:prSet presAssocID="{B39647F5-AEE5-4871-9277-615EE4193713}" presName="childNode" presStyleLbl="node1" presStyleIdx="0" presStyleCnt="1" custScaleY="1347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010366-83C9-1145-B924-8761E0ED1A56}" type="presOf" srcId="{B39647F5-AEE5-4871-9277-615EE4193713}" destId="{28E6E228-1F7E-4D85-8DD9-B35E964F574F}" srcOrd="0" destOrd="0" presId="urn:microsoft.com/office/officeart/2005/8/layout/lProcess2"/>
    <dgm:cxn modelId="{6CD3FA75-ACF8-724A-9BE6-231F51151448}" type="presOf" srcId="{4C1B5385-999F-4450-B97C-0BB5A397386E}" destId="{70207EC4-D778-4958-B74C-4F682C51AC0D}" srcOrd="0" destOrd="0" presId="urn:microsoft.com/office/officeart/2005/8/layout/lProcess2"/>
    <dgm:cxn modelId="{AF5906E6-D539-409C-8CEA-C91634FB13A4}" srcId="{17468BE0-62E8-4B2C-8231-DBE2226CFB8A}" destId="{B39647F5-AEE5-4871-9277-615EE4193713}" srcOrd="0" destOrd="0" parTransId="{B51D218B-3CB1-4B2E-A13B-8F468F042A91}" sibTransId="{896DBEEB-FB2E-47E1-8BCA-38EC9BDE7C35}"/>
    <dgm:cxn modelId="{9E17DA9C-A7CE-4CD4-904A-622504D21384}" srcId="{4C1B5385-999F-4450-B97C-0BB5A397386E}" destId="{17468BE0-62E8-4B2C-8231-DBE2226CFB8A}" srcOrd="0" destOrd="0" parTransId="{F3AD41F5-C6B2-479C-9B62-141FA9E5F627}" sibTransId="{EBEA8560-0D20-4161-B97E-47EC2E8649D3}"/>
    <dgm:cxn modelId="{E95BEC29-33D6-DB4B-B46D-2C6F84FD199B}" type="presOf" srcId="{17468BE0-62E8-4B2C-8231-DBE2226CFB8A}" destId="{4CA9D6A1-5FA6-414A-86CB-3EE2CC023198}" srcOrd="1" destOrd="0" presId="urn:microsoft.com/office/officeart/2005/8/layout/lProcess2"/>
    <dgm:cxn modelId="{EC965A7F-6242-634D-B653-5ED0E8A7F059}" type="presOf" srcId="{17468BE0-62E8-4B2C-8231-DBE2226CFB8A}" destId="{8B496CFD-8CA2-4C52-A4F7-2E1043F00DCD}" srcOrd="0" destOrd="0" presId="urn:microsoft.com/office/officeart/2005/8/layout/lProcess2"/>
    <dgm:cxn modelId="{DAE7AF13-A0B3-9A40-ADC3-5C3E7CCAEC50}" type="presParOf" srcId="{70207EC4-D778-4958-B74C-4F682C51AC0D}" destId="{6D97B206-9936-448A-BC4A-01922AC9BEB4}" srcOrd="0" destOrd="0" presId="urn:microsoft.com/office/officeart/2005/8/layout/lProcess2"/>
    <dgm:cxn modelId="{C5907662-89FC-284C-9442-0BDC5F1ACB1A}" type="presParOf" srcId="{6D97B206-9936-448A-BC4A-01922AC9BEB4}" destId="{8B496CFD-8CA2-4C52-A4F7-2E1043F00DCD}" srcOrd="0" destOrd="0" presId="urn:microsoft.com/office/officeart/2005/8/layout/lProcess2"/>
    <dgm:cxn modelId="{AF37601B-9A9A-9444-8413-ED1AC76F548F}" type="presParOf" srcId="{6D97B206-9936-448A-BC4A-01922AC9BEB4}" destId="{4CA9D6A1-5FA6-414A-86CB-3EE2CC023198}" srcOrd="1" destOrd="0" presId="urn:microsoft.com/office/officeart/2005/8/layout/lProcess2"/>
    <dgm:cxn modelId="{A3E9CD53-CA97-8541-BF10-7774B4604D04}" type="presParOf" srcId="{6D97B206-9936-448A-BC4A-01922AC9BEB4}" destId="{D0D26502-D17F-4DE5-961D-5E55050FAF1D}" srcOrd="2" destOrd="0" presId="urn:microsoft.com/office/officeart/2005/8/layout/lProcess2"/>
    <dgm:cxn modelId="{DDDB3CC7-1A88-3148-A886-81E59229135A}" type="presParOf" srcId="{D0D26502-D17F-4DE5-961D-5E55050FAF1D}" destId="{2EE70EAD-1534-4C7D-B59B-AE683A60AEBC}" srcOrd="0" destOrd="0" presId="urn:microsoft.com/office/officeart/2005/8/layout/lProcess2"/>
    <dgm:cxn modelId="{40AD5201-7313-CC46-99EE-B824F0BC2269}" type="presParOf" srcId="{2EE70EAD-1534-4C7D-B59B-AE683A60AEBC}" destId="{28E6E228-1F7E-4D85-8DD9-B35E964F574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B5385-999F-4450-B97C-0BB5A397386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3294172-983F-4694-AC7C-60FC0502062B}">
      <dgm:prSet phldrT="[Texto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PE" sz="1600" b="0" dirty="0"/>
            <a:t>Orientación motivacional centrada en la tarea</a:t>
          </a:r>
        </a:p>
      </dgm:t>
    </dgm:pt>
    <dgm:pt modelId="{DD7201BF-9C4D-4ADC-AACE-D3E4D305572B}" type="parTrans" cxnId="{96B7F9CF-8D0D-4532-B570-4368C145998D}">
      <dgm:prSet/>
      <dgm:spPr/>
      <dgm:t>
        <a:bodyPr/>
        <a:lstStyle/>
        <a:p>
          <a:endParaRPr lang="es-PE"/>
        </a:p>
      </dgm:t>
    </dgm:pt>
    <dgm:pt modelId="{4E0A3DED-D83C-44F5-B4EA-0B7FFB00699D}" type="sibTrans" cxnId="{96B7F9CF-8D0D-4532-B570-4368C145998D}">
      <dgm:prSet/>
      <dgm:spPr/>
      <dgm:t>
        <a:bodyPr/>
        <a:lstStyle/>
        <a:p>
          <a:endParaRPr lang="es-PE"/>
        </a:p>
      </dgm:t>
    </dgm:pt>
    <dgm:pt modelId="{2705D36D-3759-4A2D-A8E3-4BE029F46BBA}">
      <dgm:prSet phldrT="[Texto]"/>
      <dgm:spPr>
        <a:solidFill>
          <a:srgbClr val="0197A7"/>
        </a:solidFill>
        <a:ln>
          <a:noFill/>
        </a:ln>
      </dgm:spPr>
      <dgm:t>
        <a:bodyPr/>
        <a:lstStyle/>
        <a:p>
          <a:pPr algn="l"/>
          <a:r>
            <a:rPr lang="es-PE" dirty="0"/>
            <a:t>La motivación depende de retos y resultados personales e impresiones subjetivas de dominio y progreso.</a:t>
          </a:r>
        </a:p>
      </dgm:t>
    </dgm:pt>
    <dgm:pt modelId="{6772D433-BEF2-4A25-BCC8-8226BBEE4923}" type="parTrans" cxnId="{25B34B32-9B95-45A9-86A4-1D0E0C3D6907}">
      <dgm:prSet/>
      <dgm:spPr/>
      <dgm:t>
        <a:bodyPr/>
        <a:lstStyle/>
        <a:p>
          <a:endParaRPr lang="es-PE"/>
        </a:p>
      </dgm:t>
    </dgm:pt>
    <dgm:pt modelId="{674A39E7-16C7-485F-BC6D-7D9B9117D634}" type="sibTrans" cxnId="{25B34B32-9B95-45A9-86A4-1D0E0C3D6907}">
      <dgm:prSet/>
      <dgm:spPr/>
      <dgm:t>
        <a:bodyPr/>
        <a:lstStyle/>
        <a:p>
          <a:endParaRPr lang="es-PE"/>
        </a:p>
      </dgm:t>
    </dgm:pt>
    <dgm:pt modelId="{70207EC4-D778-4958-B74C-4F682C51AC0D}" type="pres">
      <dgm:prSet presAssocID="{4C1B5385-999F-4450-B97C-0BB5A397386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3380DC1-E479-44B1-A5C6-F15326BBED92}" type="pres">
      <dgm:prSet presAssocID="{83294172-983F-4694-AC7C-60FC0502062B}" presName="compNode" presStyleCnt="0"/>
      <dgm:spPr/>
    </dgm:pt>
    <dgm:pt modelId="{3C1D7243-5FB0-468B-9A0C-C8E2F828D83A}" type="pres">
      <dgm:prSet presAssocID="{83294172-983F-4694-AC7C-60FC0502062B}" presName="aNode" presStyleLbl="bgShp" presStyleIdx="0" presStyleCnt="1"/>
      <dgm:spPr/>
      <dgm:t>
        <a:bodyPr/>
        <a:lstStyle/>
        <a:p>
          <a:endParaRPr lang="es-ES"/>
        </a:p>
      </dgm:t>
    </dgm:pt>
    <dgm:pt modelId="{CFA4C55D-EF3A-42B0-8622-ABB6E3962B3F}" type="pres">
      <dgm:prSet presAssocID="{83294172-983F-4694-AC7C-60FC0502062B}" presName="textNode" presStyleLbl="bgShp" presStyleIdx="0" presStyleCnt="1"/>
      <dgm:spPr/>
      <dgm:t>
        <a:bodyPr/>
        <a:lstStyle/>
        <a:p>
          <a:endParaRPr lang="es-ES"/>
        </a:p>
      </dgm:t>
    </dgm:pt>
    <dgm:pt modelId="{CD0869C9-2CB7-4A0F-A9DB-CECC7FED64F9}" type="pres">
      <dgm:prSet presAssocID="{83294172-983F-4694-AC7C-60FC0502062B}" presName="compChildNode" presStyleCnt="0"/>
      <dgm:spPr/>
    </dgm:pt>
    <dgm:pt modelId="{7B3CB881-9771-4258-B8C8-0812EB84C8BE}" type="pres">
      <dgm:prSet presAssocID="{83294172-983F-4694-AC7C-60FC0502062B}" presName="theInnerList" presStyleCnt="0"/>
      <dgm:spPr/>
    </dgm:pt>
    <dgm:pt modelId="{5593FE15-0829-4BCA-9165-7BCCCCB2F54D}" type="pres">
      <dgm:prSet presAssocID="{2705D36D-3759-4A2D-A8E3-4BE029F46BBA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CD3FA75-ACF8-724A-9BE6-231F51151448}" type="presOf" srcId="{4C1B5385-999F-4450-B97C-0BB5A397386E}" destId="{70207EC4-D778-4958-B74C-4F682C51AC0D}" srcOrd="0" destOrd="0" presId="urn:microsoft.com/office/officeart/2005/8/layout/lProcess2"/>
    <dgm:cxn modelId="{96B7F9CF-8D0D-4532-B570-4368C145998D}" srcId="{4C1B5385-999F-4450-B97C-0BB5A397386E}" destId="{83294172-983F-4694-AC7C-60FC0502062B}" srcOrd="0" destOrd="0" parTransId="{DD7201BF-9C4D-4ADC-AACE-D3E4D305572B}" sibTransId="{4E0A3DED-D83C-44F5-B4EA-0B7FFB00699D}"/>
    <dgm:cxn modelId="{46AE2127-8870-CE4D-8168-AEE0F0F01ACE}" type="presOf" srcId="{2705D36D-3759-4A2D-A8E3-4BE029F46BBA}" destId="{5593FE15-0829-4BCA-9165-7BCCCCB2F54D}" srcOrd="0" destOrd="0" presId="urn:microsoft.com/office/officeart/2005/8/layout/lProcess2"/>
    <dgm:cxn modelId="{9D9F8944-E526-C74B-81F8-8D5411D965BA}" type="presOf" srcId="{83294172-983F-4694-AC7C-60FC0502062B}" destId="{CFA4C55D-EF3A-42B0-8622-ABB6E3962B3F}" srcOrd="1" destOrd="0" presId="urn:microsoft.com/office/officeart/2005/8/layout/lProcess2"/>
    <dgm:cxn modelId="{25B34B32-9B95-45A9-86A4-1D0E0C3D6907}" srcId="{83294172-983F-4694-AC7C-60FC0502062B}" destId="{2705D36D-3759-4A2D-A8E3-4BE029F46BBA}" srcOrd="0" destOrd="0" parTransId="{6772D433-BEF2-4A25-BCC8-8226BBEE4923}" sibTransId="{674A39E7-16C7-485F-BC6D-7D9B9117D634}"/>
    <dgm:cxn modelId="{45D7F8EF-7D1E-B74C-A789-28E30AFABFAA}" type="presOf" srcId="{83294172-983F-4694-AC7C-60FC0502062B}" destId="{3C1D7243-5FB0-468B-9A0C-C8E2F828D83A}" srcOrd="0" destOrd="0" presId="urn:microsoft.com/office/officeart/2005/8/layout/lProcess2"/>
    <dgm:cxn modelId="{8050B151-6170-EB49-B2CE-978B69FFC87A}" type="presParOf" srcId="{70207EC4-D778-4958-B74C-4F682C51AC0D}" destId="{B3380DC1-E479-44B1-A5C6-F15326BBED92}" srcOrd="0" destOrd="0" presId="urn:microsoft.com/office/officeart/2005/8/layout/lProcess2"/>
    <dgm:cxn modelId="{99B597AC-39E0-B445-849D-AA9E499DF798}" type="presParOf" srcId="{B3380DC1-E479-44B1-A5C6-F15326BBED92}" destId="{3C1D7243-5FB0-468B-9A0C-C8E2F828D83A}" srcOrd="0" destOrd="0" presId="urn:microsoft.com/office/officeart/2005/8/layout/lProcess2"/>
    <dgm:cxn modelId="{706D53B0-6B68-BD40-B275-759ADDE00E19}" type="presParOf" srcId="{B3380DC1-E479-44B1-A5C6-F15326BBED92}" destId="{CFA4C55D-EF3A-42B0-8622-ABB6E3962B3F}" srcOrd="1" destOrd="0" presId="urn:microsoft.com/office/officeart/2005/8/layout/lProcess2"/>
    <dgm:cxn modelId="{D93B7148-0AC6-CA46-937F-21C4F9F323E9}" type="presParOf" srcId="{B3380DC1-E479-44B1-A5C6-F15326BBED92}" destId="{CD0869C9-2CB7-4A0F-A9DB-CECC7FED64F9}" srcOrd="2" destOrd="0" presId="urn:microsoft.com/office/officeart/2005/8/layout/lProcess2"/>
    <dgm:cxn modelId="{2FF3182F-024F-3641-A973-0D7F0E7973F1}" type="presParOf" srcId="{CD0869C9-2CB7-4A0F-A9DB-CECC7FED64F9}" destId="{7B3CB881-9771-4258-B8C8-0812EB84C8BE}" srcOrd="0" destOrd="0" presId="urn:microsoft.com/office/officeart/2005/8/layout/lProcess2"/>
    <dgm:cxn modelId="{BE657A90-43F8-D04B-9D8C-F343F298A97A}" type="presParOf" srcId="{7B3CB881-9771-4258-B8C8-0812EB84C8BE}" destId="{5593FE15-0829-4BCA-9165-7BCCCCB2F54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769BB0-F434-445C-BF93-634459AB708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62A91F7-B283-4977-B7F4-E95D68FF7A43}">
      <dgm:prSet phldrT="[Texto]" custT="1"/>
      <dgm:spPr>
        <a:solidFill>
          <a:srgbClr val="99C652"/>
        </a:solidFill>
        <a:ln>
          <a:noFill/>
        </a:ln>
      </dgm:spPr>
      <dgm:t>
        <a:bodyPr/>
        <a:lstStyle/>
        <a:p>
          <a:r>
            <a:rPr lang="es-PE" sz="1100" b="1" dirty="0">
              <a:solidFill>
                <a:schemeClr val="tx1"/>
              </a:solidFill>
            </a:rPr>
            <a:t>Motivación</a:t>
          </a:r>
        </a:p>
      </dgm:t>
    </dgm:pt>
    <dgm:pt modelId="{0794EABE-48EA-426C-8F14-D21F9DD402E3}" type="parTrans" cxnId="{EE78F189-F895-471D-B8CE-6F99839EAB56}">
      <dgm:prSet/>
      <dgm:spPr/>
      <dgm:t>
        <a:bodyPr/>
        <a:lstStyle/>
        <a:p>
          <a:endParaRPr lang="es-PE"/>
        </a:p>
      </dgm:t>
    </dgm:pt>
    <dgm:pt modelId="{E4581A4A-463A-4875-B10E-5B52B9CB91EA}" type="sibTrans" cxnId="{EE78F189-F895-471D-B8CE-6F99839EAB56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C64D64EC-437B-454E-87E8-08CDE46A4940}">
      <dgm:prSet phldrT="[Texto]" custT="1"/>
      <dgm:spPr>
        <a:solidFill>
          <a:srgbClr val="99C652"/>
        </a:solidFill>
        <a:ln>
          <a:noFill/>
        </a:ln>
      </dgm:spPr>
      <dgm:t>
        <a:bodyPr/>
        <a:lstStyle/>
        <a:p>
          <a:r>
            <a:rPr lang="es-PE" sz="1100" b="1" dirty="0">
              <a:solidFill>
                <a:schemeClr val="tx1"/>
              </a:solidFill>
            </a:rPr>
            <a:t>Esfuerzo</a:t>
          </a:r>
        </a:p>
      </dgm:t>
    </dgm:pt>
    <dgm:pt modelId="{993487C4-FAF8-4C59-8395-FBC14E0C83F1}" type="parTrans" cxnId="{0351AEDE-7E82-4235-8197-EEDB003C9739}">
      <dgm:prSet/>
      <dgm:spPr/>
      <dgm:t>
        <a:bodyPr/>
        <a:lstStyle/>
        <a:p>
          <a:endParaRPr lang="es-PE"/>
        </a:p>
      </dgm:t>
    </dgm:pt>
    <dgm:pt modelId="{6C4EE5F8-9EBA-4AAA-98F4-334947C15E70}" type="sibTrans" cxnId="{0351AEDE-7E82-4235-8197-EEDB003C9739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5403BCBA-6C09-46DE-9EF5-28B70C25B147}">
      <dgm:prSet phldrT="[Texto]" custT="1"/>
      <dgm:spPr>
        <a:solidFill>
          <a:srgbClr val="99C652"/>
        </a:solidFill>
        <a:ln>
          <a:noFill/>
        </a:ln>
      </dgm:spPr>
      <dgm:t>
        <a:bodyPr/>
        <a:lstStyle/>
        <a:p>
          <a:r>
            <a:rPr lang="es-PE" sz="1100" b="1" dirty="0">
              <a:solidFill>
                <a:schemeClr val="tx1"/>
              </a:solidFill>
            </a:rPr>
            <a:t>Rendimiento</a:t>
          </a:r>
        </a:p>
      </dgm:t>
    </dgm:pt>
    <dgm:pt modelId="{4B401F33-2A98-436C-B2F6-E859F7AA9087}" type="parTrans" cxnId="{D4C78CF9-12E0-4EEE-909C-A2557FBC658F}">
      <dgm:prSet/>
      <dgm:spPr/>
      <dgm:t>
        <a:bodyPr/>
        <a:lstStyle/>
        <a:p>
          <a:endParaRPr lang="es-PE"/>
        </a:p>
      </dgm:t>
    </dgm:pt>
    <dgm:pt modelId="{630671E6-9E7E-4501-A673-43E5C5369339}" type="sibTrans" cxnId="{D4C78CF9-12E0-4EEE-909C-A2557FBC658F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CB2DC9AF-7D0E-4DCA-ACCC-E96F0C628EBC}">
      <dgm:prSet phldrT="[Texto]" custT="1"/>
      <dgm:spPr>
        <a:solidFill>
          <a:srgbClr val="99C652"/>
        </a:solidFill>
        <a:ln>
          <a:noFill/>
        </a:ln>
      </dgm:spPr>
      <dgm:t>
        <a:bodyPr/>
        <a:lstStyle/>
        <a:p>
          <a:r>
            <a:rPr lang="es-PE" sz="1100" b="1" dirty="0">
              <a:solidFill>
                <a:schemeClr val="tx1"/>
              </a:solidFill>
            </a:rPr>
            <a:t>Reconocimiento</a:t>
          </a:r>
        </a:p>
      </dgm:t>
    </dgm:pt>
    <dgm:pt modelId="{3B5DBBB5-7D53-4670-9AE0-0059954675D3}" type="parTrans" cxnId="{C01DFD4C-A641-4F7C-B7AF-2D99CCC2E91E}">
      <dgm:prSet/>
      <dgm:spPr/>
      <dgm:t>
        <a:bodyPr/>
        <a:lstStyle/>
        <a:p>
          <a:endParaRPr lang="es-PE"/>
        </a:p>
      </dgm:t>
    </dgm:pt>
    <dgm:pt modelId="{2648728A-1EC1-4380-9DF3-F8C235C99DCE}" type="sibTrans" cxnId="{C01DFD4C-A641-4F7C-B7AF-2D99CCC2E91E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D9DCEFDA-83AC-434D-9D0A-7444652253F7}">
      <dgm:prSet phldrT="[Texto]" custT="1"/>
      <dgm:spPr>
        <a:solidFill>
          <a:srgbClr val="99C652"/>
        </a:solidFill>
        <a:ln>
          <a:noFill/>
        </a:ln>
      </dgm:spPr>
      <dgm:t>
        <a:bodyPr/>
        <a:lstStyle/>
        <a:p>
          <a:r>
            <a:rPr lang="es-PE" sz="1100" b="1" dirty="0">
              <a:solidFill>
                <a:schemeClr val="tx1"/>
              </a:solidFill>
            </a:rPr>
            <a:t>Satisfacción</a:t>
          </a:r>
        </a:p>
      </dgm:t>
    </dgm:pt>
    <dgm:pt modelId="{1AB6EF23-0F97-44BB-909A-449EDB3F75B2}" type="parTrans" cxnId="{7E1B69D5-2923-4A3F-A7D4-ECD5E0C7D8BC}">
      <dgm:prSet/>
      <dgm:spPr/>
      <dgm:t>
        <a:bodyPr/>
        <a:lstStyle/>
        <a:p>
          <a:endParaRPr lang="es-PE"/>
        </a:p>
      </dgm:t>
    </dgm:pt>
    <dgm:pt modelId="{5D15E5C5-FC88-43EE-9F00-5CA9528B276E}" type="sibTrans" cxnId="{7E1B69D5-2923-4A3F-A7D4-ECD5E0C7D8BC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521172B5-1EBE-43C4-95D4-49B0DE9073F3}" type="pres">
      <dgm:prSet presAssocID="{B9769BB0-F434-445C-BF93-634459AB708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F745A3-9735-4865-A740-A43D4CB72D75}" type="pres">
      <dgm:prSet presAssocID="{F62A91F7-B283-4977-B7F4-E95D68FF7A4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F85EBD-A085-4F57-B487-A581C4EB978B}" type="pres">
      <dgm:prSet presAssocID="{F62A91F7-B283-4977-B7F4-E95D68FF7A43}" presName="spNode" presStyleCnt="0"/>
      <dgm:spPr/>
    </dgm:pt>
    <dgm:pt modelId="{43F00EAA-99A7-47F2-83F7-5F6E71E1F42C}" type="pres">
      <dgm:prSet presAssocID="{E4581A4A-463A-4875-B10E-5B52B9CB91EA}" presName="sibTrans" presStyleLbl="sibTrans1D1" presStyleIdx="0" presStyleCnt="5"/>
      <dgm:spPr/>
      <dgm:t>
        <a:bodyPr/>
        <a:lstStyle/>
        <a:p>
          <a:endParaRPr lang="es-ES"/>
        </a:p>
      </dgm:t>
    </dgm:pt>
    <dgm:pt modelId="{D34F0DF1-8DFF-459D-A06C-D8E7689A5363}" type="pres">
      <dgm:prSet presAssocID="{C64D64EC-437B-454E-87E8-08CDE46A494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77DAEB-8BA6-4D89-AF73-1439061B288E}" type="pres">
      <dgm:prSet presAssocID="{C64D64EC-437B-454E-87E8-08CDE46A4940}" presName="spNode" presStyleCnt="0"/>
      <dgm:spPr/>
    </dgm:pt>
    <dgm:pt modelId="{64428087-01CF-4C12-80C0-77A70777701E}" type="pres">
      <dgm:prSet presAssocID="{6C4EE5F8-9EBA-4AAA-98F4-334947C15E70}" presName="sibTrans" presStyleLbl="sibTrans1D1" presStyleIdx="1" presStyleCnt="5"/>
      <dgm:spPr/>
      <dgm:t>
        <a:bodyPr/>
        <a:lstStyle/>
        <a:p>
          <a:endParaRPr lang="es-ES"/>
        </a:p>
      </dgm:t>
    </dgm:pt>
    <dgm:pt modelId="{94AFDE01-5AA6-455D-BA92-A0C32B8BF13E}" type="pres">
      <dgm:prSet presAssocID="{5403BCBA-6C09-46DE-9EF5-28B70C25B1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494154-238B-401E-A7FA-65ACA6B7EAA6}" type="pres">
      <dgm:prSet presAssocID="{5403BCBA-6C09-46DE-9EF5-28B70C25B147}" presName="spNode" presStyleCnt="0"/>
      <dgm:spPr/>
    </dgm:pt>
    <dgm:pt modelId="{844B650D-7E61-48F3-B662-DFD027B7EA93}" type="pres">
      <dgm:prSet presAssocID="{630671E6-9E7E-4501-A673-43E5C5369339}" presName="sibTrans" presStyleLbl="sibTrans1D1" presStyleIdx="2" presStyleCnt="5"/>
      <dgm:spPr/>
      <dgm:t>
        <a:bodyPr/>
        <a:lstStyle/>
        <a:p>
          <a:endParaRPr lang="es-ES"/>
        </a:p>
      </dgm:t>
    </dgm:pt>
    <dgm:pt modelId="{BA771B23-17A4-4A41-BB96-C5D30B4FF2ED}" type="pres">
      <dgm:prSet presAssocID="{CB2DC9AF-7D0E-4DCA-ACCC-E96F0C628EB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9D7335-8A01-4AAF-8D45-913B51DDF075}" type="pres">
      <dgm:prSet presAssocID="{CB2DC9AF-7D0E-4DCA-ACCC-E96F0C628EBC}" presName="spNode" presStyleCnt="0"/>
      <dgm:spPr/>
    </dgm:pt>
    <dgm:pt modelId="{D033488A-F4C5-4EF7-9075-B56807AFB93E}" type="pres">
      <dgm:prSet presAssocID="{2648728A-1EC1-4380-9DF3-F8C235C99DCE}" presName="sibTrans" presStyleLbl="sibTrans1D1" presStyleIdx="3" presStyleCnt="5"/>
      <dgm:spPr/>
      <dgm:t>
        <a:bodyPr/>
        <a:lstStyle/>
        <a:p>
          <a:endParaRPr lang="es-ES"/>
        </a:p>
      </dgm:t>
    </dgm:pt>
    <dgm:pt modelId="{FF61C105-A9A0-4939-9596-52D9DBA7AC15}" type="pres">
      <dgm:prSet presAssocID="{D9DCEFDA-83AC-434D-9D0A-7444652253F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63B0DE-D6BD-4E77-BF78-8D03057F2264}" type="pres">
      <dgm:prSet presAssocID="{D9DCEFDA-83AC-434D-9D0A-7444652253F7}" presName="spNode" presStyleCnt="0"/>
      <dgm:spPr/>
    </dgm:pt>
    <dgm:pt modelId="{39A496B9-DE3A-42DB-A049-592200F822C7}" type="pres">
      <dgm:prSet presAssocID="{5D15E5C5-FC88-43EE-9F00-5CA9528B276E}" presName="sibTrans" presStyleLbl="sibTrans1D1" presStyleIdx="4" presStyleCnt="5"/>
      <dgm:spPr/>
      <dgm:t>
        <a:bodyPr/>
        <a:lstStyle/>
        <a:p>
          <a:endParaRPr lang="es-ES"/>
        </a:p>
      </dgm:t>
    </dgm:pt>
  </dgm:ptLst>
  <dgm:cxnLst>
    <dgm:cxn modelId="{0351AEDE-7E82-4235-8197-EEDB003C9739}" srcId="{B9769BB0-F434-445C-BF93-634459AB7085}" destId="{C64D64EC-437B-454E-87E8-08CDE46A4940}" srcOrd="1" destOrd="0" parTransId="{993487C4-FAF8-4C59-8395-FBC14E0C83F1}" sibTransId="{6C4EE5F8-9EBA-4AAA-98F4-334947C15E70}"/>
    <dgm:cxn modelId="{7E1B69D5-2923-4A3F-A7D4-ECD5E0C7D8BC}" srcId="{B9769BB0-F434-445C-BF93-634459AB7085}" destId="{D9DCEFDA-83AC-434D-9D0A-7444652253F7}" srcOrd="4" destOrd="0" parTransId="{1AB6EF23-0F97-44BB-909A-449EDB3F75B2}" sibTransId="{5D15E5C5-FC88-43EE-9F00-5CA9528B276E}"/>
    <dgm:cxn modelId="{788216BE-511C-A740-830D-46C1BF7557EA}" type="presOf" srcId="{5403BCBA-6C09-46DE-9EF5-28B70C25B147}" destId="{94AFDE01-5AA6-455D-BA92-A0C32B8BF13E}" srcOrd="0" destOrd="0" presId="urn:microsoft.com/office/officeart/2005/8/layout/cycle5"/>
    <dgm:cxn modelId="{40B60A48-C9C4-CA42-AC74-9F44BB028742}" type="presOf" srcId="{C64D64EC-437B-454E-87E8-08CDE46A4940}" destId="{D34F0DF1-8DFF-459D-A06C-D8E7689A5363}" srcOrd="0" destOrd="0" presId="urn:microsoft.com/office/officeart/2005/8/layout/cycle5"/>
    <dgm:cxn modelId="{7BE8673C-31A8-E54A-9E6C-0DB987166775}" type="presOf" srcId="{F62A91F7-B283-4977-B7F4-E95D68FF7A43}" destId="{58F745A3-9735-4865-A740-A43D4CB72D75}" srcOrd="0" destOrd="0" presId="urn:microsoft.com/office/officeart/2005/8/layout/cycle5"/>
    <dgm:cxn modelId="{D4C78CF9-12E0-4EEE-909C-A2557FBC658F}" srcId="{B9769BB0-F434-445C-BF93-634459AB7085}" destId="{5403BCBA-6C09-46DE-9EF5-28B70C25B147}" srcOrd="2" destOrd="0" parTransId="{4B401F33-2A98-436C-B2F6-E859F7AA9087}" sibTransId="{630671E6-9E7E-4501-A673-43E5C5369339}"/>
    <dgm:cxn modelId="{DF652D99-A7C0-8F45-B0AE-4C1F68A0B65D}" type="presOf" srcId="{E4581A4A-463A-4875-B10E-5B52B9CB91EA}" destId="{43F00EAA-99A7-47F2-83F7-5F6E71E1F42C}" srcOrd="0" destOrd="0" presId="urn:microsoft.com/office/officeart/2005/8/layout/cycle5"/>
    <dgm:cxn modelId="{C096410C-A9E4-4547-AA03-B07E22BA5E0A}" type="presOf" srcId="{B9769BB0-F434-445C-BF93-634459AB7085}" destId="{521172B5-1EBE-43C4-95D4-49B0DE9073F3}" srcOrd="0" destOrd="0" presId="urn:microsoft.com/office/officeart/2005/8/layout/cycle5"/>
    <dgm:cxn modelId="{9ABE8573-E50D-614A-B23A-E5346252D544}" type="presOf" srcId="{2648728A-1EC1-4380-9DF3-F8C235C99DCE}" destId="{D033488A-F4C5-4EF7-9075-B56807AFB93E}" srcOrd="0" destOrd="0" presId="urn:microsoft.com/office/officeart/2005/8/layout/cycle5"/>
    <dgm:cxn modelId="{C2E27A3F-AE5D-7147-9351-149924BAC0A6}" type="presOf" srcId="{D9DCEFDA-83AC-434D-9D0A-7444652253F7}" destId="{FF61C105-A9A0-4939-9596-52D9DBA7AC15}" srcOrd="0" destOrd="0" presId="urn:microsoft.com/office/officeart/2005/8/layout/cycle5"/>
    <dgm:cxn modelId="{39FFF458-9D58-C847-BBF8-A5DDAAA97404}" type="presOf" srcId="{5D15E5C5-FC88-43EE-9F00-5CA9528B276E}" destId="{39A496B9-DE3A-42DB-A049-592200F822C7}" srcOrd="0" destOrd="0" presId="urn:microsoft.com/office/officeart/2005/8/layout/cycle5"/>
    <dgm:cxn modelId="{CB08EE7F-F203-1642-8F1C-4F38537F9710}" type="presOf" srcId="{CB2DC9AF-7D0E-4DCA-ACCC-E96F0C628EBC}" destId="{BA771B23-17A4-4A41-BB96-C5D30B4FF2ED}" srcOrd="0" destOrd="0" presId="urn:microsoft.com/office/officeart/2005/8/layout/cycle5"/>
    <dgm:cxn modelId="{EE78F189-F895-471D-B8CE-6F99839EAB56}" srcId="{B9769BB0-F434-445C-BF93-634459AB7085}" destId="{F62A91F7-B283-4977-B7F4-E95D68FF7A43}" srcOrd="0" destOrd="0" parTransId="{0794EABE-48EA-426C-8F14-D21F9DD402E3}" sibTransId="{E4581A4A-463A-4875-B10E-5B52B9CB91EA}"/>
    <dgm:cxn modelId="{43C1E459-B885-F549-9DEA-3B340AF3EF03}" type="presOf" srcId="{630671E6-9E7E-4501-A673-43E5C5369339}" destId="{844B650D-7E61-48F3-B662-DFD027B7EA93}" srcOrd="0" destOrd="0" presId="urn:microsoft.com/office/officeart/2005/8/layout/cycle5"/>
    <dgm:cxn modelId="{C01DFD4C-A641-4F7C-B7AF-2D99CCC2E91E}" srcId="{B9769BB0-F434-445C-BF93-634459AB7085}" destId="{CB2DC9AF-7D0E-4DCA-ACCC-E96F0C628EBC}" srcOrd="3" destOrd="0" parTransId="{3B5DBBB5-7D53-4670-9AE0-0059954675D3}" sibTransId="{2648728A-1EC1-4380-9DF3-F8C235C99DCE}"/>
    <dgm:cxn modelId="{158F5292-7E22-CF40-B35A-E3248FA77896}" type="presOf" srcId="{6C4EE5F8-9EBA-4AAA-98F4-334947C15E70}" destId="{64428087-01CF-4C12-80C0-77A70777701E}" srcOrd="0" destOrd="0" presId="urn:microsoft.com/office/officeart/2005/8/layout/cycle5"/>
    <dgm:cxn modelId="{FFA8A7C5-D6D0-074E-8C78-3B774C1B856E}" type="presParOf" srcId="{521172B5-1EBE-43C4-95D4-49B0DE9073F3}" destId="{58F745A3-9735-4865-A740-A43D4CB72D75}" srcOrd="0" destOrd="0" presId="urn:microsoft.com/office/officeart/2005/8/layout/cycle5"/>
    <dgm:cxn modelId="{46BB1E87-01D9-D846-AFA1-53435811E4F3}" type="presParOf" srcId="{521172B5-1EBE-43C4-95D4-49B0DE9073F3}" destId="{EEF85EBD-A085-4F57-B487-A581C4EB978B}" srcOrd="1" destOrd="0" presId="urn:microsoft.com/office/officeart/2005/8/layout/cycle5"/>
    <dgm:cxn modelId="{7D776735-271E-3147-AD6D-BA2E1EF582B9}" type="presParOf" srcId="{521172B5-1EBE-43C4-95D4-49B0DE9073F3}" destId="{43F00EAA-99A7-47F2-83F7-5F6E71E1F42C}" srcOrd="2" destOrd="0" presId="urn:microsoft.com/office/officeart/2005/8/layout/cycle5"/>
    <dgm:cxn modelId="{773A69E4-A036-F74F-A3C1-EE2397D02953}" type="presParOf" srcId="{521172B5-1EBE-43C4-95D4-49B0DE9073F3}" destId="{D34F0DF1-8DFF-459D-A06C-D8E7689A5363}" srcOrd="3" destOrd="0" presId="urn:microsoft.com/office/officeart/2005/8/layout/cycle5"/>
    <dgm:cxn modelId="{FCE9AB21-E646-B048-AFF6-BFF84B96E2E7}" type="presParOf" srcId="{521172B5-1EBE-43C4-95D4-49B0DE9073F3}" destId="{A877DAEB-8BA6-4D89-AF73-1439061B288E}" srcOrd="4" destOrd="0" presId="urn:microsoft.com/office/officeart/2005/8/layout/cycle5"/>
    <dgm:cxn modelId="{68BC202C-CA51-6C4C-A2A0-04CEBA607335}" type="presParOf" srcId="{521172B5-1EBE-43C4-95D4-49B0DE9073F3}" destId="{64428087-01CF-4C12-80C0-77A70777701E}" srcOrd="5" destOrd="0" presId="urn:microsoft.com/office/officeart/2005/8/layout/cycle5"/>
    <dgm:cxn modelId="{3C9EA25D-3377-254C-B1FF-47239C7AA984}" type="presParOf" srcId="{521172B5-1EBE-43C4-95D4-49B0DE9073F3}" destId="{94AFDE01-5AA6-455D-BA92-A0C32B8BF13E}" srcOrd="6" destOrd="0" presId="urn:microsoft.com/office/officeart/2005/8/layout/cycle5"/>
    <dgm:cxn modelId="{9537C0EF-6ADD-A144-9C29-5ED9B212F972}" type="presParOf" srcId="{521172B5-1EBE-43C4-95D4-49B0DE9073F3}" destId="{15494154-238B-401E-A7FA-65ACA6B7EAA6}" srcOrd="7" destOrd="0" presId="urn:microsoft.com/office/officeart/2005/8/layout/cycle5"/>
    <dgm:cxn modelId="{8BFEBC12-6F58-2C44-ABD9-EBD4595E4BDA}" type="presParOf" srcId="{521172B5-1EBE-43C4-95D4-49B0DE9073F3}" destId="{844B650D-7E61-48F3-B662-DFD027B7EA93}" srcOrd="8" destOrd="0" presId="urn:microsoft.com/office/officeart/2005/8/layout/cycle5"/>
    <dgm:cxn modelId="{5BED2711-DC7D-2D42-906E-7E28D1433116}" type="presParOf" srcId="{521172B5-1EBE-43C4-95D4-49B0DE9073F3}" destId="{BA771B23-17A4-4A41-BB96-C5D30B4FF2ED}" srcOrd="9" destOrd="0" presId="urn:microsoft.com/office/officeart/2005/8/layout/cycle5"/>
    <dgm:cxn modelId="{A76E1A6C-DE91-AA40-ACCE-16D08EDDBF00}" type="presParOf" srcId="{521172B5-1EBE-43C4-95D4-49B0DE9073F3}" destId="{C79D7335-8A01-4AAF-8D45-913B51DDF075}" srcOrd="10" destOrd="0" presId="urn:microsoft.com/office/officeart/2005/8/layout/cycle5"/>
    <dgm:cxn modelId="{98874E19-AA63-8441-8EF2-F1272538C1EC}" type="presParOf" srcId="{521172B5-1EBE-43C4-95D4-49B0DE9073F3}" destId="{D033488A-F4C5-4EF7-9075-B56807AFB93E}" srcOrd="11" destOrd="0" presId="urn:microsoft.com/office/officeart/2005/8/layout/cycle5"/>
    <dgm:cxn modelId="{9AEED3B3-73D3-9243-AA38-6DB752B934CC}" type="presParOf" srcId="{521172B5-1EBE-43C4-95D4-49B0DE9073F3}" destId="{FF61C105-A9A0-4939-9596-52D9DBA7AC15}" srcOrd="12" destOrd="0" presId="urn:microsoft.com/office/officeart/2005/8/layout/cycle5"/>
    <dgm:cxn modelId="{CB7174D0-C10B-6042-8123-0B650039C7B4}" type="presParOf" srcId="{521172B5-1EBE-43C4-95D4-49B0DE9073F3}" destId="{D263B0DE-D6BD-4E77-BF78-8D03057F2264}" srcOrd="13" destOrd="0" presId="urn:microsoft.com/office/officeart/2005/8/layout/cycle5"/>
    <dgm:cxn modelId="{B5D5BA93-2A23-FD4C-9A03-C90563B4404A}" type="presParOf" srcId="{521172B5-1EBE-43C4-95D4-49B0DE9073F3}" destId="{39A496B9-DE3A-42DB-A049-592200F822C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769BB0-F434-445C-BF93-634459AB708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62A91F7-B283-4977-B7F4-E95D68FF7A43}">
      <dgm:prSet phldrT="[Texto]" custT="1"/>
      <dgm:spPr>
        <a:solidFill>
          <a:srgbClr val="E5584B"/>
        </a:solidFill>
        <a:ln>
          <a:noFill/>
        </a:ln>
      </dgm:spPr>
      <dgm:t>
        <a:bodyPr/>
        <a:lstStyle/>
        <a:p>
          <a:r>
            <a:rPr lang="es-PE" sz="1200" dirty="0"/>
            <a:t>Motivación (mencionar el objetivo al que se llegará al finalizar el proyecto)</a:t>
          </a:r>
        </a:p>
      </dgm:t>
    </dgm:pt>
    <dgm:pt modelId="{0794EABE-48EA-426C-8F14-D21F9DD402E3}" type="parTrans" cxnId="{EE78F189-F895-471D-B8CE-6F99839EAB56}">
      <dgm:prSet/>
      <dgm:spPr/>
      <dgm:t>
        <a:bodyPr/>
        <a:lstStyle/>
        <a:p>
          <a:endParaRPr lang="es-PE"/>
        </a:p>
      </dgm:t>
    </dgm:pt>
    <dgm:pt modelId="{E4581A4A-463A-4875-B10E-5B52B9CB91EA}" type="sibTrans" cxnId="{EE78F189-F895-471D-B8CE-6F99839EAB56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C64D64EC-437B-454E-87E8-08CDE46A4940}">
      <dgm:prSet phldrT="[Texto]" custT="1"/>
      <dgm:spPr>
        <a:solidFill>
          <a:srgbClr val="E5584B"/>
        </a:solidFill>
        <a:ln>
          <a:noFill/>
        </a:ln>
      </dgm:spPr>
      <dgm:t>
        <a:bodyPr/>
        <a:lstStyle/>
        <a:p>
          <a:r>
            <a:rPr lang="es-PE" sz="1200" dirty="0"/>
            <a:t>Esfuerzo</a:t>
          </a:r>
        </a:p>
        <a:p>
          <a:r>
            <a:rPr lang="es-PE" sz="1200" dirty="0"/>
            <a:t> (avance de las tareas del equipo – acompañamiento)</a:t>
          </a:r>
        </a:p>
      </dgm:t>
    </dgm:pt>
    <dgm:pt modelId="{993487C4-FAF8-4C59-8395-FBC14E0C83F1}" type="parTrans" cxnId="{0351AEDE-7E82-4235-8197-EEDB003C9739}">
      <dgm:prSet/>
      <dgm:spPr/>
      <dgm:t>
        <a:bodyPr/>
        <a:lstStyle/>
        <a:p>
          <a:endParaRPr lang="es-PE"/>
        </a:p>
      </dgm:t>
    </dgm:pt>
    <dgm:pt modelId="{6C4EE5F8-9EBA-4AAA-98F4-334947C15E70}" type="sibTrans" cxnId="{0351AEDE-7E82-4235-8197-EEDB003C9739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5403BCBA-6C09-46DE-9EF5-28B70C25B147}">
      <dgm:prSet phldrT="[Texto]" custT="1"/>
      <dgm:spPr>
        <a:solidFill>
          <a:srgbClr val="E5584B"/>
        </a:solidFill>
        <a:ln>
          <a:noFill/>
        </a:ln>
      </dgm:spPr>
      <dgm:t>
        <a:bodyPr/>
        <a:lstStyle/>
        <a:p>
          <a:r>
            <a:rPr lang="es-PE" sz="1200" dirty="0"/>
            <a:t>Rendimiento</a:t>
          </a:r>
        </a:p>
        <a:p>
          <a:r>
            <a:rPr lang="es-PE" sz="1200" dirty="0"/>
            <a:t>(verificar la producción individual de cada miembro</a:t>
          </a:r>
          <a:r>
            <a:rPr lang="es-PE" sz="1000" dirty="0"/>
            <a:t>)</a:t>
          </a:r>
        </a:p>
      </dgm:t>
    </dgm:pt>
    <dgm:pt modelId="{4B401F33-2A98-436C-B2F6-E859F7AA9087}" type="parTrans" cxnId="{D4C78CF9-12E0-4EEE-909C-A2557FBC658F}">
      <dgm:prSet/>
      <dgm:spPr/>
      <dgm:t>
        <a:bodyPr/>
        <a:lstStyle/>
        <a:p>
          <a:endParaRPr lang="es-PE"/>
        </a:p>
      </dgm:t>
    </dgm:pt>
    <dgm:pt modelId="{630671E6-9E7E-4501-A673-43E5C5369339}" type="sibTrans" cxnId="{D4C78CF9-12E0-4EEE-909C-A2557FBC658F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CB2DC9AF-7D0E-4DCA-ACCC-E96F0C628EBC}">
      <dgm:prSet phldrT="[Texto]" custT="1"/>
      <dgm:spPr>
        <a:solidFill>
          <a:srgbClr val="E5584B"/>
        </a:solidFill>
        <a:ln>
          <a:noFill/>
        </a:ln>
      </dgm:spPr>
      <dgm:t>
        <a:bodyPr/>
        <a:lstStyle/>
        <a:p>
          <a:r>
            <a:rPr lang="es-PE" sz="1200" dirty="0"/>
            <a:t>Reconocimiento</a:t>
          </a:r>
        </a:p>
        <a:p>
          <a:r>
            <a:rPr lang="es-PE" sz="1200" dirty="0"/>
            <a:t>(durante el proyecto reconocer los avances públicamente) </a:t>
          </a:r>
        </a:p>
      </dgm:t>
    </dgm:pt>
    <dgm:pt modelId="{3B5DBBB5-7D53-4670-9AE0-0059954675D3}" type="parTrans" cxnId="{C01DFD4C-A641-4F7C-B7AF-2D99CCC2E91E}">
      <dgm:prSet/>
      <dgm:spPr/>
      <dgm:t>
        <a:bodyPr/>
        <a:lstStyle/>
        <a:p>
          <a:endParaRPr lang="es-PE"/>
        </a:p>
      </dgm:t>
    </dgm:pt>
    <dgm:pt modelId="{2648728A-1EC1-4380-9DF3-F8C235C99DCE}" type="sibTrans" cxnId="{C01DFD4C-A641-4F7C-B7AF-2D99CCC2E91E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D9DCEFDA-83AC-434D-9D0A-7444652253F7}">
      <dgm:prSet phldrT="[Texto]" custT="1"/>
      <dgm:spPr>
        <a:solidFill>
          <a:srgbClr val="E5584B"/>
        </a:solidFill>
        <a:ln>
          <a:noFill/>
        </a:ln>
      </dgm:spPr>
      <dgm:t>
        <a:bodyPr/>
        <a:lstStyle/>
        <a:p>
          <a:r>
            <a:rPr lang="es-PE" sz="1200" dirty="0"/>
            <a:t>Satisfacción</a:t>
          </a:r>
        </a:p>
        <a:p>
          <a:r>
            <a:rPr lang="es-PE" sz="1200" dirty="0"/>
            <a:t>(celebrar el término del proyecto)</a:t>
          </a:r>
        </a:p>
      </dgm:t>
    </dgm:pt>
    <dgm:pt modelId="{1AB6EF23-0F97-44BB-909A-449EDB3F75B2}" type="parTrans" cxnId="{7E1B69D5-2923-4A3F-A7D4-ECD5E0C7D8BC}">
      <dgm:prSet/>
      <dgm:spPr/>
      <dgm:t>
        <a:bodyPr/>
        <a:lstStyle/>
        <a:p>
          <a:endParaRPr lang="es-PE"/>
        </a:p>
      </dgm:t>
    </dgm:pt>
    <dgm:pt modelId="{5D15E5C5-FC88-43EE-9F00-5CA9528B276E}" type="sibTrans" cxnId="{7E1B69D5-2923-4A3F-A7D4-ECD5E0C7D8BC}">
      <dgm:prSet/>
      <dgm:spPr>
        <a:ln w="28575"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s-PE"/>
        </a:p>
      </dgm:t>
    </dgm:pt>
    <dgm:pt modelId="{521172B5-1EBE-43C4-95D4-49B0DE9073F3}" type="pres">
      <dgm:prSet presAssocID="{B9769BB0-F434-445C-BF93-634459AB708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F745A3-9735-4865-A740-A43D4CB72D75}" type="pres">
      <dgm:prSet presAssocID="{F62A91F7-B283-4977-B7F4-E95D68FF7A43}" presName="node" presStyleLbl="node1" presStyleIdx="0" presStyleCnt="5" custScaleX="122485" custScaleY="1261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F85EBD-A085-4F57-B487-A581C4EB978B}" type="pres">
      <dgm:prSet presAssocID="{F62A91F7-B283-4977-B7F4-E95D68FF7A43}" presName="spNode" presStyleCnt="0"/>
      <dgm:spPr/>
    </dgm:pt>
    <dgm:pt modelId="{43F00EAA-99A7-47F2-83F7-5F6E71E1F42C}" type="pres">
      <dgm:prSet presAssocID="{E4581A4A-463A-4875-B10E-5B52B9CB91EA}" presName="sibTrans" presStyleLbl="sibTrans1D1" presStyleIdx="0" presStyleCnt="5"/>
      <dgm:spPr/>
      <dgm:t>
        <a:bodyPr/>
        <a:lstStyle/>
        <a:p>
          <a:endParaRPr lang="es-ES"/>
        </a:p>
      </dgm:t>
    </dgm:pt>
    <dgm:pt modelId="{D34F0DF1-8DFF-459D-A06C-D8E7689A5363}" type="pres">
      <dgm:prSet presAssocID="{C64D64EC-437B-454E-87E8-08CDE46A4940}" presName="node" presStyleLbl="node1" presStyleIdx="1" presStyleCnt="5" custScaleX="12865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77DAEB-8BA6-4D89-AF73-1439061B288E}" type="pres">
      <dgm:prSet presAssocID="{C64D64EC-437B-454E-87E8-08CDE46A4940}" presName="spNode" presStyleCnt="0"/>
      <dgm:spPr/>
    </dgm:pt>
    <dgm:pt modelId="{64428087-01CF-4C12-80C0-77A70777701E}" type="pres">
      <dgm:prSet presAssocID="{6C4EE5F8-9EBA-4AAA-98F4-334947C15E70}" presName="sibTrans" presStyleLbl="sibTrans1D1" presStyleIdx="1" presStyleCnt="5"/>
      <dgm:spPr/>
      <dgm:t>
        <a:bodyPr/>
        <a:lstStyle/>
        <a:p>
          <a:endParaRPr lang="es-ES"/>
        </a:p>
      </dgm:t>
    </dgm:pt>
    <dgm:pt modelId="{94AFDE01-5AA6-455D-BA92-A0C32B8BF13E}" type="pres">
      <dgm:prSet presAssocID="{5403BCBA-6C09-46DE-9EF5-28B70C25B147}" presName="node" presStyleLbl="node1" presStyleIdx="2" presStyleCnt="5" custScaleX="142183" custRadScaleRad="93343" custRadScaleInc="-6718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494154-238B-401E-A7FA-65ACA6B7EAA6}" type="pres">
      <dgm:prSet presAssocID="{5403BCBA-6C09-46DE-9EF5-28B70C25B147}" presName="spNode" presStyleCnt="0"/>
      <dgm:spPr/>
    </dgm:pt>
    <dgm:pt modelId="{844B650D-7E61-48F3-B662-DFD027B7EA93}" type="pres">
      <dgm:prSet presAssocID="{630671E6-9E7E-4501-A673-43E5C5369339}" presName="sibTrans" presStyleLbl="sibTrans1D1" presStyleIdx="2" presStyleCnt="5"/>
      <dgm:spPr/>
      <dgm:t>
        <a:bodyPr/>
        <a:lstStyle/>
        <a:p>
          <a:endParaRPr lang="es-ES"/>
        </a:p>
      </dgm:t>
    </dgm:pt>
    <dgm:pt modelId="{BA771B23-17A4-4A41-BB96-C5D30B4FF2ED}" type="pres">
      <dgm:prSet presAssocID="{CB2DC9AF-7D0E-4DCA-ACCC-E96F0C628EBC}" presName="node" presStyleLbl="node1" presStyleIdx="3" presStyleCnt="5" custScaleX="144153" custRadScaleRad="91223" custRadScaleInc="586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9D7335-8A01-4AAF-8D45-913B51DDF075}" type="pres">
      <dgm:prSet presAssocID="{CB2DC9AF-7D0E-4DCA-ACCC-E96F0C628EBC}" presName="spNode" presStyleCnt="0"/>
      <dgm:spPr/>
    </dgm:pt>
    <dgm:pt modelId="{D033488A-F4C5-4EF7-9075-B56807AFB93E}" type="pres">
      <dgm:prSet presAssocID="{2648728A-1EC1-4380-9DF3-F8C235C99DCE}" presName="sibTrans" presStyleLbl="sibTrans1D1" presStyleIdx="3" presStyleCnt="5"/>
      <dgm:spPr/>
      <dgm:t>
        <a:bodyPr/>
        <a:lstStyle/>
        <a:p>
          <a:endParaRPr lang="es-ES"/>
        </a:p>
      </dgm:t>
    </dgm:pt>
    <dgm:pt modelId="{FF61C105-A9A0-4939-9596-52D9DBA7AC15}" type="pres">
      <dgm:prSet presAssocID="{D9DCEFDA-83AC-434D-9D0A-7444652253F7}" presName="node" presStyleLbl="node1" presStyleIdx="4" presStyleCnt="5" custScaleX="1274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63B0DE-D6BD-4E77-BF78-8D03057F2264}" type="pres">
      <dgm:prSet presAssocID="{D9DCEFDA-83AC-434D-9D0A-7444652253F7}" presName="spNode" presStyleCnt="0"/>
      <dgm:spPr/>
    </dgm:pt>
    <dgm:pt modelId="{39A496B9-DE3A-42DB-A049-592200F822C7}" type="pres">
      <dgm:prSet presAssocID="{5D15E5C5-FC88-43EE-9F00-5CA9528B276E}" presName="sibTrans" presStyleLbl="sibTrans1D1" presStyleIdx="4" presStyleCnt="5"/>
      <dgm:spPr/>
      <dgm:t>
        <a:bodyPr/>
        <a:lstStyle/>
        <a:p>
          <a:endParaRPr lang="es-ES"/>
        </a:p>
      </dgm:t>
    </dgm:pt>
  </dgm:ptLst>
  <dgm:cxnLst>
    <dgm:cxn modelId="{29F9F1F4-3A28-A541-92A9-A77C0CB8943F}" type="presOf" srcId="{D9DCEFDA-83AC-434D-9D0A-7444652253F7}" destId="{FF61C105-A9A0-4939-9596-52D9DBA7AC15}" srcOrd="0" destOrd="0" presId="urn:microsoft.com/office/officeart/2005/8/layout/cycle5"/>
    <dgm:cxn modelId="{0351AEDE-7E82-4235-8197-EEDB003C9739}" srcId="{B9769BB0-F434-445C-BF93-634459AB7085}" destId="{C64D64EC-437B-454E-87E8-08CDE46A4940}" srcOrd="1" destOrd="0" parTransId="{993487C4-FAF8-4C59-8395-FBC14E0C83F1}" sibTransId="{6C4EE5F8-9EBA-4AAA-98F4-334947C15E70}"/>
    <dgm:cxn modelId="{39176331-14A2-014E-8B20-BB4896E194FC}" type="presOf" srcId="{E4581A4A-463A-4875-B10E-5B52B9CB91EA}" destId="{43F00EAA-99A7-47F2-83F7-5F6E71E1F42C}" srcOrd="0" destOrd="0" presId="urn:microsoft.com/office/officeart/2005/8/layout/cycle5"/>
    <dgm:cxn modelId="{7E1B69D5-2923-4A3F-A7D4-ECD5E0C7D8BC}" srcId="{B9769BB0-F434-445C-BF93-634459AB7085}" destId="{D9DCEFDA-83AC-434D-9D0A-7444652253F7}" srcOrd="4" destOrd="0" parTransId="{1AB6EF23-0F97-44BB-909A-449EDB3F75B2}" sibTransId="{5D15E5C5-FC88-43EE-9F00-5CA9528B276E}"/>
    <dgm:cxn modelId="{78CDDDF9-8662-2648-A485-11A20E7F9EB0}" type="presOf" srcId="{6C4EE5F8-9EBA-4AAA-98F4-334947C15E70}" destId="{64428087-01CF-4C12-80C0-77A70777701E}" srcOrd="0" destOrd="0" presId="urn:microsoft.com/office/officeart/2005/8/layout/cycle5"/>
    <dgm:cxn modelId="{D4C78CF9-12E0-4EEE-909C-A2557FBC658F}" srcId="{B9769BB0-F434-445C-BF93-634459AB7085}" destId="{5403BCBA-6C09-46DE-9EF5-28B70C25B147}" srcOrd="2" destOrd="0" parTransId="{4B401F33-2A98-436C-B2F6-E859F7AA9087}" sibTransId="{630671E6-9E7E-4501-A673-43E5C5369339}"/>
    <dgm:cxn modelId="{89369270-B7B7-E243-B880-DDC783BF9DBA}" type="presOf" srcId="{C64D64EC-437B-454E-87E8-08CDE46A4940}" destId="{D34F0DF1-8DFF-459D-A06C-D8E7689A5363}" srcOrd="0" destOrd="0" presId="urn:microsoft.com/office/officeart/2005/8/layout/cycle5"/>
    <dgm:cxn modelId="{8AF8F818-909F-DB42-B8E4-E0CFAA9D9DED}" type="presOf" srcId="{630671E6-9E7E-4501-A673-43E5C5369339}" destId="{844B650D-7E61-48F3-B662-DFD027B7EA93}" srcOrd="0" destOrd="0" presId="urn:microsoft.com/office/officeart/2005/8/layout/cycle5"/>
    <dgm:cxn modelId="{42C8E29C-C773-E34C-970E-CE9750C97836}" type="presOf" srcId="{2648728A-1EC1-4380-9DF3-F8C235C99DCE}" destId="{D033488A-F4C5-4EF7-9075-B56807AFB93E}" srcOrd="0" destOrd="0" presId="urn:microsoft.com/office/officeart/2005/8/layout/cycle5"/>
    <dgm:cxn modelId="{B3CA463A-F766-B54A-81D8-B575CAB85C02}" type="presOf" srcId="{5403BCBA-6C09-46DE-9EF5-28B70C25B147}" destId="{94AFDE01-5AA6-455D-BA92-A0C32B8BF13E}" srcOrd="0" destOrd="0" presId="urn:microsoft.com/office/officeart/2005/8/layout/cycle5"/>
    <dgm:cxn modelId="{64A61A2C-BEA9-4241-8501-07AB0A954FF6}" type="presOf" srcId="{CB2DC9AF-7D0E-4DCA-ACCC-E96F0C628EBC}" destId="{BA771B23-17A4-4A41-BB96-C5D30B4FF2ED}" srcOrd="0" destOrd="0" presId="urn:microsoft.com/office/officeart/2005/8/layout/cycle5"/>
    <dgm:cxn modelId="{9C990095-0BDA-CD4B-A727-001ACAED52E3}" type="presOf" srcId="{5D15E5C5-FC88-43EE-9F00-5CA9528B276E}" destId="{39A496B9-DE3A-42DB-A049-592200F822C7}" srcOrd="0" destOrd="0" presId="urn:microsoft.com/office/officeart/2005/8/layout/cycle5"/>
    <dgm:cxn modelId="{7BCE1FD8-0998-0F48-9032-6B1EAD4FEBAF}" type="presOf" srcId="{F62A91F7-B283-4977-B7F4-E95D68FF7A43}" destId="{58F745A3-9735-4865-A740-A43D4CB72D75}" srcOrd="0" destOrd="0" presId="urn:microsoft.com/office/officeart/2005/8/layout/cycle5"/>
    <dgm:cxn modelId="{EE78F189-F895-471D-B8CE-6F99839EAB56}" srcId="{B9769BB0-F434-445C-BF93-634459AB7085}" destId="{F62A91F7-B283-4977-B7F4-E95D68FF7A43}" srcOrd="0" destOrd="0" parTransId="{0794EABE-48EA-426C-8F14-D21F9DD402E3}" sibTransId="{E4581A4A-463A-4875-B10E-5B52B9CB91EA}"/>
    <dgm:cxn modelId="{C01DFD4C-A641-4F7C-B7AF-2D99CCC2E91E}" srcId="{B9769BB0-F434-445C-BF93-634459AB7085}" destId="{CB2DC9AF-7D0E-4DCA-ACCC-E96F0C628EBC}" srcOrd="3" destOrd="0" parTransId="{3B5DBBB5-7D53-4670-9AE0-0059954675D3}" sibTransId="{2648728A-1EC1-4380-9DF3-F8C235C99DCE}"/>
    <dgm:cxn modelId="{640D2860-2974-A24F-855F-5CD0145BF62D}" type="presOf" srcId="{B9769BB0-F434-445C-BF93-634459AB7085}" destId="{521172B5-1EBE-43C4-95D4-49B0DE9073F3}" srcOrd="0" destOrd="0" presId="urn:microsoft.com/office/officeart/2005/8/layout/cycle5"/>
    <dgm:cxn modelId="{202D7841-2387-B843-B1FE-80154FF1CAC9}" type="presParOf" srcId="{521172B5-1EBE-43C4-95D4-49B0DE9073F3}" destId="{58F745A3-9735-4865-A740-A43D4CB72D75}" srcOrd="0" destOrd="0" presId="urn:microsoft.com/office/officeart/2005/8/layout/cycle5"/>
    <dgm:cxn modelId="{CB2123C3-43D7-8E49-9CA9-FC7A715F34F8}" type="presParOf" srcId="{521172B5-1EBE-43C4-95D4-49B0DE9073F3}" destId="{EEF85EBD-A085-4F57-B487-A581C4EB978B}" srcOrd="1" destOrd="0" presId="urn:microsoft.com/office/officeart/2005/8/layout/cycle5"/>
    <dgm:cxn modelId="{0E8353BE-FAAF-0B48-B1B3-E4E7DFCFA2E5}" type="presParOf" srcId="{521172B5-1EBE-43C4-95D4-49B0DE9073F3}" destId="{43F00EAA-99A7-47F2-83F7-5F6E71E1F42C}" srcOrd="2" destOrd="0" presId="urn:microsoft.com/office/officeart/2005/8/layout/cycle5"/>
    <dgm:cxn modelId="{4B353C97-5FAD-674E-854A-9FF06D7D2E80}" type="presParOf" srcId="{521172B5-1EBE-43C4-95D4-49B0DE9073F3}" destId="{D34F0DF1-8DFF-459D-A06C-D8E7689A5363}" srcOrd="3" destOrd="0" presId="urn:microsoft.com/office/officeart/2005/8/layout/cycle5"/>
    <dgm:cxn modelId="{29D120F0-9CAC-684A-A8E2-134093A9F293}" type="presParOf" srcId="{521172B5-1EBE-43C4-95D4-49B0DE9073F3}" destId="{A877DAEB-8BA6-4D89-AF73-1439061B288E}" srcOrd="4" destOrd="0" presId="urn:microsoft.com/office/officeart/2005/8/layout/cycle5"/>
    <dgm:cxn modelId="{DE4DA1AA-298D-B74A-B070-64FBB08EFADF}" type="presParOf" srcId="{521172B5-1EBE-43C4-95D4-49B0DE9073F3}" destId="{64428087-01CF-4C12-80C0-77A70777701E}" srcOrd="5" destOrd="0" presId="urn:microsoft.com/office/officeart/2005/8/layout/cycle5"/>
    <dgm:cxn modelId="{0642C42B-96CA-074B-972F-DCA29ACEB60C}" type="presParOf" srcId="{521172B5-1EBE-43C4-95D4-49B0DE9073F3}" destId="{94AFDE01-5AA6-455D-BA92-A0C32B8BF13E}" srcOrd="6" destOrd="0" presId="urn:microsoft.com/office/officeart/2005/8/layout/cycle5"/>
    <dgm:cxn modelId="{88652DC4-28B2-8B46-A4AD-E66486DBCCEC}" type="presParOf" srcId="{521172B5-1EBE-43C4-95D4-49B0DE9073F3}" destId="{15494154-238B-401E-A7FA-65ACA6B7EAA6}" srcOrd="7" destOrd="0" presId="urn:microsoft.com/office/officeart/2005/8/layout/cycle5"/>
    <dgm:cxn modelId="{C52BB160-A506-8940-A557-84E5FC9D04AD}" type="presParOf" srcId="{521172B5-1EBE-43C4-95D4-49B0DE9073F3}" destId="{844B650D-7E61-48F3-B662-DFD027B7EA93}" srcOrd="8" destOrd="0" presId="urn:microsoft.com/office/officeart/2005/8/layout/cycle5"/>
    <dgm:cxn modelId="{9156A013-30CC-944D-AC46-58521E71C98D}" type="presParOf" srcId="{521172B5-1EBE-43C4-95D4-49B0DE9073F3}" destId="{BA771B23-17A4-4A41-BB96-C5D30B4FF2ED}" srcOrd="9" destOrd="0" presId="urn:microsoft.com/office/officeart/2005/8/layout/cycle5"/>
    <dgm:cxn modelId="{AE32ECC5-7F14-6A42-A58D-898F734D627F}" type="presParOf" srcId="{521172B5-1EBE-43C4-95D4-49B0DE9073F3}" destId="{C79D7335-8A01-4AAF-8D45-913B51DDF075}" srcOrd="10" destOrd="0" presId="urn:microsoft.com/office/officeart/2005/8/layout/cycle5"/>
    <dgm:cxn modelId="{53C8C20F-2D8A-8045-91A8-092083EDAA27}" type="presParOf" srcId="{521172B5-1EBE-43C4-95D4-49B0DE9073F3}" destId="{D033488A-F4C5-4EF7-9075-B56807AFB93E}" srcOrd="11" destOrd="0" presId="urn:microsoft.com/office/officeart/2005/8/layout/cycle5"/>
    <dgm:cxn modelId="{05CEAECB-6057-164D-98AF-AD9CB99C9D45}" type="presParOf" srcId="{521172B5-1EBE-43C4-95D4-49B0DE9073F3}" destId="{FF61C105-A9A0-4939-9596-52D9DBA7AC15}" srcOrd="12" destOrd="0" presId="urn:microsoft.com/office/officeart/2005/8/layout/cycle5"/>
    <dgm:cxn modelId="{35F337A2-7411-A644-B728-5ED94AC540D7}" type="presParOf" srcId="{521172B5-1EBE-43C4-95D4-49B0DE9073F3}" destId="{D263B0DE-D6BD-4E77-BF78-8D03057F2264}" srcOrd="13" destOrd="0" presId="urn:microsoft.com/office/officeart/2005/8/layout/cycle5"/>
    <dgm:cxn modelId="{D7B1305C-D5AD-1D4C-B1F0-D86186C41324}" type="presParOf" srcId="{521172B5-1EBE-43C4-95D4-49B0DE9073F3}" destId="{39A496B9-DE3A-42DB-A049-592200F822C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4C1E8-87BA-4B2F-8C6D-47959ABC246B}">
      <dsp:nvSpPr>
        <dsp:cNvPr id="0" name=""/>
        <dsp:cNvSpPr/>
      </dsp:nvSpPr>
      <dsp:spPr>
        <a:xfrm>
          <a:off x="3577" y="0"/>
          <a:ext cx="3440906" cy="224877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/>
            <a:t>INTRÍNSECA</a:t>
          </a:r>
        </a:p>
      </dsp:txBody>
      <dsp:txXfrm>
        <a:off x="3577" y="0"/>
        <a:ext cx="3440906" cy="674632"/>
      </dsp:txXfrm>
    </dsp:sp>
    <dsp:sp modelId="{5C1D6CDC-8F4C-4EA1-9CF6-1BD151B55808}">
      <dsp:nvSpPr>
        <dsp:cNvPr id="0" name=""/>
        <dsp:cNvSpPr/>
      </dsp:nvSpPr>
      <dsp:spPr>
        <a:xfrm>
          <a:off x="347667" y="675291"/>
          <a:ext cx="2752724" cy="678036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HOBBYS</a:t>
          </a:r>
        </a:p>
      </dsp:txBody>
      <dsp:txXfrm>
        <a:off x="367526" y="695150"/>
        <a:ext cx="2713006" cy="638318"/>
      </dsp:txXfrm>
    </dsp:sp>
    <dsp:sp modelId="{BA9D685F-D7BE-4FBD-9BAB-C31D3CDB9C5E}">
      <dsp:nvSpPr>
        <dsp:cNvPr id="0" name=""/>
        <dsp:cNvSpPr/>
      </dsp:nvSpPr>
      <dsp:spPr>
        <a:xfrm>
          <a:off x="347667" y="1457641"/>
          <a:ext cx="2752724" cy="678036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AYUDA COMUNITARIA</a:t>
          </a:r>
        </a:p>
      </dsp:txBody>
      <dsp:txXfrm>
        <a:off x="367526" y="1477500"/>
        <a:ext cx="2713006" cy="638318"/>
      </dsp:txXfrm>
    </dsp:sp>
    <dsp:sp modelId="{D0D1EF6A-A77F-4445-865B-D14AE5552CE2}">
      <dsp:nvSpPr>
        <dsp:cNvPr id="0" name=""/>
        <dsp:cNvSpPr/>
      </dsp:nvSpPr>
      <dsp:spPr>
        <a:xfrm>
          <a:off x="3702550" y="0"/>
          <a:ext cx="3440906" cy="224877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/>
            <a:t>EXTRÍNSECA</a:t>
          </a:r>
        </a:p>
      </dsp:txBody>
      <dsp:txXfrm>
        <a:off x="3702550" y="0"/>
        <a:ext cx="3440906" cy="674632"/>
      </dsp:txXfrm>
    </dsp:sp>
    <dsp:sp modelId="{790F32FE-849C-4CA8-BD00-4763F3133E7D}">
      <dsp:nvSpPr>
        <dsp:cNvPr id="0" name=""/>
        <dsp:cNvSpPr/>
      </dsp:nvSpPr>
      <dsp:spPr>
        <a:xfrm>
          <a:off x="4046641" y="675291"/>
          <a:ext cx="2752724" cy="678036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DINERO</a:t>
          </a:r>
        </a:p>
      </dsp:txBody>
      <dsp:txXfrm>
        <a:off x="4066500" y="695150"/>
        <a:ext cx="2713006" cy="638318"/>
      </dsp:txXfrm>
    </dsp:sp>
    <dsp:sp modelId="{B523CEF3-C484-46BD-8A1D-9673C769C599}">
      <dsp:nvSpPr>
        <dsp:cNvPr id="0" name=""/>
        <dsp:cNvSpPr/>
      </dsp:nvSpPr>
      <dsp:spPr>
        <a:xfrm>
          <a:off x="4046641" y="1457641"/>
          <a:ext cx="2752724" cy="678036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GRADO ACADÉMICO</a:t>
          </a:r>
        </a:p>
      </dsp:txBody>
      <dsp:txXfrm>
        <a:off x="4066500" y="1477500"/>
        <a:ext cx="2713006" cy="63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96CFD-8CA2-4C52-A4F7-2E1043F00DCD}">
      <dsp:nvSpPr>
        <dsp:cNvPr id="0" name=""/>
        <dsp:cNvSpPr/>
      </dsp:nvSpPr>
      <dsp:spPr>
        <a:xfrm>
          <a:off x="0" y="0"/>
          <a:ext cx="2951207" cy="3107739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/>
            <a:t>Motivación</a:t>
          </a:r>
          <a:br>
            <a:rPr lang="es-PE" sz="1600" b="0" kern="1200" dirty="0"/>
          </a:br>
          <a:r>
            <a:rPr lang="es-PE" sz="1600" b="0" kern="1200" dirty="0"/>
            <a:t>extrínseca</a:t>
          </a:r>
        </a:p>
      </dsp:txBody>
      <dsp:txXfrm>
        <a:off x="0" y="0"/>
        <a:ext cx="2951207" cy="932321"/>
      </dsp:txXfrm>
    </dsp:sp>
    <dsp:sp modelId="{28E6E228-1F7E-4D85-8DD9-B35E964F574F}">
      <dsp:nvSpPr>
        <dsp:cNvPr id="0" name=""/>
        <dsp:cNvSpPr/>
      </dsp:nvSpPr>
      <dsp:spPr>
        <a:xfrm>
          <a:off x="295120" y="924544"/>
          <a:ext cx="2360966" cy="2020030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/>
            <a:t>Hace referencia a que los estímulos motivacionales vienen de fuera del individuo y del exterior de la actividad.</a:t>
          </a:r>
        </a:p>
      </dsp:txBody>
      <dsp:txXfrm>
        <a:off x="354285" y="983709"/>
        <a:ext cx="2242636" cy="1901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D7243-5FB0-468B-9A0C-C8E2F828D83A}">
      <dsp:nvSpPr>
        <dsp:cNvPr id="0" name=""/>
        <dsp:cNvSpPr/>
      </dsp:nvSpPr>
      <dsp:spPr>
        <a:xfrm>
          <a:off x="0" y="0"/>
          <a:ext cx="3083227" cy="3107739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/>
            <a:t>Motivación</a:t>
          </a:r>
          <a:br>
            <a:rPr lang="es-PE" sz="1600" b="0" kern="1200" dirty="0"/>
          </a:br>
          <a:r>
            <a:rPr lang="es-PE" sz="1600" b="0" kern="1200" dirty="0"/>
            <a:t>intrínseca</a:t>
          </a:r>
        </a:p>
      </dsp:txBody>
      <dsp:txXfrm>
        <a:off x="0" y="0"/>
        <a:ext cx="3083227" cy="932321"/>
      </dsp:txXfrm>
    </dsp:sp>
    <dsp:sp modelId="{5593FE15-0829-4BCA-9165-7BCCCCB2F54D}">
      <dsp:nvSpPr>
        <dsp:cNvPr id="0" name=""/>
        <dsp:cNvSpPr/>
      </dsp:nvSpPr>
      <dsp:spPr>
        <a:xfrm>
          <a:off x="308322" y="924544"/>
          <a:ext cx="2466581" cy="2020030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/>
            <a:t>Hace referencia a la motivación que viene del interior del individuo, más que de cualquier recompensa externa.</a:t>
          </a:r>
        </a:p>
      </dsp:txBody>
      <dsp:txXfrm>
        <a:off x="367487" y="983709"/>
        <a:ext cx="2348251" cy="1901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759C5-E2E3-4DC9-9810-7C83629433F1}">
      <dsp:nvSpPr>
        <dsp:cNvPr id="0" name=""/>
        <dsp:cNvSpPr/>
      </dsp:nvSpPr>
      <dsp:spPr>
        <a:xfrm>
          <a:off x="0" y="0"/>
          <a:ext cx="2999635" cy="3107739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/>
            <a:t>Motivación</a:t>
          </a:r>
          <a:br>
            <a:rPr lang="es-PE" sz="1600" b="0" kern="1200" dirty="0"/>
          </a:br>
          <a:r>
            <a:rPr lang="es-PE" sz="1600" b="0" kern="1200" dirty="0"/>
            <a:t>positiva</a:t>
          </a:r>
        </a:p>
      </dsp:txBody>
      <dsp:txXfrm>
        <a:off x="0" y="0"/>
        <a:ext cx="2999635" cy="932321"/>
      </dsp:txXfrm>
    </dsp:sp>
    <dsp:sp modelId="{39A38353-F1E9-4941-AD9C-B01AED06FCBB}">
      <dsp:nvSpPr>
        <dsp:cNvPr id="0" name=""/>
        <dsp:cNvSpPr/>
      </dsp:nvSpPr>
      <dsp:spPr>
        <a:xfrm>
          <a:off x="299963" y="924544"/>
          <a:ext cx="2399708" cy="2020030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/>
            <a:t>Proceso por el cual un individuo inicia o mantiene adherido una conducta gracias a la obtención de una recompensa positiva, sea externa o interna (por el placer de la actividad)</a:t>
          </a:r>
        </a:p>
      </dsp:txBody>
      <dsp:txXfrm>
        <a:off x="359128" y="983709"/>
        <a:ext cx="2281378" cy="1901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96CFD-8CA2-4C52-A4F7-2E1043F00DCD}">
      <dsp:nvSpPr>
        <dsp:cNvPr id="0" name=""/>
        <dsp:cNvSpPr/>
      </dsp:nvSpPr>
      <dsp:spPr>
        <a:xfrm>
          <a:off x="0" y="0"/>
          <a:ext cx="3133061" cy="302926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/>
            <a:t>Motivación</a:t>
          </a:r>
          <a:br>
            <a:rPr lang="es-PE" sz="1600" b="0" kern="1200" dirty="0"/>
          </a:br>
          <a:r>
            <a:rPr lang="es-PE" sz="1600" b="0" kern="1200" dirty="0"/>
            <a:t>negativa</a:t>
          </a:r>
        </a:p>
      </dsp:txBody>
      <dsp:txXfrm>
        <a:off x="0" y="0"/>
        <a:ext cx="3133061" cy="908780"/>
      </dsp:txXfrm>
    </dsp:sp>
    <dsp:sp modelId="{28E6E228-1F7E-4D85-8DD9-B35E964F574F}">
      <dsp:nvSpPr>
        <dsp:cNvPr id="0" name=""/>
        <dsp:cNvSpPr/>
      </dsp:nvSpPr>
      <dsp:spPr>
        <a:xfrm>
          <a:off x="313306" y="910059"/>
          <a:ext cx="2506448" cy="1966464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/>
            <a:t>Se refiere al proceso por el que una persona inicia o se mantiene adherida a una conducta para evitar una consecuencia desagradable, externa (castigo, humillación, etc.) o interna (sensación de frustración o fracaso).</a:t>
          </a:r>
        </a:p>
      </dsp:txBody>
      <dsp:txXfrm>
        <a:off x="370902" y="967655"/>
        <a:ext cx="2391256" cy="1851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D7243-5FB0-468B-9A0C-C8E2F828D83A}">
      <dsp:nvSpPr>
        <dsp:cNvPr id="0" name=""/>
        <dsp:cNvSpPr/>
      </dsp:nvSpPr>
      <dsp:spPr>
        <a:xfrm>
          <a:off x="0" y="0"/>
          <a:ext cx="2887984" cy="302926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/>
            <a:t>Orientación motivacional centrada en la tarea</a:t>
          </a:r>
        </a:p>
      </dsp:txBody>
      <dsp:txXfrm>
        <a:off x="0" y="0"/>
        <a:ext cx="2887984" cy="908780"/>
      </dsp:txXfrm>
    </dsp:sp>
    <dsp:sp modelId="{5593FE15-0829-4BCA-9165-7BCCCCB2F54D}">
      <dsp:nvSpPr>
        <dsp:cNvPr id="0" name=""/>
        <dsp:cNvSpPr/>
      </dsp:nvSpPr>
      <dsp:spPr>
        <a:xfrm>
          <a:off x="288798" y="908780"/>
          <a:ext cx="2310387" cy="1969023"/>
        </a:xfrm>
        <a:prstGeom prst="roundRect">
          <a:avLst>
            <a:gd name="adj" fmla="val 10000"/>
          </a:avLst>
        </a:prstGeom>
        <a:solidFill>
          <a:srgbClr val="0197A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/>
            <a:t>La motivación depende de retos y resultados personales e impresiones subjetivas de dominio y progreso.</a:t>
          </a:r>
        </a:p>
      </dsp:txBody>
      <dsp:txXfrm>
        <a:off x="346469" y="966451"/>
        <a:ext cx="2195045" cy="18536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745A3-9735-4865-A740-A43D4CB72D75}">
      <dsp:nvSpPr>
        <dsp:cNvPr id="0" name=""/>
        <dsp:cNvSpPr/>
      </dsp:nvSpPr>
      <dsp:spPr>
        <a:xfrm>
          <a:off x="1832867" y="1172"/>
          <a:ext cx="1122164" cy="729406"/>
        </a:xfrm>
        <a:prstGeom prst="roundRect">
          <a:avLst/>
        </a:prstGeom>
        <a:solidFill>
          <a:srgbClr val="99C65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b="1" kern="1200" dirty="0">
              <a:solidFill>
                <a:schemeClr val="tx1"/>
              </a:solidFill>
            </a:rPr>
            <a:t>Motivación</a:t>
          </a:r>
        </a:p>
      </dsp:txBody>
      <dsp:txXfrm>
        <a:off x="1868474" y="36779"/>
        <a:ext cx="1050950" cy="658192"/>
      </dsp:txXfrm>
    </dsp:sp>
    <dsp:sp modelId="{43F00EAA-99A7-47F2-83F7-5F6E71E1F42C}">
      <dsp:nvSpPr>
        <dsp:cNvPr id="0" name=""/>
        <dsp:cNvSpPr/>
      </dsp:nvSpPr>
      <dsp:spPr>
        <a:xfrm>
          <a:off x="936087" y="365876"/>
          <a:ext cx="2915725" cy="2915725"/>
        </a:xfrm>
        <a:custGeom>
          <a:avLst/>
          <a:gdLst/>
          <a:ahLst/>
          <a:cxnLst/>
          <a:rect l="0" t="0" r="0" b="0"/>
          <a:pathLst>
            <a:path>
              <a:moveTo>
                <a:pt x="2169420" y="185443"/>
              </a:moveTo>
              <a:arcTo wR="1457862" hR="1457862" stAng="17952878" swAng="1212423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F0DF1-8DFF-459D-A06C-D8E7689A5363}">
      <dsp:nvSpPr>
        <dsp:cNvPr id="0" name=""/>
        <dsp:cNvSpPr/>
      </dsp:nvSpPr>
      <dsp:spPr>
        <a:xfrm>
          <a:off x="3219377" y="1008531"/>
          <a:ext cx="1122164" cy="729406"/>
        </a:xfrm>
        <a:prstGeom prst="roundRect">
          <a:avLst/>
        </a:prstGeom>
        <a:solidFill>
          <a:srgbClr val="99C65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b="1" kern="1200" dirty="0">
              <a:solidFill>
                <a:schemeClr val="tx1"/>
              </a:solidFill>
            </a:rPr>
            <a:t>Esfuerzo</a:t>
          </a:r>
        </a:p>
      </dsp:txBody>
      <dsp:txXfrm>
        <a:off x="3254984" y="1044138"/>
        <a:ext cx="1050950" cy="658192"/>
      </dsp:txXfrm>
    </dsp:sp>
    <dsp:sp modelId="{64428087-01CF-4C12-80C0-77A70777701E}">
      <dsp:nvSpPr>
        <dsp:cNvPr id="0" name=""/>
        <dsp:cNvSpPr/>
      </dsp:nvSpPr>
      <dsp:spPr>
        <a:xfrm>
          <a:off x="936087" y="365876"/>
          <a:ext cx="2915725" cy="2915725"/>
        </a:xfrm>
        <a:custGeom>
          <a:avLst/>
          <a:gdLst/>
          <a:ahLst/>
          <a:cxnLst/>
          <a:rect l="0" t="0" r="0" b="0"/>
          <a:pathLst>
            <a:path>
              <a:moveTo>
                <a:pt x="2912236" y="1558657"/>
              </a:moveTo>
              <a:arcTo wR="1457862" hR="1457862" stAng="21837871" swAng="1360411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FDE01-5AA6-455D-BA92-A0C32B8BF13E}">
      <dsp:nvSpPr>
        <dsp:cNvPr id="0" name=""/>
        <dsp:cNvSpPr/>
      </dsp:nvSpPr>
      <dsp:spPr>
        <a:xfrm>
          <a:off x="2689778" y="2638471"/>
          <a:ext cx="1122164" cy="729406"/>
        </a:xfrm>
        <a:prstGeom prst="roundRect">
          <a:avLst/>
        </a:prstGeom>
        <a:solidFill>
          <a:srgbClr val="99C65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b="1" kern="1200" dirty="0">
              <a:solidFill>
                <a:schemeClr val="tx1"/>
              </a:solidFill>
            </a:rPr>
            <a:t>Rendimiento</a:t>
          </a:r>
        </a:p>
      </dsp:txBody>
      <dsp:txXfrm>
        <a:off x="2725385" y="2674078"/>
        <a:ext cx="1050950" cy="658192"/>
      </dsp:txXfrm>
    </dsp:sp>
    <dsp:sp modelId="{844B650D-7E61-48F3-B662-DFD027B7EA93}">
      <dsp:nvSpPr>
        <dsp:cNvPr id="0" name=""/>
        <dsp:cNvSpPr/>
      </dsp:nvSpPr>
      <dsp:spPr>
        <a:xfrm>
          <a:off x="936087" y="365876"/>
          <a:ext cx="2915725" cy="2915725"/>
        </a:xfrm>
        <a:custGeom>
          <a:avLst/>
          <a:gdLst/>
          <a:ahLst/>
          <a:cxnLst/>
          <a:rect l="0" t="0" r="0" b="0"/>
          <a:pathLst>
            <a:path>
              <a:moveTo>
                <a:pt x="1636974" y="2904680"/>
              </a:moveTo>
              <a:arcTo wR="1457862" hR="1457862" stAng="4976571" swAng="846858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71B23-17A4-4A41-BB96-C5D30B4FF2ED}">
      <dsp:nvSpPr>
        <dsp:cNvPr id="0" name=""/>
        <dsp:cNvSpPr/>
      </dsp:nvSpPr>
      <dsp:spPr>
        <a:xfrm>
          <a:off x="975957" y="2638471"/>
          <a:ext cx="1122164" cy="729406"/>
        </a:xfrm>
        <a:prstGeom prst="roundRect">
          <a:avLst/>
        </a:prstGeom>
        <a:solidFill>
          <a:srgbClr val="99C65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b="1" kern="1200" dirty="0">
              <a:solidFill>
                <a:schemeClr val="tx1"/>
              </a:solidFill>
            </a:rPr>
            <a:t>Reconocimiento</a:t>
          </a:r>
        </a:p>
      </dsp:txBody>
      <dsp:txXfrm>
        <a:off x="1011564" y="2674078"/>
        <a:ext cx="1050950" cy="658192"/>
      </dsp:txXfrm>
    </dsp:sp>
    <dsp:sp modelId="{D033488A-F4C5-4EF7-9075-B56807AFB93E}">
      <dsp:nvSpPr>
        <dsp:cNvPr id="0" name=""/>
        <dsp:cNvSpPr/>
      </dsp:nvSpPr>
      <dsp:spPr>
        <a:xfrm>
          <a:off x="936087" y="365876"/>
          <a:ext cx="2915725" cy="2915725"/>
        </a:xfrm>
        <a:custGeom>
          <a:avLst/>
          <a:gdLst/>
          <a:ahLst/>
          <a:cxnLst/>
          <a:rect l="0" t="0" r="0" b="0"/>
          <a:pathLst>
            <a:path>
              <a:moveTo>
                <a:pt x="154742" y="2111498"/>
              </a:moveTo>
              <a:arcTo wR="1457862" hR="1457862" stAng="9201718" swAng="1360411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1C105-A9A0-4939-9596-52D9DBA7AC15}">
      <dsp:nvSpPr>
        <dsp:cNvPr id="0" name=""/>
        <dsp:cNvSpPr/>
      </dsp:nvSpPr>
      <dsp:spPr>
        <a:xfrm>
          <a:off x="446358" y="1008531"/>
          <a:ext cx="1122164" cy="729406"/>
        </a:xfrm>
        <a:prstGeom prst="roundRect">
          <a:avLst/>
        </a:prstGeom>
        <a:solidFill>
          <a:srgbClr val="99C65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b="1" kern="1200" dirty="0">
              <a:solidFill>
                <a:schemeClr val="tx1"/>
              </a:solidFill>
            </a:rPr>
            <a:t>Satisfacción</a:t>
          </a:r>
        </a:p>
      </dsp:txBody>
      <dsp:txXfrm>
        <a:off x="481965" y="1044138"/>
        <a:ext cx="1050950" cy="658192"/>
      </dsp:txXfrm>
    </dsp:sp>
    <dsp:sp modelId="{39A496B9-DE3A-42DB-A049-592200F822C7}">
      <dsp:nvSpPr>
        <dsp:cNvPr id="0" name=""/>
        <dsp:cNvSpPr/>
      </dsp:nvSpPr>
      <dsp:spPr>
        <a:xfrm>
          <a:off x="936087" y="365876"/>
          <a:ext cx="2915725" cy="2915725"/>
        </a:xfrm>
        <a:custGeom>
          <a:avLst/>
          <a:gdLst/>
          <a:ahLst/>
          <a:cxnLst/>
          <a:rect l="0" t="0" r="0" b="0"/>
          <a:pathLst>
            <a:path>
              <a:moveTo>
                <a:pt x="350590" y="509542"/>
              </a:moveTo>
              <a:arcTo wR="1457862" hR="1457862" stAng="13234699" swAng="1212423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745A3-9735-4865-A740-A43D4CB72D75}">
      <dsp:nvSpPr>
        <dsp:cNvPr id="0" name=""/>
        <dsp:cNvSpPr/>
      </dsp:nvSpPr>
      <dsp:spPr>
        <a:xfrm>
          <a:off x="2155947" y="-57219"/>
          <a:ext cx="1689270" cy="1130899"/>
        </a:xfrm>
        <a:prstGeom prst="roundRect">
          <a:avLst/>
        </a:prstGeom>
        <a:solidFill>
          <a:srgbClr val="E5584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Motivación (mencionar el objetivo al que se llegará al finalizar el proyecto)</a:t>
          </a:r>
        </a:p>
      </dsp:txBody>
      <dsp:txXfrm>
        <a:off x="2211153" y="-2013"/>
        <a:ext cx="1578858" cy="1020487"/>
      </dsp:txXfrm>
    </dsp:sp>
    <dsp:sp modelId="{43F00EAA-99A7-47F2-83F7-5F6E71E1F42C}">
      <dsp:nvSpPr>
        <dsp:cNvPr id="0" name=""/>
        <dsp:cNvSpPr/>
      </dsp:nvSpPr>
      <dsp:spPr>
        <a:xfrm>
          <a:off x="1211053" y="508229"/>
          <a:ext cx="3579057" cy="3579057"/>
        </a:xfrm>
        <a:custGeom>
          <a:avLst/>
          <a:gdLst/>
          <a:ahLst/>
          <a:cxnLst/>
          <a:rect l="0" t="0" r="0" b="0"/>
          <a:pathLst>
            <a:path>
              <a:moveTo>
                <a:pt x="2781714" y="300240"/>
              </a:moveTo>
              <a:arcTo wR="1789528" hR="1789528" stAng="18220328" swAng="1007915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F0DF1-8DFF-459D-A06C-D8E7689A5363}">
      <dsp:nvSpPr>
        <dsp:cNvPr id="0" name=""/>
        <dsp:cNvSpPr/>
      </dsp:nvSpPr>
      <dsp:spPr>
        <a:xfrm>
          <a:off x="3815370" y="1296535"/>
          <a:ext cx="1774310" cy="896457"/>
        </a:xfrm>
        <a:prstGeom prst="roundRect">
          <a:avLst/>
        </a:prstGeom>
        <a:solidFill>
          <a:srgbClr val="E5584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Esfuerzo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 (avance de las tareas del equipo – acompañamiento)</a:t>
          </a:r>
        </a:p>
      </dsp:txBody>
      <dsp:txXfrm>
        <a:off x="3859131" y="1340296"/>
        <a:ext cx="1686788" cy="808935"/>
      </dsp:txXfrm>
    </dsp:sp>
    <dsp:sp modelId="{64428087-01CF-4C12-80C0-77A70777701E}">
      <dsp:nvSpPr>
        <dsp:cNvPr id="0" name=""/>
        <dsp:cNvSpPr/>
      </dsp:nvSpPr>
      <dsp:spPr>
        <a:xfrm>
          <a:off x="1218634" y="208513"/>
          <a:ext cx="3579057" cy="3579057"/>
        </a:xfrm>
        <a:custGeom>
          <a:avLst/>
          <a:gdLst/>
          <a:ahLst/>
          <a:cxnLst/>
          <a:rect l="0" t="0" r="0" b="0"/>
          <a:pathLst>
            <a:path>
              <a:moveTo>
                <a:pt x="3547117" y="2126123"/>
              </a:moveTo>
              <a:arcTo wR="1789528" hR="1789528" stAng="650485" swAng="835057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FDE01-5AA6-455D-BA92-A0C32B8BF13E}">
      <dsp:nvSpPr>
        <dsp:cNvPr id="0" name=""/>
        <dsp:cNvSpPr/>
      </dsp:nvSpPr>
      <dsp:spPr>
        <a:xfrm>
          <a:off x="3338640" y="2875065"/>
          <a:ext cx="1960938" cy="896457"/>
        </a:xfrm>
        <a:prstGeom prst="roundRect">
          <a:avLst/>
        </a:prstGeom>
        <a:solidFill>
          <a:srgbClr val="E5584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Rendimiento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(verificar la producción individual de cada miembro</a:t>
          </a:r>
          <a:r>
            <a:rPr lang="es-PE" sz="1000" kern="1200" dirty="0"/>
            <a:t>)</a:t>
          </a:r>
        </a:p>
      </dsp:txBody>
      <dsp:txXfrm>
        <a:off x="3382401" y="2918826"/>
        <a:ext cx="1873416" cy="808935"/>
      </dsp:txXfrm>
    </dsp:sp>
    <dsp:sp modelId="{844B650D-7E61-48F3-B662-DFD027B7EA93}">
      <dsp:nvSpPr>
        <dsp:cNvPr id="0" name=""/>
        <dsp:cNvSpPr/>
      </dsp:nvSpPr>
      <dsp:spPr>
        <a:xfrm>
          <a:off x="1252205" y="354978"/>
          <a:ext cx="3579057" cy="3579057"/>
        </a:xfrm>
        <a:custGeom>
          <a:avLst/>
          <a:gdLst/>
          <a:ahLst/>
          <a:cxnLst/>
          <a:rect l="0" t="0" r="0" b="0"/>
          <a:pathLst>
            <a:path>
              <a:moveTo>
                <a:pt x="2264345" y="3514916"/>
              </a:moveTo>
              <a:arcTo wR="1789528" hR="1789528" stAng="4476804" swAng="1740284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71B23-17A4-4A41-BB96-C5D30B4FF2ED}">
      <dsp:nvSpPr>
        <dsp:cNvPr id="0" name=""/>
        <dsp:cNvSpPr/>
      </dsp:nvSpPr>
      <dsp:spPr>
        <a:xfrm>
          <a:off x="754673" y="2897285"/>
          <a:ext cx="1988108" cy="896457"/>
        </a:xfrm>
        <a:prstGeom prst="roundRect">
          <a:avLst/>
        </a:prstGeom>
        <a:solidFill>
          <a:srgbClr val="E5584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Reconocimiento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(durante el proyecto reconocer los avances públicamente) </a:t>
          </a:r>
        </a:p>
      </dsp:txBody>
      <dsp:txXfrm>
        <a:off x="798434" y="2941046"/>
        <a:ext cx="1900586" cy="808935"/>
      </dsp:txXfrm>
    </dsp:sp>
    <dsp:sp modelId="{D033488A-F4C5-4EF7-9075-B56807AFB93E}">
      <dsp:nvSpPr>
        <dsp:cNvPr id="0" name=""/>
        <dsp:cNvSpPr/>
      </dsp:nvSpPr>
      <dsp:spPr>
        <a:xfrm>
          <a:off x="1193611" y="133293"/>
          <a:ext cx="3579057" cy="3579057"/>
        </a:xfrm>
        <a:custGeom>
          <a:avLst/>
          <a:gdLst/>
          <a:ahLst/>
          <a:cxnLst/>
          <a:rect l="0" t="0" r="0" b="0"/>
          <a:pathLst>
            <a:path>
              <a:moveTo>
                <a:pt x="211930" y="2634275"/>
              </a:moveTo>
              <a:arcTo wR="1789528" hR="1789528" stAng="9109954" swAng="879514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1C105-A9A0-4939-9596-52D9DBA7AC15}">
      <dsp:nvSpPr>
        <dsp:cNvPr id="0" name=""/>
        <dsp:cNvSpPr/>
      </dsp:nvSpPr>
      <dsp:spPr>
        <a:xfrm>
          <a:off x="419959" y="1296535"/>
          <a:ext cx="1757360" cy="896457"/>
        </a:xfrm>
        <a:prstGeom prst="roundRect">
          <a:avLst/>
        </a:prstGeom>
        <a:solidFill>
          <a:srgbClr val="E5584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Satisfacción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/>
            <a:t>(celebrar el término del proyecto)</a:t>
          </a:r>
        </a:p>
      </dsp:txBody>
      <dsp:txXfrm>
        <a:off x="463720" y="1340296"/>
        <a:ext cx="1669838" cy="808935"/>
      </dsp:txXfrm>
    </dsp:sp>
    <dsp:sp modelId="{39A496B9-DE3A-42DB-A049-592200F822C7}">
      <dsp:nvSpPr>
        <dsp:cNvPr id="0" name=""/>
        <dsp:cNvSpPr/>
      </dsp:nvSpPr>
      <dsp:spPr>
        <a:xfrm>
          <a:off x="1211053" y="508229"/>
          <a:ext cx="3579057" cy="3579057"/>
        </a:xfrm>
        <a:custGeom>
          <a:avLst/>
          <a:gdLst/>
          <a:ahLst/>
          <a:cxnLst/>
          <a:rect l="0" t="0" r="0" b="0"/>
          <a:pathLst>
            <a:path>
              <a:moveTo>
                <a:pt x="409266" y="650543"/>
              </a:moveTo>
              <a:arcTo wR="1789528" hR="1789528" stAng="13171757" swAng="1007915"/>
            </a:path>
          </a:pathLst>
        </a:custGeom>
        <a:noFill/>
        <a:ln w="28575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3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30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Nota: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99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337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225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Nota: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4776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9336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259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875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NOTA: En este video se puede apreciar la estrategia de motivación inspiradora, utilizando al capitán del equipo en realizar un trabajo difícil, dandole</a:t>
            </a:r>
            <a:r>
              <a:rPr lang="es-PE" baseline="0" dirty="0"/>
              <a:t> un objetivo en la mente y demostrando a los demás que PUEDE DAR MÁS, si avanza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434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099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</a:t>
            </a:r>
            <a:r>
              <a:rPr lang="es-PE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Necesidades básicas o fisiológicas: Son las únicas inherentes en toda persona, básicas para la supervivencia del individuo. Respirar, alimentarse, hidratarse, vestirse, sexo, etc.</a:t>
            </a:r>
          </a:p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Necesidades de seguridad: Se busca crear y mantener una situación de orden y seguridad en la vida. Una seguridad física (salud), económica (ingresos), necesidad de vivienda, etc.</a:t>
            </a:r>
          </a:p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Necesidades sociales: Implican el sentimiento de pertenencia a un grupo social, familia, amigos, pareja, compañeros del trabajo, etc.</a:t>
            </a:r>
          </a:p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Necesidades de estima o reconocimiento: Son las necesidades de reconocimiento como la confianza, la independencia personal, la reputación o las metas financieras.</a:t>
            </a:r>
          </a:p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Necesidades de autorrealización: Este quinto nivel y el más alto solo puede ser satisfecho una vez todas las demás necesidades han sido suficientemente alcanzadas. Es la sensación de haber llegado al éxito personal.</a:t>
            </a:r>
          </a:p>
          <a:p>
            <a:endParaRPr lang="es-PE" b="0" dirty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819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6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43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spc="-10" dirty="0" smtClean="0">
                <a:cs typeface="Source Sans Pro"/>
              </a:rPr>
              <a:t>Este tipo de motivación en psicología se define como aquellos impulsos y elementos del exterior que elevan la motivación y guían los actos en pro de un estímulo externo positivo (premios, dinero, aceptación social...). 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36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motivación intrínseca viene de nosotros mismos y nos orienta  a explorar, aprender y a obtener recompensas internas satisfactorias: placer, tranquilidad, felicidad, etc. De acuerdo a diversas  teorías psicológicas, cuando una persona está motivada intrínsecamente eleva las probabilidades de mantener dicha motivación y lograr sus objetivos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696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11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063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define como las ganas que posee un individuo para progresar en un ámbito específico de su vida. La motivación centrada en la tarea es la que mueve a la mayoría de los seres humanos a tener metas a largo plazo o aspirar a tener cosas mejores en el futuro.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23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13"/>
          <p:cNvGrpSpPr/>
          <p:nvPr userDrawn="1"/>
        </p:nvGrpSpPr>
        <p:grpSpPr>
          <a:xfrm>
            <a:off x="944054" y="5343295"/>
            <a:ext cx="7804380" cy="215444"/>
            <a:chOff x="944054" y="5343295"/>
            <a:chExt cx="7804380" cy="215444"/>
          </a:xfrm>
        </p:grpSpPr>
        <p:sp>
          <p:nvSpPr>
            <p:cNvPr id="7" name="TextBox 7"/>
            <p:cNvSpPr txBox="1"/>
            <p:nvPr userDrawn="1"/>
          </p:nvSpPr>
          <p:spPr>
            <a:xfrm>
              <a:off x="944054" y="5343295"/>
              <a:ext cx="18101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Calibri"/>
                  <a:sym typeface="Wingdings"/>
                </a:rPr>
                <a:t>DIRECCIÓN DE PERSONAS  </a:t>
              </a: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05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ectangle 3"/>
            <p:cNvSpPr/>
            <p:nvPr userDrawn="1"/>
          </p:nvSpPr>
          <p:spPr>
            <a:xfrm>
              <a:off x="7361516" y="5371562"/>
              <a:ext cx="13869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>
                  <a:solidFill>
                    <a:schemeClr val="bg1">
                      <a:lumMod val="50000"/>
                    </a:schemeClr>
                  </a:solidFill>
                </a:rPr>
                <a:t>© ISIL. Todos los derechos reservados</a:t>
              </a: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" y="5322472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9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notesSlide" Target="../notesSlides/notesSlide7.xml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notesSlide" Target="../notesSlides/notesSlide8.xml"/><Relationship Id="rId7" Type="http://schemas.openxmlformats.org/officeDocument/2006/relationships/diagramQuickStyle" Target="../diagrams/quickStyl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5pbHSO9_1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500550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Motivación</a:t>
            </a:r>
            <a:endParaRPr lang="es-ES" sz="1600" dirty="0">
              <a:solidFill>
                <a:srgbClr val="FFFFFF"/>
              </a:solidFill>
            </a:endParaRP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Clasificación de las motivaciones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Activación de </a:t>
            </a:r>
            <a:r>
              <a:rPr lang="es-ES" sz="1600" dirty="0" smtClean="0">
                <a:solidFill>
                  <a:srgbClr val="FFFFFF"/>
                </a:solidFill>
              </a:rPr>
              <a:t>la </a:t>
            </a:r>
            <a:r>
              <a:rPr lang="es-ES" sz="1600" dirty="0">
                <a:solidFill>
                  <a:srgbClr val="FFFFFF"/>
                </a:solidFill>
              </a:rPr>
              <a:t>motivación en el </a:t>
            </a:r>
            <a:r>
              <a:rPr lang="es-ES" sz="1600" dirty="0" smtClean="0">
                <a:solidFill>
                  <a:srgbClr val="FFFFFF"/>
                </a:solidFill>
              </a:rPr>
              <a:t>equipo</a:t>
            </a:r>
            <a:endParaRPr lang="es-ES" sz="1600" dirty="0">
              <a:solidFill>
                <a:srgbClr val="FFFFFF"/>
              </a:solidFill>
            </a:endParaRP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Estrategias de influencia en la motivación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3044504" y="1710303"/>
            <a:ext cx="0" cy="774883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45305" y="1802569"/>
            <a:ext cx="964250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5800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096830" y="1674447"/>
            <a:ext cx="873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SESIÓN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175729" y="1738011"/>
            <a:ext cx="4333435" cy="73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s-ES" sz="2800" b="1" dirty="0">
                <a:solidFill>
                  <a:srgbClr val="FFFFFF"/>
                </a:solidFill>
              </a:rPr>
              <a:t>MOTIVACIÓN Y</a:t>
            </a:r>
            <a:br>
              <a:rPr lang="es-ES" sz="2800" b="1" dirty="0">
                <a:solidFill>
                  <a:srgbClr val="FFFFFF"/>
                </a:solidFill>
              </a:rPr>
            </a:br>
            <a:r>
              <a:rPr lang="es-ES" sz="2800" b="1" dirty="0" smtClean="0">
                <a:solidFill>
                  <a:srgbClr val="FFFFFF"/>
                </a:solidFill>
              </a:rPr>
              <a:t>ESTRATEGIAS DE </a:t>
            </a:r>
            <a:r>
              <a:rPr lang="es-ES" sz="2800" b="1" dirty="0">
                <a:solidFill>
                  <a:srgbClr val="FFFFFF"/>
                </a:solidFill>
              </a:rPr>
              <a:t>INFLUENCIA</a:t>
            </a:r>
          </a:p>
        </p:txBody>
      </p:sp>
    </p:spTree>
    <p:extLst>
      <p:ext uri="{BB962C8B-B14F-4D97-AF65-F5344CB8AC3E}">
        <p14:creationId xmlns:p14="http://schemas.microsoft.com/office/powerpoint/2010/main" val="139726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391" y="1161854"/>
            <a:ext cx="4901609" cy="34233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023" y="331345"/>
            <a:ext cx="391406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CLASIFICACIÓN DE LA MOTIVACIÓN</a:t>
            </a:r>
          </a:p>
        </p:txBody>
      </p:sp>
      <p:graphicFrame>
        <p:nvGraphicFramePr>
          <p:cNvPr id="7" name="3 Diagrama"/>
          <p:cNvGraphicFramePr/>
          <p:nvPr>
            <p:extLst>
              <p:ext uri="{D42A27DB-BD31-4B8C-83A1-F6EECF244321}">
                <p14:modId xmlns:p14="http://schemas.microsoft.com/office/powerpoint/2010/main" val="2514314853"/>
              </p:ext>
            </p:extLst>
          </p:nvPr>
        </p:nvGraphicFramePr>
        <p:xfrm>
          <a:off x="796188" y="1319658"/>
          <a:ext cx="2999635" cy="3107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Rectángulo 4"/>
          <p:cNvSpPr/>
          <p:nvPr/>
        </p:nvSpPr>
        <p:spPr>
          <a:xfrm>
            <a:off x="512023" y="709747"/>
            <a:ext cx="169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Según McClelland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6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3604"/>
            <a:ext cx="4896816" cy="32645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023" y="331345"/>
            <a:ext cx="391406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CLASIFICACIÓN DE LA MOTIVACIÓN</a:t>
            </a:r>
          </a:p>
        </p:txBody>
      </p:sp>
      <p:graphicFrame>
        <p:nvGraphicFramePr>
          <p:cNvPr id="5" name="3 Diagrama"/>
          <p:cNvGraphicFramePr/>
          <p:nvPr>
            <p:extLst>
              <p:ext uri="{D42A27DB-BD31-4B8C-83A1-F6EECF244321}">
                <p14:modId xmlns:p14="http://schemas.microsoft.com/office/powerpoint/2010/main" val="3028052459"/>
              </p:ext>
            </p:extLst>
          </p:nvPr>
        </p:nvGraphicFramePr>
        <p:xfrm>
          <a:off x="5277291" y="1357793"/>
          <a:ext cx="3133061" cy="302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Rectángulo 6"/>
          <p:cNvSpPr/>
          <p:nvPr/>
        </p:nvSpPr>
        <p:spPr>
          <a:xfrm>
            <a:off x="512023" y="709747"/>
            <a:ext cx="169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Según McClelland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023" y="331345"/>
            <a:ext cx="391406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CLASIFICACIÓN DE LA MOTIVACIÓN</a:t>
            </a:r>
          </a:p>
        </p:txBody>
      </p:sp>
      <p:graphicFrame>
        <p:nvGraphicFramePr>
          <p:cNvPr id="5" name="3 Diagrama"/>
          <p:cNvGraphicFramePr/>
          <p:nvPr>
            <p:extLst>
              <p:ext uri="{D42A27DB-BD31-4B8C-83A1-F6EECF244321}">
                <p14:modId xmlns:p14="http://schemas.microsoft.com/office/powerpoint/2010/main" val="426875007"/>
              </p:ext>
            </p:extLst>
          </p:nvPr>
        </p:nvGraphicFramePr>
        <p:xfrm>
          <a:off x="844045" y="1359381"/>
          <a:ext cx="2887984" cy="302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/>
          <p:cNvSpPr/>
          <p:nvPr/>
        </p:nvSpPr>
        <p:spPr>
          <a:xfrm>
            <a:off x="512023" y="709747"/>
            <a:ext cx="169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Según McClelland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4921" y="1192330"/>
            <a:ext cx="4859079" cy="3236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98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 smtClean="0">
                <a:solidFill>
                  <a:schemeClr val="bg1"/>
                </a:solidFill>
                <a:cs typeface="Calibri"/>
              </a:rPr>
              <a:t>ACTIVACIÓN DE </a:t>
            </a:r>
            <a:r>
              <a:rPr lang="es-PE" sz="2800" b="1" dirty="0">
                <a:solidFill>
                  <a:schemeClr val="bg1"/>
                </a:solidFill>
                <a:cs typeface="Calibri"/>
              </a:rPr>
              <a:t>LA MOTIVACIÓN EN EL </a:t>
            </a:r>
            <a:r>
              <a:rPr lang="es-PE" sz="2800" b="1" dirty="0" smtClean="0">
                <a:solidFill>
                  <a:schemeClr val="bg1"/>
                </a:solidFill>
                <a:cs typeface="Calibri"/>
              </a:rPr>
              <a:t>EQUIPO</a:t>
            </a:r>
            <a:endParaRPr lang="es-PE" sz="2800" b="1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12025" y="1529763"/>
            <a:ext cx="373485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buSzPct val="100000"/>
              <a:tabLst>
                <a:tab pos="120650" algn="l"/>
              </a:tabLst>
            </a:pPr>
            <a:r>
              <a:rPr lang="es-PE" sz="1600" spc="-10" dirty="0">
                <a:cs typeface="Source Sans Pro"/>
              </a:rPr>
              <a:t>En el caso de la cadena de motivación, los líderes deben entender las implicaciones de cada fase y darles respuesta adecuada antes de intentar pasar a la fase inmediatamente posterior, ya que, en caso contrario, se pueden realizar muchos esfuerzos “para motivar” al equipo y, como resultado, no conseguir ningún éxito en esta labor.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024" y="331345"/>
            <a:ext cx="422253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</a:t>
            </a:r>
            <a:r>
              <a:rPr lang="es-PE" sz="1300" dirty="0">
                <a:solidFill>
                  <a:srgbClr val="438AD7"/>
                </a:solidFill>
              </a:rPr>
              <a:t>ACTIVACIÓN DE LA MOTIVACIÓN EN EL EQUIPO</a:t>
            </a:r>
            <a:endParaRPr lang="en-US" sz="1300" dirty="0">
              <a:solidFill>
                <a:srgbClr val="438AD7"/>
              </a:solidFill>
            </a:endParaRPr>
          </a:p>
        </p:txBody>
      </p:sp>
      <p:graphicFrame>
        <p:nvGraphicFramePr>
          <p:cNvPr id="4" name="1 Diagrama"/>
          <p:cNvGraphicFramePr/>
          <p:nvPr>
            <p:extLst>
              <p:ext uri="{D42A27DB-BD31-4B8C-83A1-F6EECF244321}">
                <p14:modId xmlns:p14="http://schemas.microsoft.com/office/powerpoint/2010/main" val="1239989979"/>
              </p:ext>
            </p:extLst>
          </p:nvPr>
        </p:nvGraphicFramePr>
        <p:xfrm>
          <a:off x="4315460" y="892493"/>
          <a:ext cx="4787900" cy="341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6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1 Diagrama"/>
          <p:cNvGraphicFramePr/>
          <p:nvPr>
            <p:extLst>
              <p:ext uri="{D42A27DB-BD31-4B8C-83A1-F6EECF244321}">
                <p14:modId xmlns:p14="http://schemas.microsoft.com/office/powerpoint/2010/main" val="4200745571"/>
              </p:ext>
            </p:extLst>
          </p:nvPr>
        </p:nvGraphicFramePr>
        <p:xfrm>
          <a:off x="1567180" y="940947"/>
          <a:ext cx="6009640" cy="419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ángulo 7"/>
          <p:cNvSpPr/>
          <p:nvPr/>
        </p:nvSpPr>
        <p:spPr>
          <a:xfrm>
            <a:off x="4091067" y="2910086"/>
            <a:ext cx="961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EJEMPLO</a:t>
            </a:r>
            <a:endParaRPr lang="es-PE" sz="1600" b="1" dirty="0"/>
          </a:p>
        </p:txBody>
      </p:sp>
      <p:sp>
        <p:nvSpPr>
          <p:cNvPr id="7" name="Rectangle 5"/>
          <p:cNvSpPr/>
          <p:nvPr/>
        </p:nvSpPr>
        <p:spPr>
          <a:xfrm>
            <a:off x="512024" y="331345"/>
            <a:ext cx="422253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</a:t>
            </a:r>
            <a:r>
              <a:rPr lang="es-PE" sz="1300" dirty="0">
                <a:solidFill>
                  <a:srgbClr val="438AD7"/>
                </a:solidFill>
              </a:rPr>
              <a:t>ACTIVACIÓN DE LA MOTIVACIÓN EN EL EQUIPO</a:t>
            </a:r>
            <a:endParaRPr lang="en-US" sz="13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3"/>
          <p:cNvSpPr/>
          <p:nvPr/>
        </p:nvSpPr>
        <p:spPr>
          <a:xfrm>
            <a:off x="424252" y="3703125"/>
            <a:ext cx="796617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>
                <a:solidFill>
                  <a:schemeClr val="bg1"/>
                </a:solidFill>
                <a:cs typeface="Calibri"/>
              </a:rPr>
              <a:t>ESTRATEGIAS DE INFLUENCIA EN LA MOTIVACIÓN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>
              <a:solidFill>
                <a:schemeClr val="bg1"/>
              </a:solidFill>
              <a:cs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22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12025" y="1529763"/>
            <a:ext cx="8128738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buSzPct val="100000"/>
              <a:tabLst>
                <a:tab pos="120650" algn="l"/>
              </a:tabLst>
            </a:pPr>
            <a:r>
              <a:rPr lang="es-PE" spc="-10" dirty="0">
                <a:cs typeface="Source Sans Pro"/>
              </a:rPr>
              <a:t>La forma en que cada uno construye la relación con los seguidores varía, así como la influencia que ejercen sobre estos para hacer algún requerimiento. </a:t>
            </a:r>
          </a:p>
          <a:p>
            <a:pPr marL="11113">
              <a:buSzPct val="100000"/>
              <a:tabLst>
                <a:tab pos="120650" algn="l"/>
              </a:tabLst>
            </a:pPr>
            <a:endParaRPr lang="es-PE" spc="-10" dirty="0">
              <a:cs typeface="Source Sans Pro"/>
            </a:endParaRPr>
          </a:p>
          <a:p>
            <a:pPr marL="11113">
              <a:buSzPct val="100000"/>
              <a:tabLst>
                <a:tab pos="120650" algn="l"/>
              </a:tabLst>
            </a:pPr>
            <a:r>
              <a:rPr lang="es-PE" spc="-10" dirty="0">
                <a:cs typeface="Source Sans Pro"/>
              </a:rPr>
              <a:t>Es por ello por lo que, probablemente, cada tipo de relación implica la utilización de distintas tácticas de influencia.</a:t>
            </a:r>
          </a:p>
          <a:p>
            <a:pPr marL="11113" algn="r">
              <a:buSzPct val="100000"/>
              <a:tabLst>
                <a:tab pos="120650" algn="l"/>
              </a:tabLst>
            </a:pPr>
            <a:r>
              <a:rPr lang="en-US" sz="1600" b="1" i="1" spc="-10" dirty="0">
                <a:cs typeface="Source Sans Pro"/>
              </a:rPr>
              <a:t>Yukl y Tracey</a:t>
            </a:r>
          </a:p>
          <a:p>
            <a:pPr marL="11113" algn="r">
              <a:buSzPct val="100000"/>
              <a:tabLst>
                <a:tab pos="120650" algn="l"/>
              </a:tabLst>
            </a:pPr>
            <a:endParaRPr lang="en-US" sz="1600" b="1" spc="-10" dirty="0">
              <a:cs typeface="Source Sans Pro"/>
            </a:endParaRPr>
          </a:p>
          <a:p>
            <a:pPr marL="11113">
              <a:buSzPct val="100000"/>
              <a:tabLst>
                <a:tab pos="120650" algn="l"/>
              </a:tabLst>
            </a:pPr>
            <a:endParaRPr lang="en-US" sz="1600" spc="-10" dirty="0">
              <a:cs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024" y="331345"/>
            <a:ext cx="422253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ESTRATEGIAS DE INFLUENCIA EN LA MOTIVACIÓN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7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/>
          <p:cNvSpPr txBox="1"/>
          <p:nvPr/>
        </p:nvSpPr>
        <p:spPr>
          <a:xfrm>
            <a:off x="512025" y="970963"/>
            <a:ext cx="81287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buSzPct val="100000"/>
              <a:tabLst>
                <a:tab pos="120650" algn="l"/>
              </a:tabLst>
            </a:pPr>
            <a:r>
              <a:rPr lang="es-PE" sz="1600" spc="-10" dirty="0" err="1">
                <a:cs typeface="Source Sans Pro"/>
              </a:rPr>
              <a:t>Yukl</a:t>
            </a:r>
            <a:r>
              <a:rPr lang="es-PE" sz="1600" spc="-10" dirty="0">
                <a:cs typeface="Source Sans Pro"/>
              </a:rPr>
              <a:t> y </a:t>
            </a:r>
            <a:r>
              <a:rPr lang="es-PE" sz="1600" spc="-10" dirty="0" err="1">
                <a:cs typeface="Source Sans Pro"/>
              </a:rPr>
              <a:t>Tracey</a:t>
            </a:r>
            <a:r>
              <a:rPr lang="es-PE" sz="1600" spc="-10" dirty="0">
                <a:cs typeface="Source Sans Pro"/>
              </a:rPr>
              <a:t> (1992) identificaron nueve estrategias de influencia que se suelen usar para la persuasión:</a:t>
            </a:r>
          </a:p>
        </p:txBody>
      </p:sp>
      <p:sp>
        <p:nvSpPr>
          <p:cNvPr id="7" name="Rectangle 5"/>
          <p:cNvSpPr/>
          <p:nvPr/>
        </p:nvSpPr>
        <p:spPr>
          <a:xfrm>
            <a:off x="512024" y="331345"/>
            <a:ext cx="422253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ESTRATEGIAS DE INFLUENCIA EN LA MOTIVACIÓN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1599565" y="1506973"/>
            <a:ext cx="5944870" cy="3709007"/>
            <a:chOff x="2051050" y="1506973"/>
            <a:chExt cx="5944870" cy="3709007"/>
          </a:xfrm>
        </p:grpSpPr>
        <p:sp>
          <p:nvSpPr>
            <p:cNvPr id="3" name="Forma libre 2"/>
            <p:cNvSpPr/>
            <p:nvPr/>
          </p:nvSpPr>
          <p:spPr>
            <a:xfrm>
              <a:off x="3792346" y="1626619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0" rIns="96255" bIns="71491" numCol="1" spcCol="1270" anchor="ctr" anchorCtr="0">
              <a:noAutofit/>
            </a:bodyPr>
            <a:lstStyle/>
            <a:p>
              <a:pPr marL="180975" lvl="1" indent="-180975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kern="1200" dirty="0"/>
                <a:t>La persona persuade a los otros haciendo uso de argumentos lógicos y evidencias basadas en hechos </a:t>
              </a:r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051050" y="1506973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kern="1200" dirty="0"/>
                <a:t>Estrategia</a:t>
              </a:r>
              <a:br>
                <a:rPr lang="es-PE" sz="1600" kern="1200" dirty="0"/>
              </a:br>
              <a:r>
                <a:rPr lang="es-PE" sz="1600" kern="1200" dirty="0"/>
                <a:t>Racional:</a:t>
              </a:r>
            </a:p>
          </p:txBody>
        </p:sp>
        <p:sp>
          <p:nvSpPr>
            <p:cNvPr id="9" name="Forma libre 8"/>
            <p:cNvSpPr/>
            <p:nvPr/>
          </p:nvSpPr>
          <p:spPr>
            <a:xfrm>
              <a:off x="3792346" y="2882895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1" rIns="96255" bIns="71490" numCol="1" spcCol="1270" anchor="ctr" anchorCtr="0">
              <a:noAutofit/>
            </a:bodyPr>
            <a:lstStyle/>
            <a:p>
              <a:pPr marL="180975" lvl="1" indent="-180975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kern="1200" dirty="0"/>
                <a:t>La persona logra despertar en el otro inspiración y entusiasmo para que participe en algún proyecto apelando a sus valores</a:t>
              </a:r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2051050" y="2763250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kern="1200" dirty="0"/>
                <a:t>Estrategia Inspiradora:</a:t>
              </a:r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3792346" y="4139172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1" rIns="96255" bIns="71490" numCol="1" spcCol="1270" anchor="ctr" anchorCtr="0">
              <a:noAutofit/>
            </a:bodyPr>
            <a:lstStyle/>
            <a:p>
              <a:pPr marL="180975" lvl="1" indent="-180975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kern="1200" dirty="0"/>
                <a:t>La persona solicita la participación del otro para la planificación de estrategias, actividades o para decidir acerca de algún cambio</a:t>
              </a:r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2051050" y="4019527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kern="1200" dirty="0"/>
                <a:t>Estrategia Participativa: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37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512024" y="331345"/>
            <a:ext cx="422253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ESTRATEGIAS DE INFLUENCIA EN LA MOTIVACIÓN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1599565" y="1131053"/>
            <a:ext cx="5944870" cy="3709007"/>
            <a:chOff x="2051050" y="1506973"/>
            <a:chExt cx="5944870" cy="3709007"/>
          </a:xfrm>
        </p:grpSpPr>
        <p:sp>
          <p:nvSpPr>
            <p:cNvPr id="3" name="Forma libre 2"/>
            <p:cNvSpPr/>
            <p:nvPr/>
          </p:nvSpPr>
          <p:spPr>
            <a:xfrm>
              <a:off x="3792346" y="1626619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0" rIns="96255" bIns="71491" numCol="1" spcCol="1270" anchor="ctr" anchorCtr="0">
              <a:noAutofit/>
            </a:bodyPr>
            <a:lstStyle/>
            <a:p>
              <a:pPr marL="180975" lvl="1" indent="-180975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dirty="0"/>
                <a:t>La persona utiliza formas especiales para caer bien al otro (simpatía, agrado)</a:t>
              </a:r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051050" y="1506973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dirty="0"/>
                <a:t>Estrategia Halagadora</a:t>
              </a:r>
            </a:p>
          </p:txBody>
        </p:sp>
        <p:sp>
          <p:nvSpPr>
            <p:cNvPr id="9" name="Forma libre 8"/>
            <p:cNvSpPr/>
            <p:nvPr/>
          </p:nvSpPr>
          <p:spPr>
            <a:xfrm>
              <a:off x="3792346" y="2882895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1" rIns="96255" bIns="71490" numCol="1" spcCol="1270" anchor="ctr" anchorCtr="0">
              <a:noAutofit/>
            </a:bodyPr>
            <a:lstStyle/>
            <a:p>
              <a:pPr marL="180975" lvl="1" indent="-180975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dirty="0"/>
                <a:t>La persona ofrece un intercambio de favores indicando complacencia con el otro por la posterior reciprocidad u ofreciéndole algunos beneficios por su compromiso en la tarea</a:t>
              </a:r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2051050" y="2763250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dirty="0"/>
                <a:t>Estrategia Negociadora</a:t>
              </a:r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3792346" y="4139172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1" rIns="96255" bIns="71490" numCol="1" spcCol="1270" anchor="ctr" anchorCtr="0">
              <a:noAutofit/>
            </a:bodyPr>
            <a:lstStyle/>
            <a:p>
              <a:pPr marL="180975" lvl="1" indent="-180975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dirty="0"/>
                <a:t>La persona apela a los sentimientos de lealtad y amistad  hacia el otro, para luego pedirle que haga algo.</a:t>
              </a:r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2051050" y="4019527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dirty="0"/>
                <a:t>Estrategia Afectiva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29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12024" y="970963"/>
            <a:ext cx="7719531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738" indent="-174625">
              <a:buSzPct val="100000"/>
              <a:buFont typeface="Arial" charset="0"/>
              <a:buChar char="•"/>
              <a:tabLst>
                <a:tab pos="120650" algn="l"/>
              </a:tabLst>
            </a:pPr>
            <a:r>
              <a:rPr lang="es-PE" sz="1600" spc="-10" dirty="0">
                <a:cs typeface="Source Sans Pro"/>
              </a:rPr>
              <a:t>Conocerás las distintas definiciones de motivación para lograr tener tu propia definición.</a:t>
            </a:r>
            <a:br>
              <a:rPr lang="es-PE" sz="1600" spc="-10" dirty="0">
                <a:cs typeface="Source Sans Pro"/>
              </a:rPr>
            </a:br>
            <a:endParaRPr lang="es-PE" sz="1600" spc="-10" dirty="0">
              <a:cs typeface="Source Sans Pro"/>
            </a:endParaRPr>
          </a:p>
          <a:p>
            <a:pPr marL="185738" indent="-174625">
              <a:buSzPct val="100000"/>
              <a:buFont typeface="Arial" charset="0"/>
              <a:buChar char="•"/>
              <a:tabLst>
                <a:tab pos="120650" algn="l"/>
              </a:tabLst>
            </a:pPr>
            <a:r>
              <a:rPr lang="es-PE" sz="1600" spc="-10" dirty="0">
                <a:cs typeface="Source Sans Pro"/>
              </a:rPr>
              <a:t>Entenderás las motivaciones internas y externas del ser humano con la finalidad de saber promover en los equipos la activación de avanzar.</a:t>
            </a:r>
          </a:p>
          <a:p>
            <a:pPr marL="185738" indent="-174625">
              <a:buSzPct val="100000"/>
              <a:buFont typeface="Arial" charset="0"/>
              <a:buChar char="•"/>
              <a:tabLst>
                <a:tab pos="120650" algn="l"/>
              </a:tabLst>
            </a:pPr>
            <a:endParaRPr lang="es-PE" sz="1600" spc="-10" dirty="0">
              <a:cs typeface="Source Sans Pro"/>
            </a:endParaRPr>
          </a:p>
          <a:p>
            <a:pPr marL="185738" indent="-174625">
              <a:buSzPct val="100000"/>
              <a:buFont typeface="Arial" charset="0"/>
              <a:buChar char="•"/>
              <a:tabLst>
                <a:tab pos="120650" algn="l"/>
              </a:tabLst>
            </a:pPr>
            <a:r>
              <a:rPr lang="es-PE" sz="1600" spc="-10" dirty="0">
                <a:cs typeface="Source Sans Pro"/>
              </a:rPr>
              <a:t>Incrementarás de manera consciente la influencia saludable en los equipos de trabajo.</a:t>
            </a:r>
            <a:br>
              <a:rPr lang="es-PE" sz="1600" spc="-10" dirty="0">
                <a:cs typeface="Source Sans Pro"/>
              </a:rPr>
            </a:br>
            <a:endParaRPr lang="es-PE" sz="1600" spc="-10" dirty="0">
              <a:cs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024" y="331345"/>
            <a:ext cx="19458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INTRODUCCIÓN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512024" y="331345"/>
            <a:ext cx="422253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ESTRATEGIAS DE INFLUENCIA EN LA MOTIVACIÓN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1599565" y="1131053"/>
            <a:ext cx="5944870" cy="3709007"/>
            <a:chOff x="2051050" y="1506973"/>
            <a:chExt cx="5944870" cy="3709007"/>
          </a:xfrm>
        </p:grpSpPr>
        <p:sp>
          <p:nvSpPr>
            <p:cNvPr id="3" name="Forma libre 2"/>
            <p:cNvSpPr/>
            <p:nvPr/>
          </p:nvSpPr>
          <p:spPr>
            <a:xfrm>
              <a:off x="3792346" y="1626619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0" rIns="96255" bIns="71491" numCol="1" spcCol="1270" anchor="ctr" anchorCtr="0">
              <a:noAutofit/>
            </a:bodyPr>
            <a:lstStyle/>
            <a:p>
              <a:pPr marL="180975" lvl="1" indent="-180975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dirty="0"/>
                <a:t>La persona utiliza la ayuda y el apoyo de otras personas para persuadir al otro de que haga algo.</a:t>
              </a:r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051050" y="1506973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dirty="0"/>
                <a:t>Estrategia Confederativa  </a:t>
              </a:r>
            </a:p>
          </p:txBody>
        </p:sp>
        <p:sp>
          <p:nvSpPr>
            <p:cNvPr id="9" name="Forma libre 8"/>
            <p:cNvSpPr/>
            <p:nvPr/>
          </p:nvSpPr>
          <p:spPr>
            <a:xfrm>
              <a:off x="3792346" y="2882895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1" rIns="96255" bIns="71490" numCol="1" spcCol="1270" anchor="ctr" anchorCtr="0">
              <a:noAutofit/>
            </a:bodyPr>
            <a:lstStyle/>
            <a:p>
              <a:pPr marL="180975" lvl="1" indent="-180975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dirty="0"/>
                <a:t>La persona establece legitimidad de una solicitud hecha ante el otro argumentando que es consistente con las normas, políticas  y prácticas organizacionales.  </a:t>
              </a:r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2051050" y="2763250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dirty="0"/>
                <a:t>Estrategia Normativa</a:t>
              </a:r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3792346" y="4139172"/>
              <a:ext cx="4203574" cy="957164"/>
            </a:xfrm>
            <a:custGeom>
              <a:avLst/>
              <a:gdLst>
                <a:gd name="connsiteX0" fmla="*/ 159530 w 957163"/>
                <a:gd name="connsiteY0" fmla="*/ 0 h 3564128"/>
                <a:gd name="connsiteX1" fmla="*/ 797633 w 957163"/>
                <a:gd name="connsiteY1" fmla="*/ 0 h 3564128"/>
                <a:gd name="connsiteX2" fmla="*/ 957163 w 957163"/>
                <a:gd name="connsiteY2" fmla="*/ 159530 h 3564128"/>
                <a:gd name="connsiteX3" fmla="*/ 957163 w 957163"/>
                <a:gd name="connsiteY3" fmla="*/ 3564128 h 3564128"/>
                <a:gd name="connsiteX4" fmla="*/ 957163 w 957163"/>
                <a:gd name="connsiteY4" fmla="*/ 3564128 h 3564128"/>
                <a:gd name="connsiteX5" fmla="*/ 0 w 957163"/>
                <a:gd name="connsiteY5" fmla="*/ 3564128 h 3564128"/>
                <a:gd name="connsiteX6" fmla="*/ 0 w 957163"/>
                <a:gd name="connsiteY6" fmla="*/ 3564128 h 3564128"/>
                <a:gd name="connsiteX7" fmla="*/ 0 w 957163"/>
                <a:gd name="connsiteY7" fmla="*/ 159530 h 3564128"/>
                <a:gd name="connsiteX8" fmla="*/ 159530 w 957163"/>
                <a:gd name="connsiteY8" fmla="*/ 0 h 35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7163" h="3564128">
                  <a:moveTo>
                    <a:pt x="957163" y="594033"/>
                  </a:moveTo>
                  <a:lnTo>
                    <a:pt x="957163" y="2970095"/>
                  </a:lnTo>
                  <a:cubicBezTo>
                    <a:pt x="957163" y="3298169"/>
                    <a:pt x="937982" y="3564126"/>
                    <a:pt x="914320" y="3564126"/>
                  </a:cubicBezTo>
                  <a:lnTo>
                    <a:pt x="0" y="3564126"/>
                  </a:lnTo>
                  <a:lnTo>
                    <a:pt x="0" y="3564126"/>
                  </a:lnTo>
                  <a:lnTo>
                    <a:pt x="0" y="2"/>
                  </a:lnTo>
                  <a:lnTo>
                    <a:pt x="0" y="2"/>
                  </a:lnTo>
                  <a:lnTo>
                    <a:pt x="914320" y="2"/>
                  </a:lnTo>
                  <a:cubicBezTo>
                    <a:pt x="937982" y="2"/>
                    <a:pt x="957163" y="265959"/>
                    <a:pt x="957163" y="59403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1" tIns="71491" rIns="96255" bIns="71490" numCol="1" spcCol="1270" anchor="ctr" anchorCtr="0">
              <a:noAutofit/>
            </a:bodyPr>
            <a:lstStyle/>
            <a:p>
              <a:pPr marL="180975" lvl="1" indent="-180975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400" dirty="0"/>
                <a:t>La persona utiliza la exigencia, las amenazas o advertencias persistentes para influir en el otro y lograr que haga lo que él quiera.</a:t>
              </a:r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2051050" y="4019527"/>
              <a:ext cx="1741296" cy="1196453"/>
            </a:xfrm>
            <a:custGeom>
              <a:avLst/>
              <a:gdLst>
                <a:gd name="connsiteX0" fmla="*/ 0 w 2004822"/>
                <a:gd name="connsiteY0" fmla="*/ 199413 h 1196453"/>
                <a:gd name="connsiteX1" fmla="*/ 199413 w 2004822"/>
                <a:gd name="connsiteY1" fmla="*/ 0 h 1196453"/>
                <a:gd name="connsiteX2" fmla="*/ 1805409 w 2004822"/>
                <a:gd name="connsiteY2" fmla="*/ 0 h 1196453"/>
                <a:gd name="connsiteX3" fmla="*/ 2004822 w 2004822"/>
                <a:gd name="connsiteY3" fmla="*/ 199413 h 1196453"/>
                <a:gd name="connsiteX4" fmla="*/ 2004822 w 2004822"/>
                <a:gd name="connsiteY4" fmla="*/ 997040 h 1196453"/>
                <a:gd name="connsiteX5" fmla="*/ 1805409 w 2004822"/>
                <a:gd name="connsiteY5" fmla="*/ 1196453 h 1196453"/>
                <a:gd name="connsiteX6" fmla="*/ 199413 w 2004822"/>
                <a:gd name="connsiteY6" fmla="*/ 1196453 h 1196453"/>
                <a:gd name="connsiteX7" fmla="*/ 0 w 2004822"/>
                <a:gd name="connsiteY7" fmla="*/ 997040 h 1196453"/>
                <a:gd name="connsiteX8" fmla="*/ 0 w 2004822"/>
                <a:gd name="connsiteY8" fmla="*/ 199413 h 11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4822" h="1196453">
                  <a:moveTo>
                    <a:pt x="0" y="199413"/>
                  </a:moveTo>
                  <a:cubicBezTo>
                    <a:pt x="0" y="89280"/>
                    <a:pt x="89280" y="0"/>
                    <a:pt x="199413" y="0"/>
                  </a:cubicBezTo>
                  <a:lnTo>
                    <a:pt x="1805409" y="0"/>
                  </a:lnTo>
                  <a:cubicBezTo>
                    <a:pt x="1915542" y="0"/>
                    <a:pt x="2004822" y="89280"/>
                    <a:pt x="2004822" y="199413"/>
                  </a:cubicBezTo>
                  <a:lnTo>
                    <a:pt x="2004822" y="997040"/>
                  </a:lnTo>
                  <a:cubicBezTo>
                    <a:pt x="2004822" y="1107173"/>
                    <a:pt x="1915542" y="1196453"/>
                    <a:pt x="1805409" y="1196453"/>
                  </a:cubicBezTo>
                  <a:lnTo>
                    <a:pt x="199413" y="1196453"/>
                  </a:lnTo>
                  <a:cubicBezTo>
                    <a:pt x="89280" y="1196453"/>
                    <a:pt x="0" y="1107173"/>
                    <a:pt x="0" y="997040"/>
                  </a:cubicBezTo>
                  <a:lnTo>
                    <a:pt x="0" y="199413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366" tIns="88886" rIns="119366" bIns="8888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dirty="0"/>
                <a:t>Estrategia Coercitiva: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74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55112" y="4462160"/>
            <a:ext cx="3033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altLang="es-ES" sz="1600" b="1" dirty="0"/>
              <a:t>“BUSCA LA MOTIVACIÓN DIARIA”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286000" y="47538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1200" dirty="0">
                <a:hlinkClick r:id="rId3"/>
              </a:rPr>
              <a:t>https://www.youtube.com/watch?v=F5pbHSO9_1g</a:t>
            </a:r>
            <a:endParaRPr lang="es-PE" sz="1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94" y="689711"/>
            <a:ext cx="5771992" cy="3875108"/>
          </a:xfrm>
          <a:prstGeom prst="rect">
            <a:avLst/>
          </a:prstGeom>
        </p:spPr>
      </p:pic>
      <p:sp>
        <p:nvSpPr>
          <p:cNvPr id="8" name="Rectangle 5"/>
          <p:cNvSpPr/>
          <p:nvPr/>
        </p:nvSpPr>
        <p:spPr>
          <a:xfrm>
            <a:off x="512024" y="331345"/>
            <a:ext cx="19458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VIDEO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1612" r="9537" b="22591"/>
          <a:stretch/>
        </p:blipFill>
        <p:spPr>
          <a:xfrm>
            <a:off x="2051051" y="1128714"/>
            <a:ext cx="5041900" cy="26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4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304789" y="965680"/>
            <a:ext cx="6370899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 motivación es la energía que nos ayuda a iniciar una actividad y es responsabilidad de uno mismo mantener esa fuerza para finalizar lo que iniciamos.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PE" sz="16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 motivación se puede contagiar con la coherencia de nuestros actos y con la claridad de nuestros objetivos tanto personales como organizacionales.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PE" sz="16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fomentar el éxito del trabajo en equipo debemos saber activar la motivación de nuestros equipos con un foco colectivo e individual. P</a:t>
            </a:r>
            <a:r>
              <a:rPr lang="es-PE" sz="160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ara </a:t>
            </a:r>
            <a:r>
              <a:rPr lang="es-PE" sz="16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ello es importante definir la estrategia que vamos a utilizar para influenciar positivamente a nuestro equipo.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154" y="331345"/>
            <a:ext cx="19458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9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515764" y="965680"/>
            <a:ext cx="7881937" cy="18016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s" sz="1500" dirty="0">
                <a:cs typeface="Calibri"/>
              </a:rPr>
              <a:t>Benjamin Lowry, Paul; Gaskin, James; Twyman, Nathan W.; Hammer, Bryan; Roberts, Tom L. (2013). "Taking ”Fun and games” seriously: Proposing the hedonic-motivation system adoption model (HMSAM)".  Journal of the Association for Information Systems .</a:t>
            </a: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s" sz="1500" dirty="0">
                <a:cs typeface="Calibri"/>
              </a:rPr>
              <a:t>Marinak, Barbara A.; Gambrell, Linda B. (2008). "Intrinsic Motivation and Rewards: What Sustains Young Children's Engagement with Text?". Literacy Research and Instruction.</a:t>
            </a: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s" sz="1500" dirty="0">
                <a:cs typeface="Calibri"/>
              </a:rPr>
              <a:t>Berridge, Kent C; Kringelbach, Morten L (2013). "Neuroscience of affect: brain mechanisms of pleasure and displeasure". Current Opinion in Neurobiology</a:t>
            </a:r>
          </a:p>
          <a:p>
            <a:pPr marL="174625" indent="-174625">
              <a:spcBef>
                <a:spcPts val="0"/>
              </a:spcBef>
              <a:buSzPct val="100000"/>
            </a:pPr>
            <a:endParaRPr lang="es" sz="1500" dirty="0">
              <a:cs typeface="Calibri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511154" y="331345"/>
            <a:ext cx="19458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8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 smtClean="0">
                <a:solidFill>
                  <a:schemeClr val="bg1"/>
                </a:solidFill>
                <a:cs typeface="Calibri"/>
              </a:rPr>
              <a:t>MOTIVACIÓN</a:t>
            </a:r>
            <a:endParaRPr lang="es-PE" sz="2800" b="1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1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023" y="331345"/>
            <a:ext cx="391406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</a:t>
            </a:r>
            <a:r>
              <a:rPr lang="en-US" sz="1300" dirty="0" smtClean="0">
                <a:solidFill>
                  <a:srgbClr val="438AD7"/>
                </a:solidFill>
              </a:rPr>
              <a:t>MOTIVACIÓN</a:t>
            </a:r>
            <a:endParaRPr lang="en-US" sz="1300" dirty="0">
              <a:solidFill>
                <a:srgbClr val="438AD7"/>
              </a:solidFill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858520" y="919559"/>
            <a:ext cx="7426960" cy="4060031"/>
            <a:chOff x="1381760" y="919559"/>
            <a:chExt cx="7426960" cy="4060031"/>
          </a:xfrm>
        </p:grpSpPr>
        <p:sp>
          <p:nvSpPr>
            <p:cNvPr id="14" name="Forma libre 13"/>
            <p:cNvSpPr/>
            <p:nvPr/>
          </p:nvSpPr>
          <p:spPr>
            <a:xfrm>
              <a:off x="3047999" y="1050529"/>
              <a:ext cx="5760721" cy="1047750"/>
            </a:xfrm>
            <a:custGeom>
              <a:avLst/>
              <a:gdLst>
                <a:gd name="connsiteX0" fmla="*/ 174628 w 1047750"/>
                <a:gd name="connsiteY0" fmla="*/ 0 h 3901440"/>
                <a:gd name="connsiteX1" fmla="*/ 873122 w 1047750"/>
                <a:gd name="connsiteY1" fmla="*/ 0 h 3901440"/>
                <a:gd name="connsiteX2" fmla="*/ 1047750 w 1047750"/>
                <a:gd name="connsiteY2" fmla="*/ 174628 h 3901440"/>
                <a:gd name="connsiteX3" fmla="*/ 1047750 w 1047750"/>
                <a:gd name="connsiteY3" fmla="*/ 3901440 h 3901440"/>
                <a:gd name="connsiteX4" fmla="*/ 1047750 w 1047750"/>
                <a:gd name="connsiteY4" fmla="*/ 3901440 h 3901440"/>
                <a:gd name="connsiteX5" fmla="*/ 0 w 1047750"/>
                <a:gd name="connsiteY5" fmla="*/ 3901440 h 3901440"/>
                <a:gd name="connsiteX6" fmla="*/ 0 w 1047750"/>
                <a:gd name="connsiteY6" fmla="*/ 3901440 h 3901440"/>
                <a:gd name="connsiteX7" fmla="*/ 0 w 1047750"/>
                <a:gd name="connsiteY7" fmla="*/ 174628 h 3901440"/>
                <a:gd name="connsiteX8" fmla="*/ 174628 w 1047750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3901440">
                  <a:moveTo>
                    <a:pt x="1047750" y="650251"/>
                  </a:moveTo>
                  <a:lnTo>
                    <a:pt x="1047750" y="3251189"/>
                  </a:lnTo>
                  <a:cubicBezTo>
                    <a:pt x="1047750" y="3610311"/>
                    <a:pt x="1026753" y="3901440"/>
                    <a:pt x="1000853" y="3901440"/>
                  </a:cubicBezTo>
                  <a:lnTo>
                    <a:pt x="0" y="3901440"/>
                  </a:lnTo>
                  <a:lnTo>
                    <a:pt x="0" y="39014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0853" y="0"/>
                  </a:lnTo>
                  <a:cubicBezTo>
                    <a:pt x="1026753" y="0"/>
                    <a:pt x="1047750" y="291129"/>
                    <a:pt x="1047750" y="65025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1" rIns="298796" bIns="174973" numCol="1" spcCol="1270" anchor="ctr" anchorCtr="0">
              <a:noAutofit/>
            </a:bodyPr>
            <a:lstStyle/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300" kern="1200" dirty="0"/>
                <a:t>Establece una jerarquía de las necesidades que los hombres buscan satisfacer.  </a:t>
              </a:r>
              <a:r>
                <a:rPr lang="es-PE" sz="1300" dirty="0"/>
                <a:t>E</a:t>
              </a:r>
              <a:r>
                <a:rPr lang="es-PE" sz="1300" kern="1200" dirty="0"/>
                <a:t>sta se ha representado en forma de “La Pirámide de Maslow”.</a:t>
              </a:r>
            </a:p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300" kern="1200" dirty="0"/>
                <a:t>Según Maslow un ser humano tiende a satisfacer sus necesidades primarias.</a:t>
              </a:r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381760" y="919559"/>
              <a:ext cx="1747520" cy="1309687"/>
            </a:xfrm>
            <a:custGeom>
              <a:avLst/>
              <a:gdLst>
                <a:gd name="connsiteX0" fmla="*/ 0 w 2194560"/>
                <a:gd name="connsiteY0" fmla="*/ 218286 h 1309687"/>
                <a:gd name="connsiteX1" fmla="*/ 218286 w 2194560"/>
                <a:gd name="connsiteY1" fmla="*/ 0 h 1309687"/>
                <a:gd name="connsiteX2" fmla="*/ 1976274 w 2194560"/>
                <a:gd name="connsiteY2" fmla="*/ 0 h 1309687"/>
                <a:gd name="connsiteX3" fmla="*/ 2194560 w 2194560"/>
                <a:gd name="connsiteY3" fmla="*/ 218286 h 1309687"/>
                <a:gd name="connsiteX4" fmla="*/ 2194560 w 2194560"/>
                <a:gd name="connsiteY4" fmla="*/ 1091401 h 1309687"/>
                <a:gd name="connsiteX5" fmla="*/ 1976274 w 2194560"/>
                <a:gd name="connsiteY5" fmla="*/ 1309687 h 1309687"/>
                <a:gd name="connsiteX6" fmla="*/ 218286 w 2194560"/>
                <a:gd name="connsiteY6" fmla="*/ 1309687 h 1309687"/>
                <a:gd name="connsiteX7" fmla="*/ 0 w 2194560"/>
                <a:gd name="connsiteY7" fmla="*/ 1091401 h 1309687"/>
                <a:gd name="connsiteX8" fmla="*/ 0 w 2194560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4560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1976274" y="0"/>
                  </a:lnTo>
                  <a:cubicBezTo>
                    <a:pt x="2096830" y="0"/>
                    <a:pt x="2194560" y="97730"/>
                    <a:pt x="2194560" y="218286"/>
                  </a:cubicBezTo>
                  <a:lnTo>
                    <a:pt x="2194560" y="1091401"/>
                  </a:lnTo>
                  <a:cubicBezTo>
                    <a:pt x="2194560" y="1211957"/>
                    <a:pt x="2096830" y="1309687"/>
                    <a:pt x="1976274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514" tIns="98224" rIns="132514" bIns="98224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/>
                <a:t>Abraham</a:t>
              </a:r>
              <a:br>
                <a:rPr lang="es-PE" sz="1800" kern="1200" dirty="0"/>
              </a:br>
              <a:r>
                <a:rPr lang="es-PE" sz="1800" kern="1200" dirty="0"/>
                <a:t>Maslow</a:t>
              </a:r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3047999" y="2425699"/>
              <a:ext cx="5760721" cy="1047750"/>
            </a:xfrm>
            <a:custGeom>
              <a:avLst/>
              <a:gdLst>
                <a:gd name="connsiteX0" fmla="*/ 174628 w 1047750"/>
                <a:gd name="connsiteY0" fmla="*/ 0 h 3901440"/>
                <a:gd name="connsiteX1" fmla="*/ 873122 w 1047750"/>
                <a:gd name="connsiteY1" fmla="*/ 0 h 3901440"/>
                <a:gd name="connsiteX2" fmla="*/ 1047750 w 1047750"/>
                <a:gd name="connsiteY2" fmla="*/ 174628 h 3901440"/>
                <a:gd name="connsiteX3" fmla="*/ 1047750 w 1047750"/>
                <a:gd name="connsiteY3" fmla="*/ 3901440 h 3901440"/>
                <a:gd name="connsiteX4" fmla="*/ 1047750 w 1047750"/>
                <a:gd name="connsiteY4" fmla="*/ 3901440 h 3901440"/>
                <a:gd name="connsiteX5" fmla="*/ 0 w 1047750"/>
                <a:gd name="connsiteY5" fmla="*/ 3901440 h 3901440"/>
                <a:gd name="connsiteX6" fmla="*/ 0 w 1047750"/>
                <a:gd name="connsiteY6" fmla="*/ 3901440 h 3901440"/>
                <a:gd name="connsiteX7" fmla="*/ 0 w 1047750"/>
                <a:gd name="connsiteY7" fmla="*/ 174628 h 3901440"/>
                <a:gd name="connsiteX8" fmla="*/ 174628 w 1047750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3901440">
                  <a:moveTo>
                    <a:pt x="1047750" y="650251"/>
                  </a:moveTo>
                  <a:lnTo>
                    <a:pt x="1047750" y="3251189"/>
                  </a:lnTo>
                  <a:cubicBezTo>
                    <a:pt x="1047750" y="3610311"/>
                    <a:pt x="1026753" y="3901440"/>
                    <a:pt x="1000853" y="3901440"/>
                  </a:cubicBezTo>
                  <a:lnTo>
                    <a:pt x="0" y="3901440"/>
                  </a:lnTo>
                  <a:lnTo>
                    <a:pt x="0" y="39014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0853" y="0"/>
                  </a:lnTo>
                  <a:cubicBezTo>
                    <a:pt x="1026753" y="0"/>
                    <a:pt x="1047750" y="291129"/>
                    <a:pt x="1047750" y="65025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2" rIns="298796" bIns="174972" numCol="1" spcCol="1270" anchor="ctr" anchorCtr="0">
              <a:noAutofit/>
            </a:bodyPr>
            <a:lstStyle/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300" kern="1200" dirty="0"/>
                <a:t>“El resultado de la interacción entre el individuo y la situación que lo rodea”</a:t>
              </a:r>
            </a:p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300" kern="1200" dirty="0"/>
                <a:t>Debe existir una interacción entre el individuo y la situación que esté viviendo en ese momento. </a:t>
              </a:r>
              <a:r>
                <a:rPr lang="es-PE" sz="1300" dirty="0"/>
                <a:t>E</a:t>
              </a:r>
              <a:r>
                <a:rPr lang="es-PE" sz="1300" kern="1200" dirty="0"/>
                <a:t>l resultado arrojado por esta interacción es lo que va a permitir que el individuo esté o no motivado.</a:t>
              </a:r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1381760" y="2294731"/>
              <a:ext cx="1747520" cy="1309687"/>
            </a:xfrm>
            <a:custGeom>
              <a:avLst/>
              <a:gdLst>
                <a:gd name="connsiteX0" fmla="*/ 0 w 2194560"/>
                <a:gd name="connsiteY0" fmla="*/ 218286 h 1309687"/>
                <a:gd name="connsiteX1" fmla="*/ 218286 w 2194560"/>
                <a:gd name="connsiteY1" fmla="*/ 0 h 1309687"/>
                <a:gd name="connsiteX2" fmla="*/ 1976274 w 2194560"/>
                <a:gd name="connsiteY2" fmla="*/ 0 h 1309687"/>
                <a:gd name="connsiteX3" fmla="*/ 2194560 w 2194560"/>
                <a:gd name="connsiteY3" fmla="*/ 218286 h 1309687"/>
                <a:gd name="connsiteX4" fmla="*/ 2194560 w 2194560"/>
                <a:gd name="connsiteY4" fmla="*/ 1091401 h 1309687"/>
                <a:gd name="connsiteX5" fmla="*/ 1976274 w 2194560"/>
                <a:gd name="connsiteY5" fmla="*/ 1309687 h 1309687"/>
                <a:gd name="connsiteX6" fmla="*/ 218286 w 2194560"/>
                <a:gd name="connsiteY6" fmla="*/ 1309687 h 1309687"/>
                <a:gd name="connsiteX7" fmla="*/ 0 w 2194560"/>
                <a:gd name="connsiteY7" fmla="*/ 1091401 h 1309687"/>
                <a:gd name="connsiteX8" fmla="*/ 0 w 2194560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4560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1976274" y="0"/>
                  </a:lnTo>
                  <a:cubicBezTo>
                    <a:pt x="2096830" y="0"/>
                    <a:pt x="2194560" y="97730"/>
                    <a:pt x="2194560" y="218286"/>
                  </a:cubicBezTo>
                  <a:lnTo>
                    <a:pt x="2194560" y="1091401"/>
                  </a:lnTo>
                  <a:cubicBezTo>
                    <a:pt x="2194560" y="1211957"/>
                    <a:pt x="2096830" y="1309687"/>
                    <a:pt x="1976274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514" tIns="98224" rIns="132514" bIns="98224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/>
                <a:t>Chiavenato</a:t>
              </a:r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3047999" y="3800871"/>
              <a:ext cx="5760721" cy="1047750"/>
            </a:xfrm>
            <a:custGeom>
              <a:avLst/>
              <a:gdLst>
                <a:gd name="connsiteX0" fmla="*/ 174628 w 1047750"/>
                <a:gd name="connsiteY0" fmla="*/ 0 h 3901440"/>
                <a:gd name="connsiteX1" fmla="*/ 873122 w 1047750"/>
                <a:gd name="connsiteY1" fmla="*/ 0 h 3901440"/>
                <a:gd name="connsiteX2" fmla="*/ 1047750 w 1047750"/>
                <a:gd name="connsiteY2" fmla="*/ 174628 h 3901440"/>
                <a:gd name="connsiteX3" fmla="*/ 1047750 w 1047750"/>
                <a:gd name="connsiteY3" fmla="*/ 3901440 h 3901440"/>
                <a:gd name="connsiteX4" fmla="*/ 1047750 w 1047750"/>
                <a:gd name="connsiteY4" fmla="*/ 3901440 h 3901440"/>
                <a:gd name="connsiteX5" fmla="*/ 0 w 1047750"/>
                <a:gd name="connsiteY5" fmla="*/ 3901440 h 3901440"/>
                <a:gd name="connsiteX6" fmla="*/ 0 w 1047750"/>
                <a:gd name="connsiteY6" fmla="*/ 3901440 h 3901440"/>
                <a:gd name="connsiteX7" fmla="*/ 0 w 1047750"/>
                <a:gd name="connsiteY7" fmla="*/ 174628 h 3901440"/>
                <a:gd name="connsiteX8" fmla="*/ 174628 w 1047750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3901440">
                  <a:moveTo>
                    <a:pt x="1047750" y="650251"/>
                  </a:moveTo>
                  <a:lnTo>
                    <a:pt x="1047750" y="3251189"/>
                  </a:lnTo>
                  <a:cubicBezTo>
                    <a:pt x="1047750" y="3610311"/>
                    <a:pt x="1026753" y="3901440"/>
                    <a:pt x="1000853" y="3901440"/>
                  </a:cubicBezTo>
                  <a:lnTo>
                    <a:pt x="0" y="3901440"/>
                  </a:lnTo>
                  <a:lnTo>
                    <a:pt x="0" y="39014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0853" y="0"/>
                  </a:lnTo>
                  <a:cubicBezTo>
                    <a:pt x="1026753" y="0"/>
                    <a:pt x="1047750" y="291129"/>
                    <a:pt x="1047750" y="65025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2" rIns="298796" bIns="174972" numCol="1" spcCol="1270" anchor="ctr" anchorCtr="0">
              <a:noAutofit/>
            </a:bodyPr>
            <a:lstStyle/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300" kern="1200" dirty="0"/>
                <a:t>“El primer paso que nos lleva a la acción”</a:t>
              </a:r>
            </a:p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charset="0"/>
                <a:buChar char="•"/>
              </a:pPr>
              <a:r>
                <a:rPr lang="es-PE" sz="1300" kern="1200" dirty="0"/>
                <a:t> Esto significa que para que el individuo realice sus acciones debe estar motivado; de lo contrario hay que empujarlo al igual que un carro cuando se apaga.</a:t>
              </a:r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1381760" y="3669903"/>
              <a:ext cx="1747520" cy="1309687"/>
            </a:xfrm>
            <a:custGeom>
              <a:avLst/>
              <a:gdLst>
                <a:gd name="connsiteX0" fmla="*/ 0 w 2194560"/>
                <a:gd name="connsiteY0" fmla="*/ 218286 h 1309687"/>
                <a:gd name="connsiteX1" fmla="*/ 218286 w 2194560"/>
                <a:gd name="connsiteY1" fmla="*/ 0 h 1309687"/>
                <a:gd name="connsiteX2" fmla="*/ 1976274 w 2194560"/>
                <a:gd name="connsiteY2" fmla="*/ 0 h 1309687"/>
                <a:gd name="connsiteX3" fmla="*/ 2194560 w 2194560"/>
                <a:gd name="connsiteY3" fmla="*/ 218286 h 1309687"/>
                <a:gd name="connsiteX4" fmla="*/ 2194560 w 2194560"/>
                <a:gd name="connsiteY4" fmla="*/ 1091401 h 1309687"/>
                <a:gd name="connsiteX5" fmla="*/ 1976274 w 2194560"/>
                <a:gd name="connsiteY5" fmla="*/ 1309687 h 1309687"/>
                <a:gd name="connsiteX6" fmla="*/ 218286 w 2194560"/>
                <a:gd name="connsiteY6" fmla="*/ 1309687 h 1309687"/>
                <a:gd name="connsiteX7" fmla="*/ 0 w 2194560"/>
                <a:gd name="connsiteY7" fmla="*/ 1091401 h 1309687"/>
                <a:gd name="connsiteX8" fmla="*/ 0 w 2194560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4560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1976274" y="0"/>
                  </a:lnTo>
                  <a:cubicBezTo>
                    <a:pt x="2096830" y="0"/>
                    <a:pt x="2194560" y="97730"/>
                    <a:pt x="2194560" y="218286"/>
                  </a:cubicBezTo>
                  <a:lnTo>
                    <a:pt x="2194560" y="1091401"/>
                  </a:lnTo>
                  <a:cubicBezTo>
                    <a:pt x="2194560" y="1211957"/>
                    <a:pt x="2096830" y="1309687"/>
                    <a:pt x="1976274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  <a:solidFill>
              <a:srgbClr val="68529F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514" tIns="98224" rIns="132514" bIns="98224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/>
                <a:t>Mahillo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7719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/>
          <p:cNvSpPr txBox="1"/>
          <p:nvPr/>
        </p:nvSpPr>
        <p:spPr>
          <a:xfrm>
            <a:off x="512025" y="970963"/>
            <a:ext cx="812873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buSzPct val="100000"/>
              <a:tabLst>
                <a:tab pos="120650" algn="l"/>
              </a:tabLst>
            </a:pPr>
            <a:r>
              <a:rPr lang="en-US" sz="1600" b="1" spc="-10" dirty="0">
                <a:cs typeface="Source Sans Pro"/>
              </a:rPr>
              <a:t>PIRÁMIDE DE MASLOW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85" y="1161606"/>
            <a:ext cx="6209030" cy="4035870"/>
          </a:xfrm>
          <a:prstGeom prst="rect">
            <a:avLst/>
          </a:prstGeom>
        </p:spPr>
      </p:pic>
      <p:sp>
        <p:nvSpPr>
          <p:cNvPr id="5" name="Rectangle 5"/>
          <p:cNvSpPr/>
          <p:nvPr/>
        </p:nvSpPr>
        <p:spPr>
          <a:xfrm>
            <a:off x="512023" y="331345"/>
            <a:ext cx="391406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</a:t>
            </a:r>
            <a:r>
              <a:rPr lang="en-US" sz="1300" dirty="0" smtClean="0">
                <a:solidFill>
                  <a:srgbClr val="438AD7"/>
                </a:solidFill>
              </a:rPr>
              <a:t>MOTIVACIÓN</a:t>
            </a:r>
            <a:endParaRPr lang="en-US" sz="13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4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/>
          <p:cNvSpPr txBox="1"/>
          <p:nvPr/>
        </p:nvSpPr>
        <p:spPr>
          <a:xfrm>
            <a:off x="512025" y="970963"/>
            <a:ext cx="812873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buSzPct val="100000"/>
              <a:tabLst>
                <a:tab pos="120650" algn="l"/>
              </a:tabLst>
            </a:pPr>
            <a:r>
              <a:rPr lang="es-PE" sz="1600" spc="-10" dirty="0">
                <a:cs typeface="Source Sans Pro"/>
              </a:rPr>
              <a:t>Es un impulso interno y/o externo que activa, dirige y mantiene el comportamiento de la persona hacia metas y objetivos.</a:t>
            </a:r>
          </a:p>
          <a:p>
            <a:pPr marL="11113">
              <a:buSzPct val="100000"/>
              <a:tabLst>
                <a:tab pos="120650" algn="l"/>
              </a:tabLst>
            </a:pPr>
            <a:endParaRPr lang="en-US" sz="1600" spc="-10" dirty="0">
              <a:cs typeface="Source Sans Pro"/>
            </a:endParaRPr>
          </a:p>
        </p:txBody>
      </p:sp>
      <p:graphicFrame>
        <p:nvGraphicFramePr>
          <p:cNvPr id="5" name="2 Diagrama"/>
          <p:cNvGraphicFramePr/>
          <p:nvPr>
            <p:extLst>
              <p:ext uri="{D42A27DB-BD31-4B8C-83A1-F6EECF244321}">
                <p14:modId xmlns:p14="http://schemas.microsoft.com/office/powerpoint/2010/main" val="3401005385"/>
              </p:ext>
            </p:extLst>
          </p:nvPr>
        </p:nvGraphicFramePr>
        <p:xfrm>
          <a:off x="998483" y="2035330"/>
          <a:ext cx="7147034" cy="22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5"/>
          <p:cNvSpPr/>
          <p:nvPr/>
        </p:nvSpPr>
        <p:spPr>
          <a:xfrm>
            <a:off x="512023" y="331345"/>
            <a:ext cx="391406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</a:t>
            </a:r>
            <a:r>
              <a:rPr lang="en-US" sz="1300" dirty="0" smtClean="0">
                <a:solidFill>
                  <a:srgbClr val="438AD7"/>
                </a:solidFill>
              </a:rPr>
              <a:t>MOTIVACIÓN</a:t>
            </a:r>
            <a:endParaRPr lang="en-US" sz="13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9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>
                <a:solidFill>
                  <a:schemeClr val="bg1"/>
                </a:solidFill>
                <a:cs typeface="Calibri"/>
              </a:rPr>
              <a:t>CLASIFICACIÓN DE LA MOTIVACIÓN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5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023" y="331345"/>
            <a:ext cx="391406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CLASIFICACIÓN DE LA MOTIVACIÓN</a:t>
            </a:r>
          </a:p>
        </p:txBody>
      </p:sp>
      <p:graphicFrame>
        <p:nvGraphicFramePr>
          <p:cNvPr id="7" name="3 Diagrama"/>
          <p:cNvGraphicFramePr/>
          <p:nvPr>
            <p:extLst>
              <p:ext uri="{D42A27DB-BD31-4B8C-83A1-F6EECF244321}">
                <p14:modId xmlns:p14="http://schemas.microsoft.com/office/powerpoint/2010/main" val="31424215"/>
              </p:ext>
            </p:extLst>
          </p:nvPr>
        </p:nvGraphicFramePr>
        <p:xfrm>
          <a:off x="791453" y="1364262"/>
          <a:ext cx="2951208" cy="3107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/>
          <p:cNvSpPr/>
          <p:nvPr/>
        </p:nvSpPr>
        <p:spPr>
          <a:xfrm>
            <a:off x="512023" y="709747"/>
            <a:ext cx="169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Según McClelland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6084" y="1262298"/>
            <a:ext cx="5066745" cy="32097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65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023" y="331345"/>
            <a:ext cx="391406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300" dirty="0">
                <a:solidFill>
                  <a:srgbClr val="438AD7"/>
                </a:solidFill>
              </a:rPr>
              <a:t>/ CLASIFICACIÓN DE LA MOTIVACIÓN</a:t>
            </a:r>
          </a:p>
        </p:txBody>
      </p:sp>
      <p:graphicFrame>
        <p:nvGraphicFramePr>
          <p:cNvPr id="7" name="3 Diagrama"/>
          <p:cNvGraphicFramePr/>
          <p:nvPr>
            <p:extLst>
              <p:ext uri="{D42A27DB-BD31-4B8C-83A1-F6EECF244321}">
                <p14:modId xmlns:p14="http://schemas.microsoft.com/office/powerpoint/2010/main" val="484634700"/>
              </p:ext>
            </p:extLst>
          </p:nvPr>
        </p:nvGraphicFramePr>
        <p:xfrm>
          <a:off x="5454716" y="1383453"/>
          <a:ext cx="3083227" cy="3107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ángulo 4"/>
          <p:cNvSpPr/>
          <p:nvPr/>
        </p:nvSpPr>
        <p:spPr>
          <a:xfrm>
            <a:off x="512023" y="709747"/>
            <a:ext cx="169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Según McClelland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226648"/>
            <a:ext cx="4857750" cy="3333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92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91425" tIns="91425" rIns="91425" bIns="91425" anchor="t" anchorCtr="0">
        <a:noAutofit/>
      </a:bodyPr>
      <a:lstStyle>
        <a:defPPr marL="174625" indent="-174625">
          <a:spcBef>
            <a:spcPts val="0"/>
          </a:spcBef>
          <a:buSzPct val="100000"/>
          <a:defRPr sz="1500" dirty="0" smtClean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6392</TotalTime>
  <Words>1241</Words>
  <Application>Microsoft Office PowerPoint</Application>
  <PresentationFormat>Presentación en pantalla (16:10)</PresentationFormat>
  <Paragraphs>145</Paragraphs>
  <Slides>23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keywords>SCG</cp:keywords>
  <cp:lastModifiedBy>Pamela Marcela Raffo Carbajal</cp:lastModifiedBy>
  <cp:revision>487</cp:revision>
  <cp:lastPrinted>2018-01-16T21:42:59Z</cp:lastPrinted>
  <dcterms:created xsi:type="dcterms:W3CDTF">2016-10-06T14:52:02Z</dcterms:created>
  <dcterms:modified xsi:type="dcterms:W3CDTF">2022-11-21T15:08:45Z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