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371" r:id="rId2"/>
    <p:sldId id="306" r:id="rId3"/>
    <p:sldId id="471" r:id="rId4"/>
    <p:sldId id="562" r:id="rId5"/>
    <p:sldId id="563" r:id="rId6"/>
    <p:sldId id="506" r:id="rId7"/>
    <p:sldId id="564" r:id="rId8"/>
    <p:sldId id="565" r:id="rId9"/>
    <p:sldId id="566" r:id="rId10"/>
    <p:sldId id="567" r:id="rId11"/>
    <p:sldId id="568" r:id="rId12"/>
    <p:sldId id="569" r:id="rId13"/>
    <p:sldId id="560" r:id="rId14"/>
    <p:sldId id="515" r:id="rId15"/>
    <p:sldId id="516" r:id="rId16"/>
  </p:sldIdLst>
  <p:sldSz cx="9144000" cy="5715000" type="screen16x1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443" userDrawn="1">
          <p15:clr>
            <a:srgbClr val="A4A3A4"/>
          </p15:clr>
        </p15:guide>
        <p15:guide id="3" orient="horz" pos="3274" userDrawn="1">
          <p15:clr>
            <a:srgbClr val="A4A3A4"/>
          </p15:clr>
        </p15:guide>
        <p15:guide id="11" pos="317" userDrawn="1">
          <p15:clr>
            <a:srgbClr val="A4A3A4"/>
          </p15:clr>
        </p15:guide>
        <p15:guide id="12" orient="horz" pos="575" userDrawn="1">
          <p15:clr>
            <a:srgbClr val="A4A3A4"/>
          </p15:clr>
        </p15:guide>
        <p15:guide id="13" orient="horz" pos="303" userDrawn="1">
          <p15:clr>
            <a:srgbClr val="A4A3A4"/>
          </p15:clr>
        </p15:guide>
        <p15:guide id="14" pos="2880" userDrawn="1">
          <p15:clr>
            <a:srgbClr val="A4A3A4"/>
          </p15:clr>
        </p15:guide>
        <p15:guide id="15" pos="3039" userDrawn="1">
          <p15:clr>
            <a:srgbClr val="A4A3A4"/>
          </p15:clr>
        </p15:guide>
        <p15:guide id="16" orient="horz" pos="961" userDrawn="1">
          <p15:clr>
            <a:srgbClr val="A4A3A4"/>
          </p15:clr>
        </p15:guide>
        <p15:guide id="17" pos="2744" userDrawn="1">
          <p15:clr>
            <a:srgbClr val="A4A3A4"/>
          </p15:clr>
        </p15:guide>
        <p15:guide id="18" pos="544" userDrawn="1">
          <p15:clr>
            <a:srgbClr val="A4A3A4"/>
          </p15:clr>
        </p15:guide>
        <p15:guide id="21" orient="horz" pos="3138" userDrawn="1">
          <p15:clr>
            <a:srgbClr val="A4A3A4"/>
          </p15:clr>
        </p15:guide>
        <p15:guide id="22" orient="horz" pos="3025" userDrawn="1">
          <p15:clr>
            <a:srgbClr val="A4A3A4"/>
          </p15:clr>
        </p15:guide>
        <p15:guide id="23" pos="1927" userDrawn="1">
          <p15:clr>
            <a:srgbClr val="A4A3A4"/>
          </p15:clr>
        </p15:guide>
        <p15:guide id="24" pos="1678" userDrawn="1">
          <p15:clr>
            <a:srgbClr val="A4A3A4"/>
          </p15:clr>
        </p15:guide>
        <p15:guide id="25" pos="4468" userDrawn="1">
          <p15:clr>
            <a:srgbClr val="A4A3A4"/>
          </p15:clr>
        </p15:guide>
        <p15:guide id="26" pos="1292" userDrawn="1">
          <p15:clr>
            <a:srgbClr val="A4A3A4"/>
          </p15:clr>
        </p15:guide>
        <p15:guide id="27" orient="horz" pos="2390" userDrawn="1">
          <p15:clr>
            <a:srgbClr val="A4A3A4"/>
          </p15:clr>
        </p15:guide>
        <p15:guide id="28" orient="horz" pos="7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652"/>
    <a:srgbClr val="DFA635"/>
    <a:srgbClr val="E5584B"/>
    <a:srgbClr val="68529F"/>
    <a:srgbClr val="2EB1B5"/>
    <a:srgbClr val="0197A7"/>
    <a:srgbClr val="FFD767"/>
    <a:srgbClr val="5AB5A3"/>
    <a:srgbClr val="F0E0B5"/>
    <a:srgbClr val="E1CA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E887C-62F3-484A-9197-E7C125AEDC8B}" v="59" dt="2021-05-05T18:41:52.075"/>
    <p1510:client id="{6C542A81-5B33-410C-95CC-D084B5192CE9}" v="85" dt="2021-05-05T17:46:51.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92" autoAdjust="0"/>
    <p:restoredTop sz="76970" autoAdjust="0"/>
  </p:normalViewPr>
  <p:slideViewPr>
    <p:cSldViewPr snapToGrid="0" snapToObjects="1" showGuides="1">
      <p:cViewPr varScale="1">
        <p:scale>
          <a:sx n="79" d="100"/>
          <a:sy n="79" d="100"/>
        </p:scale>
        <p:origin x="1584" y="90"/>
      </p:cViewPr>
      <p:guideLst>
        <p:guide pos="5443"/>
        <p:guide orient="horz" pos="3274"/>
        <p:guide pos="317"/>
        <p:guide orient="horz" pos="575"/>
        <p:guide orient="horz" pos="303"/>
        <p:guide pos="2880"/>
        <p:guide pos="3039"/>
        <p:guide orient="horz" pos="961"/>
        <p:guide pos="2744"/>
        <p:guide pos="544"/>
        <p:guide orient="horz" pos="3138"/>
        <p:guide orient="horz" pos="3025"/>
        <p:guide pos="1927"/>
        <p:guide pos="1678"/>
        <p:guide pos="4468"/>
        <p:guide pos="1292"/>
        <p:guide orient="horz" pos="2390"/>
        <p:guide orient="horz" pos="711"/>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652CBA-68F6-4B7B-8823-913FF7F9CD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58BB254A-B33A-4DFF-B78E-C36E8E992203}">
      <dgm:prSet phldrT="[Texto]">
        <dgm:style>
          <a:lnRef idx="2">
            <a:schemeClr val="accent4"/>
          </a:lnRef>
          <a:fillRef idx="1">
            <a:schemeClr val="lt1"/>
          </a:fillRef>
          <a:effectRef idx="0">
            <a:schemeClr val="accent4"/>
          </a:effectRef>
          <a:fontRef idx="minor">
            <a:schemeClr val="dk1"/>
          </a:fontRef>
        </dgm:style>
      </dgm:prSet>
      <dgm:spPr>
        <a:solidFill>
          <a:srgbClr val="68529F"/>
        </a:solidFill>
        <a:ln>
          <a:noFill/>
        </a:ln>
      </dgm:spPr>
      <dgm:t>
        <a:bodyPr/>
        <a:lstStyle/>
        <a:p>
          <a:r>
            <a:rPr lang="es-PE" b="1" dirty="0">
              <a:solidFill>
                <a:schemeClr val="bg1"/>
              </a:solidFill>
            </a:rPr>
            <a:t>Poder Propio</a:t>
          </a:r>
        </a:p>
      </dgm:t>
    </dgm:pt>
    <dgm:pt modelId="{4E86E644-D189-40D4-A654-2B18EC1E4B40}" type="parTrans" cxnId="{AC2BFE0A-5CD6-4969-94A9-B11A713BDD90}">
      <dgm:prSet/>
      <dgm:spPr/>
      <dgm:t>
        <a:bodyPr/>
        <a:lstStyle/>
        <a:p>
          <a:endParaRPr lang="es-PE"/>
        </a:p>
      </dgm:t>
    </dgm:pt>
    <dgm:pt modelId="{086A9B7E-0CC8-4512-A97E-E31431837F6C}" type="sibTrans" cxnId="{AC2BFE0A-5CD6-4969-94A9-B11A713BDD90}">
      <dgm:prSet/>
      <dgm:spPr/>
      <dgm:t>
        <a:bodyPr/>
        <a:lstStyle/>
        <a:p>
          <a:endParaRPr lang="es-PE"/>
        </a:p>
      </dgm:t>
    </dgm:pt>
    <dgm:pt modelId="{97484B27-E553-426A-914F-B779BC60BE2A}">
      <dgm:prSet phldrT="[Texto]">
        <dgm:style>
          <a:lnRef idx="2">
            <a:schemeClr val="accent4"/>
          </a:lnRef>
          <a:fillRef idx="1">
            <a:schemeClr val="lt1"/>
          </a:fillRef>
          <a:effectRef idx="0">
            <a:schemeClr val="accent4"/>
          </a:effectRef>
          <a:fontRef idx="minor">
            <a:schemeClr val="dk1"/>
          </a:fontRef>
        </dgm:style>
      </dgm:prSet>
      <dgm:spPr>
        <a:solidFill>
          <a:schemeClr val="accent4">
            <a:lumMod val="20000"/>
            <a:lumOff val="80000"/>
          </a:schemeClr>
        </a:solidFill>
        <a:ln>
          <a:noFill/>
        </a:ln>
      </dgm:spPr>
      <dgm:t>
        <a:bodyPr/>
        <a:lstStyle/>
        <a:p>
          <a:pPr algn="l"/>
          <a:r>
            <a:rPr lang="es-PE" dirty="0"/>
            <a:t>La toma de conciencia sobre su subordinación y el aumento de la confianza en sí mismas.</a:t>
          </a:r>
        </a:p>
      </dgm:t>
    </dgm:pt>
    <dgm:pt modelId="{F9BF6B4B-14C7-4470-994D-4DC54815A96B}" type="parTrans" cxnId="{E246CAD8-B212-4C05-A587-0BF822C3959B}">
      <dgm:prSet/>
      <dgm:spPr/>
      <dgm:t>
        <a:bodyPr/>
        <a:lstStyle/>
        <a:p>
          <a:endParaRPr lang="es-PE"/>
        </a:p>
      </dgm:t>
    </dgm:pt>
    <dgm:pt modelId="{27910623-9365-40DD-B448-8B0F928CE3B8}" type="sibTrans" cxnId="{E246CAD8-B212-4C05-A587-0BF822C3959B}">
      <dgm:prSet/>
      <dgm:spPr/>
      <dgm:t>
        <a:bodyPr/>
        <a:lstStyle/>
        <a:p>
          <a:endParaRPr lang="es-PE"/>
        </a:p>
      </dgm:t>
    </dgm:pt>
    <dgm:pt modelId="{11182A0E-70CA-4A34-A9FD-B0B9E671EB93}">
      <dgm:prSet phldrT="[Texto]">
        <dgm:style>
          <a:lnRef idx="2">
            <a:schemeClr val="accent4"/>
          </a:lnRef>
          <a:fillRef idx="1">
            <a:schemeClr val="lt1"/>
          </a:fillRef>
          <a:effectRef idx="0">
            <a:schemeClr val="accent4"/>
          </a:effectRef>
          <a:fontRef idx="minor">
            <a:schemeClr val="dk1"/>
          </a:fontRef>
        </dgm:style>
      </dgm:prSet>
      <dgm:spPr>
        <a:solidFill>
          <a:srgbClr val="68529F"/>
        </a:solidFill>
        <a:ln>
          <a:noFill/>
        </a:ln>
      </dgm:spPr>
      <dgm:t>
        <a:bodyPr/>
        <a:lstStyle/>
        <a:p>
          <a:r>
            <a:rPr lang="es-PE" b="1" dirty="0">
              <a:solidFill>
                <a:schemeClr val="bg1"/>
              </a:solidFill>
            </a:rPr>
            <a:t>Poder Con</a:t>
          </a:r>
        </a:p>
      </dgm:t>
    </dgm:pt>
    <dgm:pt modelId="{32B6200E-6ADD-422B-A4A0-65D82E5B42EB}" type="parTrans" cxnId="{5F8E61F5-AD08-48D4-8A83-188868A6E479}">
      <dgm:prSet/>
      <dgm:spPr/>
      <dgm:t>
        <a:bodyPr/>
        <a:lstStyle/>
        <a:p>
          <a:endParaRPr lang="es-PE"/>
        </a:p>
      </dgm:t>
    </dgm:pt>
    <dgm:pt modelId="{4E225621-D7B2-41DB-8E64-0CFEB3C0805F}" type="sibTrans" cxnId="{5F8E61F5-AD08-48D4-8A83-188868A6E479}">
      <dgm:prSet/>
      <dgm:spPr/>
      <dgm:t>
        <a:bodyPr/>
        <a:lstStyle/>
        <a:p>
          <a:endParaRPr lang="es-PE"/>
        </a:p>
      </dgm:t>
    </dgm:pt>
    <dgm:pt modelId="{FE9DE108-ED29-4DBC-AE1D-65CFF48B1490}">
      <dgm:prSet phldrT="[Texto]">
        <dgm:style>
          <a:lnRef idx="2">
            <a:schemeClr val="accent4"/>
          </a:lnRef>
          <a:fillRef idx="1">
            <a:schemeClr val="lt1"/>
          </a:fillRef>
          <a:effectRef idx="0">
            <a:schemeClr val="accent4"/>
          </a:effectRef>
          <a:fontRef idx="minor">
            <a:schemeClr val="dk1"/>
          </a:fontRef>
        </dgm:style>
      </dgm:prSet>
      <dgm:spPr>
        <a:solidFill>
          <a:schemeClr val="accent4">
            <a:lumMod val="20000"/>
            <a:lumOff val="80000"/>
          </a:schemeClr>
        </a:solidFill>
        <a:ln>
          <a:noFill/>
        </a:ln>
      </dgm:spPr>
      <dgm:t>
        <a:bodyPr/>
        <a:lstStyle/>
        <a:p>
          <a:pPr algn="l"/>
          <a:r>
            <a:rPr lang="es-PE" dirty="0"/>
            <a:t> La organización autónoma para decidir sobre sus vidas y sobre el desarrollo que desean.</a:t>
          </a:r>
        </a:p>
      </dgm:t>
    </dgm:pt>
    <dgm:pt modelId="{525F2D26-2EEF-4AB3-89C7-196ECE7A4761}" type="parTrans" cxnId="{D4CC254C-0549-4420-8269-185452CEFF91}">
      <dgm:prSet/>
      <dgm:spPr/>
      <dgm:t>
        <a:bodyPr/>
        <a:lstStyle/>
        <a:p>
          <a:endParaRPr lang="es-PE"/>
        </a:p>
      </dgm:t>
    </dgm:pt>
    <dgm:pt modelId="{4C0E531D-2510-47BA-AD6A-1F7B3039D675}" type="sibTrans" cxnId="{D4CC254C-0549-4420-8269-185452CEFF91}">
      <dgm:prSet/>
      <dgm:spPr/>
      <dgm:t>
        <a:bodyPr/>
        <a:lstStyle/>
        <a:p>
          <a:endParaRPr lang="es-PE"/>
        </a:p>
      </dgm:t>
    </dgm:pt>
    <dgm:pt modelId="{64899D44-BEE9-4D35-A002-670F12892C89}">
      <dgm:prSet phldrT="[Texto]">
        <dgm:style>
          <a:lnRef idx="2">
            <a:schemeClr val="accent4"/>
          </a:lnRef>
          <a:fillRef idx="1">
            <a:schemeClr val="lt1"/>
          </a:fillRef>
          <a:effectRef idx="0">
            <a:schemeClr val="accent4"/>
          </a:effectRef>
          <a:fontRef idx="minor">
            <a:schemeClr val="dk1"/>
          </a:fontRef>
        </dgm:style>
      </dgm:prSet>
      <dgm:spPr>
        <a:solidFill>
          <a:srgbClr val="68529F"/>
        </a:solidFill>
        <a:ln>
          <a:noFill/>
        </a:ln>
      </dgm:spPr>
      <dgm:t>
        <a:bodyPr/>
        <a:lstStyle/>
        <a:p>
          <a:r>
            <a:rPr lang="es-PE" b="1" dirty="0">
              <a:solidFill>
                <a:schemeClr val="bg1"/>
              </a:solidFill>
            </a:rPr>
            <a:t>Poder Para</a:t>
          </a:r>
        </a:p>
      </dgm:t>
    </dgm:pt>
    <dgm:pt modelId="{F24CDD43-45D4-47AC-A896-58C5AD13ED8B}" type="parTrans" cxnId="{E2C8A3F7-E22C-41A2-8B25-6F92F41CC7FF}">
      <dgm:prSet/>
      <dgm:spPr/>
      <dgm:t>
        <a:bodyPr/>
        <a:lstStyle/>
        <a:p>
          <a:endParaRPr lang="es-PE"/>
        </a:p>
      </dgm:t>
    </dgm:pt>
    <dgm:pt modelId="{097EBD3C-AF65-432A-B83D-176B9BFEA10B}" type="sibTrans" cxnId="{E2C8A3F7-E22C-41A2-8B25-6F92F41CC7FF}">
      <dgm:prSet/>
      <dgm:spPr/>
      <dgm:t>
        <a:bodyPr/>
        <a:lstStyle/>
        <a:p>
          <a:endParaRPr lang="es-PE"/>
        </a:p>
      </dgm:t>
    </dgm:pt>
    <dgm:pt modelId="{6E713268-F03A-4AF3-9845-42437E62D46B}">
      <dgm:prSet phldrT="[Texto]">
        <dgm:style>
          <a:lnRef idx="2">
            <a:schemeClr val="accent4"/>
          </a:lnRef>
          <a:fillRef idx="1">
            <a:schemeClr val="lt1"/>
          </a:fillRef>
          <a:effectRef idx="0">
            <a:schemeClr val="accent4"/>
          </a:effectRef>
          <a:fontRef idx="minor">
            <a:schemeClr val="dk1"/>
          </a:fontRef>
        </dgm:style>
      </dgm:prSet>
      <dgm:spPr>
        <a:solidFill>
          <a:schemeClr val="accent4">
            <a:lumMod val="20000"/>
            <a:lumOff val="80000"/>
          </a:schemeClr>
        </a:solidFill>
        <a:ln>
          <a:noFill/>
        </a:ln>
      </dgm:spPr>
      <dgm:t>
        <a:bodyPr/>
        <a:lstStyle/>
        <a:p>
          <a:pPr algn="l"/>
          <a:r>
            <a:rPr lang="es-PE" dirty="0"/>
            <a:t>La movilización para identificar sus intereses y transformar las relaciones, estructuras e instituciones que les limitan y que perpetúan su subordinación.</a:t>
          </a:r>
        </a:p>
      </dgm:t>
    </dgm:pt>
    <dgm:pt modelId="{38288243-4ED6-4B35-8A35-BC74EFACAB37}" type="parTrans" cxnId="{D5FAFCA2-15F8-4E0F-9F10-5B28217FB53E}">
      <dgm:prSet/>
      <dgm:spPr/>
      <dgm:t>
        <a:bodyPr/>
        <a:lstStyle/>
        <a:p>
          <a:endParaRPr lang="es-PE"/>
        </a:p>
      </dgm:t>
    </dgm:pt>
    <dgm:pt modelId="{96979AA9-1AA1-47BC-BE33-C5745A4A4558}" type="sibTrans" cxnId="{D5FAFCA2-15F8-4E0F-9F10-5B28217FB53E}">
      <dgm:prSet/>
      <dgm:spPr/>
      <dgm:t>
        <a:bodyPr/>
        <a:lstStyle/>
        <a:p>
          <a:endParaRPr lang="es-PE"/>
        </a:p>
      </dgm:t>
    </dgm:pt>
    <dgm:pt modelId="{DFE8A381-A91D-4CE6-957D-33AB0ECB25E6}">
      <dgm:prSet>
        <dgm:style>
          <a:lnRef idx="2">
            <a:schemeClr val="accent4"/>
          </a:lnRef>
          <a:fillRef idx="1">
            <a:schemeClr val="lt1"/>
          </a:fillRef>
          <a:effectRef idx="0">
            <a:schemeClr val="accent4"/>
          </a:effectRef>
          <a:fontRef idx="minor">
            <a:schemeClr val="dk1"/>
          </a:fontRef>
        </dgm:style>
      </dgm:prSet>
      <dgm:spPr>
        <a:solidFill>
          <a:srgbClr val="68529F"/>
        </a:solidFill>
        <a:ln>
          <a:noFill/>
        </a:ln>
      </dgm:spPr>
      <dgm:t>
        <a:bodyPr/>
        <a:lstStyle/>
        <a:p>
          <a:r>
            <a:rPr lang="es-PE" b="1" dirty="0">
              <a:solidFill>
                <a:schemeClr val="bg1"/>
              </a:solidFill>
            </a:rPr>
            <a:t>Poder Sobre </a:t>
          </a:r>
        </a:p>
      </dgm:t>
    </dgm:pt>
    <dgm:pt modelId="{DC890E32-DE69-4C9B-AC34-8082F42999DC}" type="parTrans" cxnId="{2366BEEA-D31E-4918-94D2-3A34442250A6}">
      <dgm:prSet/>
      <dgm:spPr/>
      <dgm:t>
        <a:bodyPr/>
        <a:lstStyle/>
        <a:p>
          <a:endParaRPr lang="es-PE"/>
        </a:p>
      </dgm:t>
    </dgm:pt>
    <dgm:pt modelId="{3C92DC91-22AA-4CA0-8727-998B618681A3}" type="sibTrans" cxnId="{2366BEEA-D31E-4918-94D2-3A34442250A6}">
      <dgm:prSet/>
      <dgm:spPr/>
      <dgm:t>
        <a:bodyPr/>
        <a:lstStyle/>
        <a:p>
          <a:endParaRPr lang="es-PE"/>
        </a:p>
      </dgm:t>
    </dgm:pt>
    <dgm:pt modelId="{AD49D305-75BB-4EAC-B8C2-818456AB8DE6}">
      <dgm:prSet>
        <dgm:style>
          <a:lnRef idx="2">
            <a:schemeClr val="accent4"/>
          </a:lnRef>
          <a:fillRef idx="1">
            <a:schemeClr val="lt1"/>
          </a:fillRef>
          <a:effectRef idx="0">
            <a:schemeClr val="accent4"/>
          </a:effectRef>
          <a:fontRef idx="minor">
            <a:schemeClr val="dk1"/>
          </a:fontRef>
        </dgm:style>
      </dgm:prSet>
      <dgm:spPr>
        <a:solidFill>
          <a:schemeClr val="accent4">
            <a:lumMod val="20000"/>
            <a:lumOff val="80000"/>
          </a:schemeClr>
        </a:solidFill>
        <a:ln>
          <a:noFill/>
        </a:ln>
      </dgm:spPr>
      <dgm:t>
        <a:bodyPr/>
        <a:lstStyle/>
        <a:p>
          <a:pPr algn="l"/>
          <a:r>
            <a:rPr lang="es-PE" dirty="0"/>
            <a:t>Es la habilidad de una persona o grupo de hacer que otra persona o grupo haga algo en contra de sus deseos.</a:t>
          </a:r>
        </a:p>
      </dgm:t>
    </dgm:pt>
    <dgm:pt modelId="{BE279B1B-A1EC-4AC3-B771-98EFD6C752B8}" type="parTrans" cxnId="{3DCE763D-3D07-46E4-B81B-A089919C25A3}">
      <dgm:prSet/>
      <dgm:spPr/>
      <dgm:t>
        <a:bodyPr/>
        <a:lstStyle/>
        <a:p>
          <a:endParaRPr lang="es-ES"/>
        </a:p>
      </dgm:t>
    </dgm:pt>
    <dgm:pt modelId="{3F56B58D-37DE-4630-81EF-73BF249C338F}" type="sibTrans" cxnId="{3DCE763D-3D07-46E4-B81B-A089919C25A3}">
      <dgm:prSet/>
      <dgm:spPr/>
      <dgm:t>
        <a:bodyPr/>
        <a:lstStyle/>
        <a:p>
          <a:endParaRPr lang="es-ES"/>
        </a:p>
      </dgm:t>
    </dgm:pt>
    <dgm:pt modelId="{48D32D50-D3DF-4D5E-B3B1-A4E036CB8AB0}" type="pres">
      <dgm:prSet presAssocID="{78652CBA-68F6-4B7B-8823-913FF7F9CDCE}" presName="Name0" presStyleCnt="0">
        <dgm:presLayoutVars>
          <dgm:dir/>
          <dgm:animLvl val="lvl"/>
          <dgm:resizeHandles val="exact"/>
        </dgm:presLayoutVars>
      </dgm:prSet>
      <dgm:spPr/>
      <dgm:t>
        <a:bodyPr/>
        <a:lstStyle/>
        <a:p>
          <a:endParaRPr lang="es-ES"/>
        </a:p>
      </dgm:t>
    </dgm:pt>
    <dgm:pt modelId="{DA8F0324-AF4D-4B2D-99F4-8D32D32619ED}" type="pres">
      <dgm:prSet presAssocID="{58BB254A-B33A-4DFF-B78E-C36E8E992203}" presName="composite" presStyleCnt="0"/>
      <dgm:spPr/>
    </dgm:pt>
    <dgm:pt modelId="{4494FA9F-E06A-44CB-BAEE-C60EE63DC6A7}" type="pres">
      <dgm:prSet presAssocID="{58BB254A-B33A-4DFF-B78E-C36E8E992203}" presName="parTx" presStyleLbl="alignNode1" presStyleIdx="0" presStyleCnt="4">
        <dgm:presLayoutVars>
          <dgm:chMax val="0"/>
          <dgm:chPref val="0"/>
          <dgm:bulletEnabled val="1"/>
        </dgm:presLayoutVars>
      </dgm:prSet>
      <dgm:spPr/>
      <dgm:t>
        <a:bodyPr/>
        <a:lstStyle/>
        <a:p>
          <a:endParaRPr lang="es-ES"/>
        </a:p>
      </dgm:t>
    </dgm:pt>
    <dgm:pt modelId="{A58F753B-59C5-4C71-8233-C2A705965D24}" type="pres">
      <dgm:prSet presAssocID="{58BB254A-B33A-4DFF-B78E-C36E8E992203}" presName="desTx" presStyleLbl="alignAccFollowNode1" presStyleIdx="0" presStyleCnt="4">
        <dgm:presLayoutVars>
          <dgm:bulletEnabled val="1"/>
        </dgm:presLayoutVars>
      </dgm:prSet>
      <dgm:spPr/>
      <dgm:t>
        <a:bodyPr/>
        <a:lstStyle/>
        <a:p>
          <a:endParaRPr lang="es-ES"/>
        </a:p>
      </dgm:t>
    </dgm:pt>
    <dgm:pt modelId="{F3574ACA-B01D-41CA-9E75-F570C90654AA}" type="pres">
      <dgm:prSet presAssocID="{086A9B7E-0CC8-4512-A97E-E31431837F6C}" presName="space" presStyleCnt="0"/>
      <dgm:spPr/>
    </dgm:pt>
    <dgm:pt modelId="{951ABB3A-A8CF-40C5-9A56-59663164E0F7}" type="pres">
      <dgm:prSet presAssocID="{11182A0E-70CA-4A34-A9FD-B0B9E671EB93}" presName="composite" presStyleCnt="0"/>
      <dgm:spPr/>
    </dgm:pt>
    <dgm:pt modelId="{BB9AF579-A6CE-4366-A055-56E06F1AEC42}" type="pres">
      <dgm:prSet presAssocID="{11182A0E-70CA-4A34-A9FD-B0B9E671EB93}" presName="parTx" presStyleLbl="alignNode1" presStyleIdx="1" presStyleCnt="4">
        <dgm:presLayoutVars>
          <dgm:chMax val="0"/>
          <dgm:chPref val="0"/>
          <dgm:bulletEnabled val="1"/>
        </dgm:presLayoutVars>
      </dgm:prSet>
      <dgm:spPr/>
      <dgm:t>
        <a:bodyPr/>
        <a:lstStyle/>
        <a:p>
          <a:endParaRPr lang="es-ES"/>
        </a:p>
      </dgm:t>
    </dgm:pt>
    <dgm:pt modelId="{743AD4BD-E2FE-40CE-8CBA-856C00227EBD}" type="pres">
      <dgm:prSet presAssocID="{11182A0E-70CA-4A34-A9FD-B0B9E671EB93}" presName="desTx" presStyleLbl="alignAccFollowNode1" presStyleIdx="1" presStyleCnt="4">
        <dgm:presLayoutVars>
          <dgm:bulletEnabled val="1"/>
        </dgm:presLayoutVars>
      </dgm:prSet>
      <dgm:spPr/>
      <dgm:t>
        <a:bodyPr/>
        <a:lstStyle/>
        <a:p>
          <a:endParaRPr lang="es-ES"/>
        </a:p>
      </dgm:t>
    </dgm:pt>
    <dgm:pt modelId="{6BFE5039-0A50-4F75-B890-7E9214B96364}" type="pres">
      <dgm:prSet presAssocID="{4E225621-D7B2-41DB-8E64-0CFEB3C0805F}" presName="space" presStyleCnt="0"/>
      <dgm:spPr/>
    </dgm:pt>
    <dgm:pt modelId="{7EAA8733-FFEA-4800-94C0-BA15B5979E20}" type="pres">
      <dgm:prSet presAssocID="{64899D44-BEE9-4D35-A002-670F12892C89}" presName="composite" presStyleCnt="0"/>
      <dgm:spPr/>
    </dgm:pt>
    <dgm:pt modelId="{D9B42553-8021-46E8-A657-78D748DB423A}" type="pres">
      <dgm:prSet presAssocID="{64899D44-BEE9-4D35-A002-670F12892C89}" presName="parTx" presStyleLbl="alignNode1" presStyleIdx="2" presStyleCnt="4">
        <dgm:presLayoutVars>
          <dgm:chMax val="0"/>
          <dgm:chPref val="0"/>
          <dgm:bulletEnabled val="1"/>
        </dgm:presLayoutVars>
      </dgm:prSet>
      <dgm:spPr/>
      <dgm:t>
        <a:bodyPr/>
        <a:lstStyle/>
        <a:p>
          <a:endParaRPr lang="es-ES"/>
        </a:p>
      </dgm:t>
    </dgm:pt>
    <dgm:pt modelId="{BBF873E4-243E-4375-ABB1-0F702BE37F58}" type="pres">
      <dgm:prSet presAssocID="{64899D44-BEE9-4D35-A002-670F12892C89}" presName="desTx" presStyleLbl="alignAccFollowNode1" presStyleIdx="2" presStyleCnt="4">
        <dgm:presLayoutVars>
          <dgm:bulletEnabled val="1"/>
        </dgm:presLayoutVars>
      </dgm:prSet>
      <dgm:spPr/>
      <dgm:t>
        <a:bodyPr/>
        <a:lstStyle/>
        <a:p>
          <a:endParaRPr lang="es-ES"/>
        </a:p>
      </dgm:t>
    </dgm:pt>
    <dgm:pt modelId="{BCFC5F39-9B26-468F-AA1C-8EB880B0B64C}" type="pres">
      <dgm:prSet presAssocID="{097EBD3C-AF65-432A-B83D-176B9BFEA10B}" presName="space" presStyleCnt="0"/>
      <dgm:spPr/>
    </dgm:pt>
    <dgm:pt modelId="{758E9E92-ECCF-4BC8-BB91-AF292635AB3F}" type="pres">
      <dgm:prSet presAssocID="{DFE8A381-A91D-4CE6-957D-33AB0ECB25E6}" presName="composite" presStyleCnt="0"/>
      <dgm:spPr/>
    </dgm:pt>
    <dgm:pt modelId="{6B309A18-B254-4591-ACBA-02CB5DC68C27}" type="pres">
      <dgm:prSet presAssocID="{DFE8A381-A91D-4CE6-957D-33AB0ECB25E6}" presName="parTx" presStyleLbl="alignNode1" presStyleIdx="3" presStyleCnt="4">
        <dgm:presLayoutVars>
          <dgm:chMax val="0"/>
          <dgm:chPref val="0"/>
          <dgm:bulletEnabled val="1"/>
        </dgm:presLayoutVars>
      </dgm:prSet>
      <dgm:spPr/>
      <dgm:t>
        <a:bodyPr/>
        <a:lstStyle/>
        <a:p>
          <a:endParaRPr lang="es-ES"/>
        </a:p>
      </dgm:t>
    </dgm:pt>
    <dgm:pt modelId="{26CBC71F-80A2-4686-9035-09BF24FE2D32}" type="pres">
      <dgm:prSet presAssocID="{DFE8A381-A91D-4CE6-957D-33AB0ECB25E6}" presName="desTx" presStyleLbl="alignAccFollowNode1" presStyleIdx="3" presStyleCnt="4">
        <dgm:presLayoutVars>
          <dgm:bulletEnabled val="1"/>
        </dgm:presLayoutVars>
      </dgm:prSet>
      <dgm:spPr/>
      <dgm:t>
        <a:bodyPr/>
        <a:lstStyle/>
        <a:p>
          <a:endParaRPr lang="es-ES"/>
        </a:p>
      </dgm:t>
    </dgm:pt>
  </dgm:ptLst>
  <dgm:cxnLst>
    <dgm:cxn modelId="{E246CAD8-B212-4C05-A587-0BF822C3959B}" srcId="{58BB254A-B33A-4DFF-B78E-C36E8E992203}" destId="{97484B27-E553-426A-914F-B779BC60BE2A}" srcOrd="0" destOrd="0" parTransId="{F9BF6B4B-14C7-4470-994D-4DC54815A96B}" sibTransId="{27910623-9365-40DD-B448-8B0F928CE3B8}"/>
    <dgm:cxn modelId="{91CC30C2-E0BD-4E4A-9395-A08F7DF02613}" type="presOf" srcId="{AD49D305-75BB-4EAC-B8C2-818456AB8DE6}" destId="{26CBC71F-80A2-4686-9035-09BF24FE2D32}" srcOrd="0" destOrd="0" presId="urn:microsoft.com/office/officeart/2005/8/layout/hList1"/>
    <dgm:cxn modelId="{001871BD-8068-5240-9290-19F86A1CB548}" type="presOf" srcId="{11182A0E-70CA-4A34-A9FD-B0B9E671EB93}" destId="{BB9AF579-A6CE-4366-A055-56E06F1AEC42}" srcOrd="0" destOrd="0" presId="urn:microsoft.com/office/officeart/2005/8/layout/hList1"/>
    <dgm:cxn modelId="{12197A5B-74DF-1C49-BF46-A187C7015990}" type="presOf" srcId="{6E713268-F03A-4AF3-9845-42437E62D46B}" destId="{BBF873E4-243E-4375-ABB1-0F702BE37F58}" srcOrd="0" destOrd="0" presId="urn:microsoft.com/office/officeart/2005/8/layout/hList1"/>
    <dgm:cxn modelId="{AC2BFE0A-5CD6-4969-94A9-B11A713BDD90}" srcId="{78652CBA-68F6-4B7B-8823-913FF7F9CDCE}" destId="{58BB254A-B33A-4DFF-B78E-C36E8E992203}" srcOrd="0" destOrd="0" parTransId="{4E86E644-D189-40D4-A654-2B18EC1E4B40}" sibTransId="{086A9B7E-0CC8-4512-A97E-E31431837F6C}"/>
    <dgm:cxn modelId="{7C477310-9741-F04F-9A22-59B6E857CC91}" type="presOf" srcId="{78652CBA-68F6-4B7B-8823-913FF7F9CDCE}" destId="{48D32D50-D3DF-4D5E-B3B1-A4E036CB8AB0}" srcOrd="0" destOrd="0" presId="urn:microsoft.com/office/officeart/2005/8/layout/hList1"/>
    <dgm:cxn modelId="{7ACE99E1-B270-434C-9CFD-9754251AE93C}" type="presOf" srcId="{97484B27-E553-426A-914F-B779BC60BE2A}" destId="{A58F753B-59C5-4C71-8233-C2A705965D24}" srcOrd="0" destOrd="0" presId="urn:microsoft.com/office/officeart/2005/8/layout/hList1"/>
    <dgm:cxn modelId="{2366BEEA-D31E-4918-94D2-3A34442250A6}" srcId="{78652CBA-68F6-4B7B-8823-913FF7F9CDCE}" destId="{DFE8A381-A91D-4CE6-957D-33AB0ECB25E6}" srcOrd="3" destOrd="0" parTransId="{DC890E32-DE69-4C9B-AC34-8082F42999DC}" sibTransId="{3C92DC91-22AA-4CA0-8727-998B618681A3}"/>
    <dgm:cxn modelId="{D4CC254C-0549-4420-8269-185452CEFF91}" srcId="{11182A0E-70CA-4A34-A9FD-B0B9E671EB93}" destId="{FE9DE108-ED29-4DBC-AE1D-65CFF48B1490}" srcOrd="0" destOrd="0" parTransId="{525F2D26-2EEF-4AB3-89C7-196ECE7A4761}" sibTransId="{4C0E531D-2510-47BA-AD6A-1F7B3039D675}"/>
    <dgm:cxn modelId="{F5BB14F6-08FB-644A-8396-F02798C08821}" type="presOf" srcId="{64899D44-BEE9-4D35-A002-670F12892C89}" destId="{D9B42553-8021-46E8-A657-78D748DB423A}" srcOrd="0" destOrd="0" presId="urn:microsoft.com/office/officeart/2005/8/layout/hList1"/>
    <dgm:cxn modelId="{76E1263E-524B-7248-852B-D877F29E2E63}" type="presOf" srcId="{FE9DE108-ED29-4DBC-AE1D-65CFF48B1490}" destId="{743AD4BD-E2FE-40CE-8CBA-856C00227EBD}" srcOrd="0" destOrd="0" presId="urn:microsoft.com/office/officeart/2005/8/layout/hList1"/>
    <dgm:cxn modelId="{D5FAFCA2-15F8-4E0F-9F10-5B28217FB53E}" srcId="{64899D44-BEE9-4D35-A002-670F12892C89}" destId="{6E713268-F03A-4AF3-9845-42437E62D46B}" srcOrd="0" destOrd="0" parTransId="{38288243-4ED6-4B35-8A35-BC74EFACAB37}" sibTransId="{96979AA9-1AA1-47BC-BE33-C5745A4A4558}"/>
    <dgm:cxn modelId="{5F8E61F5-AD08-48D4-8A83-188868A6E479}" srcId="{78652CBA-68F6-4B7B-8823-913FF7F9CDCE}" destId="{11182A0E-70CA-4A34-A9FD-B0B9E671EB93}" srcOrd="1" destOrd="0" parTransId="{32B6200E-6ADD-422B-A4A0-65D82E5B42EB}" sibTransId="{4E225621-D7B2-41DB-8E64-0CFEB3C0805F}"/>
    <dgm:cxn modelId="{E2C8A3F7-E22C-41A2-8B25-6F92F41CC7FF}" srcId="{78652CBA-68F6-4B7B-8823-913FF7F9CDCE}" destId="{64899D44-BEE9-4D35-A002-670F12892C89}" srcOrd="2" destOrd="0" parTransId="{F24CDD43-45D4-47AC-A896-58C5AD13ED8B}" sibTransId="{097EBD3C-AF65-432A-B83D-176B9BFEA10B}"/>
    <dgm:cxn modelId="{3DCE763D-3D07-46E4-B81B-A089919C25A3}" srcId="{DFE8A381-A91D-4CE6-957D-33AB0ECB25E6}" destId="{AD49D305-75BB-4EAC-B8C2-818456AB8DE6}" srcOrd="0" destOrd="0" parTransId="{BE279B1B-A1EC-4AC3-B771-98EFD6C752B8}" sibTransId="{3F56B58D-37DE-4630-81EF-73BF249C338F}"/>
    <dgm:cxn modelId="{8732E24A-F3A7-C642-AEBA-7F7AA68181E7}" type="presOf" srcId="{DFE8A381-A91D-4CE6-957D-33AB0ECB25E6}" destId="{6B309A18-B254-4591-ACBA-02CB5DC68C27}" srcOrd="0" destOrd="0" presId="urn:microsoft.com/office/officeart/2005/8/layout/hList1"/>
    <dgm:cxn modelId="{D86A20F9-E98F-7D41-9B42-7A409C11A027}" type="presOf" srcId="{58BB254A-B33A-4DFF-B78E-C36E8E992203}" destId="{4494FA9F-E06A-44CB-BAEE-C60EE63DC6A7}" srcOrd="0" destOrd="0" presId="urn:microsoft.com/office/officeart/2005/8/layout/hList1"/>
    <dgm:cxn modelId="{CE4AD6BC-CE0E-AE4F-8496-11801C6BEA69}" type="presParOf" srcId="{48D32D50-D3DF-4D5E-B3B1-A4E036CB8AB0}" destId="{DA8F0324-AF4D-4B2D-99F4-8D32D32619ED}" srcOrd="0" destOrd="0" presId="urn:microsoft.com/office/officeart/2005/8/layout/hList1"/>
    <dgm:cxn modelId="{E5CC108D-C2AC-AF41-9792-3EDC9E289C82}" type="presParOf" srcId="{DA8F0324-AF4D-4B2D-99F4-8D32D32619ED}" destId="{4494FA9F-E06A-44CB-BAEE-C60EE63DC6A7}" srcOrd="0" destOrd="0" presId="urn:microsoft.com/office/officeart/2005/8/layout/hList1"/>
    <dgm:cxn modelId="{B21BF5D9-3EB5-C040-A019-0F5714CB94F0}" type="presParOf" srcId="{DA8F0324-AF4D-4B2D-99F4-8D32D32619ED}" destId="{A58F753B-59C5-4C71-8233-C2A705965D24}" srcOrd="1" destOrd="0" presId="urn:microsoft.com/office/officeart/2005/8/layout/hList1"/>
    <dgm:cxn modelId="{0FBC4A0E-5FF7-E046-B41D-D801B2424235}" type="presParOf" srcId="{48D32D50-D3DF-4D5E-B3B1-A4E036CB8AB0}" destId="{F3574ACA-B01D-41CA-9E75-F570C90654AA}" srcOrd="1" destOrd="0" presId="urn:microsoft.com/office/officeart/2005/8/layout/hList1"/>
    <dgm:cxn modelId="{492A4224-90D7-FD43-A2C8-3B4FB9E6F4D5}" type="presParOf" srcId="{48D32D50-D3DF-4D5E-B3B1-A4E036CB8AB0}" destId="{951ABB3A-A8CF-40C5-9A56-59663164E0F7}" srcOrd="2" destOrd="0" presId="urn:microsoft.com/office/officeart/2005/8/layout/hList1"/>
    <dgm:cxn modelId="{E63DEB68-BAD9-3046-81E6-CA751CB7FE9A}" type="presParOf" srcId="{951ABB3A-A8CF-40C5-9A56-59663164E0F7}" destId="{BB9AF579-A6CE-4366-A055-56E06F1AEC42}" srcOrd="0" destOrd="0" presId="urn:microsoft.com/office/officeart/2005/8/layout/hList1"/>
    <dgm:cxn modelId="{5B1A4955-FD14-1C49-95E8-992434D1AE09}" type="presParOf" srcId="{951ABB3A-A8CF-40C5-9A56-59663164E0F7}" destId="{743AD4BD-E2FE-40CE-8CBA-856C00227EBD}" srcOrd="1" destOrd="0" presId="urn:microsoft.com/office/officeart/2005/8/layout/hList1"/>
    <dgm:cxn modelId="{1205E104-00E7-A445-8824-667CA323599D}" type="presParOf" srcId="{48D32D50-D3DF-4D5E-B3B1-A4E036CB8AB0}" destId="{6BFE5039-0A50-4F75-B890-7E9214B96364}" srcOrd="3" destOrd="0" presId="urn:microsoft.com/office/officeart/2005/8/layout/hList1"/>
    <dgm:cxn modelId="{456220EC-6D43-354A-B298-DF540AB683FB}" type="presParOf" srcId="{48D32D50-D3DF-4D5E-B3B1-A4E036CB8AB0}" destId="{7EAA8733-FFEA-4800-94C0-BA15B5979E20}" srcOrd="4" destOrd="0" presId="urn:microsoft.com/office/officeart/2005/8/layout/hList1"/>
    <dgm:cxn modelId="{AFD6720D-C17E-C744-83CE-5B09DC61AA8C}" type="presParOf" srcId="{7EAA8733-FFEA-4800-94C0-BA15B5979E20}" destId="{D9B42553-8021-46E8-A657-78D748DB423A}" srcOrd="0" destOrd="0" presId="urn:microsoft.com/office/officeart/2005/8/layout/hList1"/>
    <dgm:cxn modelId="{2CC783E6-6D9C-704D-8967-C6A057B4B227}" type="presParOf" srcId="{7EAA8733-FFEA-4800-94C0-BA15B5979E20}" destId="{BBF873E4-243E-4375-ABB1-0F702BE37F58}" srcOrd="1" destOrd="0" presId="urn:microsoft.com/office/officeart/2005/8/layout/hList1"/>
    <dgm:cxn modelId="{E77550BB-6B94-F749-82C4-2AF3214861F8}" type="presParOf" srcId="{48D32D50-D3DF-4D5E-B3B1-A4E036CB8AB0}" destId="{BCFC5F39-9B26-468F-AA1C-8EB880B0B64C}" srcOrd="5" destOrd="0" presId="urn:microsoft.com/office/officeart/2005/8/layout/hList1"/>
    <dgm:cxn modelId="{AD3A2479-6E2B-A04E-B8E9-D2CD7CEC00B3}" type="presParOf" srcId="{48D32D50-D3DF-4D5E-B3B1-A4E036CB8AB0}" destId="{758E9E92-ECCF-4BC8-BB91-AF292635AB3F}" srcOrd="6" destOrd="0" presId="urn:microsoft.com/office/officeart/2005/8/layout/hList1"/>
    <dgm:cxn modelId="{914C424F-7E25-E048-823F-2002D2FCF582}" type="presParOf" srcId="{758E9E92-ECCF-4BC8-BB91-AF292635AB3F}" destId="{6B309A18-B254-4591-ACBA-02CB5DC68C27}" srcOrd="0" destOrd="0" presId="urn:microsoft.com/office/officeart/2005/8/layout/hList1"/>
    <dgm:cxn modelId="{69F44C80-A3CC-1746-B0EB-2F07E5D48FB6}" type="presParOf" srcId="{758E9E92-ECCF-4BC8-BB91-AF292635AB3F}" destId="{26CBC71F-80A2-4686-9035-09BF24FE2D3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2A2123-8292-48B8-9D3C-164A9FA3A70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s-PE"/>
        </a:p>
      </dgm:t>
    </dgm:pt>
    <dgm:pt modelId="{784D62DF-DA82-4EB6-B7A1-F12C3D397E8C}">
      <dgm:prSet phldrT="[Texto]" custT="1"/>
      <dgm:spPr>
        <a:solidFill>
          <a:srgbClr val="E5584B"/>
        </a:solidFill>
        <a:ln>
          <a:noFill/>
        </a:ln>
      </dgm:spPr>
      <dgm:t>
        <a:bodyPr/>
        <a:lstStyle/>
        <a:p>
          <a:r>
            <a:rPr lang="es-PE" sz="1600" b="1" dirty="0"/>
            <a:t>Planes de carrera</a:t>
          </a:r>
        </a:p>
      </dgm:t>
    </dgm:pt>
    <dgm:pt modelId="{35A53F14-C52B-4FCB-AA88-F8806097E830}" type="parTrans" cxnId="{AAE70077-2D73-4CA4-A76D-F08500080CB3}">
      <dgm:prSet/>
      <dgm:spPr/>
      <dgm:t>
        <a:bodyPr/>
        <a:lstStyle/>
        <a:p>
          <a:endParaRPr lang="es-PE" sz="1600"/>
        </a:p>
      </dgm:t>
    </dgm:pt>
    <dgm:pt modelId="{B5C92DC0-A698-43C7-8CCC-610966025058}" type="sibTrans" cxnId="{AAE70077-2D73-4CA4-A76D-F08500080CB3}">
      <dgm:prSet/>
      <dgm:spPr/>
      <dgm:t>
        <a:bodyPr/>
        <a:lstStyle/>
        <a:p>
          <a:endParaRPr lang="es-PE" sz="1600"/>
        </a:p>
      </dgm:t>
    </dgm:pt>
    <dgm:pt modelId="{914E6E7E-5524-43FC-A9FC-9EAD77EE85D9}">
      <dgm:prSet phldrT="[Texto]" custT="1"/>
      <dgm:spPr>
        <a:solidFill>
          <a:srgbClr val="DFA635"/>
        </a:solidFill>
        <a:ln>
          <a:noFill/>
        </a:ln>
      </dgm:spPr>
      <dgm:t>
        <a:bodyPr/>
        <a:lstStyle/>
        <a:p>
          <a:r>
            <a:rPr lang="es-PE" sz="1600" b="1" dirty="0"/>
            <a:t>Fomento de delegación por parte de los jefes</a:t>
          </a:r>
        </a:p>
      </dgm:t>
    </dgm:pt>
    <dgm:pt modelId="{F6CF0101-70B3-4942-B58F-440D99981A02}" type="parTrans" cxnId="{A93858F3-139F-452A-A32E-F01858996578}">
      <dgm:prSet/>
      <dgm:spPr/>
      <dgm:t>
        <a:bodyPr/>
        <a:lstStyle/>
        <a:p>
          <a:endParaRPr lang="es-PE" sz="1600"/>
        </a:p>
      </dgm:t>
    </dgm:pt>
    <dgm:pt modelId="{705B6EC9-3F73-4B22-BF6B-B2F20F7A3498}" type="sibTrans" cxnId="{A93858F3-139F-452A-A32E-F01858996578}">
      <dgm:prSet/>
      <dgm:spPr/>
      <dgm:t>
        <a:bodyPr/>
        <a:lstStyle/>
        <a:p>
          <a:endParaRPr lang="es-PE" sz="1600"/>
        </a:p>
      </dgm:t>
    </dgm:pt>
    <dgm:pt modelId="{FA42AD63-609A-4A14-A5D4-F79769DF4947}">
      <dgm:prSet phldrT="[Texto]" custT="1"/>
      <dgm:spPr>
        <a:solidFill>
          <a:srgbClr val="99C652"/>
        </a:solidFill>
        <a:ln>
          <a:noFill/>
        </a:ln>
      </dgm:spPr>
      <dgm:t>
        <a:bodyPr/>
        <a:lstStyle/>
        <a:p>
          <a:r>
            <a:rPr lang="es-PE" sz="1600" b="1" dirty="0"/>
            <a:t>Desarrollo de habilidades técnicas y de puesto</a:t>
          </a:r>
        </a:p>
      </dgm:t>
    </dgm:pt>
    <dgm:pt modelId="{6C08F9B9-B440-450E-944C-C5E122DEE092}" type="parTrans" cxnId="{D1429D1B-C96C-41E1-B05D-7E836B752D5D}">
      <dgm:prSet/>
      <dgm:spPr/>
      <dgm:t>
        <a:bodyPr/>
        <a:lstStyle/>
        <a:p>
          <a:endParaRPr lang="es-PE" sz="1600"/>
        </a:p>
      </dgm:t>
    </dgm:pt>
    <dgm:pt modelId="{B3015DF4-6300-4269-B9DA-F0770A699CC4}" type="sibTrans" cxnId="{D1429D1B-C96C-41E1-B05D-7E836B752D5D}">
      <dgm:prSet/>
      <dgm:spPr/>
      <dgm:t>
        <a:bodyPr/>
        <a:lstStyle/>
        <a:p>
          <a:endParaRPr lang="es-PE" sz="1600"/>
        </a:p>
      </dgm:t>
    </dgm:pt>
    <dgm:pt modelId="{AB5F2B33-AB48-421D-8C22-139EBF616B9C}" type="pres">
      <dgm:prSet presAssocID="{122A2123-8292-48B8-9D3C-164A9FA3A70E}" presName="linear" presStyleCnt="0">
        <dgm:presLayoutVars>
          <dgm:dir/>
          <dgm:animLvl val="lvl"/>
          <dgm:resizeHandles val="exact"/>
        </dgm:presLayoutVars>
      </dgm:prSet>
      <dgm:spPr/>
      <dgm:t>
        <a:bodyPr/>
        <a:lstStyle/>
        <a:p>
          <a:endParaRPr lang="es-ES"/>
        </a:p>
      </dgm:t>
    </dgm:pt>
    <dgm:pt modelId="{2174BB94-5034-4AEE-8C1B-87BD3CDEC800}" type="pres">
      <dgm:prSet presAssocID="{784D62DF-DA82-4EB6-B7A1-F12C3D397E8C}" presName="parentLin" presStyleCnt="0"/>
      <dgm:spPr/>
    </dgm:pt>
    <dgm:pt modelId="{90ABC548-67C3-4C0D-8ADC-6A11F23082BB}" type="pres">
      <dgm:prSet presAssocID="{784D62DF-DA82-4EB6-B7A1-F12C3D397E8C}" presName="parentLeftMargin" presStyleLbl="node1" presStyleIdx="0" presStyleCnt="3"/>
      <dgm:spPr/>
      <dgm:t>
        <a:bodyPr/>
        <a:lstStyle/>
        <a:p>
          <a:endParaRPr lang="es-ES"/>
        </a:p>
      </dgm:t>
    </dgm:pt>
    <dgm:pt modelId="{51CF63D7-2F3D-4CA9-8905-35E883F2444F}" type="pres">
      <dgm:prSet presAssocID="{784D62DF-DA82-4EB6-B7A1-F12C3D397E8C}" presName="parentText" presStyleLbl="node1" presStyleIdx="0" presStyleCnt="3">
        <dgm:presLayoutVars>
          <dgm:chMax val="0"/>
          <dgm:bulletEnabled val="1"/>
        </dgm:presLayoutVars>
      </dgm:prSet>
      <dgm:spPr/>
      <dgm:t>
        <a:bodyPr/>
        <a:lstStyle/>
        <a:p>
          <a:endParaRPr lang="es-ES"/>
        </a:p>
      </dgm:t>
    </dgm:pt>
    <dgm:pt modelId="{AC40E5D2-9EBC-4375-982F-777A64413B05}" type="pres">
      <dgm:prSet presAssocID="{784D62DF-DA82-4EB6-B7A1-F12C3D397E8C}" presName="negativeSpace" presStyleCnt="0"/>
      <dgm:spPr/>
    </dgm:pt>
    <dgm:pt modelId="{D20C96F0-05F2-4135-96B5-B76078D50CC0}" type="pres">
      <dgm:prSet presAssocID="{784D62DF-DA82-4EB6-B7A1-F12C3D397E8C}" presName="childText" presStyleLbl="conFgAcc1" presStyleIdx="0" presStyleCnt="3">
        <dgm:presLayoutVars>
          <dgm:bulletEnabled val="1"/>
        </dgm:presLayoutVars>
      </dgm:prSet>
      <dgm:spPr>
        <a:ln>
          <a:solidFill>
            <a:srgbClr val="E5584B"/>
          </a:solidFill>
        </a:ln>
      </dgm:spPr>
    </dgm:pt>
    <dgm:pt modelId="{7A07EBAE-7089-467A-833B-741997D288C9}" type="pres">
      <dgm:prSet presAssocID="{B5C92DC0-A698-43C7-8CCC-610966025058}" presName="spaceBetweenRectangles" presStyleCnt="0"/>
      <dgm:spPr/>
    </dgm:pt>
    <dgm:pt modelId="{E4AC0D73-C635-4F45-B5EE-433E3A6DD6A5}" type="pres">
      <dgm:prSet presAssocID="{914E6E7E-5524-43FC-A9FC-9EAD77EE85D9}" presName="parentLin" presStyleCnt="0"/>
      <dgm:spPr/>
    </dgm:pt>
    <dgm:pt modelId="{081FAA99-4F87-4ECC-AE05-A6E9ACFF1BF4}" type="pres">
      <dgm:prSet presAssocID="{914E6E7E-5524-43FC-A9FC-9EAD77EE85D9}" presName="parentLeftMargin" presStyleLbl="node1" presStyleIdx="0" presStyleCnt="3"/>
      <dgm:spPr/>
      <dgm:t>
        <a:bodyPr/>
        <a:lstStyle/>
        <a:p>
          <a:endParaRPr lang="es-ES"/>
        </a:p>
      </dgm:t>
    </dgm:pt>
    <dgm:pt modelId="{4E7C9261-0F2B-42AA-ADA3-4887E066B0D7}" type="pres">
      <dgm:prSet presAssocID="{914E6E7E-5524-43FC-A9FC-9EAD77EE85D9}" presName="parentText" presStyleLbl="node1" presStyleIdx="1" presStyleCnt="3">
        <dgm:presLayoutVars>
          <dgm:chMax val="0"/>
          <dgm:bulletEnabled val="1"/>
        </dgm:presLayoutVars>
      </dgm:prSet>
      <dgm:spPr/>
      <dgm:t>
        <a:bodyPr/>
        <a:lstStyle/>
        <a:p>
          <a:endParaRPr lang="es-ES"/>
        </a:p>
      </dgm:t>
    </dgm:pt>
    <dgm:pt modelId="{1CF28889-BEFD-47F3-8F50-DCC92B5C7479}" type="pres">
      <dgm:prSet presAssocID="{914E6E7E-5524-43FC-A9FC-9EAD77EE85D9}" presName="negativeSpace" presStyleCnt="0"/>
      <dgm:spPr/>
    </dgm:pt>
    <dgm:pt modelId="{6FCDDC6E-0FB6-4AEF-B2ED-50618A7C9E93}" type="pres">
      <dgm:prSet presAssocID="{914E6E7E-5524-43FC-A9FC-9EAD77EE85D9}" presName="childText" presStyleLbl="conFgAcc1" presStyleIdx="1" presStyleCnt="3">
        <dgm:presLayoutVars>
          <dgm:bulletEnabled val="1"/>
        </dgm:presLayoutVars>
      </dgm:prSet>
      <dgm:spPr>
        <a:ln>
          <a:solidFill>
            <a:srgbClr val="DFA635"/>
          </a:solidFill>
        </a:ln>
      </dgm:spPr>
    </dgm:pt>
    <dgm:pt modelId="{6874C1A8-AAC4-41EE-949A-285B6CDC7519}" type="pres">
      <dgm:prSet presAssocID="{705B6EC9-3F73-4B22-BF6B-B2F20F7A3498}" presName="spaceBetweenRectangles" presStyleCnt="0"/>
      <dgm:spPr/>
    </dgm:pt>
    <dgm:pt modelId="{8C477C4C-9486-4DBC-BA13-CBB43637D6B4}" type="pres">
      <dgm:prSet presAssocID="{FA42AD63-609A-4A14-A5D4-F79769DF4947}" presName="parentLin" presStyleCnt="0"/>
      <dgm:spPr/>
    </dgm:pt>
    <dgm:pt modelId="{C8F53E63-C4FE-449B-8026-3AA0695EED6E}" type="pres">
      <dgm:prSet presAssocID="{FA42AD63-609A-4A14-A5D4-F79769DF4947}" presName="parentLeftMargin" presStyleLbl="node1" presStyleIdx="1" presStyleCnt="3"/>
      <dgm:spPr/>
      <dgm:t>
        <a:bodyPr/>
        <a:lstStyle/>
        <a:p>
          <a:endParaRPr lang="es-ES"/>
        </a:p>
      </dgm:t>
    </dgm:pt>
    <dgm:pt modelId="{0A691287-3E87-4AF4-9213-1ADB6AB2DAFC}" type="pres">
      <dgm:prSet presAssocID="{FA42AD63-609A-4A14-A5D4-F79769DF4947}" presName="parentText" presStyleLbl="node1" presStyleIdx="2" presStyleCnt="3">
        <dgm:presLayoutVars>
          <dgm:chMax val="0"/>
          <dgm:bulletEnabled val="1"/>
        </dgm:presLayoutVars>
      </dgm:prSet>
      <dgm:spPr/>
      <dgm:t>
        <a:bodyPr/>
        <a:lstStyle/>
        <a:p>
          <a:endParaRPr lang="es-ES"/>
        </a:p>
      </dgm:t>
    </dgm:pt>
    <dgm:pt modelId="{EEE78584-61FD-411C-BF90-CB9862B92C8F}" type="pres">
      <dgm:prSet presAssocID="{FA42AD63-609A-4A14-A5D4-F79769DF4947}" presName="negativeSpace" presStyleCnt="0"/>
      <dgm:spPr/>
    </dgm:pt>
    <dgm:pt modelId="{9D2B67C1-5601-4284-9AAC-660BC6222B05}" type="pres">
      <dgm:prSet presAssocID="{FA42AD63-609A-4A14-A5D4-F79769DF4947}" presName="childText" presStyleLbl="conFgAcc1" presStyleIdx="2" presStyleCnt="3">
        <dgm:presLayoutVars>
          <dgm:bulletEnabled val="1"/>
        </dgm:presLayoutVars>
      </dgm:prSet>
      <dgm:spPr>
        <a:ln>
          <a:solidFill>
            <a:srgbClr val="99C652"/>
          </a:solidFill>
        </a:ln>
      </dgm:spPr>
    </dgm:pt>
  </dgm:ptLst>
  <dgm:cxnLst>
    <dgm:cxn modelId="{5F883D50-1D5F-2147-AD6F-F99B247ABCCE}" type="presOf" srcId="{784D62DF-DA82-4EB6-B7A1-F12C3D397E8C}" destId="{51CF63D7-2F3D-4CA9-8905-35E883F2444F}" srcOrd="1" destOrd="0" presId="urn:microsoft.com/office/officeart/2005/8/layout/list1"/>
    <dgm:cxn modelId="{CD9BB690-ECF7-184C-9907-B7DD0D3302C3}" type="presOf" srcId="{122A2123-8292-48B8-9D3C-164A9FA3A70E}" destId="{AB5F2B33-AB48-421D-8C22-139EBF616B9C}" srcOrd="0" destOrd="0" presId="urn:microsoft.com/office/officeart/2005/8/layout/list1"/>
    <dgm:cxn modelId="{24162874-8EBD-A14E-913B-EC8045E9489B}" type="presOf" srcId="{784D62DF-DA82-4EB6-B7A1-F12C3D397E8C}" destId="{90ABC548-67C3-4C0D-8ADC-6A11F23082BB}" srcOrd="0" destOrd="0" presId="urn:microsoft.com/office/officeart/2005/8/layout/list1"/>
    <dgm:cxn modelId="{1AC75495-7632-E24D-883E-D32EC0764B69}" type="presOf" srcId="{FA42AD63-609A-4A14-A5D4-F79769DF4947}" destId="{C8F53E63-C4FE-449B-8026-3AA0695EED6E}" srcOrd="0" destOrd="0" presId="urn:microsoft.com/office/officeart/2005/8/layout/list1"/>
    <dgm:cxn modelId="{A93858F3-139F-452A-A32E-F01858996578}" srcId="{122A2123-8292-48B8-9D3C-164A9FA3A70E}" destId="{914E6E7E-5524-43FC-A9FC-9EAD77EE85D9}" srcOrd="1" destOrd="0" parTransId="{F6CF0101-70B3-4942-B58F-440D99981A02}" sibTransId="{705B6EC9-3F73-4B22-BF6B-B2F20F7A3498}"/>
    <dgm:cxn modelId="{CB7220D7-2345-B041-A9D1-5F855B100250}" type="presOf" srcId="{914E6E7E-5524-43FC-A9FC-9EAD77EE85D9}" destId="{4E7C9261-0F2B-42AA-ADA3-4887E066B0D7}" srcOrd="1" destOrd="0" presId="urn:microsoft.com/office/officeart/2005/8/layout/list1"/>
    <dgm:cxn modelId="{DD5313CE-6D93-414A-8668-97C11FA7E8E4}" type="presOf" srcId="{FA42AD63-609A-4A14-A5D4-F79769DF4947}" destId="{0A691287-3E87-4AF4-9213-1ADB6AB2DAFC}" srcOrd="1" destOrd="0" presId="urn:microsoft.com/office/officeart/2005/8/layout/list1"/>
    <dgm:cxn modelId="{D1429D1B-C96C-41E1-B05D-7E836B752D5D}" srcId="{122A2123-8292-48B8-9D3C-164A9FA3A70E}" destId="{FA42AD63-609A-4A14-A5D4-F79769DF4947}" srcOrd="2" destOrd="0" parTransId="{6C08F9B9-B440-450E-944C-C5E122DEE092}" sibTransId="{B3015DF4-6300-4269-B9DA-F0770A699CC4}"/>
    <dgm:cxn modelId="{AAE70077-2D73-4CA4-A76D-F08500080CB3}" srcId="{122A2123-8292-48B8-9D3C-164A9FA3A70E}" destId="{784D62DF-DA82-4EB6-B7A1-F12C3D397E8C}" srcOrd="0" destOrd="0" parTransId="{35A53F14-C52B-4FCB-AA88-F8806097E830}" sibTransId="{B5C92DC0-A698-43C7-8CCC-610966025058}"/>
    <dgm:cxn modelId="{C7248C82-4190-A54E-9112-20148DF667B9}" type="presOf" srcId="{914E6E7E-5524-43FC-A9FC-9EAD77EE85D9}" destId="{081FAA99-4F87-4ECC-AE05-A6E9ACFF1BF4}" srcOrd="0" destOrd="0" presId="urn:microsoft.com/office/officeart/2005/8/layout/list1"/>
    <dgm:cxn modelId="{0E211EFA-DF67-8241-99CB-02D911532129}" type="presParOf" srcId="{AB5F2B33-AB48-421D-8C22-139EBF616B9C}" destId="{2174BB94-5034-4AEE-8C1B-87BD3CDEC800}" srcOrd="0" destOrd="0" presId="urn:microsoft.com/office/officeart/2005/8/layout/list1"/>
    <dgm:cxn modelId="{B0DE95BD-3DF7-D948-9B12-8F46B51AB8A7}" type="presParOf" srcId="{2174BB94-5034-4AEE-8C1B-87BD3CDEC800}" destId="{90ABC548-67C3-4C0D-8ADC-6A11F23082BB}" srcOrd="0" destOrd="0" presId="urn:microsoft.com/office/officeart/2005/8/layout/list1"/>
    <dgm:cxn modelId="{201DA495-62A9-DD42-9517-9316F21712C6}" type="presParOf" srcId="{2174BB94-5034-4AEE-8C1B-87BD3CDEC800}" destId="{51CF63D7-2F3D-4CA9-8905-35E883F2444F}" srcOrd="1" destOrd="0" presId="urn:microsoft.com/office/officeart/2005/8/layout/list1"/>
    <dgm:cxn modelId="{7F12A9F9-679D-6249-B743-551CC7BAAD02}" type="presParOf" srcId="{AB5F2B33-AB48-421D-8C22-139EBF616B9C}" destId="{AC40E5D2-9EBC-4375-982F-777A64413B05}" srcOrd="1" destOrd="0" presId="urn:microsoft.com/office/officeart/2005/8/layout/list1"/>
    <dgm:cxn modelId="{C26CE82D-B5E3-EB46-BFEB-4F20E919A3B9}" type="presParOf" srcId="{AB5F2B33-AB48-421D-8C22-139EBF616B9C}" destId="{D20C96F0-05F2-4135-96B5-B76078D50CC0}" srcOrd="2" destOrd="0" presId="urn:microsoft.com/office/officeart/2005/8/layout/list1"/>
    <dgm:cxn modelId="{F265127B-833C-3A47-BAA8-E11BAD3A5218}" type="presParOf" srcId="{AB5F2B33-AB48-421D-8C22-139EBF616B9C}" destId="{7A07EBAE-7089-467A-833B-741997D288C9}" srcOrd="3" destOrd="0" presId="urn:microsoft.com/office/officeart/2005/8/layout/list1"/>
    <dgm:cxn modelId="{318E2361-8574-7D49-9C55-688002DF7959}" type="presParOf" srcId="{AB5F2B33-AB48-421D-8C22-139EBF616B9C}" destId="{E4AC0D73-C635-4F45-B5EE-433E3A6DD6A5}" srcOrd="4" destOrd="0" presId="urn:microsoft.com/office/officeart/2005/8/layout/list1"/>
    <dgm:cxn modelId="{948D135D-D20F-454E-ABF5-9D4066AC8F48}" type="presParOf" srcId="{E4AC0D73-C635-4F45-B5EE-433E3A6DD6A5}" destId="{081FAA99-4F87-4ECC-AE05-A6E9ACFF1BF4}" srcOrd="0" destOrd="0" presId="urn:microsoft.com/office/officeart/2005/8/layout/list1"/>
    <dgm:cxn modelId="{1823D0E8-3D41-8D49-B212-DCF9A2B4E03C}" type="presParOf" srcId="{E4AC0D73-C635-4F45-B5EE-433E3A6DD6A5}" destId="{4E7C9261-0F2B-42AA-ADA3-4887E066B0D7}" srcOrd="1" destOrd="0" presId="urn:microsoft.com/office/officeart/2005/8/layout/list1"/>
    <dgm:cxn modelId="{AE743C6D-A3C5-F743-B5EC-29E383F6A379}" type="presParOf" srcId="{AB5F2B33-AB48-421D-8C22-139EBF616B9C}" destId="{1CF28889-BEFD-47F3-8F50-DCC92B5C7479}" srcOrd="5" destOrd="0" presId="urn:microsoft.com/office/officeart/2005/8/layout/list1"/>
    <dgm:cxn modelId="{C81B07D6-DA32-E846-9761-E4A699036DD3}" type="presParOf" srcId="{AB5F2B33-AB48-421D-8C22-139EBF616B9C}" destId="{6FCDDC6E-0FB6-4AEF-B2ED-50618A7C9E93}" srcOrd="6" destOrd="0" presId="urn:microsoft.com/office/officeart/2005/8/layout/list1"/>
    <dgm:cxn modelId="{E76D3DF9-BF75-FA4F-95EA-EDA3ACC7A95F}" type="presParOf" srcId="{AB5F2B33-AB48-421D-8C22-139EBF616B9C}" destId="{6874C1A8-AAC4-41EE-949A-285B6CDC7519}" srcOrd="7" destOrd="0" presId="urn:microsoft.com/office/officeart/2005/8/layout/list1"/>
    <dgm:cxn modelId="{CDDAA114-1087-1E42-8347-58CA259A6AA9}" type="presParOf" srcId="{AB5F2B33-AB48-421D-8C22-139EBF616B9C}" destId="{8C477C4C-9486-4DBC-BA13-CBB43637D6B4}" srcOrd="8" destOrd="0" presId="urn:microsoft.com/office/officeart/2005/8/layout/list1"/>
    <dgm:cxn modelId="{668CA6EC-9B5D-0D4E-9F89-8FF6AD8EB963}" type="presParOf" srcId="{8C477C4C-9486-4DBC-BA13-CBB43637D6B4}" destId="{C8F53E63-C4FE-449B-8026-3AA0695EED6E}" srcOrd="0" destOrd="0" presId="urn:microsoft.com/office/officeart/2005/8/layout/list1"/>
    <dgm:cxn modelId="{E6FBA800-E6A4-CF48-BC63-71C80D71F13C}" type="presParOf" srcId="{8C477C4C-9486-4DBC-BA13-CBB43637D6B4}" destId="{0A691287-3E87-4AF4-9213-1ADB6AB2DAFC}" srcOrd="1" destOrd="0" presId="urn:microsoft.com/office/officeart/2005/8/layout/list1"/>
    <dgm:cxn modelId="{0A9BE9E6-0240-9442-B5E6-254B44A22B06}" type="presParOf" srcId="{AB5F2B33-AB48-421D-8C22-139EBF616B9C}" destId="{EEE78584-61FD-411C-BF90-CB9862B92C8F}" srcOrd="9" destOrd="0" presId="urn:microsoft.com/office/officeart/2005/8/layout/list1"/>
    <dgm:cxn modelId="{B43B5E2B-06FB-3742-917B-77D0359C1921}" type="presParOf" srcId="{AB5F2B33-AB48-421D-8C22-139EBF616B9C}" destId="{9D2B67C1-5601-4284-9AAC-660BC6222B05}"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A9F-E06A-44CB-BAEE-C60EE63DC6A7}">
      <dsp:nvSpPr>
        <dsp:cNvPr id="0" name=""/>
        <dsp:cNvSpPr/>
      </dsp:nvSpPr>
      <dsp:spPr>
        <a:xfrm>
          <a:off x="3039" y="140405"/>
          <a:ext cx="1827353" cy="460800"/>
        </a:xfrm>
        <a:prstGeom prst="rect">
          <a:avLst/>
        </a:prstGeom>
        <a:solidFill>
          <a:srgbClr val="68529F"/>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b="1" kern="1200" dirty="0">
              <a:solidFill>
                <a:schemeClr val="bg1"/>
              </a:solidFill>
            </a:rPr>
            <a:t>Poder Propio</a:t>
          </a:r>
        </a:p>
      </dsp:txBody>
      <dsp:txXfrm>
        <a:off x="3039" y="140405"/>
        <a:ext cx="1827353" cy="460800"/>
      </dsp:txXfrm>
    </dsp:sp>
    <dsp:sp modelId="{A58F753B-59C5-4C71-8233-C2A705965D24}">
      <dsp:nvSpPr>
        <dsp:cNvPr id="0" name=""/>
        <dsp:cNvSpPr/>
      </dsp:nvSpPr>
      <dsp:spPr>
        <a:xfrm>
          <a:off x="3039" y="601205"/>
          <a:ext cx="1827353" cy="2470500"/>
        </a:xfrm>
        <a:prstGeom prst="rect">
          <a:avLst/>
        </a:prstGeom>
        <a:solidFill>
          <a:schemeClr val="accent4">
            <a:lumMod val="20000"/>
            <a:lumOff val="80000"/>
          </a:schemeClr>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a:t>La toma de conciencia sobre su subordinación y el aumento de la confianza en sí mismas.</a:t>
          </a:r>
        </a:p>
      </dsp:txBody>
      <dsp:txXfrm>
        <a:off x="3039" y="601205"/>
        <a:ext cx="1827353" cy="2470500"/>
      </dsp:txXfrm>
    </dsp:sp>
    <dsp:sp modelId="{BB9AF579-A6CE-4366-A055-56E06F1AEC42}">
      <dsp:nvSpPr>
        <dsp:cNvPr id="0" name=""/>
        <dsp:cNvSpPr/>
      </dsp:nvSpPr>
      <dsp:spPr>
        <a:xfrm>
          <a:off x="2086222" y="140405"/>
          <a:ext cx="1827353" cy="460800"/>
        </a:xfrm>
        <a:prstGeom prst="rect">
          <a:avLst/>
        </a:prstGeom>
        <a:solidFill>
          <a:srgbClr val="68529F"/>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b="1" kern="1200" dirty="0">
              <a:solidFill>
                <a:schemeClr val="bg1"/>
              </a:solidFill>
            </a:rPr>
            <a:t>Poder Con</a:t>
          </a:r>
        </a:p>
      </dsp:txBody>
      <dsp:txXfrm>
        <a:off x="2086222" y="140405"/>
        <a:ext cx="1827353" cy="460800"/>
      </dsp:txXfrm>
    </dsp:sp>
    <dsp:sp modelId="{743AD4BD-E2FE-40CE-8CBA-856C00227EBD}">
      <dsp:nvSpPr>
        <dsp:cNvPr id="0" name=""/>
        <dsp:cNvSpPr/>
      </dsp:nvSpPr>
      <dsp:spPr>
        <a:xfrm>
          <a:off x="2086222" y="601205"/>
          <a:ext cx="1827353" cy="2470500"/>
        </a:xfrm>
        <a:prstGeom prst="rect">
          <a:avLst/>
        </a:prstGeom>
        <a:solidFill>
          <a:schemeClr val="accent4">
            <a:lumMod val="20000"/>
            <a:lumOff val="80000"/>
          </a:schemeClr>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a:t> La organización autónoma para decidir sobre sus vidas y sobre el desarrollo que desean.</a:t>
          </a:r>
        </a:p>
      </dsp:txBody>
      <dsp:txXfrm>
        <a:off x="2086222" y="601205"/>
        <a:ext cx="1827353" cy="2470500"/>
      </dsp:txXfrm>
    </dsp:sp>
    <dsp:sp modelId="{D9B42553-8021-46E8-A657-78D748DB423A}">
      <dsp:nvSpPr>
        <dsp:cNvPr id="0" name=""/>
        <dsp:cNvSpPr/>
      </dsp:nvSpPr>
      <dsp:spPr>
        <a:xfrm>
          <a:off x="4169405" y="140405"/>
          <a:ext cx="1827353" cy="460800"/>
        </a:xfrm>
        <a:prstGeom prst="rect">
          <a:avLst/>
        </a:prstGeom>
        <a:solidFill>
          <a:srgbClr val="68529F"/>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b="1" kern="1200" dirty="0">
              <a:solidFill>
                <a:schemeClr val="bg1"/>
              </a:solidFill>
            </a:rPr>
            <a:t>Poder Para</a:t>
          </a:r>
        </a:p>
      </dsp:txBody>
      <dsp:txXfrm>
        <a:off x="4169405" y="140405"/>
        <a:ext cx="1827353" cy="460800"/>
      </dsp:txXfrm>
    </dsp:sp>
    <dsp:sp modelId="{BBF873E4-243E-4375-ABB1-0F702BE37F58}">
      <dsp:nvSpPr>
        <dsp:cNvPr id="0" name=""/>
        <dsp:cNvSpPr/>
      </dsp:nvSpPr>
      <dsp:spPr>
        <a:xfrm>
          <a:off x="4169405" y="601205"/>
          <a:ext cx="1827353" cy="2470500"/>
        </a:xfrm>
        <a:prstGeom prst="rect">
          <a:avLst/>
        </a:prstGeom>
        <a:solidFill>
          <a:schemeClr val="accent4">
            <a:lumMod val="20000"/>
            <a:lumOff val="80000"/>
          </a:schemeClr>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a:t>La movilización para identificar sus intereses y transformar las relaciones, estructuras e instituciones que les limitan y que perpetúan su subordinación.</a:t>
          </a:r>
        </a:p>
      </dsp:txBody>
      <dsp:txXfrm>
        <a:off x="4169405" y="601205"/>
        <a:ext cx="1827353" cy="2470500"/>
      </dsp:txXfrm>
    </dsp:sp>
    <dsp:sp modelId="{6B309A18-B254-4591-ACBA-02CB5DC68C27}">
      <dsp:nvSpPr>
        <dsp:cNvPr id="0" name=""/>
        <dsp:cNvSpPr/>
      </dsp:nvSpPr>
      <dsp:spPr>
        <a:xfrm>
          <a:off x="6252589" y="140405"/>
          <a:ext cx="1827353" cy="460800"/>
        </a:xfrm>
        <a:prstGeom prst="rect">
          <a:avLst/>
        </a:prstGeom>
        <a:solidFill>
          <a:srgbClr val="68529F"/>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s-PE" sz="1600" b="1" kern="1200" dirty="0">
              <a:solidFill>
                <a:schemeClr val="bg1"/>
              </a:solidFill>
            </a:rPr>
            <a:t>Poder Sobre </a:t>
          </a:r>
        </a:p>
      </dsp:txBody>
      <dsp:txXfrm>
        <a:off x="6252589" y="140405"/>
        <a:ext cx="1827353" cy="460800"/>
      </dsp:txXfrm>
    </dsp:sp>
    <dsp:sp modelId="{26CBC71F-80A2-4686-9035-09BF24FE2D32}">
      <dsp:nvSpPr>
        <dsp:cNvPr id="0" name=""/>
        <dsp:cNvSpPr/>
      </dsp:nvSpPr>
      <dsp:spPr>
        <a:xfrm>
          <a:off x="6252589" y="601205"/>
          <a:ext cx="1827353" cy="2470500"/>
        </a:xfrm>
        <a:prstGeom prst="rect">
          <a:avLst/>
        </a:prstGeom>
        <a:solidFill>
          <a:schemeClr val="accent4">
            <a:lumMod val="20000"/>
            <a:lumOff val="80000"/>
          </a:schemeClr>
        </a:solidFill>
        <a:ln w="25400" cap="flat" cmpd="sng" algn="ctr">
          <a:noFill/>
          <a:prstDash val="solid"/>
        </a:ln>
        <a:effectLst/>
      </dsp:spPr>
      <dsp:style>
        <a:lnRef idx="2">
          <a:schemeClr val="accent4"/>
        </a:lnRef>
        <a:fillRef idx="1">
          <a:schemeClr val="lt1"/>
        </a:fillRef>
        <a:effectRef idx="0">
          <a:schemeClr val="accent4"/>
        </a:effectRef>
        <a:fontRef idx="minor">
          <a:schemeClr val="dk1"/>
        </a:fontRef>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PE" sz="1600" kern="1200" dirty="0"/>
            <a:t>Es la habilidad de una persona o grupo de hacer que otra persona o grupo haga algo en contra de sus deseos.</a:t>
          </a:r>
        </a:p>
      </dsp:txBody>
      <dsp:txXfrm>
        <a:off x="6252589" y="601205"/>
        <a:ext cx="1827353" cy="2470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C96F0-05F2-4135-96B5-B76078D50CC0}">
      <dsp:nvSpPr>
        <dsp:cNvPr id="0" name=""/>
        <dsp:cNvSpPr/>
      </dsp:nvSpPr>
      <dsp:spPr>
        <a:xfrm>
          <a:off x="0" y="418909"/>
          <a:ext cx="6766560" cy="705600"/>
        </a:xfrm>
        <a:prstGeom prst="rect">
          <a:avLst/>
        </a:prstGeom>
        <a:solidFill>
          <a:schemeClr val="lt1">
            <a:alpha val="90000"/>
            <a:hueOff val="0"/>
            <a:satOff val="0"/>
            <a:lumOff val="0"/>
            <a:alphaOff val="0"/>
          </a:schemeClr>
        </a:solidFill>
        <a:ln w="25400" cap="flat" cmpd="sng" algn="ctr">
          <a:solidFill>
            <a:srgbClr val="E5584B"/>
          </a:solidFill>
          <a:prstDash val="solid"/>
        </a:ln>
        <a:effectLst/>
      </dsp:spPr>
      <dsp:style>
        <a:lnRef idx="2">
          <a:scrgbClr r="0" g="0" b="0"/>
        </a:lnRef>
        <a:fillRef idx="1">
          <a:scrgbClr r="0" g="0" b="0"/>
        </a:fillRef>
        <a:effectRef idx="0">
          <a:scrgbClr r="0" g="0" b="0"/>
        </a:effectRef>
        <a:fontRef idx="minor"/>
      </dsp:style>
    </dsp:sp>
    <dsp:sp modelId="{51CF63D7-2F3D-4CA9-8905-35E883F2444F}">
      <dsp:nvSpPr>
        <dsp:cNvPr id="0" name=""/>
        <dsp:cNvSpPr/>
      </dsp:nvSpPr>
      <dsp:spPr>
        <a:xfrm>
          <a:off x="338328" y="5629"/>
          <a:ext cx="4736592" cy="826560"/>
        </a:xfrm>
        <a:prstGeom prst="roundRect">
          <a:avLst/>
        </a:prstGeom>
        <a:solidFill>
          <a:srgbClr val="E5584B"/>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lvl="0" algn="l" defTabSz="711200">
            <a:lnSpc>
              <a:spcPct val="90000"/>
            </a:lnSpc>
            <a:spcBef>
              <a:spcPct val="0"/>
            </a:spcBef>
            <a:spcAft>
              <a:spcPct val="35000"/>
            </a:spcAft>
          </a:pPr>
          <a:r>
            <a:rPr lang="es-PE" sz="1600" b="1" kern="1200" dirty="0"/>
            <a:t>Planes de carrera</a:t>
          </a:r>
        </a:p>
      </dsp:txBody>
      <dsp:txXfrm>
        <a:off x="378677" y="45978"/>
        <a:ext cx="4655894" cy="745862"/>
      </dsp:txXfrm>
    </dsp:sp>
    <dsp:sp modelId="{6FCDDC6E-0FB6-4AEF-B2ED-50618A7C9E93}">
      <dsp:nvSpPr>
        <dsp:cNvPr id="0" name=""/>
        <dsp:cNvSpPr/>
      </dsp:nvSpPr>
      <dsp:spPr>
        <a:xfrm>
          <a:off x="0" y="1688990"/>
          <a:ext cx="6766560" cy="705600"/>
        </a:xfrm>
        <a:prstGeom prst="rect">
          <a:avLst/>
        </a:prstGeom>
        <a:solidFill>
          <a:schemeClr val="lt1">
            <a:alpha val="90000"/>
            <a:hueOff val="0"/>
            <a:satOff val="0"/>
            <a:lumOff val="0"/>
            <a:alphaOff val="0"/>
          </a:schemeClr>
        </a:solidFill>
        <a:ln w="25400" cap="flat" cmpd="sng" algn="ctr">
          <a:solidFill>
            <a:srgbClr val="DFA635"/>
          </a:solidFill>
          <a:prstDash val="solid"/>
        </a:ln>
        <a:effectLst/>
      </dsp:spPr>
      <dsp:style>
        <a:lnRef idx="2">
          <a:scrgbClr r="0" g="0" b="0"/>
        </a:lnRef>
        <a:fillRef idx="1">
          <a:scrgbClr r="0" g="0" b="0"/>
        </a:fillRef>
        <a:effectRef idx="0">
          <a:scrgbClr r="0" g="0" b="0"/>
        </a:effectRef>
        <a:fontRef idx="minor"/>
      </dsp:style>
    </dsp:sp>
    <dsp:sp modelId="{4E7C9261-0F2B-42AA-ADA3-4887E066B0D7}">
      <dsp:nvSpPr>
        <dsp:cNvPr id="0" name=""/>
        <dsp:cNvSpPr/>
      </dsp:nvSpPr>
      <dsp:spPr>
        <a:xfrm>
          <a:off x="338328" y="1275709"/>
          <a:ext cx="4736592" cy="826560"/>
        </a:xfrm>
        <a:prstGeom prst="roundRect">
          <a:avLst/>
        </a:prstGeom>
        <a:solidFill>
          <a:srgbClr val="DFA63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lvl="0" algn="l" defTabSz="711200">
            <a:lnSpc>
              <a:spcPct val="90000"/>
            </a:lnSpc>
            <a:spcBef>
              <a:spcPct val="0"/>
            </a:spcBef>
            <a:spcAft>
              <a:spcPct val="35000"/>
            </a:spcAft>
          </a:pPr>
          <a:r>
            <a:rPr lang="es-PE" sz="1600" b="1" kern="1200" dirty="0"/>
            <a:t>Fomento de delegación por parte de los jefes</a:t>
          </a:r>
        </a:p>
      </dsp:txBody>
      <dsp:txXfrm>
        <a:off x="378677" y="1316058"/>
        <a:ext cx="4655894" cy="745862"/>
      </dsp:txXfrm>
    </dsp:sp>
    <dsp:sp modelId="{9D2B67C1-5601-4284-9AAC-660BC6222B05}">
      <dsp:nvSpPr>
        <dsp:cNvPr id="0" name=""/>
        <dsp:cNvSpPr/>
      </dsp:nvSpPr>
      <dsp:spPr>
        <a:xfrm>
          <a:off x="0" y="2959070"/>
          <a:ext cx="6766560" cy="705600"/>
        </a:xfrm>
        <a:prstGeom prst="rect">
          <a:avLst/>
        </a:prstGeom>
        <a:solidFill>
          <a:schemeClr val="lt1">
            <a:alpha val="90000"/>
            <a:hueOff val="0"/>
            <a:satOff val="0"/>
            <a:lumOff val="0"/>
            <a:alphaOff val="0"/>
          </a:schemeClr>
        </a:solidFill>
        <a:ln w="25400" cap="flat" cmpd="sng" algn="ctr">
          <a:solidFill>
            <a:srgbClr val="99C652"/>
          </a:solidFill>
          <a:prstDash val="solid"/>
        </a:ln>
        <a:effectLst/>
      </dsp:spPr>
      <dsp:style>
        <a:lnRef idx="2">
          <a:scrgbClr r="0" g="0" b="0"/>
        </a:lnRef>
        <a:fillRef idx="1">
          <a:scrgbClr r="0" g="0" b="0"/>
        </a:fillRef>
        <a:effectRef idx="0">
          <a:scrgbClr r="0" g="0" b="0"/>
        </a:effectRef>
        <a:fontRef idx="minor"/>
      </dsp:style>
    </dsp:sp>
    <dsp:sp modelId="{0A691287-3E87-4AF4-9213-1ADB6AB2DAFC}">
      <dsp:nvSpPr>
        <dsp:cNvPr id="0" name=""/>
        <dsp:cNvSpPr/>
      </dsp:nvSpPr>
      <dsp:spPr>
        <a:xfrm>
          <a:off x="338328" y="2545790"/>
          <a:ext cx="4736592" cy="826560"/>
        </a:xfrm>
        <a:prstGeom prst="roundRect">
          <a:avLst/>
        </a:prstGeom>
        <a:solidFill>
          <a:srgbClr val="99C65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32" tIns="0" rIns="179032" bIns="0" numCol="1" spcCol="1270" anchor="ctr" anchorCtr="0">
          <a:noAutofit/>
        </a:bodyPr>
        <a:lstStyle/>
        <a:p>
          <a:pPr lvl="0" algn="l" defTabSz="711200">
            <a:lnSpc>
              <a:spcPct val="90000"/>
            </a:lnSpc>
            <a:spcBef>
              <a:spcPct val="0"/>
            </a:spcBef>
            <a:spcAft>
              <a:spcPct val="35000"/>
            </a:spcAft>
          </a:pPr>
          <a:r>
            <a:rPr lang="es-PE" sz="1600" b="1" kern="1200" dirty="0"/>
            <a:t>Desarrollo de habilidades técnicas y de puesto</a:t>
          </a:r>
        </a:p>
      </dsp:txBody>
      <dsp:txXfrm>
        <a:off x="378677" y="2586139"/>
        <a:ext cx="4655894"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932DC7-834F-6148-86AF-F72164F7FFC1}" type="datetimeFigureOut">
              <a:rPr lang="es-ES" smtClean="0"/>
              <a:t>21/11/2022</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F1720-AE80-4069-8D89-2C76E8AFD874}" type="datetimeFigureOut">
              <a:rPr lang="es-PE" smtClean="0"/>
              <a:t>21/11/2022</a:t>
            </a:fld>
            <a:endParaRPr lang="es-PE"/>
          </a:p>
        </p:txBody>
      </p:sp>
      <p:sp>
        <p:nvSpPr>
          <p:cNvPr id="4" name="Marcador de imagen de diapositiva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a:t>
            </a:fld>
            <a:endParaRPr lang="es-PE"/>
          </a:p>
        </p:txBody>
      </p:sp>
    </p:spTree>
    <p:extLst>
      <p:ext uri="{BB962C8B-B14F-4D97-AF65-F5344CB8AC3E}">
        <p14:creationId xmlns:p14="http://schemas.microsoft.com/office/powerpoint/2010/main" val="1131206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11</a:t>
            </a:fld>
            <a:endParaRPr lang="es-PE"/>
          </a:p>
        </p:txBody>
      </p:sp>
    </p:spTree>
    <p:extLst>
      <p:ext uri="{BB962C8B-B14F-4D97-AF65-F5344CB8AC3E}">
        <p14:creationId xmlns:p14="http://schemas.microsoft.com/office/powerpoint/2010/main" val="250532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Nota:</a:t>
            </a:r>
          </a:p>
          <a:p>
            <a:pPr marL="171450" indent="-171450">
              <a:buFontTx/>
              <a:buChar char="-"/>
            </a:pPr>
            <a:r>
              <a:rPr lang="es-PE" baseline="0" dirty="0"/>
              <a:t>Planes de carrera: Motiva al colaborador a estar expuesto a situaciones de Liderazgo, con la finalidad de estar siempre a disposición de asumir un reto nuevo en la organización.</a:t>
            </a:r>
          </a:p>
          <a:p>
            <a:pPr marL="171450" indent="-171450">
              <a:buFontTx/>
              <a:buChar char="-"/>
            </a:pPr>
            <a:r>
              <a:rPr lang="es-PE" baseline="0" dirty="0"/>
              <a:t>Fomento de delegación: Es la parte de colocar a los miembros del equipo en vitrina, para ser observados por los demás miembros de la organización, así cuando se deban tomar consideraciones para nuevos desafíos ellos podrían ser ubicados con facilidad, asimismo el jefe que expone a su equipo siempre es valorado como desarrollador de personas talentosas.</a:t>
            </a:r>
          </a:p>
          <a:p>
            <a:pPr marL="171450" indent="-171450">
              <a:buFontTx/>
              <a:buChar char="-"/>
            </a:pPr>
            <a:r>
              <a:rPr lang="es-PE" baseline="0" dirty="0"/>
              <a:t>Desarrollo de habilidades técnicas: El conocimiento técnico en el campo de acción, siempre será una herramienta para la autoestima laboral, y con ello las ganas de participar en opinión de cualquier miembro del equipo, es por ello la importancia de buscar siempre esa preparación para los colaboradores. </a:t>
            </a:r>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12</a:t>
            </a:fld>
            <a:endParaRPr lang="es-PE"/>
          </a:p>
        </p:txBody>
      </p:sp>
    </p:spTree>
    <p:extLst>
      <p:ext uri="{BB962C8B-B14F-4D97-AF65-F5344CB8AC3E}">
        <p14:creationId xmlns:p14="http://schemas.microsoft.com/office/powerpoint/2010/main" val="33738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Nota: En el video se pueden ver situaciones reales</a:t>
            </a:r>
            <a:r>
              <a:rPr lang="es-PE" baseline="0" dirty="0"/>
              <a:t> en las empresas sobre esta competencia</a:t>
            </a:r>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13</a:t>
            </a:fld>
            <a:endParaRPr lang="es-PE"/>
          </a:p>
        </p:txBody>
      </p:sp>
    </p:spTree>
    <p:extLst>
      <p:ext uri="{BB962C8B-B14F-4D97-AF65-F5344CB8AC3E}">
        <p14:creationId xmlns:p14="http://schemas.microsoft.com/office/powerpoint/2010/main" val="157743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14</a:t>
            </a:fld>
            <a:endParaRPr lang="es-PE"/>
          </a:p>
        </p:txBody>
      </p:sp>
    </p:spTree>
    <p:extLst>
      <p:ext uri="{BB962C8B-B14F-4D97-AF65-F5344CB8AC3E}">
        <p14:creationId xmlns:p14="http://schemas.microsoft.com/office/powerpoint/2010/main" val="94099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a:t>
            </a:fld>
            <a:endParaRPr lang="es-PE"/>
          </a:p>
        </p:txBody>
      </p:sp>
    </p:spTree>
    <p:extLst>
      <p:ext uri="{BB962C8B-B14F-4D97-AF65-F5344CB8AC3E}">
        <p14:creationId xmlns:p14="http://schemas.microsoft.com/office/powerpoint/2010/main" val="17203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baseline="0" dirty="0"/>
              <a:t>Debemos de entender que el empoderamiento, es un proceso de compromiso que los responsables de personas a su cargo, deben de gestionar, delegando tareas, responsabilizando en resultados al equipo y sobre todo exponiendo de forma saludable los aportes del equipo a los demás miembros de la organización</a:t>
            </a:r>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4</a:t>
            </a:fld>
            <a:endParaRPr lang="es-PE"/>
          </a:p>
        </p:txBody>
      </p:sp>
    </p:spTree>
    <p:extLst>
      <p:ext uri="{BB962C8B-B14F-4D97-AF65-F5344CB8AC3E}">
        <p14:creationId xmlns:p14="http://schemas.microsoft.com/office/powerpoint/2010/main" val="63606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5</a:t>
            </a:fld>
            <a:endParaRPr lang="es-PE"/>
          </a:p>
        </p:txBody>
      </p:sp>
    </p:spTree>
    <p:extLst>
      <p:ext uri="{BB962C8B-B14F-4D97-AF65-F5344CB8AC3E}">
        <p14:creationId xmlns:p14="http://schemas.microsoft.com/office/powerpoint/2010/main" val="171103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6</a:t>
            </a:fld>
            <a:endParaRPr lang="es-PE"/>
          </a:p>
        </p:txBody>
      </p:sp>
    </p:spTree>
    <p:extLst>
      <p:ext uri="{BB962C8B-B14F-4D97-AF65-F5344CB8AC3E}">
        <p14:creationId xmlns:p14="http://schemas.microsoft.com/office/powerpoint/2010/main" val="184437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dirty="0"/>
              <a:t>Ejemplo: Lo que se busca es que el colaborador puede ser identificado por su capacidad de trabajo (eficiencia</a:t>
            </a:r>
            <a:r>
              <a:rPr lang="es-PE" baseline="0" dirty="0"/>
              <a:t> y aportes) en la organización, para ello es bueno que los responsables de equipos puedan exponer en el liderazgo de proyectos a los miembros de su equipo</a:t>
            </a:r>
            <a:endParaRPr lang="es-PE" sz="1200" b="0" i="0" u="none" strike="noStrike" kern="1200" dirty="0">
              <a:solidFill>
                <a:schemeClr val="tx1"/>
              </a:solidFill>
              <a:effectLst/>
              <a:latin typeface="+mn-lt"/>
              <a:ea typeface="+mn-ea"/>
              <a:cs typeface="+mn-cs"/>
            </a:endParaRPr>
          </a:p>
          <a:p>
            <a:endParaRPr lang="es-PE" b="0" i="0" u="non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7</a:t>
            </a:fld>
            <a:endParaRPr lang="es-PE"/>
          </a:p>
        </p:txBody>
      </p:sp>
    </p:spTree>
    <p:extLst>
      <p:ext uri="{BB962C8B-B14F-4D97-AF65-F5344CB8AC3E}">
        <p14:creationId xmlns:p14="http://schemas.microsoft.com/office/powerpoint/2010/main" val="606322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b="0" i="0" u="none" strike="noStrike" kern="1200" dirty="0">
                <a:solidFill>
                  <a:schemeClr val="tx1"/>
                </a:solidFill>
                <a:effectLst/>
                <a:latin typeface="+mn-lt"/>
                <a:ea typeface="+mn-ea"/>
                <a:cs typeface="+mn-cs"/>
              </a:rPr>
              <a:t>Ejemplo: Aquí es importante identificar que el factor potencial de empoderamiento es cuando una persona</a:t>
            </a:r>
            <a:r>
              <a:rPr lang="es-PE" sz="1200" b="0" i="0" u="none" strike="noStrike" kern="1200" baseline="0" dirty="0">
                <a:solidFill>
                  <a:schemeClr val="tx1"/>
                </a:solidFill>
                <a:effectLst/>
                <a:latin typeface="+mn-lt"/>
                <a:ea typeface="+mn-ea"/>
                <a:cs typeface="+mn-cs"/>
              </a:rPr>
              <a:t> asume un nuevo reto u ocupa una nueva posición en la organización, es hacerlo sentir que esta preparado para el desafío y que cuenta con los recursos para cumplir con los objetivos propuestos</a:t>
            </a:r>
            <a:endParaRPr lang="es-PE" sz="1200" b="0" i="0" u="none" strike="noStrike"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8</a:t>
            </a:fld>
            <a:endParaRPr lang="es-PE"/>
          </a:p>
        </p:txBody>
      </p:sp>
    </p:spTree>
    <p:extLst>
      <p:ext uri="{BB962C8B-B14F-4D97-AF65-F5344CB8AC3E}">
        <p14:creationId xmlns:p14="http://schemas.microsoft.com/office/powerpoint/2010/main" val="52718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sz="1200" b="0" i="0" u="none" strike="noStrike"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9</a:t>
            </a:fld>
            <a:endParaRPr lang="es-PE"/>
          </a:p>
        </p:txBody>
      </p:sp>
    </p:spTree>
    <p:extLst>
      <p:ext uri="{BB962C8B-B14F-4D97-AF65-F5344CB8AC3E}">
        <p14:creationId xmlns:p14="http://schemas.microsoft.com/office/powerpoint/2010/main" val="983567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dirty="0"/>
              <a:t>Nota:</a:t>
            </a:r>
            <a:r>
              <a:rPr lang="es-PE" baseline="0" dirty="0"/>
              <a:t> Enfatizar que los tipos de poder, tienen relación con el motivo por el cual cada individuo busca empoderarse en las organizaciones</a:t>
            </a:r>
            <a:endParaRPr lang="es-PE" sz="1200" b="0" i="0" u="none" strike="noStrike" kern="1200" dirty="0">
              <a:solidFill>
                <a:schemeClr val="tx1"/>
              </a:solidFill>
              <a:effectLst/>
              <a:latin typeface="+mn-lt"/>
              <a:ea typeface="+mn-ea"/>
              <a:cs typeface="+mn-cs"/>
            </a:endParaRPr>
          </a:p>
          <a:p>
            <a:endParaRPr lang="es-PE" sz="1200" b="0" i="0" u="none" strike="noStrike"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10</a:t>
            </a:fld>
            <a:endParaRPr lang="es-PE"/>
          </a:p>
        </p:txBody>
      </p:sp>
    </p:spTree>
    <p:extLst>
      <p:ext uri="{BB962C8B-B14F-4D97-AF65-F5344CB8AC3E}">
        <p14:creationId xmlns:p14="http://schemas.microsoft.com/office/powerpoint/2010/main" val="2055199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31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ema - 1 Imagen A">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82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ema - 1 Imagen Centr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0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ema - 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261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Agrupar 13"/>
          <p:cNvGrpSpPr/>
          <p:nvPr userDrawn="1"/>
        </p:nvGrpSpPr>
        <p:grpSpPr>
          <a:xfrm>
            <a:off x="944054" y="5343295"/>
            <a:ext cx="7804380" cy="215444"/>
            <a:chOff x="944054" y="5343295"/>
            <a:chExt cx="7804380" cy="215444"/>
          </a:xfrm>
        </p:grpSpPr>
        <p:sp>
          <p:nvSpPr>
            <p:cNvPr id="7" name="TextBox 7"/>
            <p:cNvSpPr txBox="1"/>
            <p:nvPr userDrawn="1"/>
          </p:nvSpPr>
          <p:spPr>
            <a:xfrm>
              <a:off x="944054" y="5343295"/>
              <a:ext cx="1810111" cy="215444"/>
            </a:xfrm>
            <a:prstGeom prst="rect">
              <a:avLst/>
            </a:prstGeom>
            <a:noFill/>
          </p:spPr>
          <p:txBody>
            <a:bodyPr wrap="non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800" kern="1200" dirty="0">
                  <a:solidFill>
                    <a:schemeClr val="bg1">
                      <a:lumMod val="50000"/>
                    </a:schemeClr>
                  </a:solidFill>
                  <a:latin typeface="+mn-lt"/>
                  <a:ea typeface="+mn-ea"/>
                  <a:cs typeface="Calibri"/>
                  <a:sym typeface="Wingdings"/>
                </a:rPr>
                <a:t>DIRECCIÓN DE PERSONAS  </a:t>
              </a:r>
              <a:r>
                <a:rPr lang="en-US" sz="800" dirty="0">
                  <a:solidFill>
                    <a:schemeClr val="bg1">
                      <a:lumMod val="50000"/>
                    </a:schemeClr>
                  </a:solidFill>
                  <a:latin typeface="Calibri"/>
                  <a:ea typeface="Wingdings"/>
                  <a:cs typeface="Calibri"/>
                  <a:sym typeface="Wingdings"/>
                </a:rPr>
                <a:t></a:t>
              </a:r>
              <a:r>
                <a:rPr lang="en-US" sz="800" kern="1200" dirty="0">
                  <a:solidFill>
                    <a:schemeClr val="bg1">
                      <a:lumMod val="50000"/>
                    </a:schemeClr>
                  </a:solidFill>
                  <a:latin typeface="Calibri"/>
                  <a:ea typeface="+mn-ea"/>
                  <a:cs typeface="Calibri"/>
                  <a:sym typeface="Wingdings"/>
                </a:rPr>
                <a:t>  SESIÓN 06</a:t>
              </a:r>
              <a:endParaRPr lang="en-US" sz="800" dirty="0">
                <a:solidFill>
                  <a:schemeClr val="bg1">
                    <a:lumMod val="50000"/>
                  </a:schemeClr>
                </a:solidFill>
                <a:latin typeface="Calibri"/>
                <a:cs typeface="Calibri"/>
              </a:endParaRPr>
            </a:p>
          </p:txBody>
        </p:sp>
        <p:sp>
          <p:nvSpPr>
            <p:cNvPr id="8" name="Rectangle 3"/>
            <p:cNvSpPr/>
            <p:nvPr userDrawn="1"/>
          </p:nvSpPr>
          <p:spPr>
            <a:xfrm>
              <a:off x="7361516" y="5371562"/>
              <a:ext cx="1386918" cy="184666"/>
            </a:xfrm>
            <a:prstGeom prst="rect">
              <a:avLst/>
            </a:prstGeom>
          </p:spPr>
          <p:txBody>
            <a:bodyPr wrap="none">
              <a:spAutoFit/>
            </a:bodyPr>
            <a:lstStyle/>
            <a:p>
              <a:pPr algn="r"/>
              <a:r>
                <a:rPr lang="es-ES_tradnl" sz="600" dirty="0">
                  <a:solidFill>
                    <a:schemeClr val="bg1">
                      <a:lumMod val="50000"/>
                    </a:schemeClr>
                  </a:solidFill>
                </a:rPr>
                <a:t>© ISIL. Todos los derechos reservados</a:t>
              </a:r>
            </a:p>
          </p:txBody>
        </p:sp>
      </p:grpSp>
      <p:pic>
        <p:nvPicPr>
          <p:cNvPr id="9" name="Imagen 8"/>
          <p:cNvPicPr>
            <a:picLocks noChangeAspect="1"/>
          </p:cNvPicPr>
          <p:nvPr userDrawn="1"/>
        </p:nvPicPr>
        <p:blipFill>
          <a:blip r:embed="rId8" cstate="screen">
            <a:alphaModFix amt="20000"/>
            <a:extLst>
              <a:ext uri="{28A0092B-C50C-407E-A947-70E740481C1C}">
                <a14:useLocalDpi xmlns:a14="http://schemas.microsoft.com/office/drawing/2010/main"/>
              </a:ext>
            </a:extLst>
          </a:blip>
          <a:stretch>
            <a:fillRect/>
          </a:stretch>
        </p:blipFill>
        <p:spPr>
          <a:xfrm>
            <a:off x="495300" y="5322472"/>
            <a:ext cx="448573" cy="250755"/>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9" r:id="rId5"/>
    <p:sldLayoutId id="2147483662"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www.dicc.hegoa.ehu.es/listar/mostrar/86"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1.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D2wrj0rOP0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hyperlink" Target="https://www.eaeprogramas.es/blog/que-es-el-empowerment-y-como-puede-beneficiar-una-empresa" TargetMode="Externa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hyperlink" Target="https://scielo.conicyt.cl/scielo.php?script=sci_arttext&amp;pid=S0718-22282004000200003" TargetMode="External"/><Relationship Id="rId4" Type="http://schemas.openxmlformats.org/officeDocument/2006/relationships/hyperlink" Target="https://www.gestiopolis.com/el-empowerment-en-la-empresa/"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www.coursehero.com/file/p7svlil/31-Definici%C3%B3n-de-empowerment-El-Empowerment-es-un-t%C3%A9rmino-de-origen-anglosaj%C3%B3n/"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15" name="CuadroTexto 14"/>
          <p:cNvSpPr txBox="1"/>
          <p:nvPr/>
        </p:nvSpPr>
        <p:spPr>
          <a:xfrm>
            <a:off x="3175138" y="3008050"/>
            <a:ext cx="5500550" cy="886397"/>
          </a:xfrm>
          <a:prstGeom prst="rect">
            <a:avLst/>
          </a:prstGeom>
          <a:noFill/>
        </p:spPr>
        <p:txBody>
          <a:bodyPr wrap="square" lIns="0" tIns="0" rIns="0" bIns="0" rtlCol="0" anchor="t">
            <a:spAutoFit/>
          </a:bodyPr>
          <a:lstStyle/>
          <a:p>
            <a:pPr marL="177800" indent="-177800">
              <a:lnSpc>
                <a:spcPct val="120000"/>
              </a:lnSpc>
              <a:buSzPct val="80000"/>
              <a:buFont typeface="Arial"/>
              <a:buChar char="•"/>
            </a:pPr>
            <a:r>
              <a:rPr lang="es-ES" sz="1600" dirty="0" smtClean="0">
                <a:solidFill>
                  <a:srgbClr val="FFFFFF"/>
                </a:solidFill>
              </a:rPr>
              <a:t>Empoderamiento</a:t>
            </a:r>
            <a:endParaRPr lang="es-ES" sz="1600" dirty="0">
              <a:solidFill>
                <a:srgbClr val="FFFFFF"/>
              </a:solidFill>
            </a:endParaRPr>
          </a:p>
          <a:p>
            <a:pPr marL="177800" indent="-177800">
              <a:lnSpc>
                <a:spcPct val="120000"/>
              </a:lnSpc>
              <a:buSzPct val="80000"/>
              <a:buFont typeface="Arial"/>
              <a:buChar char="•"/>
            </a:pPr>
            <a:r>
              <a:rPr lang="es-ES" sz="1600" dirty="0">
                <a:solidFill>
                  <a:srgbClr val="FFFFFF"/>
                </a:solidFill>
              </a:rPr>
              <a:t>Tipos de empoderamiento</a:t>
            </a:r>
            <a:endParaRPr lang="es-ES" sz="1600" dirty="0">
              <a:solidFill>
                <a:srgbClr val="FFFFFF"/>
              </a:solidFill>
              <a:cs typeface="Calibri"/>
            </a:endParaRPr>
          </a:p>
          <a:p>
            <a:pPr marL="177800" indent="-177800">
              <a:lnSpc>
                <a:spcPct val="120000"/>
              </a:lnSpc>
              <a:buSzPct val="80000"/>
              <a:buFont typeface="Arial"/>
              <a:buChar char="•"/>
            </a:pPr>
            <a:r>
              <a:rPr lang="es-ES" sz="1600" dirty="0">
                <a:solidFill>
                  <a:srgbClr val="FFFFFF"/>
                </a:solidFill>
              </a:rPr>
              <a:t>Ambiente de empoderamiento</a:t>
            </a:r>
            <a:endParaRPr lang="es-ES" sz="1600" dirty="0">
              <a:solidFill>
                <a:srgbClr val="FFFFFF"/>
              </a:solidFill>
              <a:cs typeface="Calibri"/>
            </a:endParaRPr>
          </a:p>
        </p:txBody>
      </p:sp>
      <p:cxnSp>
        <p:nvCxnSpPr>
          <p:cNvPr id="8" name="Conector recto 7"/>
          <p:cNvCxnSpPr/>
          <p:nvPr/>
        </p:nvCxnSpPr>
        <p:spPr>
          <a:xfrm>
            <a:off x="3044504" y="1710303"/>
            <a:ext cx="0" cy="774883"/>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0" name="CuadroTexto 9"/>
          <p:cNvSpPr txBox="1"/>
          <p:nvPr/>
        </p:nvSpPr>
        <p:spPr>
          <a:xfrm>
            <a:off x="2045305" y="1802569"/>
            <a:ext cx="964250" cy="892552"/>
          </a:xfrm>
          <a:prstGeom prst="rect">
            <a:avLst/>
          </a:prstGeom>
          <a:noFill/>
        </p:spPr>
        <p:txBody>
          <a:bodyPr wrap="square" lIns="0" tIns="0" rIns="0" bIns="0" rtlCol="0">
            <a:spAutoFit/>
          </a:bodyPr>
          <a:lstStyle/>
          <a:p>
            <a:pPr algn="ctr"/>
            <a:r>
              <a:rPr lang="es-ES" sz="5800" dirty="0">
                <a:solidFill>
                  <a:srgbClr val="FFFFFF"/>
                </a:solidFill>
              </a:rPr>
              <a:t>06</a:t>
            </a:r>
          </a:p>
        </p:txBody>
      </p:sp>
      <p:sp>
        <p:nvSpPr>
          <p:cNvPr id="11" name="CuadroTexto 10"/>
          <p:cNvSpPr txBox="1"/>
          <p:nvPr/>
        </p:nvSpPr>
        <p:spPr>
          <a:xfrm>
            <a:off x="2096830" y="1674447"/>
            <a:ext cx="873152" cy="276999"/>
          </a:xfrm>
          <a:prstGeom prst="rect">
            <a:avLst/>
          </a:prstGeom>
          <a:noFill/>
        </p:spPr>
        <p:txBody>
          <a:bodyPr wrap="square" lIns="0" tIns="0" rIns="0" bIns="0" rtlCol="0">
            <a:spAutoFit/>
          </a:bodyPr>
          <a:lstStyle/>
          <a:p>
            <a:pPr algn="ctr"/>
            <a:r>
              <a:rPr lang="es-ES" dirty="0">
                <a:solidFill>
                  <a:schemeClr val="bg1"/>
                </a:solidFill>
              </a:rPr>
              <a:t>SESIÓN</a:t>
            </a:r>
          </a:p>
        </p:txBody>
      </p:sp>
      <p:sp>
        <p:nvSpPr>
          <p:cNvPr id="14" name="CuadroTexto 13"/>
          <p:cNvSpPr txBox="1"/>
          <p:nvPr/>
        </p:nvSpPr>
        <p:spPr>
          <a:xfrm>
            <a:off x="3181107" y="2040036"/>
            <a:ext cx="5459655" cy="590931"/>
          </a:xfrm>
          <a:prstGeom prst="rect">
            <a:avLst/>
          </a:prstGeom>
          <a:noFill/>
        </p:spPr>
        <p:txBody>
          <a:bodyPr wrap="square" lIns="0" tIns="0" rIns="0" bIns="0" rtlCol="0">
            <a:spAutoFit/>
          </a:bodyPr>
          <a:lstStyle/>
          <a:p>
            <a:pPr>
              <a:lnSpc>
                <a:spcPct val="80000"/>
              </a:lnSpc>
            </a:pPr>
            <a:r>
              <a:rPr lang="es-ES" sz="4800" b="1" dirty="0">
                <a:solidFill>
                  <a:srgbClr val="FFFFFF"/>
                </a:solidFill>
              </a:rPr>
              <a:t>EMPODERAMIENTO</a:t>
            </a:r>
          </a:p>
        </p:txBody>
      </p:sp>
    </p:spTree>
    <p:extLst>
      <p:ext uri="{BB962C8B-B14F-4D97-AF65-F5344CB8AC3E}">
        <p14:creationId xmlns:p14="http://schemas.microsoft.com/office/powerpoint/2010/main" val="139726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TIPOS DE EMPODERAMIENTO</a:t>
            </a:r>
          </a:p>
        </p:txBody>
      </p:sp>
      <p:sp>
        <p:nvSpPr>
          <p:cNvPr id="17" name="object 7"/>
          <p:cNvSpPr txBox="1"/>
          <p:nvPr/>
        </p:nvSpPr>
        <p:spPr>
          <a:xfrm>
            <a:off x="512025" y="970963"/>
            <a:ext cx="8128738" cy="246221"/>
          </a:xfrm>
          <a:prstGeom prst="rect">
            <a:avLst/>
          </a:prstGeom>
        </p:spPr>
        <p:txBody>
          <a:bodyPr vert="horz" wrap="square" lIns="0" tIns="0" rIns="0" bIns="0" rtlCol="0">
            <a:spAutoFit/>
          </a:bodyPr>
          <a:lstStyle/>
          <a:p>
            <a:pPr marL="11113">
              <a:buSzPct val="100000"/>
              <a:tabLst>
                <a:tab pos="120650" algn="l"/>
              </a:tabLst>
            </a:pPr>
            <a:r>
              <a:rPr lang="en-US" sz="1600" b="1" spc="-10" dirty="0">
                <a:cs typeface="Source Sans Pro"/>
              </a:rPr>
              <a:t>CUATRO TIPOS DE PODER DEL EMPODERAMIENTO</a:t>
            </a:r>
          </a:p>
        </p:txBody>
      </p:sp>
      <p:graphicFrame>
        <p:nvGraphicFramePr>
          <p:cNvPr id="18" name="1 Diagrama"/>
          <p:cNvGraphicFramePr/>
          <p:nvPr>
            <p:extLst>
              <p:ext uri="{D42A27DB-BD31-4B8C-83A1-F6EECF244321}">
                <p14:modId xmlns:p14="http://schemas.microsoft.com/office/powerpoint/2010/main" val="345826034"/>
              </p:ext>
            </p:extLst>
          </p:nvPr>
        </p:nvGraphicFramePr>
        <p:xfrm>
          <a:off x="529795" y="1241944"/>
          <a:ext cx="8082982" cy="3212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Rectángulo 18"/>
          <p:cNvSpPr/>
          <p:nvPr/>
        </p:nvSpPr>
        <p:spPr>
          <a:xfrm>
            <a:off x="411798" y="4403217"/>
            <a:ext cx="4572000" cy="276999"/>
          </a:xfrm>
          <a:prstGeom prst="rect">
            <a:avLst/>
          </a:prstGeom>
        </p:spPr>
        <p:txBody>
          <a:bodyPr>
            <a:spAutoFit/>
          </a:bodyPr>
          <a:lstStyle/>
          <a:p>
            <a:r>
              <a:rPr lang="es-PE" sz="1200" dirty="0">
                <a:hlinkClick r:id="rId9"/>
              </a:rPr>
              <a:t>Fuente: http://www.dicc.hegoa.ehu.es/listar/mostrar/86</a:t>
            </a:r>
            <a:endParaRPr lang="es-PE" sz="1200" dirty="0"/>
          </a:p>
        </p:txBody>
      </p:sp>
    </p:spTree>
    <p:custDataLst>
      <p:tags r:id="rId1"/>
    </p:custDataLst>
    <p:extLst>
      <p:ext uri="{BB962C8B-B14F-4D97-AF65-F5344CB8AC3E}">
        <p14:creationId xmlns:p14="http://schemas.microsoft.com/office/powerpoint/2010/main" val="40043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angle 3"/>
          <p:cNvSpPr/>
          <p:nvPr/>
        </p:nvSpPr>
        <p:spPr>
          <a:xfrm>
            <a:off x="424252" y="3703125"/>
            <a:ext cx="7966170" cy="996170"/>
          </a:xfrm>
          <a:prstGeom prst="rect">
            <a:avLst/>
          </a:prstGeom>
        </p:spPr>
        <p:txBody>
          <a:bodyPr wrap="square">
            <a:spAutoFit/>
          </a:bodyPr>
          <a:lstStyle/>
          <a:p>
            <a:pPr lvl="0">
              <a:lnSpc>
                <a:spcPct val="90000"/>
              </a:lnSpc>
              <a:spcBef>
                <a:spcPts val="1000"/>
              </a:spcBef>
              <a:defRPr/>
            </a:pPr>
            <a:r>
              <a:rPr lang="es-PE" sz="2800" b="1" dirty="0">
                <a:solidFill>
                  <a:schemeClr val="bg1"/>
                </a:solidFill>
                <a:latin typeface="Calibri"/>
                <a:cs typeface="Calibri"/>
              </a:rPr>
              <a:t>/ </a:t>
            </a:r>
            <a:r>
              <a:rPr lang="es-PE" sz="2800" b="1" dirty="0">
                <a:solidFill>
                  <a:schemeClr val="bg1"/>
                </a:solidFill>
                <a:cs typeface="Calibri"/>
              </a:rPr>
              <a:t>AMBIENTE DE EMPODERAMIENTO</a:t>
            </a:r>
          </a:p>
          <a:p>
            <a:pPr lvl="0">
              <a:lnSpc>
                <a:spcPct val="90000"/>
              </a:lnSpc>
              <a:spcBef>
                <a:spcPts val="1000"/>
              </a:spcBef>
              <a:defRPr/>
            </a:pPr>
            <a:endParaRPr lang="es-PE" sz="2800" b="1" dirty="0">
              <a:solidFill>
                <a:schemeClr val="bg1"/>
              </a:solidFill>
              <a:cs typeface="Calibri"/>
            </a:endParaRPr>
          </a:p>
        </p:txBody>
      </p:sp>
    </p:spTree>
    <p:custDataLst>
      <p:tags r:id="rId1"/>
    </p:custDataLst>
    <p:extLst>
      <p:ext uri="{BB962C8B-B14F-4D97-AF65-F5344CB8AC3E}">
        <p14:creationId xmlns:p14="http://schemas.microsoft.com/office/powerpoint/2010/main" val="181247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AMBIENTE DE EMPODERAMIENTO</a:t>
            </a:r>
          </a:p>
        </p:txBody>
      </p:sp>
      <p:graphicFrame>
        <p:nvGraphicFramePr>
          <p:cNvPr id="7" name="1 Diagrama"/>
          <p:cNvGraphicFramePr/>
          <p:nvPr>
            <p:extLst>
              <p:ext uri="{D42A27DB-BD31-4B8C-83A1-F6EECF244321}">
                <p14:modId xmlns:p14="http://schemas.microsoft.com/office/powerpoint/2010/main" val="706662702"/>
              </p:ext>
            </p:extLst>
          </p:nvPr>
        </p:nvGraphicFramePr>
        <p:xfrm>
          <a:off x="1188720" y="904240"/>
          <a:ext cx="6766560" cy="3670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3077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99093" y="4462160"/>
            <a:ext cx="2745816" cy="338554"/>
          </a:xfrm>
          <a:prstGeom prst="rect">
            <a:avLst/>
          </a:prstGeom>
        </p:spPr>
        <p:txBody>
          <a:bodyPr wrap="none">
            <a:spAutoFit/>
          </a:bodyPr>
          <a:lstStyle/>
          <a:p>
            <a:pPr algn="ctr"/>
            <a:r>
              <a:rPr lang="es-ES" altLang="es-ES" sz="1600" b="1" dirty="0"/>
              <a:t>“EMPODERANDO AL EQUIPO”</a:t>
            </a:r>
          </a:p>
        </p:txBody>
      </p:sp>
      <p:sp>
        <p:nvSpPr>
          <p:cNvPr id="3" name="Rectángulo 2"/>
          <p:cNvSpPr/>
          <p:nvPr/>
        </p:nvSpPr>
        <p:spPr>
          <a:xfrm>
            <a:off x="2286000" y="4753801"/>
            <a:ext cx="4572000" cy="276999"/>
          </a:xfrm>
          <a:prstGeom prst="rect">
            <a:avLst/>
          </a:prstGeom>
        </p:spPr>
        <p:txBody>
          <a:bodyPr>
            <a:spAutoFit/>
          </a:bodyPr>
          <a:lstStyle/>
          <a:p>
            <a:pPr algn="ctr"/>
            <a:r>
              <a:rPr lang="es-PE" sz="1200" dirty="0">
                <a:hlinkClick r:id="rId3"/>
              </a:rPr>
              <a:t>https://www.youtube.com/watch?v=D2wrj0rOP0M</a:t>
            </a:r>
            <a:endParaRPr lang="es-PE" sz="1200"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0994" y="689711"/>
            <a:ext cx="5771992" cy="3875108"/>
          </a:xfrm>
          <a:prstGeom prst="rect">
            <a:avLst/>
          </a:prstGeom>
        </p:spPr>
      </p:pic>
      <p:sp>
        <p:nvSpPr>
          <p:cNvPr id="8" name="Rectangle 5"/>
          <p:cNvSpPr/>
          <p:nvPr/>
        </p:nvSpPr>
        <p:spPr>
          <a:xfrm>
            <a:off x="512024" y="331345"/>
            <a:ext cx="1945800" cy="200055"/>
          </a:xfrm>
          <a:prstGeom prst="rect">
            <a:avLst/>
          </a:prstGeom>
        </p:spPr>
        <p:txBody>
          <a:bodyPr wrap="square" lIns="0" tIns="0" rIns="0" bIns="0">
            <a:spAutoFit/>
          </a:bodyPr>
          <a:lstStyle/>
          <a:p>
            <a:r>
              <a:rPr lang="en-US" sz="1300" dirty="0">
                <a:solidFill>
                  <a:srgbClr val="438AD7"/>
                </a:solidFill>
              </a:rPr>
              <a:t>/ VIDEO</a:t>
            </a:r>
          </a:p>
        </p:txBody>
      </p:sp>
      <p:pic>
        <p:nvPicPr>
          <p:cNvPr id="9" name="Imagen 8"/>
          <p:cNvPicPr>
            <a:picLocks noChangeAspect="1"/>
          </p:cNvPicPr>
          <p:nvPr/>
        </p:nvPicPr>
        <p:blipFill rotWithShape="1">
          <a:blip r:embed="rId5"/>
          <a:srcRect l="2292" t="6714" b="25536"/>
          <a:stretch/>
        </p:blipFill>
        <p:spPr>
          <a:xfrm>
            <a:off x="2051050" y="1128713"/>
            <a:ext cx="5041900" cy="2665412"/>
          </a:xfrm>
          <a:prstGeom prst="rect">
            <a:avLst/>
          </a:prstGeom>
        </p:spPr>
      </p:pic>
    </p:spTree>
    <p:extLst>
      <p:ext uri="{BB962C8B-B14F-4D97-AF65-F5344CB8AC3E}">
        <p14:creationId xmlns:p14="http://schemas.microsoft.com/office/powerpoint/2010/main" val="83394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ángulo 10"/>
          <p:cNvSpPr/>
          <p:nvPr/>
        </p:nvSpPr>
        <p:spPr>
          <a:xfrm>
            <a:off x="2304789" y="965680"/>
            <a:ext cx="6370899" cy="1723549"/>
          </a:xfrm>
          <a:prstGeom prst="rect">
            <a:avLst/>
          </a:prstGeom>
        </p:spPr>
        <p:txBody>
          <a:bodyPr wrap="square" lIns="0" tIns="0" rIns="0" bIns="0" anchor="t">
            <a:spAutoFit/>
          </a:bodyPr>
          <a:lstStyle/>
          <a:p>
            <a:pPr marL="180975" indent="-180975">
              <a:buFont typeface="Arial" panose="020B0604020202020204" pitchFamily="34" charset="0"/>
              <a:buChar char="•"/>
            </a:pPr>
            <a:r>
              <a:rPr lang="es-PE" sz="1600" dirty="0">
                <a:solidFill>
                  <a:srgbClr val="FFFFFF"/>
                </a:solidFill>
                <a:latin typeface="+mj-lt"/>
                <a:ea typeface="Calibri" panose="020F0502020204030204" pitchFamily="34" charset="0"/>
                <a:cs typeface="Source Sans Pro" panose="020B0604020202020204" charset="0"/>
              </a:rPr>
              <a:t>En su aplicación, el empoderamiento tiene como consecuencia el desarrollo de habilidades exponenciales de la persona empoderada, ayudar a sacar lo mejor de esa persona con base en la confianza.</a:t>
            </a:r>
          </a:p>
          <a:p>
            <a:pPr marL="180975" indent="-180975">
              <a:buFont typeface="Arial" panose="020B0604020202020204" pitchFamily="34" charset="0"/>
              <a:buChar char="•"/>
            </a:pPr>
            <a:endParaRPr lang="es-PE" sz="1600" dirty="0">
              <a:solidFill>
                <a:srgbClr val="FFFFFF"/>
              </a:solidFill>
              <a:latin typeface="+mj-lt"/>
              <a:ea typeface="Calibri" panose="020F0502020204030204" pitchFamily="34" charset="0"/>
              <a:cs typeface="Source Sans Pro" panose="020B0604020202020204" charset="0"/>
            </a:endParaRPr>
          </a:p>
          <a:p>
            <a:pPr marL="180975" indent="-180975">
              <a:buFont typeface="Arial" panose="020B0604020202020204" pitchFamily="34" charset="0"/>
              <a:buChar char="•"/>
            </a:pPr>
            <a:r>
              <a:rPr lang="es-PE" sz="1600" dirty="0">
                <a:solidFill>
                  <a:srgbClr val="FFFFFF"/>
                </a:solidFill>
                <a:latin typeface="+mj-lt"/>
                <a:ea typeface="Calibri" panose="020F0502020204030204" pitchFamily="34" charset="0"/>
                <a:cs typeface="Source Sans Pro" panose="020B0604020202020204" charset="0"/>
              </a:rPr>
              <a:t>Permite aumentar los niveles de autoestima, lo que ayuda a tener en el equipo un nivel de salud emocional estable. Esto fomenta el compromiso en el cumplimiento de los objetivos comunes y propios.</a:t>
            </a:r>
          </a:p>
        </p:txBody>
      </p:sp>
      <p:sp>
        <p:nvSpPr>
          <p:cNvPr id="6" name="Rectangle 5"/>
          <p:cNvSpPr/>
          <p:nvPr/>
        </p:nvSpPr>
        <p:spPr>
          <a:xfrm>
            <a:off x="511154" y="331345"/>
            <a:ext cx="1945800" cy="200055"/>
          </a:xfrm>
          <a:prstGeom prst="rect">
            <a:avLst/>
          </a:prstGeom>
        </p:spPr>
        <p:txBody>
          <a:bodyPr wrap="square" lIns="0" tIns="0" rIns="0" bIns="0">
            <a:spAutoFit/>
          </a:bodyPr>
          <a:lstStyle/>
          <a:p>
            <a:r>
              <a:rPr lang="en-US" sz="1300" dirty="0">
                <a:solidFill>
                  <a:schemeClr val="bg1"/>
                </a:solidFill>
              </a:rPr>
              <a:t>/ CONCLUSIONES</a:t>
            </a:r>
          </a:p>
        </p:txBody>
      </p:sp>
    </p:spTree>
    <p:custDataLst>
      <p:tags r:id="rId1"/>
    </p:custDataLst>
    <p:extLst>
      <p:ext uri="{BB962C8B-B14F-4D97-AF65-F5344CB8AC3E}">
        <p14:creationId xmlns:p14="http://schemas.microsoft.com/office/powerpoint/2010/main" val="121990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25"/>
          <p:cNvSpPr txBox="1">
            <a:spLocks/>
          </p:cNvSpPr>
          <p:nvPr/>
        </p:nvSpPr>
        <p:spPr>
          <a:xfrm>
            <a:off x="515764" y="965680"/>
            <a:ext cx="7881937" cy="1801640"/>
          </a:xfrm>
          <a:prstGeom prst="rect">
            <a:avLst/>
          </a:prstGeom>
        </p:spPr>
        <p:txBody>
          <a:bodyPr lIns="0" tIns="0" rIns="0" bIns="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4625" indent="-174625">
              <a:spcBef>
                <a:spcPts val="0"/>
              </a:spcBef>
              <a:buSzPct val="100000"/>
            </a:pPr>
            <a:r>
              <a:rPr lang="es" sz="1500" dirty="0">
                <a:cs typeface="Calibri"/>
              </a:rPr>
              <a:t>Zimmerman, M. (1995), Psychological empowerement: Issues and illustrations , American Journal of Community Psychology. </a:t>
            </a:r>
          </a:p>
          <a:p>
            <a:pPr marL="174625" indent="-174625">
              <a:spcBef>
                <a:spcPts val="0"/>
              </a:spcBef>
              <a:buSzPct val="100000"/>
            </a:pPr>
            <a:r>
              <a:rPr lang="es" sz="1500" dirty="0">
                <a:cs typeface="Calibri"/>
              </a:rPr>
              <a:t>EAE Business School (2019), ¿Qué es el empowerment y cómo puede beneficiar a una empresa? </a:t>
            </a:r>
            <a:r>
              <a:rPr lang="es" sz="1500" dirty="0">
                <a:cs typeface="Calibri"/>
                <a:hlinkClick r:id="rId3"/>
              </a:rPr>
              <a:t>https://www.eaeprogramas.es/blog/que-es-el-empowerment-y-como-puede-beneficiar-una-empresa</a:t>
            </a:r>
            <a:endParaRPr lang="es" sz="1500" dirty="0">
              <a:cs typeface="Calibri"/>
            </a:endParaRPr>
          </a:p>
          <a:p>
            <a:pPr marL="174625" indent="-174625">
              <a:spcBef>
                <a:spcPts val="0"/>
              </a:spcBef>
              <a:buSzPct val="100000"/>
            </a:pPr>
            <a:r>
              <a:rPr lang="es" sz="1500" dirty="0">
                <a:cs typeface="Calibri"/>
              </a:rPr>
              <a:t>Gestiopolis (2002), El empowerment en la empresa, </a:t>
            </a:r>
            <a:r>
              <a:rPr lang="es" sz="1500" dirty="0">
                <a:cs typeface="Calibri"/>
                <a:hlinkClick r:id="rId4"/>
              </a:rPr>
              <a:t>https://www.gestiopolis.com/el-empowerment-en-la-empresa/</a:t>
            </a:r>
            <a:endParaRPr lang="es" sz="1500" dirty="0">
              <a:cs typeface="Calibri"/>
            </a:endParaRPr>
          </a:p>
          <a:p>
            <a:pPr marL="174625" indent="-174625">
              <a:spcBef>
                <a:spcPts val="0"/>
              </a:spcBef>
              <a:buSzPct val="100000"/>
            </a:pPr>
            <a:r>
              <a:rPr lang="es" sz="1500" dirty="0">
                <a:cs typeface="Calibri"/>
              </a:rPr>
              <a:t>Pontificia Universidad Católica de Chile - Carmen Silva y María Loreto Martínez (2004), Empoderamiento: Proceso, Nivel y Contexto, </a:t>
            </a:r>
            <a:r>
              <a:rPr lang="es" sz="1500" dirty="0">
                <a:cs typeface="Calibri"/>
                <a:hlinkClick r:id="rId5"/>
              </a:rPr>
              <a:t>https://scielo.conicyt.cl/scielo.php?script=sci_arttext&amp;pid=S0718-22282004000200003</a:t>
            </a:r>
            <a:endParaRPr lang="es" sz="1500" dirty="0">
              <a:cs typeface="Calibri"/>
            </a:endParaRPr>
          </a:p>
          <a:p>
            <a:pPr marL="174625" indent="-174625">
              <a:spcBef>
                <a:spcPts val="0"/>
              </a:spcBef>
              <a:buSzPct val="100000"/>
            </a:pPr>
            <a:endParaRPr lang="es" sz="1500" dirty="0">
              <a:cs typeface="Calibri"/>
            </a:endParaRPr>
          </a:p>
          <a:p>
            <a:pPr marL="174625" indent="-174625">
              <a:spcBef>
                <a:spcPts val="0"/>
              </a:spcBef>
              <a:buSzPct val="100000"/>
            </a:pPr>
            <a:endParaRPr lang="es" sz="1500" dirty="0">
              <a:cs typeface="Calibri"/>
            </a:endParaRPr>
          </a:p>
          <a:p>
            <a:pPr marL="174625" indent="-174625">
              <a:spcBef>
                <a:spcPts val="0"/>
              </a:spcBef>
              <a:buSzPct val="100000"/>
            </a:pPr>
            <a:endParaRPr lang="es" sz="1500" dirty="0">
              <a:cs typeface="Calibri"/>
            </a:endParaRPr>
          </a:p>
          <a:p>
            <a:pPr marL="174625" indent="-174625">
              <a:spcBef>
                <a:spcPts val="0"/>
              </a:spcBef>
              <a:buSzPct val="100000"/>
            </a:pPr>
            <a:endParaRPr lang="es" sz="1500" dirty="0">
              <a:cs typeface="Calibri"/>
            </a:endParaRPr>
          </a:p>
          <a:p>
            <a:pPr marL="174625" indent="-174625">
              <a:spcBef>
                <a:spcPts val="0"/>
              </a:spcBef>
              <a:buSzPct val="100000"/>
            </a:pPr>
            <a:endParaRPr lang="es" sz="1500" dirty="0">
              <a:cs typeface="Calibri"/>
            </a:endParaRPr>
          </a:p>
          <a:p>
            <a:pPr marL="174625" indent="-174625">
              <a:spcBef>
                <a:spcPts val="0"/>
              </a:spcBef>
              <a:buSzPct val="100000"/>
            </a:pPr>
            <a:endParaRPr lang="es" sz="1500" dirty="0">
              <a:cs typeface="Calibri"/>
            </a:endParaRPr>
          </a:p>
        </p:txBody>
      </p:sp>
      <p:sp>
        <p:nvSpPr>
          <p:cNvPr id="4" name="Rectangle 5"/>
          <p:cNvSpPr/>
          <p:nvPr/>
        </p:nvSpPr>
        <p:spPr>
          <a:xfrm>
            <a:off x="511154" y="331345"/>
            <a:ext cx="1945800" cy="200055"/>
          </a:xfrm>
          <a:prstGeom prst="rect">
            <a:avLst/>
          </a:prstGeom>
        </p:spPr>
        <p:txBody>
          <a:bodyPr wrap="square" lIns="0" tIns="0" rIns="0" bIns="0">
            <a:spAutoFit/>
          </a:bodyPr>
          <a:lstStyle/>
          <a:p>
            <a:r>
              <a:rPr lang="en-US" sz="1300" dirty="0">
                <a:solidFill>
                  <a:srgbClr val="438AD7"/>
                </a:solidFill>
              </a:rPr>
              <a:t>/ BIBLIOGRAFÍA</a:t>
            </a:r>
          </a:p>
        </p:txBody>
      </p:sp>
    </p:spTree>
    <p:custDataLst>
      <p:tags r:id="rId1"/>
    </p:custDataLst>
    <p:extLst>
      <p:ext uri="{BB962C8B-B14F-4D97-AF65-F5344CB8AC3E}">
        <p14:creationId xmlns:p14="http://schemas.microsoft.com/office/powerpoint/2010/main" val="116785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12024" y="970963"/>
            <a:ext cx="7719531" cy="1477328"/>
          </a:xfrm>
          <a:prstGeom prst="rect">
            <a:avLst/>
          </a:prstGeom>
        </p:spPr>
        <p:txBody>
          <a:bodyPr vert="horz" wrap="square" lIns="0" tIns="0" rIns="0" bIns="0" rtlCol="0" anchor="t">
            <a:spAutoFit/>
          </a:bodyPr>
          <a:lstStyle/>
          <a:p>
            <a:pPr marL="185420" indent="-174625">
              <a:buSzPct val="100000"/>
              <a:buFont typeface="Arial" charset="0"/>
              <a:buChar char="•"/>
              <a:tabLst>
                <a:tab pos="120650" algn="l"/>
              </a:tabLst>
            </a:pPr>
            <a:r>
              <a:rPr lang="es-PE" sz="1600" spc="-10" dirty="0">
                <a:cs typeface="Source Sans Pro"/>
              </a:rPr>
              <a:t>Aprenderás cómo utilizar el concepto de empoderamiento para utilizarlo de manera correcta en tu vida personal y laboral.</a:t>
            </a:r>
            <a:br>
              <a:rPr lang="es-PE" sz="1600" spc="-10" dirty="0">
                <a:cs typeface="Source Sans Pro"/>
              </a:rPr>
            </a:br>
            <a:endParaRPr lang="es-PE" sz="1600" spc="-10">
              <a:cs typeface="Source Sans Pro"/>
            </a:endParaRPr>
          </a:p>
          <a:p>
            <a:pPr marL="185420" indent="-174625">
              <a:buSzPct val="100000"/>
              <a:buFont typeface="Arial" charset="0"/>
              <a:buChar char="•"/>
              <a:tabLst>
                <a:tab pos="120650" algn="l"/>
              </a:tabLst>
            </a:pPr>
            <a:r>
              <a:rPr lang="es-PE" sz="1600" spc="-10" dirty="0">
                <a:cs typeface="Source Sans Pro"/>
              </a:rPr>
              <a:t>Identificarás los diversos tipos de empoderamiento y cómo fomentarlo en los equipos de trabajo en donde te desarrolles.</a:t>
            </a:r>
            <a:br>
              <a:rPr lang="es-PE" sz="1600" spc="-10" dirty="0">
                <a:cs typeface="Source Sans Pro"/>
              </a:rPr>
            </a:br>
            <a:endParaRPr lang="es-PE" sz="1600" spc="-10">
              <a:cs typeface="Source Sans Pro"/>
            </a:endParaRPr>
          </a:p>
        </p:txBody>
      </p:sp>
      <p:sp>
        <p:nvSpPr>
          <p:cNvPr id="6" name="Rectangle 5"/>
          <p:cNvSpPr/>
          <p:nvPr/>
        </p:nvSpPr>
        <p:spPr>
          <a:xfrm>
            <a:off x="512024" y="331345"/>
            <a:ext cx="1945800" cy="200055"/>
          </a:xfrm>
          <a:prstGeom prst="rect">
            <a:avLst/>
          </a:prstGeom>
        </p:spPr>
        <p:txBody>
          <a:bodyPr wrap="square" lIns="0" tIns="0" rIns="0" bIns="0">
            <a:spAutoFit/>
          </a:bodyPr>
          <a:lstStyle/>
          <a:p>
            <a:r>
              <a:rPr lang="en-US" sz="1300" dirty="0">
                <a:solidFill>
                  <a:srgbClr val="438AD7"/>
                </a:solidFill>
              </a:rPr>
              <a:t>/ INTRODUCCIÓN</a:t>
            </a:r>
          </a:p>
        </p:txBody>
      </p:sp>
    </p:spTree>
    <p:custDataLst>
      <p:tags r:id="rId1"/>
    </p:custDataLst>
    <p:extLst>
      <p:ext uri="{BB962C8B-B14F-4D97-AF65-F5344CB8AC3E}">
        <p14:creationId xmlns:p14="http://schemas.microsoft.com/office/powerpoint/2010/main" val="37897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angle 3"/>
          <p:cNvSpPr/>
          <p:nvPr/>
        </p:nvSpPr>
        <p:spPr>
          <a:xfrm>
            <a:off x="424252" y="3703125"/>
            <a:ext cx="7966170" cy="480131"/>
          </a:xfrm>
          <a:prstGeom prst="rect">
            <a:avLst/>
          </a:prstGeom>
        </p:spPr>
        <p:txBody>
          <a:bodyPr wrap="square">
            <a:spAutoFit/>
          </a:bodyPr>
          <a:lstStyle/>
          <a:p>
            <a:pPr>
              <a:lnSpc>
                <a:spcPct val="90000"/>
              </a:lnSpc>
              <a:spcBef>
                <a:spcPts val="1000"/>
              </a:spcBef>
              <a:defRPr/>
            </a:pPr>
            <a:r>
              <a:rPr lang="es-PE" sz="2800" b="1" dirty="0">
                <a:solidFill>
                  <a:schemeClr val="bg1"/>
                </a:solidFill>
                <a:cs typeface="Calibri"/>
              </a:rPr>
              <a:t>/ </a:t>
            </a:r>
            <a:r>
              <a:rPr lang="es-PE" sz="2800" b="1" dirty="0" smtClean="0">
                <a:solidFill>
                  <a:schemeClr val="bg1"/>
                </a:solidFill>
                <a:cs typeface="Calibri"/>
              </a:rPr>
              <a:t>EMPODERAMIENTO</a:t>
            </a:r>
            <a:endParaRPr lang="es-PE" sz="2800" b="1" dirty="0">
              <a:solidFill>
                <a:schemeClr val="bg1"/>
              </a:solidFill>
              <a:cs typeface="Calibri"/>
            </a:endParaRPr>
          </a:p>
        </p:txBody>
      </p:sp>
    </p:spTree>
    <p:custDataLst>
      <p:tags r:id="rId1"/>
    </p:custDataLst>
    <p:extLst>
      <p:ext uri="{BB962C8B-B14F-4D97-AF65-F5344CB8AC3E}">
        <p14:creationId xmlns:p14="http://schemas.microsoft.com/office/powerpoint/2010/main" val="167716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a:t>
            </a:r>
            <a:r>
              <a:rPr lang="en-US" sz="1300" dirty="0" smtClean="0">
                <a:solidFill>
                  <a:srgbClr val="438AD7"/>
                </a:solidFill>
              </a:rPr>
              <a:t>EMPODERAMIENTO</a:t>
            </a:r>
            <a:endParaRPr lang="en-US" sz="1300" dirty="0">
              <a:solidFill>
                <a:srgbClr val="438AD7"/>
              </a:solidFill>
            </a:endParaRPr>
          </a:p>
        </p:txBody>
      </p:sp>
      <p:sp>
        <p:nvSpPr>
          <p:cNvPr id="11" name="object 7"/>
          <p:cNvSpPr txBox="1"/>
          <p:nvPr/>
        </p:nvSpPr>
        <p:spPr>
          <a:xfrm>
            <a:off x="512025" y="1315008"/>
            <a:ext cx="3844075" cy="1495382"/>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vert="horz" wrap="square" lIns="108000" tIns="108000" rIns="108000" bIns="108000" rtlCol="0" anchor="t">
            <a:spAutoFit/>
          </a:bodyPr>
          <a:lstStyle/>
          <a:p>
            <a:pPr marL="11430">
              <a:buSzPct val="100000"/>
              <a:tabLst>
                <a:tab pos="121285" algn="l"/>
              </a:tabLst>
            </a:pPr>
            <a:r>
              <a:rPr lang="es-PE" sz="1200" spc="-10" dirty="0">
                <a:solidFill>
                  <a:schemeClr val="tx1"/>
                </a:solidFill>
                <a:cs typeface="Source Sans Pro"/>
              </a:rPr>
              <a:t>“El empoderamiento implica que no concebimos a las personas como niños con necesidades o simples ciudadanos con derechos que deben ser defendidos por un agente externo, sino como seres humanos integrales que tienen necesidades y derechos, que son capaces de tomar el control sobre sus propias vidas”. </a:t>
            </a:r>
            <a:endParaRPr lang="es-ES" dirty="0"/>
          </a:p>
          <a:p>
            <a:pPr marL="11430" algn="r">
              <a:buSzPct val="100000"/>
              <a:tabLst>
                <a:tab pos="121285" algn="l"/>
              </a:tabLst>
            </a:pPr>
            <a:r>
              <a:rPr lang="es-PE" sz="1100" b="1" spc="-10" dirty="0">
                <a:solidFill>
                  <a:srgbClr val="0197A7"/>
                </a:solidFill>
                <a:cs typeface="Source Sans Pro"/>
              </a:rPr>
              <a:t>Rappaport</a:t>
            </a:r>
          </a:p>
        </p:txBody>
      </p:sp>
      <p:sp>
        <p:nvSpPr>
          <p:cNvPr id="9" name="object 7"/>
          <p:cNvSpPr txBox="1"/>
          <p:nvPr/>
        </p:nvSpPr>
        <p:spPr>
          <a:xfrm>
            <a:off x="512025" y="2924496"/>
            <a:ext cx="3844075" cy="1126050"/>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vert="horz" wrap="square" lIns="108000" tIns="108000" rIns="108000" bIns="108000" rtlCol="0">
            <a:spAutoFit/>
          </a:bodyPr>
          <a:lstStyle/>
          <a:p>
            <a:pPr marL="11725">
              <a:buSzPct val="100000"/>
              <a:tabLst>
                <a:tab pos="121285" algn="l"/>
              </a:tabLst>
            </a:pPr>
            <a:r>
              <a:rPr lang="es-PE" sz="1200" spc="-10" dirty="0">
                <a:solidFill>
                  <a:schemeClr val="tx1"/>
                </a:solidFill>
                <a:cs typeface="Source Sans Pro"/>
              </a:rPr>
              <a:t>“El empoderamiento es un proceso en el que los individuos aprenden a ver una mayor correspondencia entre sus metas, un sentido de cómo lograrlas y una relación entre sus esfuerzos y resultados de vida”.</a:t>
            </a:r>
          </a:p>
          <a:p>
            <a:pPr marL="11725" algn="r">
              <a:buSzPct val="100000"/>
              <a:tabLst>
                <a:tab pos="121285" algn="l"/>
              </a:tabLst>
            </a:pPr>
            <a:r>
              <a:rPr lang="pl-PL" sz="1100" b="1" spc="-10" dirty="0" err="1">
                <a:solidFill>
                  <a:srgbClr val="68529F"/>
                </a:solidFill>
                <a:cs typeface="Source Sans Pro"/>
              </a:rPr>
              <a:t>Mechanic</a:t>
            </a:r>
            <a:r>
              <a:rPr lang="pl-PL" sz="1100" b="1" spc="-10" dirty="0">
                <a:solidFill>
                  <a:srgbClr val="68529F"/>
                </a:solidFill>
                <a:cs typeface="Source Sans Pro"/>
              </a:rPr>
              <a:t> (1991)</a:t>
            </a:r>
          </a:p>
        </p:txBody>
      </p:sp>
      <p:sp>
        <p:nvSpPr>
          <p:cNvPr id="7" name="object 7"/>
          <p:cNvSpPr txBox="1"/>
          <p:nvPr/>
        </p:nvSpPr>
        <p:spPr>
          <a:xfrm>
            <a:off x="512025" y="970963"/>
            <a:ext cx="8128738" cy="246221"/>
          </a:xfrm>
          <a:prstGeom prst="rect">
            <a:avLst/>
          </a:prstGeom>
        </p:spPr>
        <p:txBody>
          <a:bodyPr vert="horz" wrap="square" lIns="0" tIns="0" rIns="0" bIns="0" rtlCol="0">
            <a:spAutoFit/>
          </a:bodyPr>
          <a:lstStyle/>
          <a:p>
            <a:pPr marL="11113">
              <a:buSzPct val="100000"/>
              <a:tabLst>
                <a:tab pos="120650" algn="l"/>
              </a:tabLst>
            </a:pPr>
            <a:r>
              <a:rPr lang="en-US" sz="1600" b="1" spc="-10" dirty="0">
                <a:cs typeface="Source Sans Pro"/>
              </a:rPr>
              <a:t>DEFINICIONES</a:t>
            </a:r>
          </a:p>
        </p:txBody>
      </p:sp>
      <p:sp>
        <p:nvSpPr>
          <p:cNvPr id="10" name="object 7"/>
          <p:cNvSpPr txBox="1"/>
          <p:nvPr/>
        </p:nvSpPr>
        <p:spPr>
          <a:xfrm>
            <a:off x="512025" y="4164651"/>
            <a:ext cx="3844075" cy="941384"/>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vert="horz" wrap="square" lIns="108000" tIns="108000" rIns="108000" bIns="108000" rtlCol="0" anchor="t">
            <a:spAutoFit/>
          </a:bodyPr>
          <a:lstStyle/>
          <a:p>
            <a:pPr marL="11430">
              <a:buSzPct val="100000"/>
              <a:tabLst>
                <a:tab pos="121285" algn="l"/>
              </a:tabLst>
            </a:pPr>
            <a:r>
              <a:rPr lang="es-PE" sz="1200" spc="-10" dirty="0">
                <a:solidFill>
                  <a:schemeClr val="tx1"/>
                </a:solidFill>
                <a:cs typeface="Source Sans Pro"/>
              </a:rPr>
              <a:t>“El empoderamiento es un proceso de potenciación que debe estar acompañado con los logros y resultados a corto plazo”.</a:t>
            </a:r>
            <a:endParaRPr lang="es-ES">
              <a:solidFill>
                <a:schemeClr val="tx1"/>
              </a:solidFill>
            </a:endParaRPr>
          </a:p>
          <a:p>
            <a:pPr marL="11430" algn="r">
              <a:buSzPct val="100000"/>
              <a:tabLst>
                <a:tab pos="121285" algn="l"/>
              </a:tabLst>
            </a:pPr>
            <a:r>
              <a:rPr lang="es-PE" sz="1100" b="1" spc="-10" dirty="0">
                <a:solidFill>
                  <a:srgbClr val="E5584B"/>
                </a:solidFill>
                <a:cs typeface="Source Sans Pro"/>
              </a:rPr>
              <a:t>Zimmerman (2000)</a:t>
            </a:r>
          </a:p>
        </p:txBody>
      </p:sp>
      <p:pic>
        <p:nvPicPr>
          <p:cNvPr id="12" name="Picture 2" descr="Resultado de imagen para empoderamiento&quot;"/>
          <p:cNvPicPr>
            <a:picLocks noChangeAspect="1" noChangeArrowheads="1"/>
          </p:cNvPicPr>
          <p:nvPr/>
        </p:nvPicPr>
        <p:blipFill rotWithShape="1">
          <a:blip r:embed="rId4">
            <a:extLst>
              <a:ext uri="{28A0092B-C50C-407E-A947-70E740481C1C}">
                <a14:useLocalDpi xmlns:a14="http://schemas.microsoft.com/office/drawing/2010/main" val="0"/>
              </a:ext>
            </a:extLst>
          </a:blip>
          <a:srcRect l="11038" t="2544" r="14509" b="21263"/>
          <a:stretch/>
        </p:blipFill>
        <p:spPr bwMode="auto">
          <a:xfrm>
            <a:off x="4824413" y="912813"/>
            <a:ext cx="3816350" cy="241328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1161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512025" y="970963"/>
            <a:ext cx="8128738" cy="1107996"/>
          </a:xfrm>
          <a:prstGeom prst="rect">
            <a:avLst/>
          </a:prstGeom>
        </p:spPr>
        <p:txBody>
          <a:bodyPr vert="horz" wrap="square" lIns="0" tIns="0" rIns="0" bIns="0" rtlCol="0" anchor="t">
            <a:spAutoFit/>
          </a:bodyPr>
          <a:lstStyle/>
          <a:p>
            <a:pPr marL="10795">
              <a:buSzPct val="100000"/>
              <a:tabLst>
                <a:tab pos="120650" algn="l"/>
              </a:tabLst>
            </a:pPr>
            <a:r>
              <a:rPr lang="es-PE" sz="1600" spc="-10" dirty="0">
                <a:cs typeface="Source Sans Pro"/>
              </a:rPr>
              <a:t>El </a:t>
            </a:r>
            <a:r>
              <a:rPr lang="es-PE" sz="1600" b="1" spc="-10" dirty="0" err="1">
                <a:cs typeface="Source Sans Pro"/>
              </a:rPr>
              <a:t>empowerment</a:t>
            </a:r>
            <a:r>
              <a:rPr lang="es-PE" sz="1600" spc="-10" dirty="0">
                <a:cs typeface="Source Sans Pro"/>
              </a:rPr>
              <a:t> es un término de origen anglosajón, pero en castellano existen algunas palabras como fortalecimiento, empoderamiento u otorgamiento de poderes, que intentan dar vida a esta definición dentro de nuestro idioma.</a:t>
            </a:r>
            <a:r>
              <a:rPr lang="en-US" sz="1600" spc="-10" dirty="0">
                <a:cs typeface="Source Sans Pro"/>
              </a:rPr>
              <a:t> </a:t>
            </a:r>
            <a:endParaRPr lang="es-ES" dirty="0"/>
          </a:p>
          <a:p>
            <a:pPr marL="10795">
              <a:buSzPct val="100000"/>
              <a:tabLst>
                <a:tab pos="120650" algn="l"/>
              </a:tabLst>
            </a:pPr>
            <a:r>
              <a:rPr lang="en-US" sz="1200" spc="-10" dirty="0">
                <a:cs typeface="Source Sans Pro"/>
              </a:rPr>
              <a:t>Fuente: </a:t>
            </a:r>
            <a:r>
              <a:rPr lang="en-US" sz="1200" spc="-10" dirty="0">
                <a:cs typeface="Source Sans Pro"/>
                <a:hlinkClick r:id="rId4"/>
              </a:rPr>
              <a:t>https://www.coursehero.com/file/p7svlil/31-Definici%C3%B3n-de-empowerment-El-Empowerment-es-un-t%C3%A9rmino-de-origen-anglosaj%C3%B3n/</a:t>
            </a:r>
            <a:endParaRPr lang="en-US" sz="1200" spc="-10" dirty="0">
              <a:cs typeface="Source Sans Pro"/>
            </a:endParaRPr>
          </a:p>
        </p:txBody>
      </p:sp>
      <p:sp>
        <p:nvSpPr>
          <p:cNvPr id="8" name="object 7"/>
          <p:cNvSpPr txBox="1"/>
          <p:nvPr/>
        </p:nvSpPr>
        <p:spPr>
          <a:xfrm>
            <a:off x="512025" y="2388429"/>
            <a:ext cx="8128738" cy="2187879"/>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vert="horz" wrap="square" lIns="108000" tIns="108000" rIns="108000" bIns="108000" rtlCol="0" anchor="t">
            <a:spAutoFit/>
          </a:bodyPr>
          <a:lstStyle/>
          <a:p>
            <a:pPr marL="11430">
              <a:buSzPct val="100000"/>
              <a:tabLst>
                <a:tab pos="121285" algn="l"/>
              </a:tabLst>
            </a:pPr>
            <a:r>
              <a:rPr lang="es-PE" sz="1600" spc="-10" dirty="0">
                <a:solidFill>
                  <a:schemeClr val="tx1"/>
                </a:solidFill>
                <a:cs typeface="Source Sans Pro"/>
              </a:rPr>
              <a:t>“Este proceso de </a:t>
            </a:r>
            <a:r>
              <a:rPr lang="es-PE" sz="1600" spc="-10" dirty="0" err="1">
                <a:solidFill>
                  <a:schemeClr val="tx1"/>
                </a:solidFill>
                <a:cs typeface="Source Sans Pro"/>
              </a:rPr>
              <a:t>empowerment</a:t>
            </a:r>
            <a:r>
              <a:rPr lang="es-PE" sz="1600" spc="-10" dirty="0">
                <a:solidFill>
                  <a:schemeClr val="tx1"/>
                </a:solidFill>
                <a:cs typeface="Source Sans Pro"/>
              </a:rPr>
              <a:t> se inicia estimulando a los líderes de opinión o mandos intermedios de la organización para que cumplan un papel de guías hacia los objetivos de la empresa y no de supervisores del cumplimiento de los mismos. Posteriormente, se debe compartir la información con todos los empleados para aprovechar al máximo el capital humano y permitirles entender la situación actual en términos claros, crear confianza en toda la organización, acabar con el modo de pensar jerárquico tradicional, ayudar a las personas a ser más responsables y, a su vez, estimularlas para actuar como si fueran dueñas de la empresa”. </a:t>
            </a:r>
            <a:endParaRPr lang="es-ES" dirty="0">
              <a:solidFill>
                <a:schemeClr val="tx1"/>
              </a:solidFill>
              <a:cs typeface="Calibri"/>
            </a:endParaRPr>
          </a:p>
          <a:p>
            <a:pPr marL="11430">
              <a:tabLst>
                <a:tab pos="121285" algn="l"/>
              </a:tabLst>
            </a:pPr>
            <a:r>
              <a:rPr lang="es-PE" sz="1600" b="1" spc="-10" dirty="0">
                <a:solidFill>
                  <a:srgbClr val="0197A7"/>
                </a:solidFill>
                <a:cs typeface="Source Sans Pro"/>
              </a:rPr>
              <a:t>(Organización Mundial de la Salud, 1998:16).</a:t>
            </a:r>
            <a:endParaRPr lang="es-PE" dirty="0"/>
          </a:p>
        </p:txBody>
      </p:sp>
      <p:sp>
        <p:nvSpPr>
          <p:cNvPr id="5"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a:t>
            </a:r>
            <a:r>
              <a:rPr lang="en-US" sz="1300" dirty="0" smtClean="0">
                <a:solidFill>
                  <a:srgbClr val="438AD7"/>
                </a:solidFill>
              </a:rPr>
              <a:t>EMPODERAMIENTO</a:t>
            </a:r>
            <a:endParaRPr lang="en-US" sz="1300" dirty="0">
              <a:solidFill>
                <a:srgbClr val="438AD7"/>
              </a:solidFill>
            </a:endParaRPr>
          </a:p>
        </p:txBody>
      </p:sp>
    </p:spTree>
    <p:custDataLst>
      <p:tags r:id="rId1"/>
    </p:custDataLst>
    <p:extLst>
      <p:ext uri="{BB962C8B-B14F-4D97-AF65-F5344CB8AC3E}">
        <p14:creationId xmlns:p14="http://schemas.microsoft.com/office/powerpoint/2010/main" val="21463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7" name="Rectangle 3"/>
          <p:cNvSpPr/>
          <p:nvPr/>
        </p:nvSpPr>
        <p:spPr>
          <a:xfrm>
            <a:off x="424252" y="3703125"/>
            <a:ext cx="7966170" cy="480131"/>
          </a:xfrm>
          <a:prstGeom prst="rect">
            <a:avLst/>
          </a:prstGeom>
        </p:spPr>
        <p:txBody>
          <a:bodyPr wrap="square">
            <a:spAutoFit/>
          </a:bodyPr>
          <a:lstStyle/>
          <a:p>
            <a:pPr lvl="0">
              <a:lnSpc>
                <a:spcPct val="90000"/>
              </a:lnSpc>
              <a:spcBef>
                <a:spcPts val="1000"/>
              </a:spcBef>
              <a:defRPr/>
            </a:pPr>
            <a:r>
              <a:rPr lang="es-PE" sz="2800" b="1" dirty="0">
                <a:solidFill>
                  <a:schemeClr val="bg1"/>
                </a:solidFill>
                <a:latin typeface="Calibri"/>
                <a:cs typeface="Calibri"/>
              </a:rPr>
              <a:t>/ </a:t>
            </a:r>
            <a:r>
              <a:rPr lang="es-PE" sz="2800" b="1" dirty="0">
                <a:solidFill>
                  <a:schemeClr val="bg1"/>
                </a:solidFill>
                <a:cs typeface="Calibri"/>
              </a:rPr>
              <a:t>TIPOS DE EMPODERAMIENTO</a:t>
            </a:r>
          </a:p>
        </p:txBody>
      </p:sp>
    </p:spTree>
    <p:custDataLst>
      <p:tags r:id="rId1"/>
    </p:custDataLst>
    <p:extLst>
      <p:ext uri="{BB962C8B-B14F-4D97-AF65-F5344CB8AC3E}">
        <p14:creationId xmlns:p14="http://schemas.microsoft.com/office/powerpoint/2010/main" val="77853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TIPOS DE EMPODERAMIENTO</a:t>
            </a:r>
          </a:p>
        </p:txBody>
      </p:sp>
      <p:sp>
        <p:nvSpPr>
          <p:cNvPr id="11" name="object 7"/>
          <p:cNvSpPr txBox="1"/>
          <p:nvPr/>
        </p:nvSpPr>
        <p:spPr>
          <a:xfrm>
            <a:off x="512025" y="1315008"/>
            <a:ext cx="8128738" cy="956773"/>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vert="horz" wrap="square" lIns="108000" tIns="108000" rIns="108000" bIns="108000" rtlCol="0">
            <a:spAutoFit/>
          </a:bodyPr>
          <a:lstStyle/>
          <a:p>
            <a:pPr marL="11725">
              <a:buSzPct val="100000"/>
              <a:tabLst>
                <a:tab pos="121285" algn="l"/>
              </a:tabLst>
            </a:pPr>
            <a:r>
              <a:rPr lang="es-PE" sz="1600" spc="-10">
                <a:solidFill>
                  <a:schemeClr val="tx1"/>
                </a:solidFill>
                <a:cs typeface="Source Sans Pro"/>
              </a:rPr>
              <a:t>Se centra en las condiciones en el ambiente de trabajo tales como la variedad, autonomía, carga de trabajo, soporte de la organización y posición dentro de la empresa; estas constituyen las características estructurales del empleo.</a:t>
            </a:r>
          </a:p>
        </p:txBody>
      </p:sp>
      <p:sp>
        <p:nvSpPr>
          <p:cNvPr id="7" name="object 7"/>
          <p:cNvSpPr txBox="1"/>
          <p:nvPr/>
        </p:nvSpPr>
        <p:spPr>
          <a:xfrm>
            <a:off x="512025" y="970963"/>
            <a:ext cx="8128738" cy="246221"/>
          </a:xfrm>
          <a:prstGeom prst="rect">
            <a:avLst/>
          </a:prstGeom>
        </p:spPr>
        <p:txBody>
          <a:bodyPr vert="horz" wrap="square" lIns="0" tIns="0" rIns="0" bIns="0" rtlCol="0">
            <a:spAutoFit/>
          </a:bodyPr>
          <a:lstStyle/>
          <a:p>
            <a:pPr marL="11113">
              <a:buSzPct val="100000"/>
              <a:tabLst>
                <a:tab pos="120650" algn="l"/>
              </a:tabLst>
            </a:pPr>
            <a:r>
              <a:rPr lang="en-US" sz="1600" b="1" spc="-10" dirty="0">
                <a:cs typeface="Source Sans Pro"/>
              </a:rPr>
              <a:t>EMPODERAMIENTO ESTRUCTURAL – </a:t>
            </a:r>
            <a:r>
              <a:rPr lang="en-US" sz="1600" b="1" spc="-10" dirty="0" err="1">
                <a:cs typeface="Source Sans Pro"/>
              </a:rPr>
              <a:t>según</a:t>
            </a:r>
            <a:r>
              <a:rPr lang="en-US" sz="1600" b="1" spc="-10" dirty="0">
                <a:cs typeface="Source Sans Pro"/>
              </a:rPr>
              <a:t> </a:t>
            </a:r>
            <a:r>
              <a:rPr lang="en-US" sz="1600" b="1" spc="-10" dirty="0" err="1">
                <a:cs typeface="Source Sans Pro"/>
              </a:rPr>
              <a:t>Kanter</a:t>
            </a:r>
            <a:endParaRPr lang="en-US" sz="1600" b="1" spc="-10" dirty="0">
              <a:cs typeface="Source Sans Pro"/>
            </a:endParaRPr>
          </a:p>
        </p:txBody>
      </p:sp>
      <p:pic>
        <p:nvPicPr>
          <p:cNvPr id="8" name="Picture 2" descr="Resultado de imagen para empoderamiento estructural&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3675" y="2492375"/>
            <a:ext cx="3676650" cy="27051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3301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TIPOS DE EMPODERAMIENTO</a:t>
            </a:r>
          </a:p>
        </p:txBody>
      </p:sp>
      <p:sp>
        <p:nvSpPr>
          <p:cNvPr id="11" name="object 7"/>
          <p:cNvSpPr txBox="1"/>
          <p:nvPr/>
        </p:nvSpPr>
        <p:spPr>
          <a:xfrm>
            <a:off x="512025" y="1315008"/>
            <a:ext cx="8128738" cy="710552"/>
          </a:xfrm>
          <a:prstGeom prst="rect">
            <a:avLst/>
          </a:prstGeom>
          <a:solidFill>
            <a:schemeClr val="accent5">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vert="horz" wrap="square" lIns="108000" tIns="108000" rIns="108000" bIns="108000" rtlCol="0">
            <a:spAutoFit/>
          </a:bodyPr>
          <a:lstStyle/>
          <a:p>
            <a:pPr marL="11725">
              <a:buSzPct val="100000"/>
              <a:tabLst>
                <a:tab pos="121285" algn="l"/>
              </a:tabLst>
            </a:pPr>
            <a:r>
              <a:rPr lang="es-PE" sz="1600" spc="-10" dirty="0">
                <a:solidFill>
                  <a:schemeClr val="tx1"/>
                </a:solidFill>
                <a:cs typeface="Source Sans Pro"/>
              </a:rPr>
              <a:t>Es la interpretación mental de cada individuo a las cambios estructurales del ambiente</a:t>
            </a:r>
            <a:br>
              <a:rPr lang="es-PE" sz="1600" spc="-10" dirty="0">
                <a:solidFill>
                  <a:schemeClr val="tx1"/>
                </a:solidFill>
                <a:cs typeface="Source Sans Pro"/>
              </a:rPr>
            </a:br>
            <a:r>
              <a:rPr lang="es-PE" sz="1600" spc="-10" dirty="0">
                <a:solidFill>
                  <a:schemeClr val="tx1"/>
                </a:solidFill>
                <a:cs typeface="Source Sans Pro"/>
              </a:rPr>
              <a:t>de trabajo.</a:t>
            </a:r>
          </a:p>
        </p:txBody>
      </p:sp>
      <p:sp>
        <p:nvSpPr>
          <p:cNvPr id="7" name="object 7"/>
          <p:cNvSpPr txBox="1"/>
          <p:nvPr/>
        </p:nvSpPr>
        <p:spPr>
          <a:xfrm>
            <a:off x="512025" y="970963"/>
            <a:ext cx="8128738" cy="246221"/>
          </a:xfrm>
          <a:prstGeom prst="rect">
            <a:avLst/>
          </a:prstGeom>
        </p:spPr>
        <p:txBody>
          <a:bodyPr vert="horz" wrap="square" lIns="0" tIns="0" rIns="0" bIns="0" rtlCol="0" anchor="t">
            <a:spAutoFit/>
          </a:bodyPr>
          <a:lstStyle/>
          <a:p>
            <a:pPr marL="10795">
              <a:buSzPct val="100000"/>
              <a:tabLst>
                <a:tab pos="120650" algn="l"/>
              </a:tabLst>
            </a:pPr>
            <a:r>
              <a:rPr lang="en-US" sz="1600" b="1" spc="-10" dirty="0">
                <a:cs typeface="Source Sans Pro"/>
              </a:rPr>
              <a:t>EMPODERAMIENTO PSICOLÓGICO – </a:t>
            </a:r>
            <a:r>
              <a:rPr lang="es-PE" sz="1600" b="1" spc="-10" dirty="0">
                <a:cs typeface="Source Sans Pro"/>
              </a:rPr>
              <a:t>según</a:t>
            </a:r>
            <a:r>
              <a:rPr lang="en-US" sz="1600" b="1" spc="-10" dirty="0">
                <a:cs typeface="Source Sans Pro"/>
              </a:rPr>
              <a:t> Spreitzer</a:t>
            </a:r>
          </a:p>
        </p:txBody>
      </p:sp>
      <p:pic>
        <p:nvPicPr>
          <p:cNvPr id="9" name="Picture 2" descr="Resultado de imagen para empoderamiento psicologico&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266" y="2197010"/>
            <a:ext cx="3025468" cy="300046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67796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23" y="331345"/>
            <a:ext cx="3914061" cy="200055"/>
          </a:xfrm>
          <a:prstGeom prst="rect">
            <a:avLst/>
          </a:prstGeom>
        </p:spPr>
        <p:txBody>
          <a:bodyPr wrap="square" lIns="0" tIns="0" rIns="0" bIns="0">
            <a:spAutoFit/>
          </a:bodyPr>
          <a:lstStyle/>
          <a:p>
            <a:r>
              <a:rPr lang="en-US" sz="1300" dirty="0">
                <a:solidFill>
                  <a:srgbClr val="438AD7"/>
                </a:solidFill>
              </a:rPr>
              <a:t>/ TIPOS DE EMPODERAMIENTO</a:t>
            </a:r>
          </a:p>
        </p:txBody>
      </p:sp>
      <p:grpSp>
        <p:nvGrpSpPr>
          <p:cNvPr id="14" name="Agrupar 13"/>
          <p:cNvGrpSpPr/>
          <p:nvPr/>
        </p:nvGrpSpPr>
        <p:grpSpPr>
          <a:xfrm>
            <a:off x="1972827" y="1085434"/>
            <a:ext cx="6667935" cy="3803324"/>
            <a:chOff x="1972827" y="1029344"/>
            <a:chExt cx="6667935" cy="3803324"/>
          </a:xfrm>
        </p:grpSpPr>
        <p:sp>
          <p:nvSpPr>
            <p:cNvPr id="3" name="Forma libre 2"/>
            <p:cNvSpPr/>
            <p:nvPr/>
          </p:nvSpPr>
          <p:spPr>
            <a:xfrm>
              <a:off x="3842265" y="1137915"/>
              <a:ext cx="4798497" cy="1585912"/>
            </a:xfrm>
            <a:custGeom>
              <a:avLst/>
              <a:gdLst>
                <a:gd name="connsiteX0" fmla="*/ 264324 w 1585912"/>
                <a:gd name="connsiteY0" fmla="*/ 0 h 3901440"/>
                <a:gd name="connsiteX1" fmla="*/ 1321588 w 1585912"/>
                <a:gd name="connsiteY1" fmla="*/ 0 h 3901440"/>
                <a:gd name="connsiteX2" fmla="*/ 1585912 w 1585912"/>
                <a:gd name="connsiteY2" fmla="*/ 264324 h 3901440"/>
                <a:gd name="connsiteX3" fmla="*/ 1585912 w 1585912"/>
                <a:gd name="connsiteY3" fmla="*/ 3901440 h 3901440"/>
                <a:gd name="connsiteX4" fmla="*/ 1585912 w 1585912"/>
                <a:gd name="connsiteY4" fmla="*/ 3901440 h 3901440"/>
                <a:gd name="connsiteX5" fmla="*/ 0 w 1585912"/>
                <a:gd name="connsiteY5" fmla="*/ 3901440 h 3901440"/>
                <a:gd name="connsiteX6" fmla="*/ 0 w 1585912"/>
                <a:gd name="connsiteY6" fmla="*/ 3901440 h 3901440"/>
                <a:gd name="connsiteX7" fmla="*/ 0 w 1585912"/>
                <a:gd name="connsiteY7" fmla="*/ 264324 h 3901440"/>
                <a:gd name="connsiteX8" fmla="*/ 264324 w 1585912"/>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12" h="3901440">
                  <a:moveTo>
                    <a:pt x="1585912" y="650253"/>
                  </a:moveTo>
                  <a:lnTo>
                    <a:pt x="1585912" y="3251187"/>
                  </a:lnTo>
                  <a:cubicBezTo>
                    <a:pt x="1585912" y="3610311"/>
                    <a:pt x="1537807" y="3901440"/>
                    <a:pt x="1478466" y="3901440"/>
                  </a:cubicBezTo>
                  <a:lnTo>
                    <a:pt x="0" y="3901440"/>
                  </a:lnTo>
                  <a:lnTo>
                    <a:pt x="0" y="3901440"/>
                  </a:lnTo>
                  <a:lnTo>
                    <a:pt x="0" y="0"/>
                  </a:lnTo>
                  <a:lnTo>
                    <a:pt x="0" y="0"/>
                  </a:lnTo>
                  <a:lnTo>
                    <a:pt x="1478466" y="0"/>
                  </a:lnTo>
                  <a:cubicBezTo>
                    <a:pt x="1537807" y="0"/>
                    <a:pt x="1585912" y="291129"/>
                    <a:pt x="1585912" y="650253"/>
                  </a:cubicBezTo>
                  <a:close/>
                </a:path>
              </a:pathLst>
            </a:custGeom>
            <a:solidFill>
              <a:schemeClr val="accent5">
                <a:lumMod val="20000"/>
                <a:lumOff val="8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201243" rIns="325068" bIns="201243" numCol="1" spcCol="1270" anchor="ctr" anchorCtr="0">
              <a:noAutofit/>
            </a:bodyPr>
            <a:lstStyle/>
            <a:p>
              <a:pPr marL="0" lvl="1" defTabSz="711200">
                <a:lnSpc>
                  <a:spcPct val="90000"/>
                </a:lnSpc>
                <a:spcBef>
                  <a:spcPct val="0"/>
                </a:spcBef>
                <a:spcAft>
                  <a:spcPct val="15000"/>
                </a:spcAft>
              </a:pPr>
              <a:r>
                <a:rPr lang="es-PE" sz="1600" b="0" i="0" kern="1200" dirty="0"/>
                <a:t>Implementó el empowerment, animando a sus colaboradores a interactuar con otras áreas y a involucrarse en las reuniones de la empresa participando y aportando sobre nuevas ideas. También anima a sus colaboradores</a:t>
              </a:r>
              <a:r>
                <a:rPr lang="es-PE" sz="1600" dirty="0"/>
                <a:t> </a:t>
              </a:r>
              <a:r>
                <a:rPr lang="es-PE" sz="1600" b="0" i="0" kern="1200" dirty="0"/>
                <a:t> a impulsar sus propios proyectos en la organización.</a:t>
              </a:r>
              <a:endParaRPr lang="es-PE" sz="1600" kern="1200" dirty="0"/>
            </a:p>
          </p:txBody>
        </p:sp>
        <p:sp>
          <p:nvSpPr>
            <p:cNvPr id="4" name="Forma libre 3"/>
            <p:cNvSpPr/>
            <p:nvPr/>
          </p:nvSpPr>
          <p:spPr>
            <a:xfrm>
              <a:off x="1972827" y="1029344"/>
              <a:ext cx="1946393" cy="1803054"/>
            </a:xfrm>
            <a:custGeom>
              <a:avLst/>
              <a:gdLst>
                <a:gd name="connsiteX0" fmla="*/ 0 w 2194560"/>
                <a:gd name="connsiteY0" fmla="*/ 330405 h 1982390"/>
                <a:gd name="connsiteX1" fmla="*/ 330405 w 2194560"/>
                <a:gd name="connsiteY1" fmla="*/ 0 h 1982390"/>
                <a:gd name="connsiteX2" fmla="*/ 1864155 w 2194560"/>
                <a:gd name="connsiteY2" fmla="*/ 0 h 1982390"/>
                <a:gd name="connsiteX3" fmla="*/ 2194560 w 2194560"/>
                <a:gd name="connsiteY3" fmla="*/ 330405 h 1982390"/>
                <a:gd name="connsiteX4" fmla="*/ 2194560 w 2194560"/>
                <a:gd name="connsiteY4" fmla="*/ 1651985 h 1982390"/>
                <a:gd name="connsiteX5" fmla="*/ 1864155 w 2194560"/>
                <a:gd name="connsiteY5" fmla="*/ 1982390 h 1982390"/>
                <a:gd name="connsiteX6" fmla="*/ 330405 w 2194560"/>
                <a:gd name="connsiteY6" fmla="*/ 1982390 h 1982390"/>
                <a:gd name="connsiteX7" fmla="*/ 0 w 2194560"/>
                <a:gd name="connsiteY7" fmla="*/ 1651985 h 1982390"/>
                <a:gd name="connsiteX8" fmla="*/ 0 w 2194560"/>
                <a:gd name="connsiteY8" fmla="*/ 330405 h 198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1982390">
                  <a:moveTo>
                    <a:pt x="0" y="330405"/>
                  </a:moveTo>
                  <a:cubicBezTo>
                    <a:pt x="0" y="147927"/>
                    <a:pt x="147927" y="0"/>
                    <a:pt x="330405" y="0"/>
                  </a:cubicBezTo>
                  <a:lnTo>
                    <a:pt x="1864155" y="0"/>
                  </a:lnTo>
                  <a:cubicBezTo>
                    <a:pt x="2046633" y="0"/>
                    <a:pt x="2194560" y="147927"/>
                    <a:pt x="2194560" y="330405"/>
                  </a:cubicBezTo>
                  <a:lnTo>
                    <a:pt x="2194560" y="1651985"/>
                  </a:lnTo>
                  <a:cubicBezTo>
                    <a:pt x="2194560" y="1834463"/>
                    <a:pt x="2046633" y="1982390"/>
                    <a:pt x="1864155" y="1982390"/>
                  </a:cubicBezTo>
                  <a:lnTo>
                    <a:pt x="330405" y="1982390"/>
                  </a:lnTo>
                  <a:cubicBezTo>
                    <a:pt x="147927" y="1982390"/>
                    <a:pt x="0" y="1834463"/>
                    <a:pt x="0" y="1651985"/>
                  </a:cubicBezTo>
                  <a:lnTo>
                    <a:pt x="0" y="330405"/>
                  </a:lnTo>
                  <a:close/>
                </a:path>
              </a:pathLst>
            </a:custGeom>
            <a:solidFill>
              <a:srgbClr val="2EB1B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732" tIns="127252" rIns="157732" bIns="127252" numCol="1" spcCol="1270" anchor="ctr" anchorCtr="0">
              <a:noAutofit/>
            </a:bodyPr>
            <a:lstStyle/>
            <a:p>
              <a:pPr lvl="0" algn="ctr" defTabSz="711200">
                <a:lnSpc>
                  <a:spcPct val="90000"/>
                </a:lnSpc>
                <a:spcBef>
                  <a:spcPct val="0"/>
                </a:spcBef>
                <a:spcAft>
                  <a:spcPct val="35000"/>
                </a:spcAft>
              </a:pPr>
              <a:r>
                <a:rPr lang="es-PE" sz="1600" b="1" i="0" kern="1200" dirty="0"/>
                <a:t>Google</a:t>
              </a:r>
              <a:endParaRPr lang="es-PE" sz="1600" kern="1200" dirty="0"/>
            </a:p>
          </p:txBody>
        </p:sp>
        <p:sp>
          <p:nvSpPr>
            <p:cNvPr id="5" name="Forma libre 4"/>
            <p:cNvSpPr/>
            <p:nvPr/>
          </p:nvSpPr>
          <p:spPr>
            <a:xfrm>
              <a:off x="3842265" y="3138185"/>
              <a:ext cx="4798497" cy="1585912"/>
            </a:xfrm>
            <a:custGeom>
              <a:avLst/>
              <a:gdLst>
                <a:gd name="connsiteX0" fmla="*/ 264324 w 1585912"/>
                <a:gd name="connsiteY0" fmla="*/ 0 h 3901440"/>
                <a:gd name="connsiteX1" fmla="*/ 1321588 w 1585912"/>
                <a:gd name="connsiteY1" fmla="*/ 0 h 3901440"/>
                <a:gd name="connsiteX2" fmla="*/ 1585912 w 1585912"/>
                <a:gd name="connsiteY2" fmla="*/ 264324 h 3901440"/>
                <a:gd name="connsiteX3" fmla="*/ 1585912 w 1585912"/>
                <a:gd name="connsiteY3" fmla="*/ 3901440 h 3901440"/>
                <a:gd name="connsiteX4" fmla="*/ 1585912 w 1585912"/>
                <a:gd name="connsiteY4" fmla="*/ 3901440 h 3901440"/>
                <a:gd name="connsiteX5" fmla="*/ 0 w 1585912"/>
                <a:gd name="connsiteY5" fmla="*/ 3901440 h 3901440"/>
                <a:gd name="connsiteX6" fmla="*/ 0 w 1585912"/>
                <a:gd name="connsiteY6" fmla="*/ 3901440 h 3901440"/>
                <a:gd name="connsiteX7" fmla="*/ 0 w 1585912"/>
                <a:gd name="connsiteY7" fmla="*/ 264324 h 3901440"/>
                <a:gd name="connsiteX8" fmla="*/ 264324 w 1585912"/>
                <a:gd name="connsiteY8" fmla="*/ 0 h 390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12" h="3901440">
                  <a:moveTo>
                    <a:pt x="1585912" y="650253"/>
                  </a:moveTo>
                  <a:lnTo>
                    <a:pt x="1585912" y="3251187"/>
                  </a:lnTo>
                  <a:cubicBezTo>
                    <a:pt x="1585912" y="3610311"/>
                    <a:pt x="1537807" y="3901440"/>
                    <a:pt x="1478466" y="3901440"/>
                  </a:cubicBezTo>
                  <a:lnTo>
                    <a:pt x="0" y="3901440"/>
                  </a:lnTo>
                  <a:lnTo>
                    <a:pt x="0" y="3901440"/>
                  </a:lnTo>
                  <a:lnTo>
                    <a:pt x="0" y="0"/>
                  </a:lnTo>
                  <a:lnTo>
                    <a:pt x="0" y="0"/>
                  </a:lnTo>
                  <a:lnTo>
                    <a:pt x="1478466" y="0"/>
                  </a:lnTo>
                  <a:cubicBezTo>
                    <a:pt x="1537807" y="0"/>
                    <a:pt x="1585912" y="291129"/>
                    <a:pt x="1585912" y="650253"/>
                  </a:cubicBezTo>
                  <a:close/>
                </a:path>
              </a:pathLst>
            </a:custGeom>
            <a:solidFill>
              <a:schemeClr val="accent5">
                <a:lumMod val="20000"/>
                <a:lumOff val="8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0" tIns="201243" rIns="325068" bIns="201243" numCol="1" spcCol="1270" anchor="ctr" anchorCtr="0">
              <a:noAutofit/>
            </a:bodyPr>
            <a:lstStyle/>
            <a:p>
              <a:pPr marL="0" lvl="1" defTabSz="711200">
                <a:lnSpc>
                  <a:spcPct val="90000"/>
                </a:lnSpc>
                <a:spcBef>
                  <a:spcPct val="0"/>
                </a:spcBef>
                <a:spcAft>
                  <a:spcPct val="15000"/>
                </a:spcAft>
              </a:pPr>
              <a:r>
                <a:rPr lang="es-PE" sz="1600" b="0" i="0" kern="1200" dirty="0"/>
                <a:t>Aplica el </a:t>
              </a:r>
              <a:r>
                <a:rPr lang="es-PE" sz="1600" b="0" i="0" kern="1200" dirty="0" err="1"/>
                <a:t>empowerment</a:t>
              </a:r>
              <a:r>
                <a:rPr lang="es-PE" sz="1600" b="0" i="0" kern="1200" dirty="0"/>
                <a:t> ya que</a:t>
              </a:r>
              <a:r>
                <a:rPr lang="es-PE" sz="1600" dirty="0"/>
                <a:t>,</a:t>
              </a:r>
              <a:r>
                <a:rPr lang="es-PE" sz="1600" b="0" i="0" kern="1200" dirty="0"/>
                <a:t> ante las quejas presentadas por los clientes, cualquiera de sus trabajadores solucionará la situación mostrando que están capacitados para tomar decisiones. (Solo en EEUU)</a:t>
              </a:r>
              <a:endParaRPr lang="es-PE" sz="1600" kern="1200" dirty="0"/>
            </a:p>
          </p:txBody>
        </p:sp>
        <p:sp>
          <p:nvSpPr>
            <p:cNvPr id="10" name="Forma libre 9"/>
            <p:cNvSpPr/>
            <p:nvPr/>
          </p:nvSpPr>
          <p:spPr>
            <a:xfrm>
              <a:off x="1972827" y="3029614"/>
              <a:ext cx="1946393" cy="1803054"/>
            </a:xfrm>
            <a:custGeom>
              <a:avLst/>
              <a:gdLst>
                <a:gd name="connsiteX0" fmla="*/ 0 w 2194560"/>
                <a:gd name="connsiteY0" fmla="*/ 330405 h 1982390"/>
                <a:gd name="connsiteX1" fmla="*/ 330405 w 2194560"/>
                <a:gd name="connsiteY1" fmla="*/ 0 h 1982390"/>
                <a:gd name="connsiteX2" fmla="*/ 1864155 w 2194560"/>
                <a:gd name="connsiteY2" fmla="*/ 0 h 1982390"/>
                <a:gd name="connsiteX3" fmla="*/ 2194560 w 2194560"/>
                <a:gd name="connsiteY3" fmla="*/ 330405 h 1982390"/>
                <a:gd name="connsiteX4" fmla="*/ 2194560 w 2194560"/>
                <a:gd name="connsiteY4" fmla="*/ 1651985 h 1982390"/>
                <a:gd name="connsiteX5" fmla="*/ 1864155 w 2194560"/>
                <a:gd name="connsiteY5" fmla="*/ 1982390 h 1982390"/>
                <a:gd name="connsiteX6" fmla="*/ 330405 w 2194560"/>
                <a:gd name="connsiteY6" fmla="*/ 1982390 h 1982390"/>
                <a:gd name="connsiteX7" fmla="*/ 0 w 2194560"/>
                <a:gd name="connsiteY7" fmla="*/ 1651985 h 1982390"/>
                <a:gd name="connsiteX8" fmla="*/ 0 w 2194560"/>
                <a:gd name="connsiteY8" fmla="*/ 330405 h 198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 h="1982390">
                  <a:moveTo>
                    <a:pt x="0" y="330405"/>
                  </a:moveTo>
                  <a:cubicBezTo>
                    <a:pt x="0" y="147927"/>
                    <a:pt x="147927" y="0"/>
                    <a:pt x="330405" y="0"/>
                  </a:cubicBezTo>
                  <a:lnTo>
                    <a:pt x="1864155" y="0"/>
                  </a:lnTo>
                  <a:cubicBezTo>
                    <a:pt x="2046633" y="0"/>
                    <a:pt x="2194560" y="147927"/>
                    <a:pt x="2194560" y="330405"/>
                  </a:cubicBezTo>
                  <a:lnTo>
                    <a:pt x="2194560" y="1651985"/>
                  </a:lnTo>
                  <a:cubicBezTo>
                    <a:pt x="2194560" y="1834463"/>
                    <a:pt x="2046633" y="1982390"/>
                    <a:pt x="1864155" y="1982390"/>
                  </a:cubicBezTo>
                  <a:lnTo>
                    <a:pt x="330405" y="1982390"/>
                  </a:lnTo>
                  <a:cubicBezTo>
                    <a:pt x="147927" y="1982390"/>
                    <a:pt x="0" y="1834463"/>
                    <a:pt x="0" y="1651985"/>
                  </a:cubicBezTo>
                  <a:lnTo>
                    <a:pt x="0" y="330405"/>
                  </a:lnTo>
                  <a:close/>
                </a:path>
              </a:pathLst>
            </a:custGeom>
            <a:solidFill>
              <a:srgbClr val="2EB1B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7732" tIns="127252" rIns="157732" bIns="127252" numCol="1" spcCol="1270" anchor="ctr" anchorCtr="0">
              <a:noAutofit/>
            </a:bodyPr>
            <a:lstStyle/>
            <a:p>
              <a:pPr lvl="0" algn="ctr" defTabSz="711200">
                <a:lnSpc>
                  <a:spcPct val="90000"/>
                </a:lnSpc>
                <a:spcBef>
                  <a:spcPct val="0"/>
                </a:spcBef>
                <a:spcAft>
                  <a:spcPct val="35000"/>
                </a:spcAft>
              </a:pPr>
              <a:r>
                <a:rPr lang="es-PE" sz="1600" b="1" i="0" kern="1200" dirty="0"/>
                <a:t>Mc’</a:t>
              </a:r>
              <a:r>
                <a:rPr lang="es-PE" sz="1600" b="0" i="0" kern="1200" dirty="0"/>
                <a:t> </a:t>
              </a:r>
              <a:r>
                <a:rPr lang="es-PE" sz="1600" b="1" i="0" kern="1200" dirty="0"/>
                <a:t>Donald</a:t>
              </a:r>
              <a:endParaRPr lang="es-PE" sz="1600" kern="1200" dirty="0"/>
            </a:p>
          </p:txBody>
        </p:sp>
      </p:grpSp>
      <p:sp>
        <p:nvSpPr>
          <p:cNvPr id="12" name="Rectangle 5"/>
          <p:cNvSpPr/>
          <p:nvPr/>
        </p:nvSpPr>
        <p:spPr>
          <a:xfrm>
            <a:off x="496858" y="2810125"/>
            <a:ext cx="1240055" cy="353943"/>
          </a:xfrm>
          <a:prstGeom prst="rect">
            <a:avLst/>
          </a:prstGeom>
        </p:spPr>
        <p:txBody>
          <a:bodyPr wrap="square" lIns="91440" tIns="45720" rIns="91440" bIns="45720" anchor="t">
            <a:spAutoFit/>
          </a:bodyPr>
          <a:lstStyle/>
          <a:p>
            <a:r>
              <a:rPr lang="en-US" sz="1700" b="1" dirty="0" smtClean="0"/>
              <a:t>E</a:t>
            </a:r>
            <a:r>
              <a:rPr lang="es-PE" sz="1700" b="1" dirty="0" err="1" smtClean="0"/>
              <a:t>jemplos</a:t>
            </a:r>
            <a:r>
              <a:rPr lang="en-US" sz="1700" b="1" dirty="0" smtClean="0"/>
              <a:t>:</a:t>
            </a:r>
            <a:endParaRPr lang="en-US" sz="1700" b="1" dirty="0"/>
          </a:p>
        </p:txBody>
      </p:sp>
      <p:sp>
        <p:nvSpPr>
          <p:cNvPr id="13" name="Abrir llave 12"/>
          <p:cNvSpPr/>
          <p:nvPr/>
        </p:nvSpPr>
        <p:spPr>
          <a:xfrm>
            <a:off x="1571115" y="924672"/>
            <a:ext cx="331596" cy="4124848"/>
          </a:xfrm>
          <a:prstGeom prst="leftBrace">
            <a:avLst/>
          </a:prstGeom>
          <a:ln w="28575">
            <a:solidFill>
              <a:srgbClr val="68529F"/>
            </a:solidFill>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s-PE"/>
          </a:p>
        </p:txBody>
      </p:sp>
      <p:pic>
        <p:nvPicPr>
          <p:cNvPr id="15" name="Imagen 14"/>
          <p:cNvPicPr>
            <a:picLocks noChangeAspect="1"/>
          </p:cNvPicPr>
          <p:nvPr/>
        </p:nvPicPr>
        <p:blipFill>
          <a:blip r:embed="rId4"/>
          <a:stretch>
            <a:fillRect/>
          </a:stretch>
        </p:blipFill>
        <p:spPr>
          <a:xfrm>
            <a:off x="2662869" y="2174239"/>
            <a:ext cx="568967" cy="548703"/>
          </a:xfrm>
          <a:prstGeom prst="rect">
            <a:avLst/>
          </a:prstGeom>
        </p:spPr>
      </p:pic>
      <p:pic>
        <p:nvPicPr>
          <p:cNvPr id="16" name="Imagen 15"/>
          <p:cNvPicPr>
            <a:picLocks noChangeAspect="1"/>
          </p:cNvPicPr>
          <p:nvPr/>
        </p:nvPicPr>
        <p:blipFill>
          <a:blip r:embed="rId5"/>
          <a:stretch>
            <a:fillRect/>
          </a:stretch>
        </p:blipFill>
        <p:spPr>
          <a:xfrm>
            <a:off x="2633345" y="4152634"/>
            <a:ext cx="628015" cy="549550"/>
          </a:xfrm>
          <a:prstGeom prst="rect">
            <a:avLst/>
          </a:prstGeom>
        </p:spPr>
      </p:pic>
    </p:spTree>
    <p:custDataLst>
      <p:tags r:id="rId1"/>
    </p:custDataLst>
    <p:extLst>
      <p:ext uri="{BB962C8B-B14F-4D97-AF65-F5344CB8AC3E}">
        <p14:creationId xmlns:p14="http://schemas.microsoft.com/office/powerpoint/2010/main" val="126514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lIns="91425" tIns="91425" rIns="91425" bIns="91425" anchor="t" anchorCtr="0">
        <a:noAutofit/>
      </a:bodyPr>
      <a:lstStyle>
        <a:defPPr marL="174625" indent="-174625">
          <a:spcBef>
            <a:spcPts val="0"/>
          </a:spcBef>
          <a:buSzPct val="100000"/>
          <a:defRPr sz="1500" dirty="0" smtClean="0">
            <a:latin typeface="Calibri"/>
            <a:cs typeface="Calibri"/>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6340</TotalTime>
  <Words>1098</Words>
  <Application>Microsoft Office PowerPoint</Application>
  <PresentationFormat>Presentación en pantalla (16:10)</PresentationFormat>
  <Paragraphs>90</Paragraphs>
  <Slides>15</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keywords>SCG</cp:keywords>
  <cp:lastModifiedBy>Pamela Marcela Raffo Carbajal</cp:lastModifiedBy>
  <cp:revision>519</cp:revision>
  <cp:lastPrinted>2018-01-16T21:42:59Z</cp:lastPrinted>
  <dcterms:created xsi:type="dcterms:W3CDTF">2016-10-06T14:52:02Z</dcterms:created>
  <dcterms:modified xsi:type="dcterms:W3CDTF">2022-11-21T16:09:31Z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