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43">
          <p15:clr>
            <a:srgbClr val="A4A3A4"/>
          </p15:clr>
        </p15:guide>
        <p15:guide id="2" orient="horz" pos="3252">
          <p15:clr>
            <a:srgbClr val="A4A3A4"/>
          </p15:clr>
        </p15:guide>
        <p15:guide id="3" pos="317">
          <p15:clr>
            <a:srgbClr val="A4A3A4"/>
          </p15:clr>
        </p15:guide>
        <p15:guide id="4" orient="horz" pos="575">
          <p15:clr>
            <a:srgbClr val="A4A3A4"/>
          </p15:clr>
        </p15:guide>
        <p15:guide id="5" orient="horz" pos="303">
          <p15:clr>
            <a:srgbClr val="A4A3A4"/>
          </p15:clr>
        </p15:guide>
        <p15:guide id="6" pos="2880">
          <p15:clr>
            <a:srgbClr val="A4A3A4"/>
          </p15:clr>
        </p15:guide>
        <p15:guide id="7" pos="3039">
          <p15:clr>
            <a:srgbClr val="A4A3A4"/>
          </p15:clr>
        </p15:guide>
        <p15:guide id="8" orient="horz" pos="961">
          <p15:clr>
            <a:srgbClr val="A4A3A4"/>
          </p15:clr>
        </p15:guide>
        <p15:guide id="9" pos="2744">
          <p15:clr>
            <a:srgbClr val="A4A3A4"/>
          </p15:clr>
        </p15:guide>
        <p15:guide id="10" pos="544">
          <p15:clr>
            <a:srgbClr val="A4A3A4"/>
          </p15:clr>
        </p15:guide>
        <p15:guide id="11" orient="horz" pos="3161">
          <p15:clr>
            <a:srgbClr val="A4A3A4"/>
          </p15:clr>
        </p15:guide>
        <p15:guide id="12" orient="horz" pos="3025">
          <p15:clr>
            <a:srgbClr val="A4A3A4"/>
          </p15:clr>
        </p15:guide>
        <p15:guide id="13" pos="1927">
          <p15:clr>
            <a:srgbClr val="A4A3A4"/>
          </p15:clr>
        </p15:guide>
        <p15:guide id="14" pos="1678">
          <p15:clr>
            <a:srgbClr val="A4A3A4"/>
          </p15:clr>
        </p15:guide>
        <p15:guide id="15" pos="4717">
          <p15:clr>
            <a:srgbClr val="A4A3A4"/>
          </p15:clr>
        </p15:guide>
        <p15:guide id="16" pos="862">
          <p15:clr>
            <a:srgbClr val="A4A3A4"/>
          </p15:clr>
        </p15:guide>
        <p15:guide id="17" orient="horz" pos="2390">
          <p15:clr>
            <a:srgbClr val="A4A3A4"/>
          </p15:clr>
        </p15:guide>
        <p15:guide id="18" orient="horz" pos="689">
          <p15:clr>
            <a:srgbClr val="A4A3A4"/>
          </p15:clr>
        </p15:guide>
        <p15:guide id="19" orient="horz" pos="870">
          <p15:clr>
            <a:srgbClr val="A4A3A4"/>
          </p15:clr>
        </p15:guide>
        <p15:guide id="20" orient="horz" pos="1800">
          <p15:clr>
            <a:srgbClr val="A4A3A4"/>
          </p15:clr>
        </p15:guide>
        <p15:guide id="21" pos="635">
          <p15:clr>
            <a:srgbClr val="A4A3A4"/>
          </p15:clr>
        </p15:guide>
      </p15:sldGuideLst>
    </p:ext>
    <p:ext uri="GoogleSlidesCustomDataVersion2">
      <go:slidesCustomData xmlns:go="http://customooxmlschemas.google.com/" r:id="rId26" roundtripDataSignature="AMtx7mijRN/oOhetEEm2c+x4e/lSTyKS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3"/>
        <p:guide pos="3252" orient="horz"/>
        <p:guide pos="317"/>
        <p:guide pos="575" orient="horz"/>
        <p:guide pos="303" orient="horz"/>
        <p:guide pos="2880"/>
        <p:guide pos="3039"/>
        <p:guide pos="961" orient="horz"/>
        <p:guide pos="2744"/>
        <p:guide pos="544"/>
        <p:guide pos="3161" orient="horz"/>
        <p:guide pos="3025" orient="horz"/>
        <p:guide pos="1927"/>
        <p:guide pos="1678"/>
        <p:guide pos="4717"/>
        <p:guide pos="862"/>
        <p:guide pos="2390" orient="horz"/>
        <p:guide pos="689" orient="horz"/>
        <p:guide pos="870" orient="horz"/>
        <p:guide pos="1800" orient="horz"/>
        <p:guide pos="63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 name="Google Shape;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Enfatizar las habilidades distintas de los miembros de cada equipo, y el enfoque que ellos pueden tener, y que ser diferentes ayuda a la creación de nuevas soluciones.</a:t>
            </a:r>
            <a:endParaRPr/>
          </a:p>
        </p:txBody>
      </p:sp>
      <p:sp>
        <p:nvSpPr>
          <p:cNvPr id="120" name="Google Shape;12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Enfatizar las habilidades distintas de los miembros de cada equipo, y el enfoque que ellos pueden tener, y que ser diferentes ayuda a la creación de nuevas soluciones.</a:t>
            </a:r>
            <a:endParaRPr/>
          </a:p>
        </p:txBody>
      </p:sp>
      <p:sp>
        <p:nvSpPr>
          <p:cNvPr id="129" name="Google Shape;1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Un indicador de confianza en los demás, es cuando primero hay confianza en uno mismo y en el futuro del trabajo del equipo, es por ello que, primero debemos conocer nuestro potencial, en qué puedo aportar YO al equipo y luego será más sencillo ver las competencias que mis compañeros pueden aportar.</a:t>
            </a:r>
            <a:endParaRPr/>
          </a:p>
        </p:txBody>
      </p:sp>
      <p:sp>
        <p:nvSpPr>
          <p:cNvPr id="145" name="Google Shape;14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Siempre tener la actitud de dar lo mejor, así los escenarios no estén a favor, uno debe remar siempre para adelante, aquí se sugiere al docente que pida ejemplos a los alumnos de situaciones difíciles y que hicieron para salir adelante, luego enfatizar que es el compromiso lo que los hace salir de ese escenario</a:t>
            </a:r>
            <a:endParaRPr/>
          </a:p>
        </p:txBody>
      </p:sp>
      <p:sp>
        <p:nvSpPr>
          <p:cNvPr id="172" name="Google Shape;17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Siempre tener la actitud de dar lo mejor, así los escenarios no estén a favor, uno debe remar siempre para adelante, aquí se sugiere al docente que pida ejemplos a los alumnos de situaciones difíciles y que hicieron para salir adelante, luego enfatizar que es el compromiso lo que los hace salir de ese escenario</a:t>
            </a:r>
            <a:endParaRPr/>
          </a:p>
        </p:txBody>
      </p:sp>
      <p:sp>
        <p:nvSpPr>
          <p:cNvPr id="182" name="Google Shape;18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Nota: Reflejar el conocimiento de las 5C al alumnos como fases de éxito </a:t>
            </a:r>
            <a:endParaRPr/>
          </a:p>
          <a:p>
            <a:pPr indent="0" lvl="0" marL="0" rtl="0" algn="l">
              <a:spcBef>
                <a:spcPts val="0"/>
              </a:spcBef>
              <a:spcAft>
                <a:spcPts val="0"/>
              </a:spcAft>
              <a:buNone/>
            </a:pPr>
            <a:r>
              <a:t/>
            </a:r>
            <a:endParaRPr/>
          </a:p>
        </p:txBody>
      </p:sp>
      <p:sp>
        <p:nvSpPr>
          <p:cNvPr id="40" name="Google Shape;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la comunicación es propicia cuando el ambiente para que ella se de es cultivado por los miembros del equipo no solo por el rol de autoridad.</a:t>
            </a:r>
            <a:endParaRPr/>
          </a:p>
        </p:txBody>
      </p:sp>
      <p:sp>
        <p:nvSpPr>
          <p:cNvPr id="66" name="Google Shape;6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Es importante siempre tener el control de los avances, eso ayuda a la sensación de logro del equipo</a:t>
            </a:r>
            <a:endParaRPr/>
          </a:p>
        </p:txBody>
      </p:sp>
      <p:sp>
        <p:nvSpPr>
          <p:cNvPr id="93" name="Google Shape;9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19"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944054" y="5343295"/>
            <a:ext cx="7804380" cy="215444"/>
            <a:chOff x="944054" y="5343295"/>
            <a:chExt cx="7804380" cy="215444"/>
          </a:xfrm>
        </p:grpSpPr>
        <p:sp>
          <p:nvSpPr>
            <p:cNvPr id="11" name="Google Shape;11;p21"/>
            <p:cNvSpPr txBox="1"/>
            <p:nvPr/>
          </p:nvSpPr>
          <p:spPr>
            <a:xfrm>
              <a:off x="944054" y="5343295"/>
              <a:ext cx="186140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DIRECCIÓN DE PERSONAS  •  SESIÓN 10</a:t>
              </a:r>
              <a:endParaRPr b="0" i="0" sz="800" u="none" cap="none" strike="noStrike">
                <a:solidFill>
                  <a:srgbClr val="7F7F7F"/>
                </a:solidFill>
                <a:latin typeface="Calibri"/>
                <a:ea typeface="Calibri"/>
                <a:cs typeface="Calibri"/>
                <a:sym typeface="Calibri"/>
              </a:endParaRPr>
            </a:p>
          </p:txBody>
        </p:sp>
        <p:sp>
          <p:nvSpPr>
            <p:cNvPr id="12" name="Google Shape;12;p21"/>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ISIL. Todos los derechos reservados</a:t>
              </a:r>
              <a:endParaRPr/>
            </a:p>
          </p:txBody>
        </p:sp>
      </p:grpSp>
      <p:pic>
        <p:nvPicPr>
          <p:cNvPr id="13" name="Google Shape;13;p21"/>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ceupe.com/blog/clasificacion-de-equipos-de-trabaj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1"/>
          <p:cNvSpPr txBox="1"/>
          <p:nvPr/>
        </p:nvSpPr>
        <p:spPr>
          <a:xfrm>
            <a:off x="3175138" y="3008050"/>
            <a:ext cx="5500550" cy="1457579"/>
          </a:xfrm>
          <a:prstGeom prst="rect">
            <a:avLst/>
          </a:prstGeom>
          <a:noFill/>
          <a:ln>
            <a:noFill/>
          </a:ln>
        </p:spPr>
        <p:txBody>
          <a:bodyPr anchorCtr="0" anchor="t" bIns="0" lIns="0" spcFirstLastPara="1" rIns="0" wrap="square" tIns="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Comunicación</a:t>
            </a:r>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Coordinación</a:t>
            </a:r>
            <a:endParaRPr b="0" i="0" sz="1600" u="none" cap="none" strike="noStrike">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Confianza</a:t>
            </a:r>
            <a:endParaRPr b="0" i="0" sz="1600" u="none" cap="none" strike="noStrike">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Compromiso</a:t>
            </a:r>
            <a:endParaRPr b="0" i="0" sz="1600" u="none" cap="none" strike="noStrike">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Complementariedad</a:t>
            </a:r>
            <a:endParaRPr b="0" i="0" sz="1600" u="none" cap="none" strike="noStrike">
              <a:solidFill>
                <a:srgbClr val="FFFFFF"/>
              </a:solidFill>
              <a:latin typeface="Calibri"/>
              <a:ea typeface="Calibri"/>
              <a:cs typeface="Calibri"/>
              <a:sym typeface="Calibri"/>
            </a:endParaRPr>
          </a:p>
        </p:txBody>
      </p:sp>
      <p:cxnSp>
        <p:nvCxnSpPr>
          <p:cNvPr id="27" name="Google Shape;27;p1"/>
          <p:cNvCxnSpPr/>
          <p:nvPr/>
        </p:nvCxnSpPr>
        <p:spPr>
          <a:xfrm>
            <a:off x="3044504" y="1710303"/>
            <a:ext cx="0" cy="774883"/>
          </a:xfrm>
          <a:prstGeom prst="straightConnector1">
            <a:avLst/>
          </a:prstGeom>
          <a:noFill/>
          <a:ln cap="flat" cmpd="sng" w="25400">
            <a:solidFill>
              <a:srgbClr val="FFFFFF"/>
            </a:solidFill>
            <a:prstDash val="solid"/>
            <a:round/>
            <a:headEnd len="sm" w="sm" type="none"/>
            <a:tailEnd len="sm" w="sm" type="none"/>
          </a:ln>
        </p:spPr>
      </p:cxnSp>
      <p:sp>
        <p:nvSpPr>
          <p:cNvPr id="28" name="Google Shape;28;p1"/>
          <p:cNvSpPr txBox="1"/>
          <p:nvPr/>
        </p:nvSpPr>
        <p:spPr>
          <a:xfrm>
            <a:off x="2045305" y="1802569"/>
            <a:ext cx="964250" cy="89255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s-PE" sz="5800" u="none" cap="none" strike="noStrike">
                <a:solidFill>
                  <a:srgbClr val="FFFFFF"/>
                </a:solidFill>
                <a:latin typeface="Calibri"/>
                <a:ea typeface="Calibri"/>
                <a:cs typeface="Calibri"/>
                <a:sym typeface="Calibri"/>
              </a:rPr>
              <a:t>10</a:t>
            </a:r>
            <a:endParaRPr b="0" i="0" sz="5800" u="none" cap="none" strike="noStrike">
              <a:solidFill>
                <a:srgbClr val="FFFFFF"/>
              </a:solidFill>
              <a:latin typeface="Calibri"/>
              <a:ea typeface="Calibri"/>
              <a:cs typeface="Calibri"/>
              <a:sym typeface="Calibri"/>
            </a:endParaRPr>
          </a:p>
        </p:txBody>
      </p:sp>
      <p:sp>
        <p:nvSpPr>
          <p:cNvPr id="29" name="Google Shape;29;p1"/>
          <p:cNvSpPr txBox="1"/>
          <p:nvPr/>
        </p:nvSpPr>
        <p:spPr>
          <a:xfrm>
            <a:off x="2096830" y="1674447"/>
            <a:ext cx="873152"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3181108" y="1710303"/>
            <a:ext cx="4596087" cy="89749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i="0" lang="es-PE" sz="3600" u="none" cap="none" strike="noStrike">
                <a:solidFill>
                  <a:srgbClr val="FFFFFF"/>
                </a:solidFill>
                <a:latin typeface="Calibri"/>
                <a:ea typeface="Calibri"/>
                <a:cs typeface="Calibri"/>
                <a:sym typeface="Calibri"/>
              </a:rPr>
              <a:t>COMPETENCIAS DEL TRABAJO EN EQUIPO</a:t>
            </a:r>
            <a:endParaRPr b="1" i="0" sz="3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0"/>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COMPLEMENTARIEDAD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nvSpPr>
        <p:spPr>
          <a:xfrm>
            <a:off x="1368425" y="3373924"/>
            <a:ext cx="6119814" cy="492443"/>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Recordar que  diversos puntos de vista ayudan a tener más alternativas</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de solución.</a:t>
            </a:r>
            <a:endParaRPr sz="1600">
              <a:solidFill>
                <a:schemeClr val="dk1"/>
              </a:solidFill>
              <a:latin typeface="Calibri"/>
              <a:ea typeface="Calibri"/>
              <a:cs typeface="Calibri"/>
              <a:sym typeface="Calibri"/>
            </a:endParaRPr>
          </a:p>
        </p:txBody>
      </p:sp>
      <p:sp>
        <p:nvSpPr>
          <p:cNvPr id="123" name="Google Shape;123;p11"/>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COMPLEMENTARIEDAD</a:t>
            </a:r>
            <a:endParaRPr sz="1300">
              <a:solidFill>
                <a:srgbClr val="438AD7"/>
              </a:solidFill>
              <a:latin typeface="Calibri"/>
              <a:ea typeface="Calibri"/>
              <a:cs typeface="Calibri"/>
              <a:sym typeface="Calibri"/>
            </a:endParaRPr>
          </a:p>
        </p:txBody>
      </p:sp>
      <p:sp>
        <p:nvSpPr>
          <p:cNvPr id="124" name="Google Shape;124;p11"/>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lnSpc>
                <a:spcPct val="100000"/>
              </a:lnSpc>
              <a:spcBef>
                <a:spcPts val="770"/>
              </a:spcBef>
              <a:spcAft>
                <a:spcPts val="0"/>
              </a:spcAft>
              <a:buNone/>
            </a:pPr>
            <a:r>
              <a:rPr b="1" lang="es-PE" sz="1600">
                <a:solidFill>
                  <a:schemeClr val="lt1"/>
                </a:solidFill>
                <a:latin typeface="Calibri"/>
                <a:ea typeface="Calibri"/>
                <a:cs typeface="Calibri"/>
                <a:sym typeface="Calibri"/>
              </a:rPr>
              <a:t>COMPLEMENTARIEDAD</a:t>
            </a:r>
            <a:endParaRPr/>
          </a:p>
          <a:p>
            <a:pPr indent="0" lvl="0" marL="0" marR="0" rtl="0" algn="l">
              <a:lnSpc>
                <a:spcPct val="100000"/>
              </a:lnSpc>
              <a:spcBef>
                <a:spcPts val="0"/>
              </a:spcBef>
              <a:spcAft>
                <a:spcPts val="0"/>
              </a:spcAft>
              <a:buNone/>
            </a:pPr>
            <a:r>
              <a:rPr lang="es-PE" sz="1600">
                <a:solidFill>
                  <a:schemeClr val="lt1"/>
                </a:solidFill>
                <a:latin typeface="Calibri"/>
                <a:ea typeface="Calibri"/>
                <a:cs typeface="Calibri"/>
                <a:sym typeface="Calibri"/>
              </a:rPr>
              <a:t>Un equipo funciona cuando cada miembro domina una parte determinada del proyecto.</a:t>
            </a:r>
            <a:endParaRPr/>
          </a:p>
          <a:p>
            <a:pPr indent="0" lvl="0" marL="0" marR="0" rtl="0" algn="l">
              <a:lnSpc>
                <a:spcPct val="100000"/>
              </a:lnSpc>
              <a:spcBef>
                <a:spcPts val="0"/>
              </a:spcBef>
              <a:spcAft>
                <a:spcPts val="0"/>
              </a:spcAft>
              <a:buNone/>
            </a:pPr>
            <a:r>
              <a:t/>
            </a:r>
            <a:endParaRPr sz="1600">
              <a:solidFill>
                <a:schemeClr val="lt1"/>
              </a:solidFill>
              <a:latin typeface="Calibri"/>
              <a:ea typeface="Calibri"/>
              <a:cs typeface="Calibri"/>
              <a:sym typeface="Calibri"/>
            </a:endParaRPr>
          </a:p>
        </p:txBody>
      </p:sp>
      <p:sp>
        <p:nvSpPr>
          <p:cNvPr id="125" name="Google Shape;125;p11"/>
          <p:cNvSpPr/>
          <p:nvPr/>
        </p:nvSpPr>
        <p:spPr>
          <a:xfrm>
            <a:off x="1008063" y="927674"/>
            <a:ext cx="1655762" cy="191836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nvSpPr>
        <p:spPr>
          <a:xfrm>
            <a:off x="1368424" y="3373924"/>
            <a:ext cx="6238605" cy="1969770"/>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necesario que existan diferentes tipos de personas en el equipo; para así poder asignar a cada uno de los miembros una tarea específica según sus aptitudes.</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Por eso, al formar un equipo, es importante conocer a los miembros y cuáles son las capacidades de cada uno de ellos por separado (tanto las habilidades como los conocimientos académicos; así como su experiencia, su temperamento y la formación extra que tenga). De esta manera, se creará un equipo que se complemente.</a:t>
            </a:r>
            <a:endParaRPr sz="1600">
              <a:solidFill>
                <a:schemeClr val="dk1"/>
              </a:solidFill>
              <a:latin typeface="Calibri"/>
              <a:ea typeface="Calibri"/>
              <a:cs typeface="Calibri"/>
              <a:sym typeface="Calibri"/>
            </a:endParaRPr>
          </a:p>
        </p:txBody>
      </p:sp>
      <p:sp>
        <p:nvSpPr>
          <p:cNvPr id="132" name="Google Shape;132;p12"/>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COMPLEMENTARIEDAD</a:t>
            </a:r>
            <a:endParaRPr sz="1300">
              <a:solidFill>
                <a:srgbClr val="438AD7"/>
              </a:solidFill>
              <a:latin typeface="Calibri"/>
              <a:ea typeface="Calibri"/>
              <a:cs typeface="Calibri"/>
              <a:sym typeface="Calibri"/>
            </a:endParaRPr>
          </a:p>
        </p:txBody>
      </p:sp>
      <p:sp>
        <p:nvSpPr>
          <p:cNvPr id="133" name="Google Shape;133;p12"/>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rPr i="1" lang="es-PE" sz="1600">
                <a:solidFill>
                  <a:schemeClr val="lt1"/>
                </a:solidFill>
                <a:latin typeface="Calibri"/>
                <a:ea typeface="Calibri"/>
                <a:cs typeface="Calibri"/>
                <a:sym typeface="Calibri"/>
              </a:rPr>
              <a:t>La complementariedad, hace referencia tanto a los conocimientos y habilidades de cada miembro como a su desempeño dentro del equipo</a:t>
            </a:r>
            <a:endParaRPr i="1" sz="1600">
              <a:solidFill>
                <a:schemeClr val="lt1"/>
              </a:solidFill>
              <a:latin typeface="Calibri"/>
              <a:ea typeface="Calibri"/>
              <a:cs typeface="Calibri"/>
              <a:sym typeface="Calibri"/>
            </a:endParaRPr>
          </a:p>
        </p:txBody>
      </p:sp>
      <p:sp>
        <p:nvSpPr>
          <p:cNvPr id="134" name="Google Shape;134;p12"/>
          <p:cNvSpPr/>
          <p:nvPr/>
        </p:nvSpPr>
        <p:spPr>
          <a:xfrm>
            <a:off x="1008063" y="927674"/>
            <a:ext cx="1655762" cy="191836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3"/>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CONFIANZA</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1368425" y="3373924"/>
            <a:ext cx="6119814" cy="738664"/>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Fomentar las relaciones de confianza entre tus compañeros de equipo te permitirá crear un ambiente de trabajo mucho más eficiente, creativo e integrador. </a:t>
            </a:r>
            <a:endParaRPr sz="1600">
              <a:solidFill>
                <a:schemeClr val="dk1"/>
              </a:solidFill>
              <a:latin typeface="Calibri"/>
              <a:ea typeface="Calibri"/>
              <a:cs typeface="Calibri"/>
              <a:sym typeface="Calibri"/>
            </a:endParaRPr>
          </a:p>
        </p:txBody>
      </p:sp>
      <p:sp>
        <p:nvSpPr>
          <p:cNvPr id="148" name="Google Shape;148;p14"/>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CONFIANZA</a:t>
            </a:r>
            <a:endParaRPr sz="1300">
              <a:solidFill>
                <a:srgbClr val="438AD7"/>
              </a:solidFill>
              <a:latin typeface="Calibri"/>
              <a:ea typeface="Calibri"/>
              <a:cs typeface="Calibri"/>
              <a:sym typeface="Calibri"/>
            </a:endParaRPr>
          </a:p>
        </p:txBody>
      </p:sp>
      <p:sp>
        <p:nvSpPr>
          <p:cNvPr id="149" name="Google Shape;149;p14"/>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770"/>
              </a:spcBef>
              <a:spcAft>
                <a:spcPts val="0"/>
              </a:spcAft>
              <a:buNone/>
            </a:pPr>
            <a:r>
              <a:rPr b="1" lang="es-PE" sz="1600">
                <a:solidFill>
                  <a:schemeClr val="lt1"/>
                </a:solidFill>
                <a:latin typeface="Calibri"/>
                <a:ea typeface="Calibri"/>
                <a:cs typeface="Calibri"/>
                <a:sym typeface="Calibri"/>
              </a:rPr>
              <a:t>CONFIANZA</a:t>
            </a:r>
            <a:endParaRPr/>
          </a:p>
          <a:p>
            <a:pPr indent="0" lvl="0" marL="0" marR="0" rtl="0" algn="l">
              <a:spcBef>
                <a:spcPts val="0"/>
              </a:spcBef>
              <a:spcAft>
                <a:spcPts val="0"/>
              </a:spcAft>
              <a:buNone/>
            </a:pPr>
            <a:r>
              <a:rPr lang="es-PE" sz="1600">
                <a:solidFill>
                  <a:schemeClr val="lt1"/>
                </a:solidFill>
                <a:latin typeface="Calibri"/>
                <a:ea typeface="Calibri"/>
                <a:cs typeface="Calibri"/>
                <a:sym typeface="Calibri"/>
              </a:rPr>
              <a:t>Cada persona del equipo debe confiar en el buen hacer del resto de sus compañeros.</a:t>
            </a:r>
            <a:endParaRPr/>
          </a:p>
        </p:txBody>
      </p:sp>
      <p:sp>
        <p:nvSpPr>
          <p:cNvPr id="150" name="Google Shape;150;p14"/>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51" name="Google Shape;151;p14"/>
          <p:cNvSpPr/>
          <p:nvPr/>
        </p:nvSpPr>
        <p:spPr>
          <a:xfrm>
            <a:off x="1008063" y="912812"/>
            <a:ext cx="1655762" cy="194468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1368425" y="3373924"/>
            <a:ext cx="6540162" cy="1231106"/>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fundamental para que un equipo de trabajo funcione de la forma óptima. Esto se debe a que no es posible tener un buen equipo si existen rencillas o desconfianzas entre sus miembros. </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La agilidad del trabajo depende directamente de la cantidad y la calidad de la confianza que exista entre los miembros del equipo.</a:t>
            </a:r>
            <a:endParaRPr sz="1600">
              <a:solidFill>
                <a:schemeClr val="dk1"/>
              </a:solidFill>
              <a:latin typeface="Calibri"/>
              <a:ea typeface="Calibri"/>
              <a:cs typeface="Calibri"/>
              <a:sym typeface="Calibri"/>
            </a:endParaRPr>
          </a:p>
        </p:txBody>
      </p:sp>
      <p:sp>
        <p:nvSpPr>
          <p:cNvPr id="158" name="Google Shape;158;p15"/>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CONFIANZA</a:t>
            </a:r>
            <a:endParaRPr sz="1300">
              <a:solidFill>
                <a:srgbClr val="438AD7"/>
              </a:solidFill>
              <a:latin typeface="Calibri"/>
              <a:ea typeface="Calibri"/>
              <a:cs typeface="Calibri"/>
              <a:sym typeface="Calibri"/>
            </a:endParaRPr>
          </a:p>
        </p:txBody>
      </p:sp>
      <p:sp>
        <p:nvSpPr>
          <p:cNvPr id="159" name="Google Shape;159;p15"/>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770"/>
              </a:spcBef>
              <a:spcAft>
                <a:spcPts val="0"/>
              </a:spcAft>
              <a:buNone/>
            </a:pPr>
            <a:r>
              <a:rPr i="1" lang="es-PE" sz="1600">
                <a:solidFill>
                  <a:schemeClr val="lt1"/>
                </a:solidFill>
                <a:latin typeface="Calibri"/>
                <a:ea typeface="Calibri"/>
                <a:cs typeface="Calibri"/>
                <a:sym typeface="Calibri"/>
              </a:rPr>
              <a:t>La confianza es la que une emocionalmente a todo el equipo y, sin ella, las probabilidades de que se termine deshaciendo se multiplican.</a:t>
            </a:r>
            <a:endParaRPr i="1" sz="1600">
              <a:solidFill>
                <a:schemeClr val="lt1"/>
              </a:solidFill>
              <a:latin typeface="Calibri"/>
              <a:ea typeface="Calibri"/>
              <a:cs typeface="Calibri"/>
              <a:sym typeface="Calibri"/>
            </a:endParaRPr>
          </a:p>
        </p:txBody>
      </p:sp>
      <p:sp>
        <p:nvSpPr>
          <p:cNvPr id="160" name="Google Shape;160;p15"/>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61" name="Google Shape;161;p15"/>
          <p:cNvSpPr/>
          <p:nvPr/>
        </p:nvSpPr>
        <p:spPr>
          <a:xfrm>
            <a:off x="1008063" y="912812"/>
            <a:ext cx="1655762" cy="194468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6"/>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COMPROMISO</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nvSpPr>
        <p:spPr>
          <a:xfrm>
            <a:off x="1368425" y="3373924"/>
            <a:ext cx="6119814" cy="1477328"/>
          </a:xfrm>
          <a:prstGeom prst="rect">
            <a:avLst/>
          </a:prstGeom>
          <a:noFill/>
          <a:ln>
            <a:noFill/>
          </a:ln>
        </p:spPr>
        <p:txBody>
          <a:bodyPr anchorCtr="0" anchor="t" bIns="0" lIns="0" spcFirstLastPara="1" rIns="0" wrap="square" tIns="0">
            <a:spAutoFit/>
          </a:bodyPr>
          <a:lstStyle/>
          <a:p>
            <a:pPr indent="0" lvl="0" marL="11113" marR="0" rtl="0" algn="l">
              <a:spcBef>
                <a:spcPts val="0"/>
              </a:spcBef>
              <a:spcAft>
                <a:spcPts val="0"/>
              </a:spcAft>
              <a:buNone/>
            </a:pPr>
            <a:r>
              <a:rPr lang="es-PE" sz="1600">
                <a:solidFill>
                  <a:schemeClr val="dk1"/>
                </a:solidFill>
                <a:latin typeface="Calibri"/>
                <a:ea typeface="Calibri"/>
                <a:cs typeface="Calibri"/>
                <a:sym typeface="Calibri"/>
              </a:rPr>
              <a:t>Para generar compromiso en los equipos debemos tener en consideración lo siguiente:</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Hacer sentir que el trabajo de los demás es importante. </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Mantenerlos en constante capacitación. </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Hacer programas de reconocimiento. </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Llevar a cabo encuestas de satisfacción.</a:t>
            </a:r>
            <a:endParaRPr sz="1600">
              <a:solidFill>
                <a:schemeClr val="dk1"/>
              </a:solidFill>
              <a:latin typeface="Calibri"/>
              <a:ea typeface="Calibri"/>
              <a:cs typeface="Calibri"/>
              <a:sym typeface="Calibri"/>
            </a:endParaRPr>
          </a:p>
        </p:txBody>
      </p:sp>
      <p:sp>
        <p:nvSpPr>
          <p:cNvPr id="175" name="Google Shape;175;p17"/>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COMPROMISO</a:t>
            </a:r>
            <a:endParaRPr sz="1300">
              <a:solidFill>
                <a:srgbClr val="438AD7"/>
              </a:solidFill>
              <a:latin typeface="Calibri"/>
              <a:ea typeface="Calibri"/>
              <a:cs typeface="Calibri"/>
              <a:sym typeface="Calibri"/>
            </a:endParaRPr>
          </a:p>
        </p:txBody>
      </p:sp>
      <p:sp>
        <p:nvSpPr>
          <p:cNvPr id="176" name="Google Shape;176;p17"/>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770"/>
              </a:spcBef>
              <a:spcAft>
                <a:spcPts val="0"/>
              </a:spcAft>
              <a:buNone/>
            </a:pPr>
            <a:r>
              <a:rPr b="1" lang="es-PE" sz="1600">
                <a:solidFill>
                  <a:schemeClr val="lt1"/>
                </a:solidFill>
                <a:latin typeface="Calibri"/>
                <a:ea typeface="Calibri"/>
                <a:cs typeface="Calibri"/>
                <a:sym typeface="Calibri"/>
              </a:rPr>
              <a:t>COMPROMISO</a:t>
            </a:r>
            <a:endParaRPr/>
          </a:p>
          <a:p>
            <a:pPr indent="0" lvl="0" marL="0" marR="0" rtl="0" algn="l">
              <a:spcBef>
                <a:spcPts val="0"/>
              </a:spcBef>
              <a:spcAft>
                <a:spcPts val="0"/>
              </a:spcAft>
              <a:buNone/>
            </a:pPr>
            <a:r>
              <a:rPr lang="es-PE" sz="1600">
                <a:solidFill>
                  <a:schemeClr val="lt1"/>
                </a:solidFill>
                <a:latin typeface="Calibri"/>
                <a:ea typeface="Calibri"/>
                <a:cs typeface="Calibri"/>
                <a:sym typeface="Calibri"/>
              </a:rPr>
              <a:t>A dar lo mejor de sí mismo</a:t>
            </a:r>
            <a:endParaRPr/>
          </a:p>
        </p:txBody>
      </p:sp>
      <p:sp>
        <p:nvSpPr>
          <p:cNvPr id="177" name="Google Shape;177;p17"/>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78" name="Google Shape;178;p17"/>
          <p:cNvSpPr/>
          <p:nvPr/>
        </p:nvSpPr>
        <p:spPr>
          <a:xfrm>
            <a:off x="1018695" y="926627"/>
            <a:ext cx="1645129" cy="192024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COMPROMISO</a:t>
            </a:r>
            <a:endParaRPr sz="1300">
              <a:solidFill>
                <a:srgbClr val="438AD7"/>
              </a:solidFill>
              <a:latin typeface="Calibri"/>
              <a:ea typeface="Calibri"/>
              <a:cs typeface="Calibri"/>
              <a:sym typeface="Calibri"/>
            </a:endParaRPr>
          </a:p>
        </p:txBody>
      </p:sp>
      <p:sp>
        <p:nvSpPr>
          <p:cNvPr id="185" name="Google Shape;185;p18"/>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rPr i="1" lang="es-PE" sz="1600">
                <a:solidFill>
                  <a:schemeClr val="lt1"/>
                </a:solidFill>
                <a:latin typeface="Calibri"/>
                <a:ea typeface="Calibri"/>
                <a:cs typeface="Calibri"/>
                <a:sym typeface="Calibri"/>
              </a:rPr>
              <a:t>Si una persona no siente una motivación intrínseca que la conecte con la empresa y con su trabajo, lo abandonará a la mínima oportunidad, repercutiendo en todo el equipo.</a:t>
            </a:r>
            <a:endParaRPr i="1" sz="1600">
              <a:solidFill>
                <a:schemeClr val="lt1"/>
              </a:solidFill>
              <a:latin typeface="Calibri"/>
              <a:ea typeface="Calibri"/>
              <a:cs typeface="Calibri"/>
              <a:sym typeface="Calibri"/>
            </a:endParaRPr>
          </a:p>
        </p:txBody>
      </p:sp>
      <p:sp>
        <p:nvSpPr>
          <p:cNvPr id="186" name="Google Shape;186;p18"/>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87" name="Google Shape;187;p18"/>
          <p:cNvSpPr/>
          <p:nvPr/>
        </p:nvSpPr>
        <p:spPr>
          <a:xfrm>
            <a:off x="1018695" y="926627"/>
            <a:ext cx="1645129" cy="192024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8"/>
          <p:cNvSpPr txBox="1"/>
          <p:nvPr/>
        </p:nvSpPr>
        <p:spPr>
          <a:xfrm>
            <a:off x="1368425" y="3373924"/>
            <a:ext cx="6302376" cy="1231106"/>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una consecuencia de los otros cuatro comportamientos. Sin compromiso entre los miembros y con la actividad que realizan, es muy complicado alcanzar un nivel óptimo de resultados.</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importante tener presente y recordar cuáles son los objetivos que hay en común.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9"/>
          <p:cNvSpPr/>
          <p:nvPr/>
        </p:nvSpPr>
        <p:spPr>
          <a:xfrm>
            <a:off x="2304789" y="965680"/>
            <a:ext cx="6370899" cy="3200876"/>
          </a:xfrm>
          <a:prstGeom prst="rect">
            <a:avLst/>
          </a:prstGeom>
          <a:noFill/>
          <a:ln>
            <a:noFill/>
          </a:ln>
        </p:spPr>
        <p:txBody>
          <a:bodyPr anchorCtr="0" anchor="t" bIns="0" lIns="0" spcFirstLastPara="1" rIns="0" wrap="square" tIns="0">
            <a:spAutoFit/>
          </a:bodyPr>
          <a:lstStyle/>
          <a:p>
            <a:pPr indent="-180975" lvl="0" marL="180975" marR="0" rtl="0" algn="l">
              <a:spcBef>
                <a:spcPts val="0"/>
              </a:spcBef>
              <a:spcAft>
                <a:spcPts val="0"/>
              </a:spcAft>
              <a:buClr>
                <a:srgbClr val="FFFFFF"/>
              </a:buClr>
              <a:buSzPts val="1600"/>
              <a:buFont typeface="Arial"/>
              <a:buChar char="•"/>
            </a:pPr>
            <a:r>
              <a:rPr lang="es-PE" sz="1600">
                <a:solidFill>
                  <a:srgbClr val="FFFFFF"/>
                </a:solidFill>
                <a:latin typeface="Calibri"/>
                <a:ea typeface="Calibri"/>
                <a:cs typeface="Calibri"/>
                <a:sym typeface="Calibri"/>
              </a:rPr>
              <a:t>Es necesario favorecer en la empresa un entorno que permita a las personas identificarse con los objetivos.</a:t>
            </a:r>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600"/>
              <a:buFont typeface="Arial"/>
              <a:buChar char="•"/>
            </a:pPr>
            <a:r>
              <a:rPr lang="es-PE" sz="1600">
                <a:solidFill>
                  <a:srgbClr val="FFFFFF"/>
                </a:solidFill>
                <a:latin typeface="Calibri"/>
                <a:ea typeface="Calibri"/>
                <a:cs typeface="Calibri"/>
                <a:sym typeface="Calibri"/>
              </a:rPr>
              <a:t>Las emociones juegan un papel importante, incluso superior que las capacidades físicas o intelectuales, cuando hablamos de trabajo en equipo, porque las emociones negativas y los malos entendidos entre compañeros de trabajo provocarán resultados indeseados. Por eso es importante tener un ambiente adecuado de comunicación.</a:t>
            </a:r>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600"/>
              <a:buFont typeface="Arial"/>
              <a:buChar char="•"/>
            </a:pPr>
            <a:r>
              <a:rPr lang="es-PE" sz="1600">
                <a:solidFill>
                  <a:srgbClr val="FFFFFF"/>
                </a:solidFill>
                <a:latin typeface="Calibri"/>
                <a:ea typeface="Calibri"/>
                <a:cs typeface="Calibri"/>
                <a:sym typeface="Calibri"/>
              </a:rPr>
              <a:t>Un exitoso equipo de trabajo necesita cumplir con ciertas condiciones básicas, tales como la confianza, la comunicación, el apoyo mutuo, además de comprender e identificar cuáles son los objetivos que van a trabajar para identificar las habilidades de cada miembro.</a:t>
            </a:r>
            <a:endParaRPr/>
          </a:p>
        </p:txBody>
      </p:sp>
      <p:sp>
        <p:nvSpPr>
          <p:cNvPr id="196" name="Google Shape;196;p19"/>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2"/>
          <p:cNvSpPr txBox="1"/>
          <p:nvPr/>
        </p:nvSpPr>
        <p:spPr>
          <a:xfrm>
            <a:off x="512024" y="970963"/>
            <a:ext cx="7719531" cy="3693319"/>
          </a:xfrm>
          <a:prstGeom prst="rect">
            <a:avLst/>
          </a:prstGeom>
          <a:noFill/>
          <a:ln>
            <a:noFill/>
          </a:ln>
        </p:spPr>
        <p:txBody>
          <a:bodyPr anchorCtr="0" anchor="t" bIns="0" lIns="0" spcFirstLastPara="1" rIns="0" wrap="square" tIns="0">
            <a:spAutoFit/>
          </a:bodyPr>
          <a:lstStyle/>
          <a:p>
            <a:pPr indent="-174625" lvl="0" marL="1857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fundamental ser consciente de que el trabajo en equipo no solo es desarrollar en conjunto una tarea o acción.</a:t>
            </a:r>
            <a:endParaRPr/>
          </a:p>
          <a:p>
            <a:pPr indent="-73025" lvl="0" marL="185738"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857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Depende sobre todo del compromiso de cada miembro del mismo para alcanzar el objetivo en conjunto. No se busca que uno brille o destaque, sino que se busca siempre la unión y cooperación, y para ello es fundamental tener claras las 5 C como un método de identificar si estamos realizando en verdad el TRABAJO EN EQUIPO.</a:t>
            </a:r>
            <a:endParaRPr/>
          </a:p>
          <a:p>
            <a:pPr indent="-73025" lvl="0" marL="185738"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857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esta sesión:</a:t>
            </a:r>
            <a:endParaRPr/>
          </a:p>
          <a:p>
            <a:pPr indent="-174625" lvl="1" marL="6429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Conocerás sobre los cinco elementos fundamentales para el éxito de un trabajo en equipo.</a:t>
            </a:r>
            <a:endParaRPr b="0" i="0" sz="1600" u="none" cap="none" strike="noStrike">
              <a:solidFill>
                <a:schemeClr val="dk1"/>
              </a:solidFill>
              <a:latin typeface="Calibri"/>
              <a:ea typeface="Calibri"/>
              <a:cs typeface="Calibri"/>
              <a:sym typeface="Calibri"/>
            </a:endParaRPr>
          </a:p>
          <a:p>
            <a:pPr indent="-174625" lvl="1" marL="6429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Desarrollarás la práctica para entender el comportamiento de los integrantes de un equipo de trabajo.</a:t>
            </a:r>
            <a:endParaRPr/>
          </a:p>
          <a:p>
            <a:pPr indent="-73025" lvl="0" marL="185738"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0" marL="185738"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36" name="Google Shape;36;p2"/>
          <p:cNvSpPr/>
          <p:nvPr/>
        </p:nvSpPr>
        <p:spPr>
          <a:xfrm>
            <a:off x="51202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s-PE" sz="1300" u="none" cap="none" strike="noStrike">
                <a:solidFill>
                  <a:srgbClr val="438AD7"/>
                </a:solidFill>
                <a:latin typeface="Calibri"/>
                <a:ea typeface="Calibri"/>
                <a:cs typeface="Calibri"/>
                <a:sym typeface="Calibri"/>
              </a:rPr>
              <a:t>/ 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nvSpPr>
        <p:spPr>
          <a:xfrm>
            <a:off x="515764" y="965680"/>
            <a:ext cx="7881937" cy="3223548"/>
          </a:xfrm>
          <a:prstGeom prst="rect">
            <a:avLst/>
          </a:prstGeom>
          <a:noFill/>
          <a:ln>
            <a:noFill/>
          </a:ln>
        </p:spPr>
        <p:txBody>
          <a:bodyPr anchorCtr="0" anchor="t" bIns="0" lIns="0" spcFirstLastPara="1" rIns="0" wrap="square" tIns="0">
            <a:noAutofit/>
          </a:bodyPr>
          <a:lstStyle/>
          <a:p>
            <a:pPr indent="-174625" lvl="1" marL="17462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Centro Europeo de Posgrado (2019), Clasificación de equipos de trabajo. </a:t>
            </a: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https://www.ceupe.com/blog/clasificacion-de-equipos-de-trabajo.html</a:t>
            </a:r>
            <a:endParaRPr b="0" i="0" sz="1600" u="none" cap="none" strike="noStrike">
              <a:solidFill>
                <a:schemeClr val="dk1"/>
              </a:solidFill>
              <a:latin typeface="Calibri"/>
              <a:ea typeface="Calibri"/>
              <a:cs typeface="Calibri"/>
              <a:sym typeface="Calibri"/>
            </a:endParaRPr>
          </a:p>
          <a:p>
            <a:pPr indent="-174625" lvl="1" marL="17462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Cerem, International Business School (2019) - Autor: Jesús Gómez, LAS 5 CS DEL TRABAJO EN EQUIPO</a:t>
            </a:r>
            <a:r>
              <a:rPr lang="es-PE" sz="1600">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a:p>
            <a:pPr indent="-174625" lvl="1" marL="174625"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Thomas Peters y Robert Waterman (2017), En búsqueda de la Excelencia, Estados Unidos, HarperCollins Publishers. </a:t>
            </a:r>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1" marL="174625"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02" name="Google Shape;202;p20"/>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grpSp>
        <p:nvGrpSpPr>
          <p:cNvPr id="42" name="Google Shape;42;p3"/>
          <p:cNvGrpSpPr/>
          <p:nvPr/>
        </p:nvGrpSpPr>
        <p:grpSpPr>
          <a:xfrm>
            <a:off x="1972588" y="847032"/>
            <a:ext cx="5198822" cy="4119782"/>
            <a:chOff x="448588" y="-57298"/>
            <a:chExt cx="5198822" cy="4119782"/>
          </a:xfrm>
        </p:grpSpPr>
        <p:sp>
          <p:nvSpPr>
            <p:cNvPr id="43" name="Google Shape;43;p3"/>
            <p:cNvSpPr/>
            <p:nvPr/>
          </p:nvSpPr>
          <p:spPr>
            <a:xfrm>
              <a:off x="1042598" y="-57298"/>
              <a:ext cx="4054539" cy="4054539"/>
            </a:xfrm>
            <a:custGeom>
              <a:rect b="b" l="l" r="r" t="t"/>
              <a:pathLst>
                <a:path extrusionOk="0" h="120000" w="120000">
                  <a:moveTo>
                    <a:pt x="79996" y="7244"/>
                  </a:moveTo>
                  <a:lnTo>
                    <a:pt x="79996" y="7244"/>
                  </a:lnTo>
                  <a:cubicBezTo>
                    <a:pt x="103663" y="16215"/>
                    <a:pt x="118460" y="39850"/>
                    <a:pt x="116191" y="65058"/>
                  </a:cubicBezTo>
                  <a:cubicBezTo>
                    <a:pt x="113921" y="90267"/>
                    <a:pt x="95141" y="110879"/>
                    <a:pt x="70252" y="115479"/>
                  </a:cubicBezTo>
                  <a:cubicBezTo>
                    <a:pt x="45363" y="120078"/>
                    <a:pt x="20456" y="107539"/>
                    <a:pt x="9328" y="84806"/>
                  </a:cubicBezTo>
                  <a:cubicBezTo>
                    <a:pt x="-1801" y="62073"/>
                    <a:pt x="3572" y="34711"/>
                    <a:pt x="22471" y="17874"/>
                  </a:cubicBezTo>
                  <a:lnTo>
                    <a:pt x="20349" y="15007"/>
                  </a:lnTo>
                  <a:lnTo>
                    <a:pt x="28411" y="17328"/>
                  </a:lnTo>
                  <a:lnTo>
                    <a:pt x="28569" y="26112"/>
                  </a:lnTo>
                  <a:lnTo>
                    <a:pt x="26448" y="23246"/>
                  </a:lnTo>
                  <a:cubicBezTo>
                    <a:pt x="10001" y="38261"/>
                    <a:pt x="5531" y="62375"/>
                    <a:pt x="15504" y="82287"/>
                  </a:cubicBezTo>
                  <a:cubicBezTo>
                    <a:pt x="25477" y="102199"/>
                    <a:pt x="47466" y="113061"/>
                    <a:pt x="69340" y="108881"/>
                  </a:cubicBezTo>
                  <a:cubicBezTo>
                    <a:pt x="91214" y="104701"/>
                    <a:pt x="107649" y="86498"/>
                    <a:pt x="109578" y="64312"/>
                  </a:cubicBezTo>
                  <a:cubicBezTo>
                    <a:pt x="111508" y="42125"/>
                    <a:pt x="98462" y="21358"/>
                    <a:pt x="77638" y="13465"/>
                  </a:cubicBez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81034" y="1515"/>
              <a:ext cx="1977667" cy="933152"/>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nvSpPr>
          <p:spPr>
            <a:xfrm>
              <a:off x="2126587" y="47068"/>
              <a:ext cx="1886561" cy="84204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s-PE" sz="1600">
                  <a:solidFill>
                    <a:schemeClr val="lt1"/>
                  </a:solidFill>
                  <a:latin typeface="Calibri"/>
                  <a:ea typeface="Calibri"/>
                  <a:cs typeface="Calibri"/>
                  <a:sym typeface="Calibri"/>
                </a:rPr>
                <a:t>Comunicación</a:t>
              </a:r>
              <a:endParaRPr sz="1600">
                <a:solidFill>
                  <a:schemeClr val="lt1"/>
                </a:solidFill>
                <a:latin typeface="Calibri"/>
                <a:ea typeface="Calibri"/>
                <a:cs typeface="Calibri"/>
                <a:sym typeface="Calibri"/>
              </a:endParaRPr>
            </a:p>
          </p:txBody>
        </p:sp>
        <p:sp>
          <p:nvSpPr>
            <p:cNvPr id="46" name="Google Shape;46;p3"/>
            <p:cNvSpPr/>
            <p:nvPr/>
          </p:nvSpPr>
          <p:spPr>
            <a:xfrm>
              <a:off x="3781106" y="1196235"/>
              <a:ext cx="1866304" cy="933152"/>
            </a:xfrm>
            <a:prstGeom prst="roundRect">
              <a:avLst>
                <a:gd fmla="val 16667" name="adj"/>
              </a:avLst>
            </a:prstGeom>
            <a:solidFill>
              <a:srgbClr val="99C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txBox="1"/>
            <p:nvPr/>
          </p:nvSpPr>
          <p:spPr>
            <a:xfrm>
              <a:off x="3826659" y="1241788"/>
              <a:ext cx="1775198" cy="84204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s-PE" sz="1600">
                  <a:solidFill>
                    <a:schemeClr val="lt1"/>
                  </a:solidFill>
                  <a:latin typeface="Calibri"/>
                  <a:ea typeface="Calibri"/>
                  <a:cs typeface="Calibri"/>
                  <a:sym typeface="Calibri"/>
                </a:rPr>
                <a:t>Coordinación</a:t>
              </a:r>
              <a:endParaRPr/>
            </a:p>
          </p:txBody>
        </p:sp>
        <p:sp>
          <p:nvSpPr>
            <p:cNvPr id="48" name="Google Shape;48;p3"/>
            <p:cNvSpPr/>
            <p:nvPr/>
          </p:nvSpPr>
          <p:spPr>
            <a:xfrm>
              <a:off x="3102475" y="3129332"/>
              <a:ext cx="1967365" cy="933152"/>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nvSpPr>
          <p:spPr>
            <a:xfrm>
              <a:off x="3148028" y="3174885"/>
              <a:ext cx="1876259" cy="84204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s-PE" sz="1600">
                  <a:solidFill>
                    <a:schemeClr val="lt1"/>
                  </a:solidFill>
                  <a:latin typeface="Calibri"/>
                  <a:ea typeface="Calibri"/>
                  <a:cs typeface="Calibri"/>
                  <a:sym typeface="Calibri"/>
                </a:rPr>
                <a:t>Complementariedad</a:t>
              </a:r>
              <a:endParaRPr sz="1600">
                <a:solidFill>
                  <a:schemeClr val="lt1"/>
                </a:solidFill>
                <a:latin typeface="Calibri"/>
                <a:ea typeface="Calibri"/>
                <a:cs typeface="Calibri"/>
                <a:sym typeface="Calibri"/>
              </a:endParaRPr>
            </a:p>
          </p:txBody>
        </p:sp>
        <p:sp>
          <p:nvSpPr>
            <p:cNvPr id="50" name="Google Shape;50;p3"/>
            <p:cNvSpPr/>
            <p:nvPr/>
          </p:nvSpPr>
          <p:spPr>
            <a:xfrm>
              <a:off x="1056636" y="3129332"/>
              <a:ext cx="1993885" cy="933152"/>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nvSpPr>
          <p:spPr>
            <a:xfrm>
              <a:off x="1102189" y="3174885"/>
              <a:ext cx="1902779" cy="84204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s-PE" sz="1600">
                  <a:solidFill>
                    <a:schemeClr val="lt1"/>
                  </a:solidFill>
                  <a:latin typeface="Calibri"/>
                  <a:ea typeface="Calibri"/>
                  <a:cs typeface="Calibri"/>
                  <a:sym typeface="Calibri"/>
                </a:rPr>
                <a:t>Confianza</a:t>
              </a:r>
              <a:endParaRPr sz="1600">
                <a:solidFill>
                  <a:schemeClr val="lt1"/>
                </a:solidFill>
                <a:latin typeface="Calibri"/>
                <a:ea typeface="Calibri"/>
                <a:cs typeface="Calibri"/>
                <a:sym typeface="Calibri"/>
              </a:endParaRPr>
            </a:p>
          </p:txBody>
        </p:sp>
        <p:sp>
          <p:nvSpPr>
            <p:cNvPr id="52" name="Google Shape;52;p3"/>
            <p:cNvSpPr/>
            <p:nvPr/>
          </p:nvSpPr>
          <p:spPr>
            <a:xfrm>
              <a:off x="448588" y="1196235"/>
              <a:ext cx="1953778" cy="933152"/>
            </a:xfrm>
            <a:prstGeom prst="roundRect">
              <a:avLst>
                <a:gd fmla="val 16667" name="adj"/>
              </a:avLst>
            </a:prstGeom>
            <a:solidFill>
              <a:srgbClr val="99C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nvSpPr>
          <p:spPr>
            <a:xfrm>
              <a:off x="494141" y="1241788"/>
              <a:ext cx="1862672" cy="84204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s-PE" sz="1600">
                  <a:solidFill>
                    <a:schemeClr val="lt1"/>
                  </a:solidFill>
                  <a:latin typeface="Calibri"/>
                  <a:ea typeface="Calibri"/>
                  <a:cs typeface="Calibri"/>
                  <a:sym typeface="Calibri"/>
                </a:rPr>
                <a:t>Compromiso</a:t>
              </a:r>
              <a:endParaRPr sz="1600">
                <a:solidFill>
                  <a:schemeClr val="lt1"/>
                </a:solidFill>
                <a:latin typeface="Calibri"/>
                <a:ea typeface="Calibri"/>
                <a:cs typeface="Calibri"/>
                <a:sym typeface="Calibri"/>
              </a:endParaRPr>
            </a:p>
          </p:txBody>
        </p:sp>
      </p:grpSp>
      <p:sp>
        <p:nvSpPr>
          <p:cNvPr id="54" name="Google Shape;54;p3"/>
          <p:cNvSpPr txBox="1"/>
          <p:nvPr/>
        </p:nvSpPr>
        <p:spPr>
          <a:xfrm>
            <a:off x="7135482" y="4864199"/>
            <a:ext cx="15131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Según </a:t>
            </a:r>
            <a:r>
              <a:rPr b="1" lang="es-PE" sz="1400">
                <a:solidFill>
                  <a:schemeClr val="dk1"/>
                </a:solidFill>
                <a:latin typeface="Calibri"/>
                <a:ea typeface="Calibri"/>
                <a:cs typeface="Calibri"/>
                <a:sym typeface="Calibri"/>
              </a:rPr>
              <a:t>Tom Peters</a:t>
            </a:r>
            <a:endParaRPr sz="1400">
              <a:solidFill>
                <a:schemeClr val="dk1"/>
              </a:solidFill>
              <a:latin typeface="Calibri"/>
              <a:ea typeface="Calibri"/>
              <a:cs typeface="Calibri"/>
              <a:sym typeface="Calibri"/>
            </a:endParaRPr>
          </a:p>
        </p:txBody>
      </p:sp>
      <p:sp>
        <p:nvSpPr>
          <p:cNvPr id="55" name="Google Shape;55;p3"/>
          <p:cNvSpPr/>
          <p:nvPr/>
        </p:nvSpPr>
        <p:spPr>
          <a:xfrm>
            <a:off x="51202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4"/>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COMUNICACIÓN</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nvSpPr>
        <p:spPr>
          <a:xfrm>
            <a:off x="1368425" y="3373924"/>
            <a:ext cx="6119814" cy="738664"/>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En las organizaciones, tener una política de puertas abiertas siempre facilita que los colaboradores puedan tener la apertura de acercarse a los líderes para dar su opinión en el trabajo y además decir cómo se sienten. </a:t>
            </a:r>
            <a:endParaRPr sz="1600">
              <a:solidFill>
                <a:schemeClr val="dk1"/>
              </a:solidFill>
              <a:latin typeface="Calibri"/>
              <a:ea typeface="Calibri"/>
              <a:cs typeface="Calibri"/>
              <a:sym typeface="Calibri"/>
            </a:endParaRPr>
          </a:p>
        </p:txBody>
      </p:sp>
      <p:sp>
        <p:nvSpPr>
          <p:cNvPr id="69" name="Google Shape;69;p5"/>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COMUNICACIÓN</a:t>
            </a:r>
            <a:endParaRPr sz="1300">
              <a:solidFill>
                <a:srgbClr val="438AD7"/>
              </a:solidFill>
              <a:latin typeface="Calibri"/>
              <a:ea typeface="Calibri"/>
              <a:cs typeface="Calibri"/>
              <a:sym typeface="Calibri"/>
            </a:endParaRPr>
          </a:p>
        </p:txBody>
      </p:sp>
      <p:sp>
        <p:nvSpPr>
          <p:cNvPr id="70" name="Google Shape;70;p5"/>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770"/>
              </a:spcBef>
              <a:spcAft>
                <a:spcPts val="0"/>
              </a:spcAft>
              <a:buNone/>
            </a:pPr>
            <a:r>
              <a:rPr b="1" lang="es-PE" sz="1600">
                <a:solidFill>
                  <a:schemeClr val="lt1"/>
                </a:solidFill>
                <a:latin typeface="Calibri"/>
                <a:ea typeface="Calibri"/>
                <a:cs typeface="Calibri"/>
                <a:sym typeface="Calibri"/>
              </a:rPr>
              <a:t>COMUNICACIÓN</a:t>
            </a:r>
            <a:endParaRPr/>
          </a:p>
          <a:p>
            <a:pPr indent="0" lvl="0" marL="0" marR="0" rtl="0" algn="l">
              <a:spcBef>
                <a:spcPts val="0"/>
              </a:spcBef>
              <a:spcAft>
                <a:spcPts val="0"/>
              </a:spcAft>
              <a:buNone/>
            </a:pPr>
            <a:r>
              <a:rPr lang="es-PE" sz="1600">
                <a:solidFill>
                  <a:schemeClr val="lt1"/>
                </a:solidFill>
                <a:latin typeface="Calibri"/>
                <a:ea typeface="Calibri"/>
                <a:cs typeface="Calibri"/>
                <a:sym typeface="Calibri"/>
              </a:rPr>
              <a:t>Crear un ambiente propicio en el que se facilite una comunicación abierta y en varias direcciones entre todos los miembros del equipo</a:t>
            </a:r>
            <a:endParaRPr/>
          </a:p>
        </p:txBody>
      </p:sp>
      <p:sp>
        <p:nvSpPr>
          <p:cNvPr id="71" name="Google Shape;71;p5"/>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72" name="Google Shape;72;p5"/>
          <p:cNvPicPr preferRelativeResize="0"/>
          <p:nvPr/>
        </p:nvPicPr>
        <p:blipFill rotWithShape="1">
          <a:blip r:embed="rId3">
            <a:alphaModFix/>
          </a:blip>
          <a:srcRect b="0" l="41354" r="2346" t="0"/>
          <a:stretch/>
        </p:blipFill>
        <p:spPr>
          <a:xfrm>
            <a:off x="1008064" y="923446"/>
            <a:ext cx="1655762" cy="19340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rPr i="1" lang="es-PE" sz="1600">
                <a:solidFill>
                  <a:schemeClr val="lt1"/>
                </a:solidFill>
                <a:latin typeface="Calibri"/>
                <a:ea typeface="Calibri"/>
                <a:cs typeface="Calibri"/>
                <a:sym typeface="Calibri"/>
              </a:rPr>
              <a:t>Para que en la empresa haya una buena comunicación, es necesario que los trabajadores cuenten con una serie de equipamiento y herramientas que les permitan comunicarse entre ellos de la mayor cantidad de formas posibles.</a:t>
            </a:r>
            <a:endParaRPr i="1" sz="1600">
              <a:solidFill>
                <a:schemeClr val="lt1"/>
              </a:solidFill>
              <a:latin typeface="Calibri"/>
              <a:ea typeface="Calibri"/>
              <a:cs typeface="Calibri"/>
              <a:sym typeface="Calibri"/>
            </a:endParaRPr>
          </a:p>
        </p:txBody>
      </p:sp>
      <p:sp>
        <p:nvSpPr>
          <p:cNvPr id="79" name="Google Shape;79;p6"/>
          <p:cNvSpPr txBox="1"/>
          <p:nvPr/>
        </p:nvSpPr>
        <p:spPr>
          <a:xfrm>
            <a:off x="1368425" y="3373924"/>
            <a:ext cx="6326154" cy="1477328"/>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Uno de los pilares fundamentales cuando se habla de trabajo en equipo, porque cada uno de los miembros necesita tener la información necesaria para llevar a cabo su función. </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vital que la comunicación sea clara, concisa y, sobre todo, muy específica; así cada miembro sabe exactamente qué tiene que hacer y cómo debe hacerlo.</a:t>
            </a:r>
            <a:endParaRPr sz="1600">
              <a:solidFill>
                <a:schemeClr val="dk1"/>
              </a:solidFill>
              <a:latin typeface="Calibri"/>
              <a:ea typeface="Calibri"/>
              <a:cs typeface="Calibri"/>
              <a:sym typeface="Calibri"/>
            </a:endParaRPr>
          </a:p>
        </p:txBody>
      </p:sp>
      <p:sp>
        <p:nvSpPr>
          <p:cNvPr id="80" name="Google Shape;80;p6"/>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COMUNICACIÓN</a:t>
            </a:r>
            <a:endParaRPr sz="1300">
              <a:solidFill>
                <a:srgbClr val="438AD7"/>
              </a:solidFill>
              <a:latin typeface="Calibri"/>
              <a:ea typeface="Calibri"/>
              <a:cs typeface="Calibri"/>
              <a:sym typeface="Calibri"/>
            </a:endParaRPr>
          </a:p>
        </p:txBody>
      </p:sp>
      <p:sp>
        <p:nvSpPr>
          <p:cNvPr id="81" name="Google Shape;81;p6"/>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82" name="Google Shape;82;p6"/>
          <p:cNvPicPr preferRelativeResize="0"/>
          <p:nvPr/>
        </p:nvPicPr>
        <p:blipFill rotWithShape="1">
          <a:blip r:embed="rId3">
            <a:alphaModFix/>
          </a:blip>
          <a:srcRect b="0" l="41354" r="2346" t="0"/>
          <a:stretch/>
        </p:blipFill>
        <p:spPr>
          <a:xfrm>
            <a:off x="1008064" y="923446"/>
            <a:ext cx="1655762" cy="19340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7"/>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COORDINACIÓN</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nvSpPr>
        <p:spPr>
          <a:xfrm>
            <a:off x="1368425" y="3373924"/>
            <a:ext cx="6119814" cy="1723549"/>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importante fomentar canales de comunicación y de acompañamiento de ejecución de actividades, ello garantiza el cumplimiento y eficiencia de los proyectos. </a:t>
            </a:r>
            <a:endParaRPr/>
          </a:p>
          <a:p>
            <a:pPr indent="-66675" lvl="0" marL="179388"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El responsable de crear el calendario de trabajo será el líder de equipo, además es el responsable del seguimiento y reconocimiento de los avances. </a:t>
            </a:r>
            <a:endParaRPr sz="1600">
              <a:solidFill>
                <a:schemeClr val="dk1"/>
              </a:solidFill>
              <a:latin typeface="Calibri"/>
              <a:ea typeface="Calibri"/>
              <a:cs typeface="Calibri"/>
              <a:sym typeface="Calibri"/>
            </a:endParaRPr>
          </a:p>
        </p:txBody>
      </p:sp>
      <p:sp>
        <p:nvSpPr>
          <p:cNvPr id="96" name="Google Shape;96;p8"/>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COORDINACIÓN</a:t>
            </a:r>
            <a:endParaRPr/>
          </a:p>
        </p:txBody>
      </p:sp>
      <p:sp>
        <p:nvSpPr>
          <p:cNvPr id="97" name="Google Shape;97;p8"/>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770"/>
              </a:spcBef>
              <a:spcAft>
                <a:spcPts val="0"/>
              </a:spcAft>
              <a:buNone/>
            </a:pPr>
            <a:r>
              <a:rPr b="1" lang="es-PE" sz="1600">
                <a:solidFill>
                  <a:schemeClr val="lt1"/>
                </a:solidFill>
                <a:latin typeface="Calibri"/>
                <a:ea typeface="Calibri"/>
                <a:cs typeface="Calibri"/>
                <a:sym typeface="Calibri"/>
              </a:rPr>
              <a:t>COORDINACIÓN</a:t>
            </a:r>
            <a:endParaRPr/>
          </a:p>
          <a:p>
            <a:pPr indent="0" lvl="0" marL="0" marR="0" rtl="0" algn="l">
              <a:spcBef>
                <a:spcPts val="0"/>
              </a:spcBef>
              <a:spcAft>
                <a:spcPts val="0"/>
              </a:spcAft>
              <a:buNone/>
            </a:pPr>
            <a:r>
              <a:rPr lang="es-PE" sz="1600">
                <a:solidFill>
                  <a:schemeClr val="lt1"/>
                </a:solidFill>
                <a:latin typeface="Calibri"/>
                <a:ea typeface="Calibri"/>
                <a:cs typeface="Calibri"/>
                <a:sym typeface="Calibri"/>
              </a:rPr>
              <a:t>Crear un calendario de cumplimiento y realizar un seguimiento de los logros y las necesidades de cada uno de los miembros del equipo.</a:t>
            </a:r>
            <a:endParaRPr/>
          </a:p>
        </p:txBody>
      </p:sp>
      <p:sp>
        <p:nvSpPr>
          <p:cNvPr id="98" name="Google Shape;98;p8"/>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99" name="Google Shape;99;p8"/>
          <p:cNvPicPr preferRelativeResize="0"/>
          <p:nvPr/>
        </p:nvPicPr>
        <p:blipFill rotWithShape="1">
          <a:blip r:embed="rId3">
            <a:alphaModFix/>
          </a:blip>
          <a:srcRect b="0" l="4951" r="38273" t="0"/>
          <a:stretch/>
        </p:blipFill>
        <p:spPr>
          <a:xfrm>
            <a:off x="1017549" y="923446"/>
            <a:ext cx="1646276" cy="19340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p:nvPr/>
        </p:nvSpPr>
        <p:spPr>
          <a:xfrm>
            <a:off x="1648778" y="1308529"/>
            <a:ext cx="5846444" cy="1827014"/>
          </a:xfrm>
          <a:custGeom>
            <a:rect b="b" l="l" r="r" t="t"/>
            <a:pathLst>
              <a:path extrusionOk="0" h="1827014" w="5846444">
                <a:moveTo>
                  <a:pt x="0" y="0"/>
                </a:moveTo>
                <a:lnTo>
                  <a:pt x="5846444" y="0"/>
                </a:lnTo>
                <a:lnTo>
                  <a:pt x="5846444" y="1827014"/>
                </a:lnTo>
                <a:lnTo>
                  <a:pt x="0" y="1827014"/>
                </a:lnTo>
                <a:lnTo>
                  <a:pt x="0" y="0"/>
                </a:lnTo>
                <a:close/>
              </a:path>
            </a:pathLst>
          </a:custGeom>
          <a:solidFill>
            <a:srgbClr val="DFA635"/>
          </a:solidFill>
          <a:ln>
            <a:noFill/>
          </a:ln>
        </p:spPr>
        <p:txBody>
          <a:bodyPr anchorCtr="0" anchor="ctr" bIns="83800" lIns="1237475" spcFirstLastPara="1" rIns="83800" wrap="square" tIns="83800">
            <a:noAutofit/>
          </a:bodyPr>
          <a:lstStyle/>
          <a:p>
            <a:pPr indent="0" lvl="0" marL="0" marR="0" rtl="0" algn="l">
              <a:lnSpc>
                <a:spcPct val="90000"/>
              </a:lnSpc>
              <a:spcBef>
                <a:spcPts val="0"/>
              </a:spcBef>
              <a:spcAft>
                <a:spcPts val="0"/>
              </a:spcAft>
              <a:buNone/>
            </a:pPr>
            <a:r>
              <a:rPr i="1" lang="es-PE" sz="1600">
                <a:solidFill>
                  <a:schemeClr val="lt1"/>
                </a:solidFill>
                <a:latin typeface="Calibri"/>
                <a:ea typeface="Calibri"/>
                <a:cs typeface="Calibri"/>
                <a:sym typeface="Calibri"/>
              </a:rPr>
              <a:t>Para una buena coordinación, es recomendable establecer un líder en cada equipo de trabajo, ya que esta persona podrá asumir la función de controlar que los demás miembros cumplen con su trabajo y que no hay problemas entre ellos.</a:t>
            </a:r>
            <a:endParaRPr i="1" sz="1600">
              <a:solidFill>
                <a:schemeClr val="lt1"/>
              </a:solidFill>
              <a:latin typeface="Calibri"/>
              <a:ea typeface="Calibri"/>
              <a:cs typeface="Calibri"/>
              <a:sym typeface="Calibri"/>
            </a:endParaRPr>
          </a:p>
        </p:txBody>
      </p:sp>
      <p:sp>
        <p:nvSpPr>
          <p:cNvPr id="106" name="Google Shape;106;p9"/>
          <p:cNvSpPr txBox="1"/>
          <p:nvPr/>
        </p:nvSpPr>
        <p:spPr>
          <a:xfrm>
            <a:off x="1368424" y="3373924"/>
            <a:ext cx="6277515" cy="984885"/>
          </a:xfrm>
          <a:prstGeom prst="rect">
            <a:avLst/>
          </a:prstGeom>
          <a:noFill/>
          <a:ln>
            <a:noFill/>
          </a:ln>
        </p:spPr>
        <p:txBody>
          <a:bodyPr anchorCtr="0" anchor="t" bIns="0" lIns="0" spcFirstLastPara="1" rIns="0" wrap="square" tIns="0">
            <a:spAutoFit/>
          </a:bodyPr>
          <a:lstStyle/>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fundamental para obtener los mejores resultados posibles de cada uno de los miembros del equipo; aquí la figura del líder toma importancia.</a:t>
            </a:r>
            <a:endParaRPr/>
          </a:p>
          <a:p>
            <a:pPr indent="-168275" lvl="0" marL="179388"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Teniendo coordinación a través del líder, y con miembros que respetan su decisión, se pueden obtener un mejor equipo en conjunto.</a:t>
            </a:r>
            <a:endParaRPr sz="1600">
              <a:solidFill>
                <a:schemeClr val="dk1"/>
              </a:solidFill>
              <a:latin typeface="Calibri"/>
              <a:ea typeface="Calibri"/>
              <a:cs typeface="Calibri"/>
              <a:sym typeface="Calibri"/>
            </a:endParaRPr>
          </a:p>
        </p:txBody>
      </p:sp>
      <p:sp>
        <p:nvSpPr>
          <p:cNvPr id="107" name="Google Shape;107;p9"/>
          <p:cNvSpPr/>
          <p:nvPr/>
        </p:nvSpPr>
        <p:spPr>
          <a:xfrm>
            <a:off x="512024" y="331345"/>
            <a:ext cx="384407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COORDINACIÓN</a:t>
            </a:r>
            <a:endParaRPr/>
          </a:p>
        </p:txBody>
      </p:sp>
      <p:sp>
        <p:nvSpPr>
          <p:cNvPr id="108" name="Google Shape;108;p9"/>
          <p:cNvSpPr txBox="1"/>
          <p:nvPr/>
        </p:nvSpPr>
        <p:spPr>
          <a:xfrm>
            <a:off x="5698671" y="-16329"/>
            <a:ext cx="914400" cy="91440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09" name="Google Shape;109;p9"/>
          <p:cNvPicPr preferRelativeResize="0"/>
          <p:nvPr/>
        </p:nvPicPr>
        <p:blipFill rotWithShape="1">
          <a:blip r:embed="rId3">
            <a:alphaModFix/>
          </a:blip>
          <a:srcRect b="0" l="4951" r="38273" t="0"/>
          <a:stretch/>
        </p:blipFill>
        <p:spPr>
          <a:xfrm>
            <a:off x="1017549" y="923446"/>
            <a:ext cx="1646276" cy="19340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