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97">
          <p15:clr>
            <a:srgbClr val="A4A3A4"/>
          </p15:clr>
        </p15:guide>
        <p15:guide id="2" pos="2993">
          <p15:clr>
            <a:srgbClr val="A4A3A4"/>
          </p15:clr>
        </p15:guide>
        <p15:guide id="3" orient="horz" pos="303">
          <p15:clr>
            <a:srgbClr val="A4A3A4"/>
          </p15:clr>
        </p15:guide>
        <p15:guide id="4" pos="5465">
          <p15:clr>
            <a:srgbClr val="A4A3A4"/>
          </p15:clr>
        </p15:guide>
        <p15:guide id="5" pos="317">
          <p15:clr>
            <a:srgbClr val="A4A3A4"/>
          </p15:clr>
        </p15:guide>
        <p15:guide id="6" pos="2767">
          <p15:clr>
            <a:srgbClr val="A4A3A4"/>
          </p15:clr>
        </p15:guide>
        <p15:guide id="7" pos="2880">
          <p15:clr>
            <a:srgbClr val="A4A3A4"/>
          </p15:clr>
        </p15:guide>
        <p15:guide id="8" orient="horz" pos="1097">
          <p15:clr>
            <a:srgbClr val="A4A3A4"/>
          </p15:clr>
        </p15:guide>
        <p15:guide id="9" orient="horz" pos="984">
          <p15:clr>
            <a:srgbClr val="A4A3A4"/>
          </p15:clr>
        </p15:guide>
        <p15:guide id="10" pos="431">
          <p15:clr>
            <a:srgbClr val="A4A3A4"/>
          </p15:clr>
        </p15:guide>
        <p15:guide id="11" pos="4400">
          <p15:clr>
            <a:srgbClr val="A4A3A4"/>
          </p15:clr>
        </p15:guide>
        <p15:guide id="12" orient="horz" pos="575">
          <p15:clr>
            <a:srgbClr val="A4A3A4"/>
          </p15:clr>
        </p15:guide>
        <p15:guide id="13" orient="horz" pos="1188">
          <p15:clr>
            <a:srgbClr val="A4A3A4"/>
          </p15:clr>
        </p15:guide>
        <p15:guide id="14" orient="horz" pos="1845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1" roundtripDataSignature="AMtx7mi1ixIpKFRZOctTG2TEcR6K6/Ke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97" orient="horz"/>
        <p:guide pos="2993"/>
        <p:guide pos="303" orient="horz"/>
        <p:guide pos="5465"/>
        <p:guide pos="317"/>
        <p:guide pos="2767"/>
        <p:guide pos="2880"/>
        <p:guide pos="1097" orient="horz"/>
        <p:guide pos="984" orient="horz"/>
        <p:guide pos="431"/>
        <p:guide pos="4400"/>
        <p:guide pos="575" orient="horz"/>
        <p:guide pos="1188" orient="horz"/>
        <p:guide pos="1845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latin typeface="Calibri"/>
                <a:ea typeface="Calibri"/>
                <a:cs typeface="Calibri"/>
                <a:sym typeface="Calibri"/>
              </a:rPr>
              <a:t>Es importante recordar que las ideas prácticas a menudo nacen de otras impracticables o imposibles.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latin typeface="Calibri"/>
                <a:ea typeface="Calibri"/>
                <a:cs typeface="Calibri"/>
                <a:sym typeface="Calibri"/>
              </a:rPr>
              <a:t>Permitiéndote pensar fuera de los límites de lo habitual, de lo normal, pueden surgir soluciones nuevas y geniales. Algunas ideas salvajes se transforman en prácticas. Cuanto más enérgica sea la idea, mejores pueden ser los resultados; es más fácil perfeccionar una idea que emitir una de nueva.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Hay dos razones para desear una gran cantidad de ideas. Primero, parece que las ideas obvias, habituales, gastadas, impracticables vienen primero a la mente, de forma que es probable que las primeras 20 o 25 ideas no sean frescas ni creativas. Segundo, cuanto más larga sea la lista, más habrá que escoger, adaptar o combinar.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En algunas sesiones, se fija el objetivo de conseguir un número determinado de ideas, del orden de 50 o 100, antes de acabar la reunión.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/>
              <a:t>¿Qué tiene de bueno la idea que han dicho? ¿Qué se puede hacer para mejorarla o para hacerla más salvaje?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/>
              <a:t>Utiliza las ideas de los demás como estímulo para tu mejora o variación. A veces, cambiar sólo un aspecto de una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/>
              <a:t>solución impracticable la puede convertir en una gran solución.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IDEACION:</a:t>
            </a:r>
            <a:endParaRPr b="0" i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 Es el mecanismo y trabajo mental mediante el cual se realiza el aporte de las ideas al campo de la conciencia, para la elaboración del pensamiento”.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Mostrar el video Coca Cola Happiness Machine: https://www.youtube.com/watch?v=lqT_dPApj9U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Coca Hug Machine: https://www.youtube.com/watch?v=A45sjUX7mp0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/>
              <a:t>Calentamiento: Pensar sobre un problema imaginario libera a la gente y la pone alegre. Después se puede abordar el problema real.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Para escoger la idea ganadora pueden usar la votación, darles puntajes a cada idea seleccionada, ellos pueden idear su manera de elegir la idea ganadora.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/>
              <a:t>Preguntar a los alumnos su opinión sobre la última variante: Hacer un brainstorming usando la tecnología.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Al finalizar este ejercicio de brainstorming, podemos mostrarles este artículo sobre ideas geniales realizadas en centros educativos: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https://www.taringa.net/posts/offtopic/19876288/Ideas-geniales-llevadas-a-cabo-en-centros-educativos.html?utm_medium=email&amp;utm_source=taringa_mailing&amp;utm_campaign=recomendados_HF_m_21&amp;utm_content=9044&amp;utm_term=post_6_title</a:t>
            </a:r>
            <a:endParaRPr/>
          </a:p>
        </p:txBody>
      </p:sp>
      <p:sp>
        <p:nvSpPr>
          <p:cNvPr id="228" name="Google Shape;22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Proponer los siguientes problemas: Abuso de smartphones. Acoso sexual callejero. Maltrato animal. Contaminación sonora.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Insistir que las soluciones tienen que ser originales y novedosas. Hacer un seguimiento en cada grupo para detectar si se están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cumpliendo las reglas, como “no censurar ninguna idea”.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¿Cuándo cambio de plano y por qué? La Regla del Seis.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“Se dice que una película se hace tres veces: la primera cuando se escribe, la segunda cuando se rueda y la tercera cuando se monta.” </a:t>
            </a:r>
            <a:br>
              <a:rPr lang="es-MX"/>
            </a:b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MX"/>
            </a:b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Walter Murch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editor de imagen y sonido, en su libro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momento del parpadeo  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Blink of an Eye) 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habla de los criterios que debemos tomar en cuenta para decidir cuándo cortar un plano y pasar al siguiente: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enfoque tradicional lo más importante era conservar la llamada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continuidad tridimensional</a:t>
            </a:r>
            <a:r>
              <a:rPr b="0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evitar saltos en el espacio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MX"/>
              <a:t> Sin embargo, para este editor este criterio es el que cooca al final de su lista.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corte ideal  para Murch es el que satisface los siguientes seis criterios:</a:t>
            </a:r>
            <a:r>
              <a:rPr lang="es-MX"/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1-</a:t>
            </a:r>
            <a:r>
              <a:rPr lang="es-MX"/>
              <a:t> E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stá en acuerdo con la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emoción del momento.</a:t>
            </a:r>
            <a:r>
              <a:rPr lang="es-MX"/>
              <a:t>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 avanzar la historia.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Ocurre en un momento que es 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rítmicamente interesante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 "correcto".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Reconoce lo que se podría llamar "la línea de la mirada", es decir, lo concerniente con la situación y el desplazamiento del 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 de interés de la mirada del espectador dentro del cuadro.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Respeta "la geometría" 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-la gramática de las tres dimensiones transpuestas por la fotografía a dos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(las cuestiones del eje de acción, etc.).</a:t>
            </a:r>
            <a:r>
              <a:rPr lang="es-MX"/>
              <a:t>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Respeta la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continuidad tridimensional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espacio real (adonde las personas están dentro del cuarto y sus posiciones relativas entre sí).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Comentar con los alumnos que a diario se nos pasan ideas por la cabeza, mientras viajamos en el bus, mientras esperamos en la cola en algún lugar;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pero no registramos esas ideas, no las tomamos en cuenta. Podríamos anotarlas en algún lugar y no dejar que se esfumen.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El Brainstorming nos ayuda a pensar más fluidamente.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Se tiene que posponer el juicio adverso de las ideas. Hemos estado tan entrenados a ser instantáneamente analíticos, prácticos y convergentes en nuestro pensamiento que esta regla resulta difícil de seguir, pero es crucial.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>
  <p:cSld name="Título y objeto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/>
          <p:nvPr/>
        </p:nvSpPr>
        <p:spPr>
          <a:xfrm>
            <a:off x="7204422" y="5371562"/>
            <a:ext cx="15440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ISIL. Todos los derechos reservados</a:t>
            </a:r>
            <a:endParaRPr/>
          </a:p>
        </p:txBody>
      </p:sp>
      <p:pic>
        <p:nvPicPr>
          <p:cNvPr id="16" name="Google Shape;16;p2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506316" y="5349405"/>
            <a:ext cx="369984" cy="20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8"/>
          <p:cNvSpPr txBox="1"/>
          <p:nvPr/>
        </p:nvSpPr>
        <p:spPr>
          <a:xfrm>
            <a:off x="876300" y="5343295"/>
            <a:ext cx="26100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GESTIÓN DE LA</a:t>
            </a:r>
            <a:r>
              <a:rPr lang="es-MX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CREATIVIDAD E INNOVACIÓN  </a:t>
            </a:r>
            <a:r>
              <a:rPr lang="es-MX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•  SESIÓN 05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>
  <p:cSld name="Diapositiva de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/>
          <p:nvPr/>
        </p:nvSpPr>
        <p:spPr>
          <a:xfrm>
            <a:off x="7204422" y="5371562"/>
            <a:ext cx="15440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ISIL. Todos los derechos reservados</a:t>
            </a:r>
            <a:endParaRPr/>
          </a:p>
        </p:txBody>
      </p:sp>
      <p:pic>
        <p:nvPicPr>
          <p:cNvPr id="20" name="Google Shape;20;p2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506316" y="5349405"/>
            <a:ext cx="369984" cy="206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9"/>
          <p:cNvSpPr txBox="1"/>
          <p:nvPr/>
        </p:nvSpPr>
        <p:spPr>
          <a:xfrm>
            <a:off x="876300" y="5343295"/>
            <a:ext cx="26100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GESTIÓN DE LA</a:t>
            </a:r>
            <a:r>
              <a:rPr lang="es-MX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CREATIVIDAD E INNOVACIÓN  </a:t>
            </a:r>
            <a:r>
              <a:rPr lang="es-MX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•  SESIÓN 05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7204422" y="5371562"/>
            <a:ext cx="15440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ISIL. Todos los derechos reservados</a:t>
            </a:r>
            <a:endParaRPr/>
          </a:p>
        </p:txBody>
      </p:sp>
      <p:sp>
        <p:nvSpPr>
          <p:cNvPr id="11" name="Google Shape;11;p26"/>
          <p:cNvSpPr txBox="1"/>
          <p:nvPr/>
        </p:nvSpPr>
        <p:spPr>
          <a:xfrm>
            <a:off x="876300" y="5343295"/>
            <a:ext cx="26100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GESTIÓN DE LA CREATIVIDAD E INNOVACIÓN  •  SESIÓN 05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6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506316" y="5349405"/>
            <a:ext cx="369984" cy="2068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12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20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jpg"/><Relationship Id="rId4" Type="http://schemas.openxmlformats.org/officeDocument/2006/relationships/image" Target="../media/image37.jpg"/><Relationship Id="rId5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21.png"/><Relationship Id="rId5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hyperlink" Target="http://www.youtube.com/watch?v=3hWDob4kCxA" TargetMode="External"/><Relationship Id="rId6" Type="http://schemas.openxmlformats.org/officeDocument/2006/relationships/image" Target="../media/image3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182879" y="5120640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5173" r="5949" t="0"/>
          <a:stretch/>
        </p:blipFill>
        <p:spPr>
          <a:xfrm>
            <a:off x="3743324" y="0"/>
            <a:ext cx="5400675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 txBox="1"/>
          <p:nvPr/>
        </p:nvSpPr>
        <p:spPr>
          <a:xfrm>
            <a:off x="503238" y="808689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900">
                <a:solidFill>
                  <a:srgbClr val="6C6D6C"/>
                </a:solidFill>
                <a:latin typeface="Calibri"/>
                <a:ea typeface="Calibri"/>
                <a:cs typeface="Calibri"/>
                <a:sym typeface="Calibri"/>
              </a:rPr>
              <a:t>GESTIÓN DE LA CREATIVIDAD E INNOVACIÓN </a:t>
            </a:r>
            <a:endParaRPr/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 flipH="1">
            <a:off x="8370768" y="1253708"/>
            <a:ext cx="263082" cy="16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5349175" y="2255651"/>
            <a:ext cx="114521" cy="11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 flipH="1">
            <a:off x="4531028" y="2668722"/>
            <a:ext cx="272736" cy="17364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/>
          <p:nvPr/>
        </p:nvSpPr>
        <p:spPr>
          <a:xfrm>
            <a:off x="503238" y="2177570"/>
            <a:ext cx="3240086" cy="789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</a:t>
            </a:r>
            <a:r>
              <a:rPr b="1" lang="es-MX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CREATIVIDAD: BRAINSTORMING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503237" y="3264201"/>
            <a:ext cx="3104743" cy="65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DBDA5"/>
              </a:buClr>
              <a:buSzPts val="1200"/>
              <a:buFont typeface="Arial"/>
              <a:buChar char="•"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Brainstorming</a:t>
            </a:r>
            <a:endParaRPr/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DBDA5"/>
              </a:buClr>
              <a:buSzPts val="1200"/>
              <a:buFont typeface="Arial"/>
              <a:buChar char="•"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Reglas básicas</a:t>
            </a:r>
            <a:endParaRPr/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DBDA5"/>
              </a:buClr>
              <a:buSzPts val="1200"/>
              <a:buFont typeface="Arial"/>
              <a:buChar char="•"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Cómo se realizan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743902" y="1819386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2DBDA5"/>
                </a:solidFill>
                <a:latin typeface="Calibri"/>
                <a:ea typeface="Calibri"/>
                <a:cs typeface="Calibri"/>
                <a:sym typeface="Calibri"/>
              </a:rPr>
              <a:t>SESIÓN 05</a:t>
            </a:r>
            <a:endParaRPr/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5528054" y="1214576"/>
            <a:ext cx="248554" cy="17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142878" y="2446434"/>
            <a:ext cx="114521" cy="11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7279300" y="947188"/>
            <a:ext cx="76092" cy="7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"/>
          <p:cNvPicPr preferRelativeResize="0"/>
          <p:nvPr/>
        </p:nvPicPr>
        <p:blipFill rotWithShape="1">
          <a:blip r:embed="rId7">
            <a:alphaModFix amt="30000"/>
          </a:blip>
          <a:srcRect b="0" l="0" r="0" t="0"/>
          <a:stretch/>
        </p:blipFill>
        <p:spPr>
          <a:xfrm>
            <a:off x="4498387" y="1372312"/>
            <a:ext cx="610754" cy="610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/>
          <p:cNvPicPr preferRelativeResize="0"/>
          <p:nvPr/>
        </p:nvPicPr>
        <p:blipFill rotWithShape="1">
          <a:blip r:embed="rId8">
            <a:alphaModFix amt="30000"/>
          </a:blip>
          <a:srcRect b="0" l="0" r="0" t="0"/>
          <a:stretch/>
        </p:blipFill>
        <p:spPr>
          <a:xfrm>
            <a:off x="7391433" y="2889818"/>
            <a:ext cx="470700" cy="4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"/>
          <p:cNvPicPr preferRelativeResize="0"/>
          <p:nvPr/>
        </p:nvPicPr>
        <p:blipFill rotWithShape="1">
          <a:blip r:embed="rId9">
            <a:alphaModFix amt="30000"/>
          </a:blip>
          <a:srcRect b="0" l="0" r="0" t="0"/>
          <a:stretch/>
        </p:blipFill>
        <p:spPr>
          <a:xfrm>
            <a:off x="5216627" y="3042231"/>
            <a:ext cx="494138" cy="49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"/>
          <p:cNvPicPr preferRelativeResize="0"/>
          <p:nvPr/>
        </p:nvPicPr>
        <p:blipFill rotWithShape="1">
          <a:blip r:embed="rId10">
            <a:alphaModFix amt="30000"/>
          </a:blip>
          <a:srcRect b="0" l="0" r="0" t="0"/>
          <a:stretch/>
        </p:blipFill>
        <p:spPr>
          <a:xfrm>
            <a:off x="7546373" y="1214576"/>
            <a:ext cx="689052" cy="68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 flipH="1">
            <a:off x="7307959" y="2312912"/>
            <a:ext cx="259265" cy="16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 rotWithShape="1">
          <a:blip r:embed="rId11">
            <a:alphaModFix amt="30000"/>
          </a:blip>
          <a:srcRect b="0" l="0" r="0" t="0"/>
          <a:stretch/>
        </p:blipFill>
        <p:spPr>
          <a:xfrm>
            <a:off x="6091328" y="815352"/>
            <a:ext cx="702863" cy="70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1225" y="1896111"/>
            <a:ext cx="166865" cy="17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REGLAS BÁSICAS</a:t>
            </a:r>
            <a:endParaRPr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506797" y="918372"/>
            <a:ext cx="3885816" cy="2046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 BÁSICAS</a:t>
            </a:r>
            <a:endParaRPr/>
          </a:p>
          <a:p>
            <a:pPr indent="-227013" lvl="0" marL="227013" marR="0" rtl="0" algn="l">
              <a:spcBef>
                <a:spcPts val="600"/>
              </a:spcBef>
              <a:spcAft>
                <a:spcPts val="0"/>
              </a:spcAft>
              <a:buClr>
                <a:srgbClr val="714FA0"/>
              </a:buClr>
              <a:buSzPts val="1600"/>
              <a:buFont typeface="Arial"/>
              <a:buAutoNum type="arabicPeriod" startAt="2"/>
            </a:pPr>
            <a:r>
              <a:rPr b="1" lang="es-MX" sz="16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PENSAR LIBREMENTE</a:t>
            </a:r>
            <a:b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muy importante la libertad de emisión.</a:t>
            </a:r>
            <a:b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pensamientos salvajes están bien. Las ideas imposibles o inimaginables están bien. </a:t>
            </a:r>
            <a:b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hecho, en cada sesión tendría que haber alguna idea suficientemente disparatada que provocara risa a todo el grupo.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2613" y="763878"/>
            <a:ext cx="4616305" cy="332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REGLAS BÁSICAS</a:t>
            </a:r>
            <a:endParaRPr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506797" y="918372"/>
            <a:ext cx="3885816" cy="2046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 BÁSICAS</a:t>
            </a:r>
            <a:endParaRPr/>
          </a:p>
          <a:p>
            <a:pPr indent="-227013" lvl="0" marL="227013" marR="0" rtl="0" algn="l">
              <a:spcBef>
                <a:spcPts val="600"/>
              </a:spcBef>
              <a:spcAft>
                <a:spcPts val="0"/>
              </a:spcAft>
              <a:buClr>
                <a:srgbClr val="714FA0"/>
              </a:buClr>
              <a:buSzPts val="1600"/>
              <a:buFont typeface="Arial"/>
              <a:buAutoNum type="arabicPeriod" startAt="3"/>
            </a:pPr>
            <a:r>
              <a:rPr b="1" lang="es-MX" sz="16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LA CANTIDAD ES IMPORTANTE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799" lvl="0" marL="407988" marR="0" rtl="0" algn="l">
              <a:spcBef>
                <a:spcPts val="0"/>
              </a:spcBef>
              <a:spcAft>
                <a:spcPts val="0"/>
              </a:spcAft>
              <a:buClr>
                <a:srgbClr val="714FA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 falta concentrarse en generar un gran número de ideas que posteriormente se puedan revisar. </a:t>
            </a:r>
            <a:endParaRPr/>
          </a:p>
          <a:p>
            <a:pPr indent="-76199" lvl="0" marL="407988" marR="0" rtl="0" algn="l">
              <a:spcBef>
                <a:spcPts val="0"/>
              </a:spcBef>
              <a:spcAft>
                <a:spcPts val="0"/>
              </a:spcAft>
              <a:buClr>
                <a:srgbClr val="714FA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799" lvl="0" marL="407988" marR="0" rtl="0" algn="l">
              <a:spcBef>
                <a:spcPts val="0"/>
              </a:spcBef>
              <a:spcAft>
                <a:spcPts val="0"/>
              </a:spcAft>
              <a:buClr>
                <a:srgbClr val="714FA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Cuanto más grande sea el número de ideas, más fácil es escoger entre ellas.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36178" r="11498" t="0"/>
          <a:stretch/>
        </p:blipFill>
        <p:spPr>
          <a:xfrm>
            <a:off x="4751388" y="481013"/>
            <a:ext cx="39243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REGLAS BÁSICAS</a:t>
            </a:r>
            <a:endParaRPr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506797" y="918372"/>
            <a:ext cx="3743085" cy="2046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 BÁSICAS</a:t>
            </a:r>
            <a:endParaRPr/>
          </a:p>
          <a:p>
            <a:pPr indent="-227013" lvl="0" marL="227013" marR="0" rtl="0" algn="l">
              <a:spcBef>
                <a:spcPts val="600"/>
              </a:spcBef>
              <a:spcAft>
                <a:spcPts val="0"/>
              </a:spcAft>
              <a:buClr>
                <a:srgbClr val="714FA0"/>
              </a:buClr>
              <a:buSzPts val="1600"/>
              <a:buFont typeface="Arial"/>
              <a:buAutoNum type="arabicPeriod" startAt="4"/>
            </a:pPr>
            <a:r>
              <a:rPr b="1" lang="es-MX" sz="16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EL EFECTO MULTIPLICADOR</a:t>
            </a:r>
            <a:br>
              <a:rPr b="1" lang="es-MX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busca la combinación de ideaciones y sus mejoras. Además de contribuir con las propias ideas, los participantes pueden sugerir mejoras de las ideas de los demás o conseguir una idea mejor a partir de otras dos.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20589" r="24247" t="0"/>
          <a:stretch/>
        </p:blipFill>
        <p:spPr>
          <a:xfrm>
            <a:off x="4751388" y="491404"/>
            <a:ext cx="3924300" cy="474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REGLAS BÁSICAS</a:t>
            </a:r>
            <a:endParaRPr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506797" y="918372"/>
            <a:ext cx="37430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¿IDEAS LOCAS?</a:t>
            </a:r>
            <a:endParaRPr/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58" y="1567629"/>
            <a:ext cx="2967285" cy="186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58" y="3508623"/>
            <a:ext cx="2967285" cy="172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5">
            <a:alphaModFix/>
          </a:blip>
          <a:srcRect b="0" l="0" r="794" t="0"/>
          <a:stretch/>
        </p:blipFill>
        <p:spPr>
          <a:xfrm>
            <a:off x="3661130" y="1562100"/>
            <a:ext cx="4879476" cy="366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REGLAS BÁSICAS</a:t>
            </a:r>
            <a:endParaRPr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506797" y="918372"/>
            <a:ext cx="3618394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A TENER EN CUENTA</a:t>
            </a:r>
            <a:endParaRPr/>
          </a:p>
          <a:p>
            <a:pPr indent="-179388" lvl="0" marL="17938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Escoger un secretario, alguien que se encargue de anotar las ideas. </a:t>
            </a:r>
            <a:endParaRPr/>
          </a:p>
          <a:p>
            <a:pPr indent="-777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moderador para organizar el caos. </a:t>
            </a:r>
            <a:endParaRPr/>
          </a:p>
          <a:p>
            <a:pPr indent="-777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Mantener el ambiente relajado y alegre. </a:t>
            </a:r>
            <a:endParaRPr/>
          </a:p>
          <a:p>
            <a:pPr indent="-777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una ayuda y un estímulo a la creatividad, a menudo es bueno empezar con una sesión de calentamiento de diez minutos, dónde se aborde un </a:t>
            </a:r>
            <a:br>
              <a:rPr lang="es-MX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imaginario.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3">
            <a:alphaModFix/>
          </a:blip>
          <a:srcRect b="0" l="9427" r="14070" t="0"/>
          <a:stretch/>
        </p:blipFill>
        <p:spPr>
          <a:xfrm>
            <a:off x="4478482" y="1296713"/>
            <a:ext cx="4197206" cy="304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SE</a:t>
            </a:r>
            <a:br>
              <a:rPr b="1"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REALIZAN?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¿CÓMO SE REALIZAN?</a:t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506796" y="918372"/>
            <a:ext cx="7172085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REALIZA?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necesitamos una hoja de papel (pizarra o papelógrafo), un lapicero y…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1277712" y="1649435"/>
            <a:ext cx="38034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Definir el tema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que se está buscando ideas.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03237" y="1572491"/>
            <a:ext cx="400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1B1C3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2400">
              <a:solidFill>
                <a:srgbClr val="01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6"/>
          <p:cNvCxnSpPr>
            <a:endCxn id="178" idx="0"/>
          </p:cNvCxnSpPr>
          <p:nvPr/>
        </p:nvCxnSpPr>
        <p:spPr>
          <a:xfrm>
            <a:off x="1059261" y="1711870"/>
            <a:ext cx="0" cy="3148800"/>
          </a:xfrm>
          <a:prstGeom prst="straightConnector1">
            <a:avLst/>
          </a:prstGeom>
          <a:noFill/>
          <a:ln cap="flat" cmpd="sng" w="12700">
            <a:solidFill>
              <a:srgbClr val="01B1C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" name="Google Shape;179;p16"/>
          <p:cNvGrpSpPr/>
          <p:nvPr/>
        </p:nvGrpSpPr>
        <p:grpSpPr>
          <a:xfrm>
            <a:off x="988866" y="1687028"/>
            <a:ext cx="140792" cy="140258"/>
            <a:chOff x="3427964" y="2244682"/>
            <a:chExt cx="225891" cy="225034"/>
          </a:xfrm>
        </p:grpSpPr>
        <p:sp>
          <p:nvSpPr>
            <p:cNvPr id="180" name="Google Shape;180;p16"/>
            <p:cNvSpPr/>
            <p:nvPr/>
          </p:nvSpPr>
          <p:spPr>
            <a:xfrm>
              <a:off x="3427964" y="2244682"/>
              <a:ext cx="225891" cy="225034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1B1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482167" y="2298680"/>
              <a:ext cx="117483" cy="117037"/>
            </a:xfrm>
            <a:prstGeom prst="ellipse">
              <a:avLst/>
            </a:prstGeom>
            <a:solidFill>
              <a:srgbClr val="01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6"/>
          <p:cNvSpPr/>
          <p:nvPr/>
        </p:nvSpPr>
        <p:spPr>
          <a:xfrm>
            <a:off x="1277712" y="2068992"/>
            <a:ext cx="38034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 un </a:t>
            </a:r>
            <a:r>
              <a:rPr b="1" lang="es-MX" sz="1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generar ideas.</a:t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503237" y="1992048"/>
            <a:ext cx="400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1B1C3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2400">
              <a:solidFill>
                <a:srgbClr val="01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16"/>
          <p:cNvGrpSpPr/>
          <p:nvPr/>
        </p:nvGrpSpPr>
        <p:grpSpPr>
          <a:xfrm>
            <a:off x="988866" y="2106585"/>
            <a:ext cx="140792" cy="140258"/>
            <a:chOff x="3427964" y="2244682"/>
            <a:chExt cx="225891" cy="225034"/>
          </a:xfrm>
        </p:grpSpPr>
        <p:sp>
          <p:nvSpPr>
            <p:cNvPr id="185" name="Google Shape;185;p16"/>
            <p:cNvSpPr/>
            <p:nvPr/>
          </p:nvSpPr>
          <p:spPr>
            <a:xfrm>
              <a:off x="3427964" y="2244682"/>
              <a:ext cx="225891" cy="225034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1B1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482167" y="2298680"/>
              <a:ext cx="117483" cy="117037"/>
            </a:xfrm>
            <a:prstGeom prst="ellipse">
              <a:avLst/>
            </a:prstGeom>
            <a:solidFill>
              <a:srgbClr val="01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16"/>
          <p:cNvSpPr/>
          <p:nvPr/>
        </p:nvSpPr>
        <p:spPr>
          <a:xfrm>
            <a:off x="1277712" y="2484689"/>
            <a:ext cx="38034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Generar tantas ideas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sea posible.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503237" y="2407745"/>
            <a:ext cx="400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1B1C3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2400">
              <a:solidFill>
                <a:srgbClr val="01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16"/>
          <p:cNvGrpSpPr/>
          <p:nvPr/>
        </p:nvGrpSpPr>
        <p:grpSpPr>
          <a:xfrm>
            <a:off x="988866" y="2522282"/>
            <a:ext cx="140792" cy="140258"/>
            <a:chOff x="3427964" y="2244682"/>
            <a:chExt cx="225891" cy="225034"/>
          </a:xfrm>
        </p:grpSpPr>
        <p:sp>
          <p:nvSpPr>
            <p:cNvPr id="190" name="Google Shape;190;p16"/>
            <p:cNvSpPr/>
            <p:nvPr/>
          </p:nvSpPr>
          <p:spPr>
            <a:xfrm>
              <a:off x="3427964" y="2244682"/>
              <a:ext cx="225891" cy="225034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1B1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82167" y="2298680"/>
              <a:ext cx="117483" cy="117037"/>
            </a:xfrm>
            <a:prstGeom prst="ellipse">
              <a:avLst/>
            </a:prstGeom>
            <a:solidFill>
              <a:srgbClr val="01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6"/>
          <p:cNvSpPr/>
          <p:nvPr/>
        </p:nvSpPr>
        <p:spPr>
          <a:xfrm>
            <a:off x="1277712" y="2884554"/>
            <a:ext cx="38034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crítica está prohibida.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503237" y="2807610"/>
            <a:ext cx="400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1B1C3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2400">
              <a:solidFill>
                <a:srgbClr val="01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16"/>
          <p:cNvGrpSpPr/>
          <p:nvPr/>
        </p:nvGrpSpPr>
        <p:grpSpPr>
          <a:xfrm>
            <a:off x="988866" y="2922147"/>
            <a:ext cx="140792" cy="140258"/>
            <a:chOff x="3427964" y="2244682"/>
            <a:chExt cx="225891" cy="225034"/>
          </a:xfrm>
        </p:grpSpPr>
        <p:sp>
          <p:nvSpPr>
            <p:cNvPr id="195" name="Google Shape;195;p16"/>
            <p:cNvSpPr/>
            <p:nvPr/>
          </p:nvSpPr>
          <p:spPr>
            <a:xfrm>
              <a:off x="3427964" y="2244682"/>
              <a:ext cx="225891" cy="225034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1B1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482167" y="2298680"/>
              <a:ext cx="117483" cy="117037"/>
            </a:xfrm>
            <a:prstGeom prst="ellipse">
              <a:avLst/>
            </a:prstGeom>
            <a:solidFill>
              <a:srgbClr val="01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6"/>
          <p:cNvSpPr/>
          <p:nvPr/>
        </p:nvSpPr>
        <p:spPr>
          <a:xfrm>
            <a:off x="1277712" y="3294229"/>
            <a:ext cx="38034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 idea es bienvenida.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503237" y="3217285"/>
            <a:ext cx="400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1B1C3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sz="2400">
              <a:solidFill>
                <a:srgbClr val="01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6"/>
          <p:cNvGrpSpPr/>
          <p:nvPr/>
        </p:nvGrpSpPr>
        <p:grpSpPr>
          <a:xfrm>
            <a:off x="988866" y="3331822"/>
            <a:ext cx="140792" cy="140258"/>
            <a:chOff x="3427964" y="2244682"/>
            <a:chExt cx="225891" cy="225034"/>
          </a:xfrm>
        </p:grpSpPr>
        <p:sp>
          <p:nvSpPr>
            <p:cNvPr id="200" name="Google Shape;200;p16"/>
            <p:cNvSpPr/>
            <p:nvPr/>
          </p:nvSpPr>
          <p:spPr>
            <a:xfrm>
              <a:off x="3427964" y="2244682"/>
              <a:ext cx="225891" cy="225034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1B1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482167" y="2298680"/>
              <a:ext cx="117483" cy="117037"/>
            </a:xfrm>
            <a:prstGeom prst="ellipse">
              <a:avLst/>
            </a:prstGeom>
            <a:solidFill>
              <a:srgbClr val="01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6"/>
          <p:cNvSpPr/>
          <p:nvPr/>
        </p:nvSpPr>
        <p:spPr>
          <a:xfrm>
            <a:off x="1277712" y="3708979"/>
            <a:ext cx="38034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lang="es-MX" sz="1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asociación y conexión de ideas es deseable.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503237" y="3632035"/>
            <a:ext cx="400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1B1C3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b="1" sz="2400">
              <a:solidFill>
                <a:srgbClr val="01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16"/>
          <p:cNvGrpSpPr/>
          <p:nvPr/>
        </p:nvGrpSpPr>
        <p:grpSpPr>
          <a:xfrm>
            <a:off x="988866" y="3746572"/>
            <a:ext cx="140792" cy="140258"/>
            <a:chOff x="3427964" y="2244682"/>
            <a:chExt cx="225891" cy="225034"/>
          </a:xfrm>
        </p:grpSpPr>
        <p:sp>
          <p:nvSpPr>
            <p:cNvPr id="205" name="Google Shape;205;p16"/>
            <p:cNvSpPr/>
            <p:nvPr/>
          </p:nvSpPr>
          <p:spPr>
            <a:xfrm>
              <a:off x="3427964" y="2244682"/>
              <a:ext cx="225891" cy="225034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1B1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482167" y="2298680"/>
              <a:ext cx="117483" cy="117037"/>
            </a:xfrm>
            <a:prstGeom prst="ellipse">
              <a:avLst/>
            </a:prstGeom>
            <a:solidFill>
              <a:srgbClr val="01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6"/>
          <p:cNvSpPr/>
          <p:nvPr/>
        </p:nvSpPr>
        <p:spPr>
          <a:xfrm>
            <a:off x="1277712" y="4134663"/>
            <a:ext cx="38034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concluido el tiempo establecido, </a:t>
            </a:r>
            <a:r>
              <a:rPr b="1" lang="es-MX" sz="1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seleccionar las mejores ideas.</a:t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503237" y="4057719"/>
            <a:ext cx="400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1B1C3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 b="1" sz="2400">
              <a:solidFill>
                <a:srgbClr val="01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6"/>
          <p:cNvGrpSpPr/>
          <p:nvPr/>
        </p:nvGrpSpPr>
        <p:grpSpPr>
          <a:xfrm>
            <a:off x="988866" y="4172256"/>
            <a:ext cx="140792" cy="140258"/>
            <a:chOff x="3427964" y="2244682"/>
            <a:chExt cx="225891" cy="225034"/>
          </a:xfrm>
        </p:grpSpPr>
        <p:sp>
          <p:nvSpPr>
            <p:cNvPr id="210" name="Google Shape;210;p16"/>
            <p:cNvSpPr/>
            <p:nvPr/>
          </p:nvSpPr>
          <p:spPr>
            <a:xfrm>
              <a:off x="3427964" y="2244682"/>
              <a:ext cx="225891" cy="225034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1B1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482167" y="2298680"/>
              <a:ext cx="117483" cy="117037"/>
            </a:xfrm>
            <a:prstGeom prst="ellipse">
              <a:avLst/>
            </a:prstGeom>
            <a:solidFill>
              <a:srgbClr val="01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16"/>
          <p:cNvSpPr/>
          <p:nvPr/>
        </p:nvSpPr>
        <p:spPr>
          <a:xfrm>
            <a:off x="1277712" y="4789421"/>
            <a:ext cx="38034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las mejores ideas, </a:t>
            </a:r>
            <a:r>
              <a:rPr b="1" lang="es-MX" sz="1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escoger una idea ganadora.</a:t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503237" y="4712477"/>
            <a:ext cx="400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1B1C3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b="1" sz="2400">
              <a:solidFill>
                <a:srgbClr val="01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16"/>
          <p:cNvGrpSpPr/>
          <p:nvPr/>
        </p:nvGrpSpPr>
        <p:grpSpPr>
          <a:xfrm>
            <a:off x="988866" y="4827014"/>
            <a:ext cx="140792" cy="140258"/>
            <a:chOff x="3427964" y="2244682"/>
            <a:chExt cx="225891" cy="225034"/>
          </a:xfrm>
        </p:grpSpPr>
        <p:sp>
          <p:nvSpPr>
            <p:cNvPr id="215" name="Google Shape;215;p16"/>
            <p:cNvSpPr/>
            <p:nvPr/>
          </p:nvSpPr>
          <p:spPr>
            <a:xfrm>
              <a:off x="3427964" y="2244682"/>
              <a:ext cx="225891" cy="225034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1B1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482167" y="2298680"/>
              <a:ext cx="117483" cy="117037"/>
            </a:xfrm>
            <a:prstGeom prst="ellipse">
              <a:avLst/>
            </a:prstGeom>
            <a:solidFill>
              <a:srgbClr val="01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 b="0" l="1" r="44478" t="0"/>
          <a:stretch/>
        </p:blipFill>
        <p:spPr>
          <a:xfrm>
            <a:off x="5299605" y="1652128"/>
            <a:ext cx="3158595" cy="3356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¿CÓMO SE REALIZAN?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506797" y="918372"/>
            <a:ext cx="3618394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VARIANTES</a:t>
            </a:r>
            <a:endParaRPr/>
          </a:p>
          <a:p>
            <a:pPr indent="-179388" lvl="0" marL="1793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Anotar en post-it.</a:t>
            </a:r>
            <a:endParaRPr/>
          </a:p>
          <a:p>
            <a:pPr indent="-777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Anotar las ideas usando un mapa mental.</a:t>
            </a:r>
            <a:endParaRPr/>
          </a:p>
          <a:p>
            <a:pPr indent="-777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Hacerlo por escrito (Brainwriting)</a:t>
            </a:r>
            <a:endParaRPr/>
          </a:p>
          <a:p>
            <a:pPr indent="-777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Hacerlo electrónicamente </a:t>
            </a:r>
            <a:b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(¿E-mail?, ¿Chat?, ¿Apps?)</a:t>
            </a: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b="515" l="36228" r="10634" t="318"/>
          <a:stretch/>
        </p:blipFill>
        <p:spPr>
          <a:xfrm>
            <a:off x="4751388" y="481012"/>
            <a:ext cx="39243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/>
          <p:nvPr/>
        </p:nvSpPr>
        <p:spPr>
          <a:xfrm>
            <a:off x="4860925" y="912813"/>
            <a:ext cx="4283075" cy="4321175"/>
          </a:xfrm>
          <a:prstGeom prst="rect">
            <a:avLst/>
          </a:prstGeom>
          <a:solidFill>
            <a:srgbClr val="00B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ACTIVIDAD</a:t>
            </a:r>
            <a:endParaRPr b="1" sz="1600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8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233" name="Google Shape;233;p18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" name="Google Shape;23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18"/>
          <p:cNvSpPr/>
          <p:nvPr/>
        </p:nvSpPr>
        <p:spPr>
          <a:xfrm>
            <a:off x="503238" y="912813"/>
            <a:ext cx="42481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684213" y="1245204"/>
            <a:ext cx="3887787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CALENTAMIENTO</a:t>
            </a:r>
            <a:endParaRPr/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Calentamiento (15 minutos)</a:t>
            </a:r>
            <a:endParaRPr/>
          </a:p>
          <a:p>
            <a:pPr indent="-968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Formar grupos de 4-5 alumnos.</a:t>
            </a:r>
            <a:endParaRPr/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brainstorming y generar ideas para: Hacer una clase divertida.</a:t>
            </a:r>
            <a:endParaRPr/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200" y="2520444"/>
            <a:ext cx="2218280" cy="268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2753" y="1891535"/>
            <a:ext cx="3388009" cy="2557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ACTIVIDAD</a:t>
            </a:r>
            <a:endParaRPr b="1" sz="1600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9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246" name="Google Shape;246;p19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" name="Google Shape;24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19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684214" y="1245204"/>
            <a:ext cx="6161086" cy="36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BRAINSTORMING: PROBLEMA-IDEA ORIGINAL Y NOVEDOSA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una lluvia de ideas para proponer una solución a un problema.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que la idea sea totalmente original y novedosa.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Pasos:</a:t>
            </a:r>
            <a:endParaRPr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Eligen el problema</a:t>
            </a:r>
            <a:endParaRPr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Generan la mayor cantidad de ideas posibles en un determinado tiempo (20´)</a:t>
            </a:r>
            <a:endParaRPr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cuentan al profesor cuantas ideas generaron.</a:t>
            </a:r>
            <a:endParaRPr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 que seleccionar cinco (las más originales)</a:t>
            </a:r>
            <a:endParaRPr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 de esas cinco, tienen que escoger una idea ganadora.</a:t>
            </a:r>
            <a:endParaRPr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expone la idea escogida</a:t>
            </a:r>
            <a:endParaRPr/>
          </a:p>
          <a:p>
            <a:pPr indent="-1333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Conformar grupos de 4 o 5 integrantes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Duración: </a:t>
            </a: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minutos para “elaborarlo”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Criterios de evaluación: 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de las reglas básicas del brainstorming.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de ideas obtenidas.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s-MX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Originalidad de la idea escogida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4">
            <a:alphaModFix amt="25000"/>
          </a:blip>
          <a:srcRect b="0" l="0" r="0" t="0"/>
          <a:stretch/>
        </p:blipFill>
        <p:spPr>
          <a:xfrm>
            <a:off x="6976674" y="3039428"/>
            <a:ext cx="1699014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946969"/>
            <a:ext cx="2072213" cy="38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"/>
          <p:cNvSpPr/>
          <p:nvPr/>
        </p:nvSpPr>
        <p:spPr>
          <a:xfrm>
            <a:off x="149817" y="3724759"/>
            <a:ext cx="1037633" cy="1069383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LA SESIÓN</a:t>
            </a:r>
            <a:endParaRPr/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>
            <a:off x="334433" y="3817749"/>
            <a:ext cx="809264" cy="80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>
            <a:off x="683568" y="481236"/>
            <a:ext cx="544831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 b="1" sz="1600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20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258" name="Google Shape;258;p20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9" name="Google Shape;25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20"/>
          <p:cNvSpPr txBox="1"/>
          <p:nvPr/>
        </p:nvSpPr>
        <p:spPr>
          <a:xfrm>
            <a:off x="1571250" y="4204457"/>
            <a:ext cx="6001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SECRETOS DE LA CREATIVIDAD</a:t>
            </a:r>
            <a:endParaRPr/>
          </a:p>
          <a:p>
            <a:pPr indent="0" lvl="0" marL="22225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https://www.youtube.com/watch?v=3hWDob4kCxA</a:t>
            </a:r>
            <a:endParaRPr/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1250" y="4480779"/>
            <a:ext cx="185286" cy="177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dos poseemos un talento, todos tenemos la capacidad de ser creativos; y la mayoría vivimos sin saberlo, convencidos muchas veces de que el creativo es aquel que sabe componer melodías, o escribir una poesía. &#10;  &#10;Ken Robinson reclama en este capítulo de Redes la necesidad de que en nuestra sociedad existan entornos donde cada uno pueda encontrar la inspiración necesaria para desarrollar su creatividad." id="262" name="Google Shape;262;p20" title="Redes 89: Los secretos de la creatividad - educació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6787" y="823627"/>
            <a:ext cx="5890425" cy="33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54E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21"/>
          <p:cNvGrpSpPr/>
          <p:nvPr/>
        </p:nvGrpSpPr>
        <p:grpSpPr>
          <a:xfrm>
            <a:off x="2506315" y="2194222"/>
            <a:ext cx="4581728" cy="1326557"/>
            <a:chOff x="2403187" y="2211377"/>
            <a:chExt cx="4581728" cy="1326557"/>
          </a:xfrm>
        </p:grpSpPr>
        <p:sp>
          <p:nvSpPr>
            <p:cNvPr id="270" name="Google Shape;270;p21"/>
            <p:cNvSpPr txBox="1"/>
            <p:nvPr/>
          </p:nvSpPr>
          <p:spPr>
            <a:xfrm>
              <a:off x="2403187" y="2540738"/>
              <a:ext cx="4581728" cy="99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CONCLUSIONES</a:t>
              </a:r>
              <a:br>
                <a:rPr lang="es-MX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s-MX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MÁS REFERENCIAS</a:t>
              </a:r>
              <a:endParaRPr/>
            </a:p>
          </p:txBody>
        </p:sp>
        <p:pic>
          <p:nvPicPr>
            <p:cNvPr id="271" name="Google Shape;27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5491" y="2211377"/>
              <a:ext cx="202176" cy="2082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2" name="Google Shape;27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53" y="946969"/>
            <a:ext cx="2072214" cy="38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1279546" y="912813"/>
            <a:ext cx="5204381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Nosotros tenemos la capacidad de generar ideas originales, pero muchas veces descartamos estas ideas por ser “muy locas”.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técnica del brainstorming nos permite generar muchas ideas en un tiempo determinado.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reglas básicas del brainstorming son: Suspender el juicio, pensar libremente, la cantidad es importante, el efecto multiplicador.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un brainstorming necesitamos un cuaderno, hojas, post-it, para anotar las ideas.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 un tiempo determinado para la generación de ideas.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Tener siempre en cuenta que la crítica está prohibida, todas las ideas son bienvenidas.</a:t>
            </a:r>
            <a:endParaRPr/>
          </a:p>
        </p:txBody>
      </p:sp>
      <p:pic>
        <p:nvPicPr>
          <p:cNvPr id="280" name="Google Shape;2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954885"/>
            <a:ext cx="114138" cy="11754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984999" y="3048772"/>
            <a:ext cx="1690689" cy="21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1594734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2888843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2245803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3523696"/>
            <a:ext cx="114138" cy="11754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2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CONCLUSIONES </a:t>
            </a:r>
            <a:endParaRPr/>
          </a:p>
        </p:txBody>
      </p:sp>
      <p:pic>
        <p:nvPicPr>
          <p:cNvPr id="288" name="Google Shape;2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3942796"/>
            <a:ext cx="114138" cy="11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DCB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2519363" y="2540738"/>
            <a:ext cx="4581728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BIBLIOGRAFÍA</a:t>
            </a:r>
            <a:br>
              <a:rPr lang="es-MX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MX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MÁS REFERENCIAS</a:t>
            </a:r>
            <a:endParaRPr/>
          </a:p>
        </p:txBody>
      </p:sp>
      <p:pic>
        <p:nvPicPr>
          <p:cNvPr id="295" name="Google Shape;2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46970"/>
            <a:ext cx="2072061" cy="38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1279009" y="917823"/>
            <a:ext cx="477432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www.neuronilla.com 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 Innovaforum.com 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MOOC Curso Técnicas de Creatividad. Universidad de Cantabria.</a:t>
            </a:r>
            <a:endParaRPr/>
          </a:p>
        </p:txBody>
      </p:sp>
      <p:pic>
        <p:nvPicPr>
          <p:cNvPr id="303" name="Google Shape;3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959114"/>
            <a:ext cx="103867" cy="10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1406758"/>
            <a:ext cx="103867" cy="10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4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4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985000" y="3036889"/>
            <a:ext cx="1690688" cy="2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1832466"/>
            <a:ext cx="103867" cy="10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 amt="42000"/>
          </a:blip>
          <a:srcRect b="0" l="0" r="0" t="0"/>
          <a:stretch/>
        </p:blipFill>
        <p:spPr>
          <a:xfrm>
            <a:off x="6986661" y="3052731"/>
            <a:ext cx="1689027" cy="21812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839" y="1396296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/>
        </p:nvSpPr>
        <p:spPr>
          <a:xfrm>
            <a:off x="1282298" y="918372"/>
            <a:ext cx="531100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sesión conoceremos: La técnica del Brainstorming.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descubriremos cómo la aplicación y ejercicio de esta técnica nos puede ayudar a pensar de una manera más fluida y generar ideas originales sin tener miedo a que sean consideradas “ideas locas”.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839" y="955280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EL CONCEPTO DE ANALOGÍAS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506797" y="918372"/>
            <a:ext cx="3763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PENSAR MÁS FLUIDAMENTE</a:t>
            </a:r>
            <a:endParaRPr/>
          </a:p>
          <a:p>
            <a:pPr indent="-176213" lvl="0" marL="17621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podemos 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ideas originales todo el tiempo, pero muchas veces no las valoramos y las descartamos rápidamente. </a:t>
            </a:r>
            <a:endParaRPr/>
          </a:p>
          <a:p>
            <a:pPr indent="-746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“protegemos” de estas ideas locas.</a:t>
            </a:r>
            <a:endParaRPr/>
          </a:p>
          <a:p>
            <a:pPr indent="-746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evitar que eso suceda existe una técnica creativa llamada Brainstorming o también conocida como lluvia de ideas.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1546" y="918372"/>
            <a:ext cx="3964142" cy="4315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1008063" y="3169972"/>
            <a:ext cx="5993558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BRAINSTORMING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BRAINSTORMING</a:t>
            </a:r>
            <a:endParaRPr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506796" y="918372"/>
            <a:ext cx="816889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BRAINSTORMING</a:t>
            </a:r>
            <a:endParaRPr/>
          </a:p>
          <a:p>
            <a:pPr indent="-176213" lvl="0" marL="17621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técnica para generar ideas más conocida. Fue desarrollada por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MX" sz="16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Alex Osborn 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(especialista en creatividad y publicidad) en los años 30 y publicada en 1963 en el libro “Applied Imagination”.</a:t>
            </a:r>
            <a:endParaRPr/>
          </a:p>
          <a:p>
            <a:pPr indent="-746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base sobre la que se sostiene la mayoría del resto de las técnicas.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512" y="2423768"/>
            <a:ext cx="4834047" cy="281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4751388" y="481013"/>
            <a:ext cx="3924300" cy="4752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BRAINSTORMING</a:t>
            </a:r>
            <a:endParaRPr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506797" y="918372"/>
            <a:ext cx="3885816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BRAINSTORMING</a:t>
            </a:r>
            <a:endParaRPr/>
          </a:p>
          <a:p>
            <a:pPr indent="-176213" lvl="0" marL="17621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se le conoce como torbellino de ideas, tormenta de ideas, lluvia de ideas.</a:t>
            </a:r>
            <a:endParaRPr/>
          </a:p>
          <a:p>
            <a:pPr indent="-746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</a:t>
            </a:r>
            <a:r>
              <a:rPr b="1" lang="es-MX" sz="16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técnica eminentemente grupal 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 la generación de ideas.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388" y="1282207"/>
            <a:ext cx="3922117" cy="2941983"/>
          </a:xfrm>
          <a:prstGeom prst="rect">
            <a:avLst/>
          </a:prstGeom>
          <a:solidFill>
            <a:srgbClr val="02060A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REGLAS</a:t>
            </a:r>
            <a:br>
              <a:rPr b="1"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MX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BÁSICAS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503237" y="376836"/>
            <a:ext cx="2503979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MX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REGLAS BÁSICAS</a:t>
            </a:r>
            <a:endParaRPr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506797" y="918372"/>
            <a:ext cx="3885816" cy="2046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 BÁSICAS</a:t>
            </a:r>
            <a:endParaRPr/>
          </a:p>
          <a:p>
            <a:pPr indent="-227013" lvl="0" marL="227013" marR="0" rtl="0" algn="l">
              <a:spcBef>
                <a:spcPts val="600"/>
              </a:spcBef>
              <a:spcAft>
                <a:spcPts val="0"/>
              </a:spcAft>
              <a:buClr>
                <a:srgbClr val="714FA0"/>
              </a:buClr>
              <a:buSzPts val="1600"/>
              <a:buFont typeface="Arial"/>
              <a:buAutoNum type="arabicPeriod"/>
            </a:pPr>
            <a:r>
              <a:rPr b="1" lang="es-MX" sz="1600">
                <a:solidFill>
                  <a:srgbClr val="714FA0"/>
                </a:solidFill>
                <a:latin typeface="Calibri"/>
                <a:ea typeface="Calibri"/>
                <a:cs typeface="Calibri"/>
                <a:sym typeface="Calibri"/>
              </a:rPr>
              <a:t>SUSPENDER EL JUICIO</a:t>
            </a:r>
            <a:b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 toda crítica. Cuando brotan las ideas no se permite ningún comentario crítico. Se anotan todas las ideas. La evaluación se reserva para después. Crear y juzgar al mismo tiempo es como echar agua caliente y fría en el mismo cubo.</a:t>
            </a:r>
            <a:endParaRPr/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388" y="491404"/>
            <a:ext cx="3924300" cy="47425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6899563" y="3273135"/>
            <a:ext cx="1465119" cy="1465119"/>
          </a:xfrm>
          <a:prstGeom prst="ellipse">
            <a:avLst/>
          </a:prstGeom>
          <a:solidFill>
            <a:srgbClr val="EE46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7133359" y="3906980"/>
            <a:ext cx="997527" cy="197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iseño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2006-06-01T21:36:52Z</dcterms:created>
  <dc:creator>Isil</dc:creator>
</cp:coreProperties>
</file>