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97">
          <p15:clr>
            <a:srgbClr val="A4A3A4"/>
          </p15:clr>
        </p15:guide>
        <p15:guide id="2" pos="2993">
          <p15:clr>
            <a:srgbClr val="A4A3A4"/>
          </p15:clr>
        </p15:guide>
        <p15:guide id="3" orient="horz" pos="303">
          <p15:clr>
            <a:srgbClr val="A4A3A4"/>
          </p15:clr>
        </p15:guide>
        <p15:guide id="4" pos="5488">
          <p15:clr>
            <a:srgbClr val="A4A3A4"/>
          </p15:clr>
        </p15:guide>
        <p15:guide id="5" pos="317">
          <p15:clr>
            <a:srgbClr val="A4A3A4"/>
          </p15:clr>
        </p15:guide>
        <p15:guide id="6" pos="2767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1097">
          <p15:clr>
            <a:srgbClr val="A4A3A4"/>
          </p15:clr>
        </p15:guide>
        <p15:guide id="9" orient="horz" pos="984">
          <p15:clr>
            <a:srgbClr val="A4A3A4"/>
          </p15:clr>
        </p15:guide>
        <p15:guide id="10" pos="431">
          <p15:clr>
            <a:srgbClr val="A4A3A4"/>
          </p15:clr>
        </p15:guide>
        <p15:guide id="11" pos="4400">
          <p15:clr>
            <a:srgbClr val="A4A3A4"/>
          </p15:clr>
        </p15:guide>
        <p15:guide id="12" orient="horz" pos="575">
          <p15:clr>
            <a:srgbClr val="A4A3A4"/>
          </p15:clr>
        </p15:guide>
        <p15:guide id="13" orient="horz" pos="1188">
          <p15:clr>
            <a:srgbClr val="A4A3A4"/>
          </p15:clr>
        </p15:guide>
        <p15:guide id="14" orient="horz" pos="164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hb10iITW347uRZyGkQ007+Fbc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97" orient="horz"/>
        <p:guide pos="2993"/>
        <p:guide pos="303" orient="horz"/>
        <p:guide pos="5488"/>
        <p:guide pos="317"/>
        <p:guide pos="2767"/>
        <p:guide pos="2880"/>
        <p:guide pos="1097" orient="horz"/>
        <p:guide pos="984" orient="horz"/>
        <p:guide pos="431"/>
        <p:guide pos="4400"/>
        <p:guide pos="575" orient="horz"/>
        <p:guide pos="1188" orient="horz"/>
        <p:guide pos="164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Conexión con la clase anterior. Preguntarles si recuerdan quién es Alex Osborn (creador del Brainstorming).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SCAMPER se puede aplicar también a un servicio, un objeto, un lugar.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James Webb Young (publicista) decía que:  </a:t>
            </a:r>
            <a:r>
              <a:rPr b="1" lang="es-MX" sz="1600"/>
              <a:t>“Una </a:t>
            </a:r>
            <a:r>
              <a:rPr b="1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no es ni más ni menos que una nueva combinación de viejos elementos.”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James: </a:t>
            </a:r>
            <a:r>
              <a:rPr b="1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“El genio no es más que la capacidad de observar la realidad desde perspectivas no ordinarias”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Algunos podrían comentar que Combinar y Adaptar se parecen. Decirles que lo importante es que ideas generamos con cada verbo.</a:t>
            </a:r>
            <a:endParaRPr sz="1600"/>
          </a:p>
        </p:txBody>
      </p:sp>
      <p:sp>
        <p:nvSpPr>
          <p:cNvPr id="187" name="Google Shape;18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Mostrar los siguientes videos: Microondas musical: https://www.youtube.com/watch?v=U8WJ07UwBiA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Proyector Pizza Hut: https://www.youtube.com/watch?v=k2N5AJgPZf8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También pueden mostrar este artículo sobre innovaciones en productos: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https://www.buzzfeed.com/alannaokun/19-mejoras-geniales-a-los-productos-que-utilizas-a?utm_term=.cs8gdpA7o#.ogdmLxD3P</a:t>
            </a:r>
            <a:endParaRPr sz="1600"/>
          </a:p>
        </p:txBody>
      </p:sp>
      <p:sp>
        <p:nvSpPr>
          <p:cNvPr id="236" name="Google Shape;23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Una alternativa es que seleccionen los verbos y no usen los siete. También podemos decirle que cuándo lo apliquen pueden hacerlo de esta manera.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Hay que detectar cuándo al equipo le surge una idea y luego está buscando en que verbo colocarla, decirles que eso está bien, pero que hagan el ejercicio de hacer las preguntas que propone cada verbo. Así aparecen las ideas.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Cada grupo expone su propuesta de innovación con el diseño (dibujo) incluido.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</a:rPr>
              <a:t>Hacerle la pregunta a los alumnos. Recoger las respuestas y anotarlas en la pizarra. (Podrían usar un mapa mental).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Hacer conexión con la clase anterior (Brainstorming) donde se habló de la importancia de generar muchas ideas.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La fluidez permite multiplicar las alternativas sin hacer caso a las restricciones lógicas sociales o psicológicas que nuestra mente nos impone habitualmente.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Aquí hay otro concepto que se mencionó la clase pasada: “suspender el juicio”. Preguntar a los alumnos si recuerdan en que consiste. Reforzar el concepto.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Hay otro concepto interesante de </a:t>
            </a:r>
            <a:r>
              <a:rPr b="0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Mihály Csíkszentmihályi: “El flujo es el estado en el cual las personas se hayan tan involucradas en la actividad que nada más parece importarles; la experiencia, por sí misma, es tan placentera que las personas la realizarán incluso aunque tenga un gran coste, por el puro motivo de hacerla”</a:t>
            </a:r>
            <a:endParaRPr b="0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Cuándo hablamos de inconformidad, nos referimos a ese impulso que nos saca de nuestra zona de confort. Esas ganas de seguir mejorando, innovando.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Recordarles que la persona creativa genera más respuestas, más soluciones, más alternativas.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Para desarrollar nuestra creatividad es importante ejercitar nuestra fluidez y flexibilidad mental. Y una manera de ejercitarla y aplicarla es usando SCAMPER.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/>
          <p:nvPr/>
        </p:nvSpPr>
        <p:spPr>
          <a:xfrm>
            <a:off x="876300" y="5343295"/>
            <a:ext cx="26100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LA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CREATIVIDAD E INNOVACIÓN  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06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sp>
        <p:nvSpPr>
          <p:cNvPr id="11" name="Google Shape;11;p28"/>
          <p:cNvSpPr txBox="1"/>
          <p:nvPr/>
        </p:nvSpPr>
        <p:spPr>
          <a:xfrm>
            <a:off x="876300" y="5343295"/>
            <a:ext cx="26100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LA CREATIVIDAD E INNOVACIÓN  •  SESIÓN 06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8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2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Relationship Id="rId4" Type="http://schemas.openxmlformats.org/officeDocument/2006/relationships/image" Target="../media/image4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Relationship Id="rId4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5173" r="5949" t="0"/>
          <a:stretch/>
        </p:blipFill>
        <p:spPr>
          <a:xfrm>
            <a:off x="3743324" y="0"/>
            <a:ext cx="540067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900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GESTIÓN DE LA CREATIVIDAD E INNOVACIÓN </a:t>
            </a:r>
            <a:endParaRPr/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8370768" y="1253708"/>
            <a:ext cx="263082" cy="1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5349175" y="2255651"/>
            <a:ext cx="114521" cy="1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4531028" y="2668722"/>
            <a:ext cx="272736" cy="17364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503238" y="2177570"/>
            <a:ext cx="3240086" cy="789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</a:t>
            </a:r>
            <a:r>
              <a:rPr b="1"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CREATIVIDAD: </a:t>
            </a:r>
            <a:br>
              <a:rPr b="1"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SCAMPER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3237" y="3264201"/>
            <a:ext cx="3104743" cy="420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DBDA5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de fluidez y flexibilidad</a:t>
            </a:r>
            <a:endParaRPr/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DBDA5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técnica Scamper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2DBDA5"/>
                </a:solidFill>
                <a:latin typeface="Calibri"/>
                <a:ea typeface="Calibri"/>
                <a:cs typeface="Calibri"/>
                <a:sym typeface="Calibri"/>
              </a:rPr>
              <a:t>SESIÓN 06</a:t>
            </a:r>
            <a:endParaRPr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5528054" y="1214576"/>
            <a:ext cx="248554" cy="17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142878" y="2446434"/>
            <a:ext cx="114521" cy="1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7279300" y="947188"/>
            <a:ext cx="76092" cy="7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>
            <a:off x="4498387" y="1372312"/>
            <a:ext cx="610754" cy="61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8">
            <a:alphaModFix amt="30000"/>
          </a:blip>
          <a:srcRect b="0" l="0" r="0" t="0"/>
          <a:stretch/>
        </p:blipFill>
        <p:spPr>
          <a:xfrm>
            <a:off x="7391433" y="2889818"/>
            <a:ext cx="470700" cy="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9">
            <a:alphaModFix amt="30000"/>
          </a:blip>
          <a:srcRect b="0" l="0" r="0" t="0"/>
          <a:stretch/>
        </p:blipFill>
        <p:spPr>
          <a:xfrm>
            <a:off x="5216627" y="3042231"/>
            <a:ext cx="494138" cy="49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10">
            <a:alphaModFix amt="30000"/>
          </a:blip>
          <a:srcRect b="0" l="0" r="0" t="0"/>
          <a:stretch/>
        </p:blipFill>
        <p:spPr>
          <a:xfrm>
            <a:off x="7546373" y="1214576"/>
            <a:ext cx="689052" cy="68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7307959" y="2312912"/>
            <a:ext cx="259265" cy="16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>
            <a:off x="6091328" y="815352"/>
            <a:ext cx="702863" cy="70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1225" y="1896111"/>
            <a:ext cx="166865" cy="17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008063" y="3169972"/>
            <a:ext cx="5993558" cy="69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TÉCNICA</a:t>
            </a:r>
            <a:b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SCAMPER.</a:t>
            </a:r>
            <a:endParaRPr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506798" y="918371"/>
            <a:ext cx="388581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SCAMPER</a:t>
            </a:r>
            <a:endParaRPr/>
          </a:p>
          <a:p>
            <a:pPr indent="-185738" lvl="0" marL="1857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técnica creada por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Eberle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se basa en la lista de verificación creada por Alex Osborn.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SCAMPER es un acrónimo (un mnemotécnico) en inglés, donde cada una de sus letras propone cuestionamientos acerca de un producto y a partir se esos cuestionamientos se busca la innovación.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8" y="912813"/>
            <a:ext cx="3270394" cy="43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506798" y="918371"/>
            <a:ext cx="3566438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SCAMPER</a:t>
            </a:r>
            <a:endParaRPr/>
          </a:p>
          <a:p>
            <a:pPr indent="-179388" lvl="0" marL="1793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esencia, </a:t>
            </a: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es una lista de preguntas que capacita y fuerza a pensar y ver de diferentes formas las soluciones a un problema</a:t>
            </a:r>
            <a:r>
              <a:rPr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idea central se basa en que todo lo nuevo es una reinvención, una modificación de lo que ya existe.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8" y="912813"/>
            <a:ext cx="3924300" cy="2932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503237" y="912812"/>
            <a:ext cx="3462612" cy="4321175"/>
            <a:chOff x="2934467" y="912812"/>
            <a:chExt cx="3462612" cy="4321175"/>
          </a:xfrm>
        </p:grpSpPr>
        <p:sp>
          <p:nvSpPr>
            <p:cNvPr id="148" name="Google Shape;148;p13"/>
            <p:cNvSpPr/>
            <p:nvPr/>
          </p:nvSpPr>
          <p:spPr>
            <a:xfrm>
              <a:off x="2934467" y="912812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8087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934467" y="1550434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934467" y="2188055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FF78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934467" y="2825677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FEC2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934467" y="3463299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714F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934467" y="4100921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8EC6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934467" y="4738542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55" name="Google Shape;155;p13"/>
            <p:cNvSpPr txBox="1"/>
            <p:nvPr/>
          </p:nvSpPr>
          <p:spPr>
            <a:xfrm>
              <a:off x="3508151" y="1006646"/>
              <a:ext cx="16729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808799"/>
                  </a:solidFill>
                  <a:latin typeface="Calibri"/>
                  <a:ea typeface="Calibri"/>
                  <a:cs typeface="Calibri"/>
                  <a:sym typeface="Calibri"/>
                </a:rPr>
                <a:t>USTITUIR</a:t>
              </a:r>
              <a:endParaRPr b="1" sz="2400">
                <a:solidFill>
                  <a:srgbClr val="8087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 txBox="1"/>
            <p:nvPr/>
          </p:nvSpPr>
          <p:spPr>
            <a:xfrm>
              <a:off x="3508151" y="1645568"/>
              <a:ext cx="16729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EE4639"/>
                  </a:solidFill>
                  <a:latin typeface="Calibri"/>
                  <a:ea typeface="Calibri"/>
                  <a:cs typeface="Calibri"/>
                  <a:sym typeface="Calibri"/>
                </a:rPr>
                <a:t>OMBINAR</a:t>
              </a:r>
              <a:endParaRPr/>
            </a:p>
          </p:txBody>
        </p:sp>
        <p:sp>
          <p:nvSpPr>
            <p:cNvPr id="157" name="Google Shape;157;p13"/>
            <p:cNvSpPr txBox="1"/>
            <p:nvPr/>
          </p:nvSpPr>
          <p:spPr>
            <a:xfrm>
              <a:off x="3508151" y="2280267"/>
              <a:ext cx="16729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FF7828"/>
                  </a:solidFill>
                  <a:latin typeface="Calibri"/>
                  <a:ea typeface="Calibri"/>
                  <a:cs typeface="Calibri"/>
                  <a:sym typeface="Calibri"/>
                </a:rPr>
                <a:t>DAPTAR</a:t>
              </a:r>
              <a:endParaRPr/>
            </a:p>
          </p:txBody>
        </p:sp>
        <p:sp>
          <p:nvSpPr>
            <p:cNvPr id="158" name="Google Shape;158;p13"/>
            <p:cNvSpPr txBox="1"/>
            <p:nvPr/>
          </p:nvSpPr>
          <p:spPr>
            <a:xfrm>
              <a:off x="3508151" y="2919510"/>
              <a:ext cx="16729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FEC212"/>
                  </a:solidFill>
                  <a:latin typeface="Calibri"/>
                  <a:ea typeface="Calibri"/>
                  <a:cs typeface="Calibri"/>
                  <a:sym typeface="Calibri"/>
                </a:rPr>
                <a:t>ODIFICAR</a:t>
              </a:r>
              <a:endParaRPr/>
            </a:p>
          </p:txBody>
        </p:sp>
        <p:sp>
          <p:nvSpPr>
            <p:cNvPr id="159" name="Google Shape;159;p13"/>
            <p:cNvSpPr txBox="1"/>
            <p:nvPr/>
          </p:nvSpPr>
          <p:spPr>
            <a:xfrm>
              <a:off x="3508150" y="3557132"/>
              <a:ext cx="28889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714FA0"/>
                  </a:solidFill>
                  <a:latin typeface="Calibri"/>
                  <a:ea typeface="Calibri"/>
                  <a:cs typeface="Calibri"/>
                  <a:sym typeface="Calibri"/>
                </a:rPr>
                <a:t>ONER EN OTROS USOS </a:t>
              </a:r>
              <a:endParaRPr/>
            </a:p>
          </p:txBody>
        </p:sp>
        <p:sp>
          <p:nvSpPr>
            <p:cNvPr id="160" name="Google Shape;160;p13"/>
            <p:cNvSpPr txBox="1"/>
            <p:nvPr/>
          </p:nvSpPr>
          <p:spPr>
            <a:xfrm>
              <a:off x="3508150" y="4191831"/>
              <a:ext cx="28889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8EC640"/>
                  </a:solidFill>
                  <a:latin typeface="Calibri"/>
                  <a:ea typeface="Calibri"/>
                  <a:cs typeface="Calibri"/>
                  <a:sym typeface="Calibri"/>
                </a:rPr>
                <a:t>LIMINAR</a:t>
              </a:r>
              <a:endParaRPr/>
            </a:p>
          </p:txBody>
        </p:sp>
        <p:sp>
          <p:nvSpPr>
            <p:cNvPr id="161" name="Google Shape;161;p13"/>
            <p:cNvSpPr txBox="1"/>
            <p:nvPr/>
          </p:nvSpPr>
          <p:spPr>
            <a:xfrm>
              <a:off x="3508150" y="4826530"/>
              <a:ext cx="28889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000">
                  <a:solidFill>
                    <a:srgbClr val="00B1C3"/>
                  </a:solidFill>
                  <a:latin typeface="Calibri"/>
                  <a:ea typeface="Calibri"/>
                  <a:cs typeface="Calibri"/>
                  <a:sym typeface="Calibri"/>
                </a:rPr>
                <a:t>EVERSA</a:t>
              </a:r>
              <a:endParaRPr b="1" sz="2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89709"/>
            <a:ext cx="3818695" cy="444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89525" y="1567479"/>
            <a:ext cx="35951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0879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parte podemos cambiar?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0879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pueden usar otros materiales?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0879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puede hacer de otra manera?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03237" y="915987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1076921" y="1009821"/>
            <a:ext cx="1672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808799"/>
                </a:solidFill>
                <a:latin typeface="Calibri"/>
                <a:ea typeface="Calibri"/>
                <a:cs typeface="Calibri"/>
                <a:sym typeface="Calibri"/>
              </a:rPr>
              <a:t>USTITUIR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2567" r="3222" t="0"/>
          <a:stretch/>
        </p:blipFill>
        <p:spPr>
          <a:xfrm>
            <a:off x="4284698" y="1741488"/>
            <a:ext cx="4390989" cy="31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5"/>
          <p:cNvGrpSpPr/>
          <p:nvPr/>
        </p:nvGrpSpPr>
        <p:grpSpPr>
          <a:xfrm>
            <a:off x="1108094" y="2603351"/>
            <a:ext cx="6930487" cy="2630637"/>
            <a:chOff x="684213" y="2603351"/>
            <a:chExt cx="6930487" cy="2630637"/>
          </a:xfrm>
        </p:grpSpPr>
        <p:pic>
          <p:nvPicPr>
            <p:cNvPr id="178" name="Google Shape;17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8497" y="2603351"/>
              <a:ext cx="3406203" cy="2630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213" y="2603351"/>
              <a:ext cx="3403891" cy="26306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15"/>
          <p:cNvSpPr txBox="1"/>
          <p:nvPr/>
        </p:nvSpPr>
        <p:spPr>
          <a:xfrm>
            <a:off x="687900" y="1566403"/>
            <a:ext cx="35951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¿Con qué lo podemos combinar?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¿Podemos combinar materiales?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pueden mezclar funciones?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503237" y="917543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076921" y="1011377"/>
            <a:ext cx="1672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OMBINAR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684213" y="1566146"/>
            <a:ext cx="335198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F7828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más es como esto?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F7828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¿Podemos darle otro contexto? 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F7828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¿Podemos traer ideas de otros campos diferentes?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12091" t="0"/>
          <a:stretch/>
        </p:blipFill>
        <p:spPr>
          <a:xfrm>
            <a:off x="4751388" y="912813"/>
            <a:ext cx="3924300" cy="334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/>
          <p:nvPr/>
        </p:nvSpPr>
        <p:spPr>
          <a:xfrm>
            <a:off x="503237" y="912813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FF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076921" y="1006646"/>
            <a:ext cx="1672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FF7828"/>
                </a:solidFill>
                <a:latin typeface="Calibri"/>
                <a:ea typeface="Calibri"/>
                <a:cs typeface="Calibri"/>
                <a:sym typeface="Calibri"/>
              </a:rPr>
              <a:t>DAPTAR</a:t>
            </a:r>
            <a:endParaRPr b="1" sz="2400">
              <a:solidFill>
                <a:srgbClr val="FF78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684213" y="1562100"/>
            <a:ext cx="39648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EC212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parte del proceso se puede modificar?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EC212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le puede cambiar de nombre?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FEC212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otra forma podría tomar?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ponja-microfono.jpg" id="199" name="Google Shape;199;p17"/>
          <p:cNvPicPr preferRelativeResize="0"/>
          <p:nvPr/>
        </p:nvPicPr>
        <p:blipFill rotWithShape="1">
          <a:blip r:embed="rId3">
            <a:alphaModFix/>
          </a:blip>
          <a:srcRect b="15213" l="13382" r="12962" t="14929"/>
          <a:stretch/>
        </p:blipFill>
        <p:spPr>
          <a:xfrm>
            <a:off x="4687138" y="2595450"/>
            <a:ext cx="2767762" cy="2638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que_itmes_bed_and_bath_mic_sponge_728987015175.jpg" id="200" name="Google Shape;2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426" y="2595450"/>
            <a:ext cx="3045320" cy="263853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503237" y="915988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FEC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076921" y="1009821"/>
            <a:ext cx="1672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FEC212"/>
                </a:solidFill>
                <a:latin typeface="Calibri"/>
                <a:ea typeface="Calibri"/>
                <a:cs typeface="Calibri"/>
                <a:sym typeface="Calibri"/>
              </a:rPr>
              <a:t>ODIFICAR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/>
        </p:nvSpPr>
        <p:spPr>
          <a:xfrm>
            <a:off x="684213" y="1566672"/>
            <a:ext cx="396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¿Para qué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podría usar?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¿Tiene otros mercados?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más se podría hacer a partir de esto?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3522" l="0" r="0" t="2693"/>
          <a:stretch/>
        </p:blipFill>
        <p:spPr>
          <a:xfrm>
            <a:off x="2614239" y="2603499"/>
            <a:ext cx="3811962" cy="2644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503237" y="916371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714F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1076920" y="979428"/>
            <a:ext cx="2888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ONER EN OTROS USOS 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/>
        </p:nvSpPr>
        <p:spPr>
          <a:xfrm>
            <a:off x="687575" y="1565958"/>
            <a:ext cx="651066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EC64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¿Hay algo que no sea necesario?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EC64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lo podemos reducir a la mínima expresión?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8EC64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¿Lo podemos separar en partes?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19"/>
          <p:cNvGrpSpPr/>
          <p:nvPr/>
        </p:nvGrpSpPr>
        <p:grpSpPr>
          <a:xfrm>
            <a:off x="826872" y="2605088"/>
            <a:ext cx="7490255" cy="2628901"/>
            <a:chOff x="684213" y="2605088"/>
            <a:chExt cx="7490255" cy="2628901"/>
          </a:xfrm>
        </p:grpSpPr>
        <p:pic>
          <p:nvPicPr>
            <p:cNvPr id="219" name="Google Shape;21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4213" y="2605088"/>
              <a:ext cx="3708400" cy="262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4400" y="2605089"/>
              <a:ext cx="3680068" cy="2628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19"/>
          <p:cNvSpPr/>
          <p:nvPr/>
        </p:nvSpPr>
        <p:spPr>
          <a:xfrm>
            <a:off x="503237" y="916175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8EC6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076920" y="979231"/>
            <a:ext cx="2888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8EC640"/>
                </a:solidFill>
                <a:latin typeface="Calibri"/>
                <a:ea typeface="Calibri"/>
                <a:cs typeface="Calibri"/>
                <a:sym typeface="Calibri"/>
              </a:rPr>
              <a:t>LIMINAR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684213" y="1567016"/>
            <a:ext cx="58932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B1C3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pueden intercambiar sus partes?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B1C3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¿Puede cambiar su secuencia de fabricación y/o comercialización?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B1C3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¿Lo de arriba puede estar abajo? ¿O viceversa?</a:t>
            </a: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728" y="2458592"/>
            <a:ext cx="4434808" cy="2631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/>
          <p:nvPr/>
        </p:nvSpPr>
        <p:spPr>
          <a:xfrm>
            <a:off x="503237" y="918659"/>
            <a:ext cx="495445" cy="495445"/>
          </a:xfrm>
          <a:prstGeom prst="roundRect">
            <a:avLst>
              <a:gd fmla="val 16667" name="adj"/>
            </a:avLst>
          </a:prstGeom>
          <a:solidFill>
            <a:srgbClr val="00B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1076920" y="981715"/>
            <a:ext cx="2888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EORGANIZAR</a:t>
            </a:r>
            <a:endParaRPr b="1" sz="2400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8" y="1562100"/>
            <a:ext cx="3896084" cy="30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759" y="1562100"/>
            <a:ext cx="3982929" cy="30202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/>
          <p:nvPr/>
        </p:nvSpPr>
        <p:spPr>
          <a:xfrm>
            <a:off x="503238" y="912813"/>
            <a:ext cx="53722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SCAMPER APLICADO EN PRODUCTOS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 TÉCNICA SCAMPER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/>
          <p:nvPr/>
        </p:nvSpPr>
        <p:spPr>
          <a:xfrm>
            <a:off x="4860925" y="912813"/>
            <a:ext cx="4283075" cy="4321175"/>
          </a:xfrm>
          <a:prstGeom prst="rect">
            <a:avLst/>
          </a:prstGeom>
          <a:solidFill>
            <a:srgbClr val="00B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ACTIVIDAD</a:t>
            </a:r>
            <a:endParaRPr b="1" sz="1600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50" name="Google Shape;250;p22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2"/>
          <p:cNvSpPr/>
          <p:nvPr/>
        </p:nvSpPr>
        <p:spPr>
          <a:xfrm>
            <a:off x="503238" y="912813"/>
            <a:ext cx="42481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84213" y="1245204"/>
            <a:ext cx="388778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INNOVAR UN PRODUCTO USANDO SCAMPER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Proponer la innovación de un producto.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Pasos:</a:t>
            </a:r>
            <a:endParaRPr/>
          </a:p>
          <a:p>
            <a:pPr indent="-222250" lvl="0" marL="222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un producto.</a:t>
            </a:r>
            <a:endParaRPr/>
          </a:p>
          <a:p>
            <a:pPr indent="-222250" lvl="0" marL="222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los 7 verbos de SCAMPER.</a:t>
            </a:r>
            <a:endParaRPr/>
          </a:p>
          <a:p>
            <a:pPr indent="-222250" lvl="0" marL="222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las ideas más creativas por cada palabra.</a:t>
            </a:r>
            <a:endParaRPr/>
          </a:p>
          <a:p>
            <a:pPr indent="-222250" lvl="0" marL="222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la propuesta final de innovación al producto 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(Dibujo, nombre, características, publico objetivo, precio).</a:t>
            </a:r>
            <a:endParaRPr/>
          </a:p>
          <a:p>
            <a:pPr indent="-222250" lvl="0" marL="222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cada grupo expone su propuesta de innovación con el diseño (dibujo) incluido.</a:t>
            </a:r>
            <a:endParaRPr/>
          </a:p>
          <a:p>
            <a:pPr indent="-1095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Conformar grupos de 4 o 5 integrantes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Duración: 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minutos para “desarrollarlo”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Criterios de evaluación: </a:t>
            </a:r>
            <a:endParaRPr/>
          </a:p>
          <a:p>
            <a:pPr indent="-179387" lvl="0" marL="358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del SCAMPER.</a:t>
            </a:r>
            <a:endParaRPr/>
          </a:p>
          <a:p>
            <a:pPr indent="-179387" lvl="0" marL="358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ideas obtenidas por cada verbo.</a:t>
            </a:r>
            <a:endParaRPr/>
          </a:p>
          <a:p>
            <a:pPr indent="-179387" lvl="0" marL="358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Originalidad de la idea escogida. 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270740" y="1245204"/>
            <a:ext cx="3338422" cy="363734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22"/>
          <p:cNvGrpSpPr/>
          <p:nvPr/>
        </p:nvGrpSpPr>
        <p:grpSpPr>
          <a:xfrm>
            <a:off x="5906956" y="1894681"/>
            <a:ext cx="2475193" cy="2357438"/>
            <a:chOff x="2934467" y="912812"/>
            <a:chExt cx="3462612" cy="4342317"/>
          </a:xfrm>
        </p:grpSpPr>
        <p:sp>
          <p:nvSpPr>
            <p:cNvPr id="256" name="Google Shape;256;p22"/>
            <p:cNvSpPr/>
            <p:nvPr/>
          </p:nvSpPr>
          <p:spPr>
            <a:xfrm>
              <a:off x="2934467" y="912812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8087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934467" y="1550434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934467" y="2188055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FF78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934467" y="2825677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FEC2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934467" y="3463299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714F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934467" y="4100921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8EC6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2934467" y="4738542"/>
              <a:ext cx="495445" cy="495445"/>
            </a:xfrm>
            <a:prstGeom prst="roundRect">
              <a:avLst>
                <a:gd fmla="val 16667" name="adj"/>
              </a:avLst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3508151" y="975868"/>
              <a:ext cx="1672937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808799"/>
                  </a:solidFill>
                  <a:latin typeface="Calibri"/>
                  <a:ea typeface="Calibri"/>
                  <a:cs typeface="Calibri"/>
                  <a:sym typeface="Calibri"/>
                </a:rPr>
                <a:t>USTITUIR</a:t>
              </a:r>
              <a:endParaRPr/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3508151" y="1613490"/>
              <a:ext cx="1672937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EE4639"/>
                  </a:solidFill>
                  <a:latin typeface="Calibri"/>
                  <a:ea typeface="Calibri"/>
                  <a:cs typeface="Calibri"/>
                  <a:sym typeface="Calibri"/>
                </a:rPr>
                <a:t>OMBINAR</a:t>
              </a:r>
              <a:endParaRPr/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3508151" y="2251112"/>
              <a:ext cx="1672937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FF7828"/>
                  </a:solidFill>
                  <a:latin typeface="Calibri"/>
                  <a:ea typeface="Calibri"/>
                  <a:cs typeface="Calibri"/>
                  <a:sym typeface="Calibri"/>
                </a:rPr>
                <a:t>DAPTAR</a:t>
              </a:r>
              <a:endParaRPr/>
            </a:p>
          </p:txBody>
        </p:sp>
        <p:sp>
          <p:nvSpPr>
            <p:cNvPr id="266" name="Google Shape;266;p22"/>
            <p:cNvSpPr txBox="1"/>
            <p:nvPr/>
          </p:nvSpPr>
          <p:spPr>
            <a:xfrm>
              <a:off x="3508151" y="2888733"/>
              <a:ext cx="1672937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FEC212"/>
                  </a:solidFill>
                  <a:latin typeface="Calibri"/>
                  <a:ea typeface="Calibri"/>
                  <a:cs typeface="Calibri"/>
                  <a:sym typeface="Calibri"/>
                </a:rPr>
                <a:t>ODIFICAR</a:t>
              </a:r>
              <a:endParaRPr/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3508151" y="3526355"/>
              <a:ext cx="2888928" cy="90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714FA0"/>
                  </a:solidFill>
                  <a:latin typeface="Calibri"/>
                  <a:ea typeface="Calibri"/>
                  <a:cs typeface="Calibri"/>
                  <a:sym typeface="Calibri"/>
                </a:rPr>
                <a:t>ONER EN OTROS USOS </a:t>
              </a:r>
              <a:endParaRPr/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3508151" y="4163977"/>
              <a:ext cx="2888928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8EC640"/>
                  </a:solidFill>
                  <a:latin typeface="Calibri"/>
                  <a:ea typeface="Calibri"/>
                  <a:cs typeface="Calibri"/>
                  <a:sym typeface="Calibri"/>
                </a:rPr>
                <a:t>ELIMINAR</a:t>
              </a:r>
              <a:endParaRPr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3508151" y="4801599"/>
              <a:ext cx="2888928" cy="453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rgbClr val="00B1C3"/>
                  </a:solidFill>
                  <a:latin typeface="Calibri"/>
                  <a:ea typeface="Calibri"/>
                  <a:cs typeface="Calibri"/>
                  <a:sym typeface="Calibri"/>
                </a:rPr>
                <a:t>EVERSA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276" name="Google Shape;276;p23"/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br>
                <a:rPr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REFERENCIAS</a:t>
              </a:r>
              <a:endParaRPr/>
            </a:p>
          </p:txBody>
        </p:sp>
        <p:pic>
          <p:nvPicPr>
            <p:cNvPr id="277" name="Google Shape;27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1279546" y="912813"/>
            <a:ext cx="5482589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fluidez es la capacidad para crear o reproducir ideas.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provocar esa fluidez tenemos el SCAMPER.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SCAMPER es una técnica creada por Bob Eberle, que funciona aplicando cuestionamientos sobre un producto, objeto, servicio.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mnemotécnico compuesto de 7 verbos: Sustituir, Combinar, Adaptar, Modificar, Poner otro uso, Eliminar, Reorganizar.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de esta herramienta nos permitirá generar ideas innovadoras.</a:t>
            </a: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1389666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2459203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1812334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3099348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DCB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2519363" y="2540738"/>
            <a:ext cx="458172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br>
              <a:rPr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 REFERENCIAS</a:t>
            </a:r>
            <a:endParaRPr/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6970"/>
            <a:ext cx="2072061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1279009" y="917823"/>
            <a:ext cx="535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www.neuronilla.com </a:t>
            </a:r>
            <a:endParaRPr/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2" lvl="0" marL="17621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nnovaforum.com  </a:t>
            </a:r>
            <a:endParaRPr/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0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Eberle, Bob (1984). Scamper: Creative Games and Activities for Imagination Development.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959114"/>
            <a:ext cx="103867" cy="10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1406122"/>
            <a:ext cx="103867" cy="1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6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6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5000" y="3036889"/>
            <a:ext cx="1690688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1822134"/>
            <a:ext cx="103867" cy="1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BIBLIOGRAFÍA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 amt="42000"/>
          </a:blip>
          <a:srcRect b="0" l="0" r="0" t="0"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INTR0DUCCIÓN </a:t>
            </a:r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9" y="2048805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1282299" y="918372"/>
            <a:ext cx="4910684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sesión conoceremos: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concepto de fluidez y flexibilidad.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técnica SCAMPER.</a:t>
            </a:r>
            <a:endParaRPr/>
          </a:p>
          <a:p>
            <a:pPr indent="0" lvl="0" marL="227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Descubriremos la importancia de ejercitar la fluidez y flexibilidad mental para que nuestra creatividad se desarrolle más.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SCAMPER tendremos una nueva herramienta para generar ideas innovadoras aplicadas a un producto o servicio.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9" y="960847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9" y="2676371"/>
            <a:ext cx="117851" cy="12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008063" y="3169972"/>
            <a:ext cx="5993558" cy="69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CONCEPTO DE </a:t>
            </a:r>
            <a:b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FLUIDEZ Y FLEXIBILIDAD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2211768" y="2277499"/>
            <a:ext cx="3599053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</a:t>
            </a:r>
            <a:br>
              <a:rPr lang="es-MX" sz="3600">
                <a:solidFill>
                  <a:srgbClr val="8EC5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3600">
                <a:solidFill>
                  <a:srgbClr val="8EC540"/>
                </a:solidFill>
                <a:latin typeface="Arial"/>
                <a:ea typeface="Arial"/>
                <a:cs typeface="Arial"/>
                <a:sym typeface="Arial"/>
              </a:rPr>
              <a:t>FLUIDEZ?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076" y="2441396"/>
            <a:ext cx="329184" cy="54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91" y="2149609"/>
            <a:ext cx="1222115" cy="12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808" y="1262496"/>
            <a:ext cx="3169227" cy="396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 CONCEPTO DE FLUIDEZ Y FLEXIBILIDAD.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506797" y="918372"/>
            <a:ext cx="816889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FLUIDEZ</a:t>
            </a:r>
            <a:endParaRPr/>
          </a:p>
          <a:p>
            <a:pPr indent="-179388" lvl="0" marL="1793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creatividad, la fluidez es la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para crear o reproducir ideas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creatividad la cantidad es el primer paso para llegar a la calidad.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personas creativas dan más respuestas a una pregunta, elaboran más soluciones, piensan más alternativas.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287" y="2403544"/>
            <a:ext cx="4663128" cy="283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 CONCEPTO DE FLUIDEZ Y FLEXIBILIDAD.</a:t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506798" y="918371"/>
            <a:ext cx="3885816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FLUIDEZ</a:t>
            </a:r>
            <a:endParaRPr/>
          </a:p>
          <a:p>
            <a:pPr indent="-185738" lvl="0" marL="1857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J.P. Guilford define la fluidez como: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“La capacidad consciente que tiene una persona o un grupo, de suspender el juicio momentáneamente con el fin de poder desarrollar muchas ideas”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22570" r="23937" t="0"/>
          <a:stretch/>
        </p:blipFill>
        <p:spPr>
          <a:xfrm>
            <a:off x="4751388" y="491404"/>
            <a:ext cx="3924300" cy="474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 CONCEPTO DE FLUIDEZ Y FLEXIBILIDAD.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06798" y="918371"/>
            <a:ext cx="3885816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FLUIDEZ COMO CAPACIDAD Y ACTITUD</a:t>
            </a:r>
            <a:endParaRPr/>
          </a:p>
          <a:p>
            <a:pPr indent="-179388" lvl="0" marL="1793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de los peligros del pensamiento habitual es elegir la primera idea que se 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ocurre.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Tenemos que acostumbrarnos a generar muchas ideas para que el pensamiento tenga de donde elegir.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fluidez es una capacidad, pero también una actitud. Uno no esta satisfecho sino tiene muchas ideas antes de ponerlas 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práctica.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fluidez tiene mucho de </a:t>
            </a: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inconformidad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751388" y="491405"/>
            <a:ext cx="3924299" cy="474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7152" l="11144" r="15316" t="12359"/>
          <a:stretch/>
        </p:blipFill>
        <p:spPr>
          <a:xfrm>
            <a:off x="647700" y="976988"/>
            <a:ext cx="3924300" cy="429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03237" y="361447"/>
            <a:ext cx="25039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 CONCEPTO DE FLUIDEZ Y FLEXIBILIDAD.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4751388" y="918371"/>
            <a:ext cx="388581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flexibilidad es una de las características principales de la persona creativa. Porque: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interpretar un problema desde distintos puntos de vista.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Romper paradigmas.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otras versiones de la realidad.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adaptarse rápidamente a nuevas reglas de juego.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iseño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2006-06-01T21:36:52Z</dcterms:created>
  <dc:creator>Isil</dc:creator>
</cp:coreProperties>
</file>