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75">
          <p15:clr>
            <a:srgbClr val="A4A3A4"/>
          </p15:clr>
        </p15:guide>
        <p15:guide id="5" orient="horz" pos="303">
          <p15:clr>
            <a:srgbClr val="A4A3A4"/>
          </p15:clr>
        </p15:guide>
        <p15:guide id="6" pos="2767">
          <p15:clr>
            <a:srgbClr val="A4A3A4"/>
          </p15:clr>
        </p15:guide>
        <p15:guide id="7" pos="2880">
          <p15:clr>
            <a:srgbClr val="A4A3A4"/>
          </p15:clr>
        </p15:guide>
        <p15:guide id="8" pos="2993">
          <p15:clr>
            <a:srgbClr val="A4A3A4"/>
          </p15:clr>
        </p15:guide>
        <p15:guide id="9" orient="horz" pos="984">
          <p15:clr>
            <a:srgbClr val="A4A3A4"/>
          </p15:clr>
        </p15:guide>
      </p15:sldGuideLst>
    </p:ext>
    <p:ext uri="GoogleSlidesCustomDataVersion2">
      <go:slidesCustomData xmlns:go="http://customooxmlschemas.google.com/" r:id="rId31" roundtripDataSignature="AMtx7mh9SnvRah+AjB77LSNsLDXX3UQK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75" orient="horz"/>
        <p:guide pos="303" orient="horz"/>
        <p:guide pos="2767"/>
        <p:guide pos="2880"/>
        <p:guide pos="2993"/>
        <p:guide pos="98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7" name="Google Shape;7;n"/>
          <p:cNvSpPr txBox="1"/>
          <p:nvPr>
            <p:ph idx="3"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1" type="ftr"/>
          </p:nvPr>
        </p:nvSpPr>
        <p:spPr>
          <a:xfrm>
            <a:off x="0" y="9429750"/>
            <a:ext cx="2946400" cy="4968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9" name="Google Shape;29;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42" name="Google Shape;242;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33: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8: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72" name="Google Shape;272;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0: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1: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2: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1" name="Google Shape;51;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4" name="Google Shape;64;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76" name="Google Shape;76;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p:cSld name="Título y objetos">
    <p:spTree>
      <p:nvGrpSpPr>
        <p:cNvPr id="15" name="Shape 15"/>
        <p:cNvGrpSpPr/>
        <p:nvPr/>
      </p:nvGrpSpPr>
      <p:grpSpPr>
        <a:xfrm>
          <a:off x="0" y="0"/>
          <a:ext cx="0" cy="0"/>
          <a:chOff x="0" y="0"/>
          <a:chExt cx="0" cy="0"/>
        </a:xfrm>
      </p:grpSpPr>
      <p:sp>
        <p:nvSpPr>
          <p:cNvPr id="16" name="Google Shape;16;p43"/>
          <p:cNvSpPr/>
          <p:nvPr/>
        </p:nvSpPr>
        <p:spPr>
          <a:xfrm>
            <a:off x="7204422" y="5371562"/>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ES" sz="600" u="none" cap="none" strike="noStrike">
                <a:solidFill>
                  <a:srgbClr val="7F7F7F"/>
                </a:solidFill>
                <a:latin typeface="Arial"/>
                <a:ea typeface="Arial"/>
                <a:cs typeface="Arial"/>
                <a:sym typeface="Arial"/>
              </a:rPr>
              <a:t>© ISIL. Todos los derechos reservados</a:t>
            </a:r>
            <a:endParaRPr/>
          </a:p>
        </p:txBody>
      </p:sp>
      <p:sp>
        <p:nvSpPr>
          <p:cNvPr id="17" name="Google Shape;17;p43"/>
          <p:cNvSpPr txBox="1"/>
          <p:nvPr/>
        </p:nvSpPr>
        <p:spPr>
          <a:xfrm>
            <a:off x="876300" y="5343295"/>
            <a:ext cx="322716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800" u="none" cap="none" strike="noStrike">
                <a:solidFill>
                  <a:srgbClr val="7F7F7F"/>
                </a:solidFill>
                <a:latin typeface="Calibri"/>
                <a:ea typeface="Calibri"/>
                <a:cs typeface="Calibri"/>
                <a:sym typeface="Calibri"/>
              </a:rPr>
              <a:t>GESTIÓN DE PROCESOS, SIMULACIÓN Y MEJORA CONTINUA</a:t>
            </a:r>
            <a:r>
              <a:rPr b="0" i="0" lang="es-ES" sz="800" u="none" cap="none" strike="noStrike">
                <a:solidFill>
                  <a:srgbClr val="7F7F7F"/>
                </a:solidFill>
                <a:latin typeface="Calibri"/>
                <a:ea typeface="Calibri"/>
                <a:cs typeface="Calibri"/>
                <a:sym typeface="Calibri"/>
              </a:rPr>
              <a:t>  </a:t>
            </a:r>
            <a:r>
              <a:rPr b="0" i="0" lang="es-ES" sz="800" u="none" cap="none" strike="noStrike">
                <a:solidFill>
                  <a:srgbClr val="7F7F7F"/>
                </a:solidFill>
                <a:latin typeface="Calibri"/>
                <a:ea typeface="Calibri"/>
                <a:cs typeface="Calibri"/>
                <a:sym typeface="Calibri"/>
              </a:rPr>
              <a:t>•  SESIÓN 01</a:t>
            </a:r>
            <a:endParaRPr b="0" i="0" sz="800" u="none" cap="none" strike="noStrike">
              <a:solidFill>
                <a:srgbClr val="7F7F7F"/>
              </a:solidFill>
              <a:latin typeface="Calibri"/>
              <a:ea typeface="Calibri"/>
              <a:cs typeface="Calibri"/>
              <a:sym typeface="Calibri"/>
            </a:endParaRPr>
          </a:p>
        </p:txBody>
      </p:sp>
      <p:pic>
        <p:nvPicPr>
          <p:cNvPr id="18" name="Google Shape;18;p43"/>
          <p:cNvPicPr preferRelativeResize="0"/>
          <p:nvPr/>
        </p:nvPicPr>
        <p:blipFill rotWithShape="1">
          <a:blip r:embed="rId2">
            <a:alphaModFix amt="20000"/>
          </a:blip>
          <a:srcRect b="0" l="0" r="0" t="0"/>
          <a:stretch/>
        </p:blipFill>
        <p:spPr>
          <a:xfrm>
            <a:off x="506316" y="5349405"/>
            <a:ext cx="369984" cy="2068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2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3"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4"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5"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2"/>
          <p:cNvGrpSpPr/>
          <p:nvPr/>
        </p:nvGrpSpPr>
        <p:grpSpPr>
          <a:xfrm>
            <a:off x="944054" y="5369051"/>
            <a:ext cx="7804380" cy="215444"/>
            <a:chOff x="944054" y="5369051"/>
            <a:chExt cx="7804380" cy="215444"/>
          </a:xfrm>
        </p:grpSpPr>
        <p:sp>
          <p:nvSpPr>
            <p:cNvPr id="11" name="Google Shape;11;p22"/>
            <p:cNvSpPr txBox="1"/>
            <p:nvPr/>
          </p:nvSpPr>
          <p:spPr>
            <a:xfrm>
              <a:off x="944054" y="5369051"/>
              <a:ext cx="191270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ES" sz="800" u="none" cap="none" strike="noStrike">
                  <a:solidFill>
                    <a:srgbClr val="7F7F7F"/>
                  </a:solidFill>
                  <a:latin typeface="Calibri"/>
                  <a:ea typeface="Calibri"/>
                  <a:cs typeface="Calibri"/>
                  <a:sym typeface="Calibri"/>
                </a:rPr>
                <a:t>DESARROLLO DE RESILENCIA •  SESIÓN 15</a:t>
              </a:r>
              <a:endParaRPr b="0" i="0" sz="800" u="none" cap="none" strike="noStrike">
                <a:solidFill>
                  <a:srgbClr val="7F7F7F"/>
                </a:solidFill>
                <a:latin typeface="Calibri"/>
                <a:ea typeface="Calibri"/>
                <a:cs typeface="Calibri"/>
                <a:sym typeface="Calibri"/>
              </a:endParaRPr>
            </a:p>
          </p:txBody>
        </p:sp>
        <p:sp>
          <p:nvSpPr>
            <p:cNvPr id="12" name="Google Shape;12;p22"/>
            <p:cNvSpPr/>
            <p:nvPr/>
          </p:nvSpPr>
          <p:spPr>
            <a:xfrm>
              <a:off x="7204422" y="5384440"/>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ES" sz="600" u="none" cap="none" strike="noStrike">
                  <a:solidFill>
                    <a:srgbClr val="7F7F7F"/>
                  </a:solidFill>
                  <a:latin typeface="Calibri"/>
                  <a:ea typeface="Calibri"/>
                  <a:cs typeface="Calibri"/>
                  <a:sym typeface="Calibri"/>
                </a:rPr>
                <a:t>© 2019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22"/>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jpg"/><Relationship Id="rId4" Type="http://schemas.openxmlformats.org/officeDocument/2006/relationships/image" Target="../media/image7.jpg"/><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32"/>
          <p:cNvSpPr/>
          <p:nvPr/>
        </p:nvSpPr>
        <p:spPr>
          <a:xfrm>
            <a:off x="182879" y="5120640"/>
            <a:ext cx="4304965" cy="462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 name="Google Shape;32;p32"/>
          <p:cNvSpPr txBox="1"/>
          <p:nvPr/>
        </p:nvSpPr>
        <p:spPr>
          <a:xfrm>
            <a:off x="503238" y="808689"/>
            <a:ext cx="3104743" cy="1384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900" u="none" cap="none" strike="noStrike">
                <a:solidFill>
                  <a:srgbClr val="6C6D6C"/>
                </a:solidFill>
                <a:latin typeface="Calibri"/>
                <a:ea typeface="Calibri"/>
                <a:cs typeface="Calibri"/>
                <a:sym typeface="Calibri"/>
              </a:rPr>
              <a:t>DESARROLLO DE RESILIENCIA</a:t>
            </a:r>
            <a:endParaRPr/>
          </a:p>
        </p:txBody>
      </p:sp>
      <p:sp>
        <p:nvSpPr>
          <p:cNvPr id="33" name="Google Shape;33;p32"/>
          <p:cNvSpPr/>
          <p:nvPr/>
        </p:nvSpPr>
        <p:spPr>
          <a:xfrm>
            <a:off x="503239" y="2177570"/>
            <a:ext cx="3056852" cy="69519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3600"/>
              <a:buFont typeface="Arial"/>
              <a:buNone/>
            </a:pPr>
            <a:r>
              <a:rPr b="0" i="0" lang="es-ES" sz="2800" u="none" cap="none" strike="noStrike">
                <a:solidFill>
                  <a:schemeClr val="dk1"/>
                </a:solidFill>
                <a:latin typeface="Arial"/>
                <a:ea typeface="Arial"/>
                <a:cs typeface="Arial"/>
                <a:sym typeface="Arial"/>
              </a:rPr>
              <a:t>FORTALEZAS Y </a:t>
            </a:r>
            <a:r>
              <a:rPr b="1" i="0" lang="es-ES" sz="2800" u="none" cap="none" strike="noStrike">
                <a:solidFill>
                  <a:schemeClr val="dk1"/>
                </a:solidFill>
                <a:latin typeface="Arial"/>
                <a:ea typeface="Arial"/>
                <a:cs typeface="Arial"/>
                <a:sym typeface="Arial"/>
              </a:rPr>
              <a:t>DEBILIDADES</a:t>
            </a:r>
            <a:endParaRPr b="1" i="0" sz="1100" u="none" cap="none" strike="noStrike">
              <a:solidFill>
                <a:schemeClr val="dk1"/>
              </a:solidFill>
              <a:latin typeface="Arial"/>
              <a:ea typeface="Arial"/>
              <a:cs typeface="Arial"/>
              <a:sym typeface="Arial"/>
            </a:endParaRPr>
          </a:p>
        </p:txBody>
      </p:sp>
      <p:sp>
        <p:nvSpPr>
          <p:cNvPr id="34" name="Google Shape;34;p32"/>
          <p:cNvSpPr txBox="1"/>
          <p:nvPr/>
        </p:nvSpPr>
        <p:spPr>
          <a:xfrm>
            <a:off x="743902" y="1819386"/>
            <a:ext cx="1457648"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2000" u="none" cap="none" strike="noStrike">
                <a:solidFill>
                  <a:srgbClr val="C8D42C"/>
                </a:solidFill>
                <a:latin typeface="Calibri"/>
                <a:ea typeface="Calibri"/>
                <a:cs typeface="Calibri"/>
                <a:sym typeface="Calibri"/>
              </a:rPr>
              <a:t>SESIÓN 15</a:t>
            </a:r>
            <a:endParaRPr/>
          </a:p>
        </p:txBody>
      </p:sp>
      <p:pic>
        <p:nvPicPr>
          <p:cNvPr id="35" name="Google Shape;35;p32"/>
          <p:cNvPicPr preferRelativeResize="0"/>
          <p:nvPr/>
        </p:nvPicPr>
        <p:blipFill rotWithShape="1">
          <a:blip r:embed="rId3">
            <a:alphaModFix/>
          </a:blip>
          <a:srcRect b="0" l="0" r="0" t="0"/>
          <a:stretch/>
        </p:blipFill>
        <p:spPr>
          <a:xfrm>
            <a:off x="507464" y="1883411"/>
            <a:ext cx="166865" cy="170453"/>
          </a:xfrm>
          <a:prstGeom prst="rect">
            <a:avLst/>
          </a:prstGeom>
          <a:noFill/>
          <a:ln>
            <a:noFill/>
          </a:ln>
        </p:spPr>
      </p:pic>
      <p:pic>
        <p:nvPicPr>
          <p:cNvPr id="36" name="Google Shape;36;p32"/>
          <p:cNvPicPr preferRelativeResize="0"/>
          <p:nvPr/>
        </p:nvPicPr>
        <p:blipFill rotWithShape="1">
          <a:blip r:embed="rId4">
            <a:alphaModFix/>
          </a:blip>
          <a:srcRect b="0" l="0" r="0" t="0"/>
          <a:stretch/>
        </p:blipFill>
        <p:spPr>
          <a:xfrm>
            <a:off x="3761317" y="0"/>
            <a:ext cx="5391150" cy="5715000"/>
          </a:xfrm>
          <a:prstGeom prst="rect">
            <a:avLst/>
          </a:prstGeom>
          <a:noFill/>
          <a:ln>
            <a:noFill/>
          </a:ln>
        </p:spPr>
      </p:pic>
      <p:sp>
        <p:nvSpPr>
          <p:cNvPr id="37" name="Google Shape;37;p32"/>
          <p:cNvSpPr/>
          <p:nvPr/>
        </p:nvSpPr>
        <p:spPr>
          <a:xfrm>
            <a:off x="503238" y="3219842"/>
            <a:ext cx="2845526" cy="391454"/>
          </a:xfrm>
          <a:prstGeom prst="rect">
            <a:avLst/>
          </a:prstGeom>
          <a:noFill/>
          <a:ln>
            <a:noFill/>
          </a:ln>
        </p:spPr>
        <p:txBody>
          <a:bodyPr anchorCtr="0" anchor="t" bIns="0" lIns="0" spcFirstLastPara="1" rIns="0" wrap="square" tIns="0">
            <a:spAutoFit/>
          </a:bodyPr>
          <a:lstStyle/>
          <a:p>
            <a:pPr indent="-185738" lvl="0" marL="185738" marR="0" rtl="0" algn="l">
              <a:lnSpc>
                <a:spcPct val="100000"/>
              </a:lnSpc>
              <a:spcBef>
                <a:spcPts val="0"/>
              </a:spcBef>
              <a:spcAft>
                <a:spcPts val="0"/>
              </a:spcAft>
              <a:buClr>
                <a:srgbClr val="C8D13F"/>
              </a:buClr>
              <a:buSzPts val="1200"/>
              <a:buFont typeface="Calibri"/>
              <a:buChar char="•"/>
            </a:pPr>
            <a:r>
              <a:rPr b="0" i="0" lang="es-ES" sz="1200" u="none" cap="none" strike="noStrike">
                <a:solidFill>
                  <a:schemeClr val="dk1"/>
                </a:solidFill>
                <a:latin typeface="Arial"/>
                <a:ea typeface="Arial"/>
                <a:cs typeface="Arial"/>
                <a:sym typeface="Arial"/>
              </a:rPr>
              <a:t>Autoconocimiento personal</a:t>
            </a:r>
            <a:endParaRPr b="0" i="0" sz="1200" u="none" cap="none" strike="noStrike">
              <a:solidFill>
                <a:schemeClr val="dk1"/>
              </a:solidFill>
              <a:latin typeface="Arial"/>
              <a:ea typeface="Arial"/>
              <a:cs typeface="Arial"/>
              <a:sym typeface="Arial"/>
            </a:endParaRPr>
          </a:p>
          <a:p>
            <a:pPr indent="-57150" lvl="0" marL="133350" marR="0" rtl="0" algn="l">
              <a:lnSpc>
                <a:spcPct val="120000"/>
              </a:lnSpc>
              <a:spcBef>
                <a:spcPts val="0"/>
              </a:spcBef>
              <a:spcAft>
                <a:spcPts val="0"/>
              </a:spcAft>
              <a:buClr>
                <a:srgbClr val="C8D13F"/>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4395788" y="919065"/>
            <a:ext cx="4283075" cy="42627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177800" lvl="0" marL="177800" marR="0" rtl="0" algn="l">
              <a:lnSpc>
                <a:spcPct val="100000"/>
              </a:lnSpc>
              <a:spcBef>
                <a:spcPts val="60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De acuerdo con la teoría de desarrollo psicosocial de Erickson (1968), las personas y sobre todo los jóvenes serán capaces de desarrollar su identidad  a través de la interacción social con su entorno, y se despertará una necesidad de ser parte del grupo así como obtener reconocimiento social por sus conductas. Una adecuada guía en este proceso les permite consolidar su identidad y autonomía.</a:t>
            </a:r>
            <a:endParaRPr/>
          </a:p>
          <a:p>
            <a:pPr indent="-76200" lvl="0" marL="1778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77800" lvl="0" marL="177800" marR="0" rtl="0" algn="l">
              <a:lnSpc>
                <a:spcPct val="100000"/>
              </a:lnSpc>
              <a:spcBef>
                <a:spcPts val="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De acuerdo a las investigaciones de Bandura existen algunas preguntas existenciales que deberemos formularnos para confrontar nuestras metas, necesidades y deseos además que nos brindará una ruta hacia el objetivo que se quiere lograr.</a:t>
            </a:r>
            <a:endParaRPr b="0" i="0" sz="1600" u="none" cap="none" strike="noStrike">
              <a:solidFill>
                <a:srgbClr val="000000"/>
              </a:solidFill>
              <a:latin typeface="Calibri"/>
              <a:ea typeface="Calibri"/>
              <a:cs typeface="Calibri"/>
              <a:sym typeface="Calibri"/>
            </a:endParaRPr>
          </a:p>
        </p:txBody>
      </p:sp>
      <p:sp>
        <p:nvSpPr>
          <p:cNvPr id="120" name="Google Shape;120;p9"/>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grpSp>
        <p:nvGrpSpPr>
          <p:cNvPr id="121" name="Google Shape;121;p9"/>
          <p:cNvGrpSpPr/>
          <p:nvPr/>
        </p:nvGrpSpPr>
        <p:grpSpPr>
          <a:xfrm>
            <a:off x="290864" y="916295"/>
            <a:ext cx="3753235" cy="500394"/>
            <a:chOff x="290864" y="916295"/>
            <a:chExt cx="3753235" cy="500394"/>
          </a:xfrm>
        </p:grpSpPr>
        <p:sp>
          <p:nvSpPr>
            <p:cNvPr id="122" name="Google Shape;122;p9"/>
            <p:cNvSpPr/>
            <p:nvPr/>
          </p:nvSpPr>
          <p:spPr>
            <a:xfrm>
              <a:off x="506881" y="916295"/>
              <a:ext cx="3537218" cy="500394"/>
            </a:xfrm>
            <a:prstGeom prst="roundRect">
              <a:avLst>
                <a:gd fmla="val 24207" name="adj"/>
              </a:avLst>
            </a:prstGeom>
            <a:solidFill>
              <a:srgbClr val="714F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IDENTIDAD Y METAS</a:t>
              </a:r>
              <a:endParaRPr b="1" i="0" sz="1200" u="none" cap="none" strike="noStrike">
                <a:solidFill>
                  <a:srgbClr val="000000"/>
                </a:solidFill>
                <a:latin typeface="Arial"/>
                <a:ea typeface="Arial"/>
                <a:cs typeface="Arial"/>
                <a:sym typeface="Arial"/>
              </a:endParaRPr>
            </a:p>
          </p:txBody>
        </p:sp>
        <p:grpSp>
          <p:nvGrpSpPr>
            <p:cNvPr id="123" name="Google Shape;123;p9"/>
            <p:cNvGrpSpPr/>
            <p:nvPr/>
          </p:nvGrpSpPr>
          <p:grpSpPr>
            <a:xfrm>
              <a:off x="290864" y="964581"/>
              <a:ext cx="459474" cy="403823"/>
              <a:chOff x="5892512" y="2805541"/>
              <a:chExt cx="459474" cy="403823"/>
            </a:xfrm>
          </p:grpSpPr>
          <p:sp>
            <p:nvSpPr>
              <p:cNvPr id="124" name="Google Shape;124;p9"/>
              <p:cNvSpPr/>
              <p:nvPr/>
            </p:nvSpPr>
            <p:spPr>
              <a:xfrm>
                <a:off x="5956277" y="2824919"/>
                <a:ext cx="395709" cy="376075"/>
              </a:xfrm>
              <a:prstGeom prst="ellipse">
                <a:avLst/>
              </a:prstGeom>
              <a:solidFill>
                <a:srgbClr val="593E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25" name="Google Shape;125;p9"/>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26" name="Google Shape;126;p9"/>
              <p:cNvSpPr/>
              <p:nvPr/>
            </p:nvSpPr>
            <p:spPr>
              <a:xfrm rot="5400000">
                <a:off x="6076285" y="2946262"/>
                <a:ext cx="186870" cy="122381"/>
              </a:xfrm>
              <a:prstGeom prst="triangle">
                <a:avLst>
                  <a:gd fmla="val 50000" name="adj"/>
                </a:avLst>
              </a:prstGeom>
              <a:solidFill>
                <a:srgbClr val="714F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pic>
        <p:nvPicPr>
          <p:cNvPr id="127" name="Google Shape;127;p9"/>
          <p:cNvPicPr preferRelativeResize="0"/>
          <p:nvPr/>
        </p:nvPicPr>
        <p:blipFill rotWithShape="1">
          <a:blip r:embed="rId3">
            <a:alphaModFix/>
          </a:blip>
          <a:srcRect b="0" l="0" r="0" t="0"/>
          <a:stretch/>
        </p:blipFill>
        <p:spPr>
          <a:xfrm>
            <a:off x="512203" y="1568823"/>
            <a:ext cx="3531896" cy="37016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nvSpPr>
        <p:spPr>
          <a:xfrm>
            <a:off x="4398403" y="915988"/>
            <a:ext cx="4283075" cy="47551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0" lvl="0" marL="230188" marR="0" rtl="0" algn="l">
              <a:lnSpc>
                <a:spcPct val="100000"/>
              </a:lnSpc>
              <a:spcBef>
                <a:spcPts val="60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¿Cuáles son mis metas?</a:t>
            </a:r>
            <a:endParaRPr b="0" i="0" sz="1600" u="none" cap="none" strike="noStrike">
              <a:solidFill>
                <a:srgbClr val="000000"/>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¿Qué necesito para poder lograrlas a futuro?</a:t>
            </a:r>
            <a:endParaRPr b="0" i="0" sz="1600" u="none" cap="none" strike="noStrike">
              <a:solidFill>
                <a:srgbClr val="000000"/>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¿Cuáles son los recursos que necesito para lograrlas?</a:t>
            </a:r>
            <a:endParaRPr b="0" i="0" sz="1600" u="none" cap="none" strike="noStrike">
              <a:solidFill>
                <a:srgbClr val="000000"/>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¿Qué barreras deberé afrontar?</a:t>
            </a:r>
            <a:endParaRPr b="0" i="0" sz="1600" u="none" cap="none" strike="noStrike">
              <a:solidFill>
                <a:srgbClr val="000000"/>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¿Quién puede apoyarme en el camino para lograrlo?</a:t>
            </a:r>
            <a:endParaRPr b="0" i="0" sz="1600" u="none" cap="none" strike="noStrike">
              <a:solidFill>
                <a:srgbClr val="000000"/>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¿Quiénes son mis aliados en este proceso y como puedo apoyarme en ellos?</a:t>
            </a:r>
            <a:endParaRPr b="0" i="0" sz="1600" u="none" cap="none" strike="noStrike">
              <a:solidFill>
                <a:srgbClr val="000000"/>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230188"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¿En cuanto tiempo desearía lograrlo?</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33" name="Google Shape;133;p10"/>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cxnSp>
        <p:nvCxnSpPr>
          <p:cNvPr id="134" name="Google Shape;134;p10"/>
          <p:cNvCxnSpPr/>
          <p:nvPr/>
        </p:nvCxnSpPr>
        <p:spPr>
          <a:xfrm>
            <a:off x="4453475" y="1504433"/>
            <a:ext cx="0" cy="260867"/>
          </a:xfrm>
          <a:prstGeom prst="straightConnector1">
            <a:avLst/>
          </a:prstGeom>
          <a:noFill/>
          <a:ln cap="flat" cmpd="sng" w="9525">
            <a:solidFill>
              <a:srgbClr val="7150A0"/>
            </a:solidFill>
            <a:prstDash val="solid"/>
            <a:round/>
            <a:headEnd len="sm" w="sm" type="none"/>
            <a:tailEnd len="sm" w="sm" type="none"/>
          </a:ln>
        </p:spPr>
      </p:cxnSp>
      <p:sp>
        <p:nvSpPr>
          <p:cNvPr id="135" name="Google Shape;135;p10"/>
          <p:cNvSpPr/>
          <p:nvPr/>
        </p:nvSpPr>
        <p:spPr>
          <a:xfrm>
            <a:off x="4377133" y="1311335"/>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10"/>
          <p:cNvSpPr/>
          <p:nvPr/>
        </p:nvSpPr>
        <p:spPr>
          <a:xfrm>
            <a:off x="4377133" y="1778060"/>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10"/>
          <p:cNvSpPr/>
          <p:nvPr/>
        </p:nvSpPr>
        <p:spPr>
          <a:xfrm>
            <a:off x="4377133" y="2273360"/>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38" name="Google Shape;138;p10"/>
          <p:cNvCxnSpPr/>
          <p:nvPr/>
        </p:nvCxnSpPr>
        <p:spPr>
          <a:xfrm>
            <a:off x="4453475" y="1958458"/>
            <a:ext cx="0" cy="292617"/>
          </a:xfrm>
          <a:prstGeom prst="straightConnector1">
            <a:avLst/>
          </a:prstGeom>
          <a:noFill/>
          <a:ln cap="flat" cmpd="sng" w="9525">
            <a:solidFill>
              <a:srgbClr val="7150A0"/>
            </a:solidFill>
            <a:prstDash val="solid"/>
            <a:round/>
            <a:headEnd len="sm" w="sm" type="none"/>
            <a:tailEnd len="sm" w="sm" type="none"/>
          </a:ln>
        </p:spPr>
      </p:cxnSp>
      <p:sp>
        <p:nvSpPr>
          <p:cNvPr id="139" name="Google Shape;139;p10"/>
          <p:cNvSpPr/>
          <p:nvPr/>
        </p:nvSpPr>
        <p:spPr>
          <a:xfrm>
            <a:off x="4377133" y="3009960"/>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0" name="Google Shape;140;p10"/>
          <p:cNvCxnSpPr/>
          <p:nvPr/>
        </p:nvCxnSpPr>
        <p:spPr>
          <a:xfrm>
            <a:off x="4453475" y="2456933"/>
            <a:ext cx="0" cy="524392"/>
          </a:xfrm>
          <a:prstGeom prst="straightConnector1">
            <a:avLst/>
          </a:prstGeom>
          <a:noFill/>
          <a:ln cap="flat" cmpd="sng" w="9525">
            <a:solidFill>
              <a:srgbClr val="7150A0"/>
            </a:solidFill>
            <a:prstDash val="solid"/>
            <a:round/>
            <a:headEnd len="sm" w="sm" type="none"/>
            <a:tailEnd len="sm" w="sm" type="none"/>
          </a:ln>
        </p:spPr>
      </p:cxnSp>
      <p:cxnSp>
        <p:nvCxnSpPr>
          <p:cNvPr id="141" name="Google Shape;141;p10"/>
          <p:cNvCxnSpPr/>
          <p:nvPr/>
        </p:nvCxnSpPr>
        <p:spPr>
          <a:xfrm>
            <a:off x="4453475" y="3199883"/>
            <a:ext cx="0" cy="270681"/>
          </a:xfrm>
          <a:prstGeom prst="straightConnector1">
            <a:avLst/>
          </a:prstGeom>
          <a:noFill/>
          <a:ln cap="flat" cmpd="sng" w="9525">
            <a:solidFill>
              <a:srgbClr val="7150A0"/>
            </a:solidFill>
            <a:prstDash val="solid"/>
            <a:round/>
            <a:headEnd len="sm" w="sm" type="none"/>
            <a:tailEnd len="sm" w="sm" type="none"/>
          </a:ln>
        </p:spPr>
      </p:cxnSp>
      <p:sp>
        <p:nvSpPr>
          <p:cNvPr id="142" name="Google Shape;142;p10"/>
          <p:cNvSpPr/>
          <p:nvPr/>
        </p:nvSpPr>
        <p:spPr>
          <a:xfrm>
            <a:off x="4377133" y="3498333"/>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3" name="Google Shape;143;p10"/>
          <p:cNvCxnSpPr/>
          <p:nvPr/>
        </p:nvCxnSpPr>
        <p:spPr>
          <a:xfrm>
            <a:off x="4453475" y="3691720"/>
            <a:ext cx="0" cy="481962"/>
          </a:xfrm>
          <a:prstGeom prst="straightConnector1">
            <a:avLst/>
          </a:prstGeom>
          <a:noFill/>
          <a:ln cap="flat" cmpd="sng" w="9525">
            <a:solidFill>
              <a:srgbClr val="7150A0"/>
            </a:solidFill>
            <a:prstDash val="solid"/>
            <a:round/>
            <a:headEnd len="sm" w="sm" type="none"/>
            <a:tailEnd len="sm" w="sm" type="none"/>
          </a:ln>
        </p:spPr>
      </p:cxnSp>
      <p:sp>
        <p:nvSpPr>
          <p:cNvPr id="144" name="Google Shape;144;p10"/>
          <p:cNvSpPr/>
          <p:nvPr/>
        </p:nvSpPr>
        <p:spPr>
          <a:xfrm>
            <a:off x="4377133" y="4218769"/>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5" name="Google Shape;145;p10"/>
          <p:cNvCxnSpPr/>
          <p:nvPr/>
        </p:nvCxnSpPr>
        <p:spPr>
          <a:xfrm>
            <a:off x="4453475" y="4408693"/>
            <a:ext cx="0" cy="481962"/>
          </a:xfrm>
          <a:prstGeom prst="straightConnector1">
            <a:avLst/>
          </a:prstGeom>
          <a:noFill/>
          <a:ln cap="flat" cmpd="sng" w="9525">
            <a:solidFill>
              <a:srgbClr val="7150A0"/>
            </a:solidFill>
            <a:prstDash val="solid"/>
            <a:round/>
            <a:headEnd len="sm" w="sm" type="none"/>
            <a:tailEnd len="sm" w="sm" type="none"/>
          </a:ln>
        </p:spPr>
      </p:cxnSp>
      <p:sp>
        <p:nvSpPr>
          <p:cNvPr id="146" name="Google Shape;146;p10"/>
          <p:cNvSpPr/>
          <p:nvPr/>
        </p:nvSpPr>
        <p:spPr>
          <a:xfrm>
            <a:off x="4377133" y="4942669"/>
            <a:ext cx="152683" cy="152683"/>
          </a:xfrm>
          <a:prstGeom prst="mathPlus">
            <a:avLst>
              <a:gd fmla="val 15202" name="adj1"/>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7" name="Google Shape;147;p10"/>
          <p:cNvGrpSpPr/>
          <p:nvPr/>
        </p:nvGrpSpPr>
        <p:grpSpPr>
          <a:xfrm>
            <a:off x="290864" y="916295"/>
            <a:ext cx="3753235" cy="500394"/>
            <a:chOff x="290864" y="916295"/>
            <a:chExt cx="3753235" cy="500394"/>
          </a:xfrm>
        </p:grpSpPr>
        <p:sp>
          <p:nvSpPr>
            <p:cNvPr id="148" name="Google Shape;148;p10"/>
            <p:cNvSpPr/>
            <p:nvPr/>
          </p:nvSpPr>
          <p:spPr>
            <a:xfrm>
              <a:off x="506881" y="916295"/>
              <a:ext cx="3537218" cy="500394"/>
            </a:xfrm>
            <a:prstGeom prst="roundRect">
              <a:avLst>
                <a:gd fmla="val 24207" name="adj"/>
              </a:avLst>
            </a:prstGeom>
            <a:solidFill>
              <a:srgbClr val="714F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IDENTIDAD Y METAS</a:t>
              </a:r>
              <a:endParaRPr b="1" i="0" sz="1200" u="none" cap="none" strike="noStrike">
                <a:solidFill>
                  <a:srgbClr val="000000"/>
                </a:solidFill>
                <a:latin typeface="Arial"/>
                <a:ea typeface="Arial"/>
                <a:cs typeface="Arial"/>
                <a:sym typeface="Arial"/>
              </a:endParaRPr>
            </a:p>
          </p:txBody>
        </p:sp>
        <p:grpSp>
          <p:nvGrpSpPr>
            <p:cNvPr id="149" name="Google Shape;149;p10"/>
            <p:cNvGrpSpPr/>
            <p:nvPr/>
          </p:nvGrpSpPr>
          <p:grpSpPr>
            <a:xfrm>
              <a:off x="290864" y="964581"/>
              <a:ext cx="459474" cy="403823"/>
              <a:chOff x="5892512" y="2805541"/>
              <a:chExt cx="459474" cy="403823"/>
            </a:xfrm>
          </p:grpSpPr>
          <p:sp>
            <p:nvSpPr>
              <p:cNvPr id="150" name="Google Shape;150;p10"/>
              <p:cNvSpPr/>
              <p:nvPr/>
            </p:nvSpPr>
            <p:spPr>
              <a:xfrm>
                <a:off x="5956277" y="2824919"/>
                <a:ext cx="395709" cy="376075"/>
              </a:xfrm>
              <a:prstGeom prst="ellipse">
                <a:avLst/>
              </a:prstGeom>
              <a:solidFill>
                <a:srgbClr val="593E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51" name="Google Shape;151;p1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52" name="Google Shape;152;p10"/>
              <p:cNvSpPr/>
              <p:nvPr/>
            </p:nvSpPr>
            <p:spPr>
              <a:xfrm rot="5400000">
                <a:off x="6076285" y="2946262"/>
                <a:ext cx="186870" cy="122381"/>
              </a:xfrm>
              <a:prstGeom prst="triangle">
                <a:avLst>
                  <a:gd fmla="val 50000" name="adj"/>
                </a:avLst>
              </a:prstGeom>
              <a:solidFill>
                <a:srgbClr val="714F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pic>
        <p:nvPicPr>
          <p:cNvPr id="153" name="Google Shape;153;p10"/>
          <p:cNvPicPr preferRelativeResize="0"/>
          <p:nvPr/>
        </p:nvPicPr>
        <p:blipFill rotWithShape="1">
          <a:blip r:embed="rId3">
            <a:alphaModFix/>
          </a:blip>
          <a:srcRect b="0" l="0" r="0" t="0"/>
          <a:stretch/>
        </p:blipFill>
        <p:spPr>
          <a:xfrm>
            <a:off x="512203" y="1568823"/>
            <a:ext cx="3531896" cy="37016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nvSpPr>
        <p:spPr>
          <a:xfrm>
            <a:off x="4405526" y="921778"/>
            <a:ext cx="4270162" cy="229293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Además de planes y estrategias, alcanzar una meta y desarrollar una identidad integral va a invitar a ser persistente incluso cuando las pequeñas metas no se logren en el tiempo esperado. Hay que esforzarse para llevar a cabo las acciones que la tarea requiere, a fin de mantener un alto nivel de motivación hasta culminar con la meta idealizada. Para ello hay dos habilidades fundamentales.</a:t>
            </a:r>
            <a:endParaRPr b="0" i="0" sz="1600" u="none" cap="none" strike="noStrike">
              <a:solidFill>
                <a:schemeClr val="dk1"/>
              </a:solidFill>
              <a:latin typeface="Calibri"/>
              <a:ea typeface="Calibri"/>
              <a:cs typeface="Calibri"/>
              <a:sym typeface="Calibri"/>
            </a:endParaRPr>
          </a:p>
        </p:txBody>
      </p:sp>
      <p:sp>
        <p:nvSpPr>
          <p:cNvPr id="159" name="Google Shape;159;p11"/>
          <p:cNvSpPr/>
          <p:nvPr/>
        </p:nvSpPr>
        <p:spPr>
          <a:xfrm>
            <a:off x="4405526" y="3514115"/>
            <a:ext cx="3182943" cy="604299"/>
          </a:xfrm>
          <a:prstGeom prst="roundRect">
            <a:avLst>
              <a:gd fmla="val 16667" name="adj"/>
            </a:avLst>
          </a:prstGeom>
          <a:solidFill>
            <a:srgbClr val="E3DC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600" u="none" cap="none" strike="noStrike">
                <a:solidFill>
                  <a:schemeClr val="dk1"/>
                </a:solidFill>
                <a:latin typeface="Calibri"/>
                <a:ea typeface="Calibri"/>
                <a:cs typeface="Calibri"/>
                <a:sym typeface="Calibri"/>
              </a:rPr>
              <a:t>1. Autoeficacia</a:t>
            </a:r>
            <a:endParaRPr b="1" i="0" sz="1200" u="none" cap="none" strike="noStrike">
              <a:solidFill>
                <a:schemeClr val="dk1"/>
              </a:solidFill>
              <a:latin typeface="Arial"/>
              <a:ea typeface="Arial"/>
              <a:cs typeface="Arial"/>
              <a:sym typeface="Arial"/>
            </a:endParaRPr>
          </a:p>
        </p:txBody>
      </p:sp>
      <p:sp>
        <p:nvSpPr>
          <p:cNvPr id="160" name="Google Shape;160;p11"/>
          <p:cNvSpPr/>
          <p:nvPr/>
        </p:nvSpPr>
        <p:spPr>
          <a:xfrm>
            <a:off x="4405526" y="4270671"/>
            <a:ext cx="3182943" cy="604299"/>
          </a:xfrm>
          <a:prstGeom prst="roundRect">
            <a:avLst>
              <a:gd fmla="val 16667" name="adj"/>
            </a:avLst>
          </a:prstGeom>
          <a:solidFill>
            <a:srgbClr val="E3DC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600" u="none" cap="none" strike="noStrike">
                <a:solidFill>
                  <a:schemeClr val="dk1"/>
                </a:solidFill>
                <a:latin typeface="Calibri"/>
                <a:ea typeface="Calibri"/>
                <a:cs typeface="Calibri"/>
                <a:sym typeface="Calibri"/>
              </a:rPr>
              <a:t>2. Mentalidad de crecimiento</a:t>
            </a:r>
            <a:endParaRPr b="1" i="0" sz="1200" u="none" cap="none" strike="noStrike">
              <a:solidFill>
                <a:schemeClr val="dk1"/>
              </a:solidFill>
              <a:latin typeface="Arial"/>
              <a:ea typeface="Arial"/>
              <a:cs typeface="Arial"/>
              <a:sym typeface="Arial"/>
            </a:endParaRPr>
          </a:p>
        </p:txBody>
      </p:sp>
      <p:sp>
        <p:nvSpPr>
          <p:cNvPr id="161" name="Google Shape;161;p11"/>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grpSp>
        <p:nvGrpSpPr>
          <p:cNvPr id="162" name="Google Shape;162;p11"/>
          <p:cNvGrpSpPr/>
          <p:nvPr/>
        </p:nvGrpSpPr>
        <p:grpSpPr>
          <a:xfrm>
            <a:off x="290864" y="916295"/>
            <a:ext cx="3753235" cy="500394"/>
            <a:chOff x="290864" y="916295"/>
            <a:chExt cx="3753235" cy="500394"/>
          </a:xfrm>
        </p:grpSpPr>
        <p:sp>
          <p:nvSpPr>
            <p:cNvPr id="163" name="Google Shape;163;p11"/>
            <p:cNvSpPr/>
            <p:nvPr/>
          </p:nvSpPr>
          <p:spPr>
            <a:xfrm>
              <a:off x="506881" y="916295"/>
              <a:ext cx="3537218" cy="500394"/>
            </a:xfrm>
            <a:prstGeom prst="roundRect">
              <a:avLst>
                <a:gd fmla="val 24207" name="adj"/>
              </a:avLst>
            </a:prstGeom>
            <a:solidFill>
              <a:srgbClr val="714F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IDENTIDAD Y METAS</a:t>
              </a:r>
              <a:endParaRPr b="1" i="0" sz="1200" u="none" cap="none" strike="noStrike">
                <a:solidFill>
                  <a:srgbClr val="000000"/>
                </a:solidFill>
                <a:latin typeface="Arial"/>
                <a:ea typeface="Arial"/>
                <a:cs typeface="Arial"/>
                <a:sym typeface="Arial"/>
              </a:endParaRPr>
            </a:p>
          </p:txBody>
        </p:sp>
        <p:grpSp>
          <p:nvGrpSpPr>
            <p:cNvPr id="164" name="Google Shape;164;p11"/>
            <p:cNvGrpSpPr/>
            <p:nvPr/>
          </p:nvGrpSpPr>
          <p:grpSpPr>
            <a:xfrm>
              <a:off x="290864" y="964581"/>
              <a:ext cx="459474" cy="403823"/>
              <a:chOff x="5892512" y="2805541"/>
              <a:chExt cx="459474" cy="403823"/>
            </a:xfrm>
          </p:grpSpPr>
          <p:sp>
            <p:nvSpPr>
              <p:cNvPr id="165" name="Google Shape;165;p11"/>
              <p:cNvSpPr/>
              <p:nvPr/>
            </p:nvSpPr>
            <p:spPr>
              <a:xfrm>
                <a:off x="5956277" y="2824919"/>
                <a:ext cx="395709" cy="376075"/>
              </a:xfrm>
              <a:prstGeom prst="ellipse">
                <a:avLst/>
              </a:prstGeom>
              <a:solidFill>
                <a:srgbClr val="593E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66" name="Google Shape;166;p1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67" name="Google Shape;167;p11"/>
              <p:cNvSpPr/>
              <p:nvPr/>
            </p:nvSpPr>
            <p:spPr>
              <a:xfrm rot="5400000">
                <a:off x="6076285" y="2946262"/>
                <a:ext cx="186870" cy="122381"/>
              </a:xfrm>
              <a:prstGeom prst="triangle">
                <a:avLst>
                  <a:gd fmla="val 50000" name="adj"/>
                </a:avLst>
              </a:prstGeom>
              <a:solidFill>
                <a:srgbClr val="714F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pic>
        <p:nvPicPr>
          <p:cNvPr id="168" name="Google Shape;168;p11"/>
          <p:cNvPicPr preferRelativeResize="0"/>
          <p:nvPr/>
        </p:nvPicPr>
        <p:blipFill rotWithShape="1">
          <a:blip r:embed="rId3">
            <a:alphaModFix/>
          </a:blip>
          <a:srcRect b="0" l="0" r="0" t="0"/>
          <a:stretch/>
        </p:blipFill>
        <p:spPr>
          <a:xfrm>
            <a:off x="512203" y="1568823"/>
            <a:ext cx="3531896" cy="3701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nvSpPr>
        <p:spPr>
          <a:xfrm>
            <a:off x="4401579" y="927319"/>
            <a:ext cx="4274110" cy="3524042"/>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185738" lvl="0" marL="185738" marR="0" rtl="0" algn="just">
              <a:lnSpc>
                <a:spcPct val="100000"/>
              </a:lnSpc>
              <a:spcBef>
                <a:spcPts val="60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La atención desempeña un papel fundamental en los procesos de autorregulación emocional. En el plano cognitivo, la atención forma parte de las funciones que comprometen a la concentración, memoria, reflexión, resolución de problemas y creatividad.</a:t>
            </a:r>
            <a:endParaRPr/>
          </a:p>
          <a:p>
            <a:pPr indent="-84138" lvl="0" marL="185738"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5738" lvl="0" marL="185738" marR="0" rtl="0" algn="just">
              <a:lnSpc>
                <a:spcPct val="100000"/>
              </a:lnSpc>
              <a:spcBef>
                <a:spcPts val="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En el plano afectivo, la atención se asocia con las funciones motivacionales, indispensables para postergar el deseo inmediato, la persistencia, la evaluación de errores, el autocontrol, la fuerza de voluntad, la determinación y la resiliencia.</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descr="Hombre pensando parado fotos de stock, imágenes de Hombre pensando parado  sin royalties | Depositphotos" id="174" name="Google Shape;174;p12"/>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2"/>
          <p:cNvSpPr/>
          <p:nvPr/>
        </p:nvSpPr>
        <p:spPr>
          <a:xfrm>
            <a:off x="1159822" y="2358732"/>
            <a:ext cx="1867074" cy="250054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12"/>
          <p:cNvPicPr preferRelativeResize="0"/>
          <p:nvPr/>
        </p:nvPicPr>
        <p:blipFill rotWithShape="1">
          <a:blip r:embed="rId3">
            <a:alphaModFix/>
          </a:blip>
          <a:srcRect b="0" l="0" r="0" t="0"/>
          <a:stretch/>
        </p:blipFill>
        <p:spPr>
          <a:xfrm>
            <a:off x="503238" y="1562100"/>
            <a:ext cx="3537218" cy="3708400"/>
          </a:xfrm>
          <a:prstGeom prst="rect">
            <a:avLst/>
          </a:prstGeom>
          <a:noFill/>
          <a:ln>
            <a:noFill/>
          </a:ln>
        </p:spPr>
      </p:pic>
      <p:grpSp>
        <p:nvGrpSpPr>
          <p:cNvPr id="177" name="Google Shape;177;p12"/>
          <p:cNvGrpSpPr/>
          <p:nvPr/>
        </p:nvGrpSpPr>
        <p:grpSpPr>
          <a:xfrm>
            <a:off x="290864" y="916295"/>
            <a:ext cx="3753235" cy="500394"/>
            <a:chOff x="290864" y="916295"/>
            <a:chExt cx="3753235" cy="500394"/>
          </a:xfrm>
        </p:grpSpPr>
        <p:sp>
          <p:nvSpPr>
            <p:cNvPr id="178" name="Google Shape;178;p12"/>
            <p:cNvSpPr/>
            <p:nvPr/>
          </p:nvSpPr>
          <p:spPr>
            <a:xfrm>
              <a:off x="506881" y="916295"/>
              <a:ext cx="3537218" cy="500394"/>
            </a:xfrm>
            <a:prstGeom prst="roundRect">
              <a:avLst>
                <a:gd fmla="val 24207" name="adj"/>
              </a:avLst>
            </a:prstGeom>
            <a:solidFill>
              <a:srgbClr val="00B1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DESARROLLO DE LA ATENCIÓN</a:t>
              </a:r>
              <a:endParaRPr b="1" i="0" sz="1200" u="none" cap="none" strike="noStrike">
                <a:solidFill>
                  <a:srgbClr val="000000"/>
                </a:solidFill>
                <a:latin typeface="Arial"/>
                <a:ea typeface="Arial"/>
                <a:cs typeface="Arial"/>
                <a:sym typeface="Arial"/>
              </a:endParaRPr>
            </a:p>
          </p:txBody>
        </p:sp>
        <p:grpSp>
          <p:nvGrpSpPr>
            <p:cNvPr id="179" name="Google Shape;179;p12"/>
            <p:cNvGrpSpPr/>
            <p:nvPr/>
          </p:nvGrpSpPr>
          <p:grpSpPr>
            <a:xfrm>
              <a:off x="290864" y="964581"/>
              <a:ext cx="459474" cy="403823"/>
              <a:chOff x="5892512" y="2805541"/>
              <a:chExt cx="459474" cy="403823"/>
            </a:xfrm>
          </p:grpSpPr>
          <p:sp>
            <p:nvSpPr>
              <p:cNvPr id="180" name="Google Shape;180;p12"/>
              <p:cNvSpPr/>
              <p:nvPr/>
            </p:nvSpPr>
            <p:spPr>
              <a:xfrm>
                <a:off x="5956277" y="2824919"/>
                <a:ext cx="395709" cy="376075"/>
              </a:xfrm>
              <a:prstGeom prst="ellipse">
                <a:avLst/>
              </a:prstGeom>
              <a:solidFill>
                <a:srgbClr val="00869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81" name="Google Shape;181;p1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82" name="Google Shape;182;p12"/>
              <p:cNvSpPr/>
              <p:nvPr/>
            </p:nvSpPr>
            <p:spPr>
              <a:xfrm rot="5400000">
                <a:off x="6076285" y="2946262"/>
                <a:ext cx="186870" cy="122381"/>
              </a:xfrm>
              <a:prstGeom prst="triangle">
                <a:avLst>
                  <a:gd fmla="val 50000" name="adj"/>
                </a:avLst>
              </a:prstGeom>
              <a:solidFill>
                <a:srgbClr val="00B1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sp>
        <p:nvSpPr>
          <p:cNvPr id="183" name="Google Shape;183;p1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4401578" y="925260"/>
            <a:ext cx="4285846" cy="424731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600"/>
              <a:buFont typeface="Arial"/>
              <a:buNone/>
            </a:pPr>
            <a:r>
              <a:rPr b="0" i="0" lang="es-ES" sz="1500" u="none" cap="none" strike="noStrike">
                <a:solidFill>
                  <a:schemeClr val="dk1"/>
                </a:solidFill>
                <a:latin typeface="Calibri"/>
                <a:ea typeface="Calibri"/>
                <a:cs typeface="Calibri"/>
                <a:sym typeface="Calibri"/>
              </a:rPr>
              <a:t>Lo que puedo hacer para desarrollar mi atención en </a:t>
            </a:r>
            <a:br>
              <a:rPr b="0" i="0" lang="es-ES" sz="1500" u="none" cap="none" strike="noStrike">
                <a:solidFill>
                  <a:schemeClr val="dk1"/>
                </a:solidFill>
                <a:latin typeface="Calibri"/>
                <a:ea typeface="Calibri"/>
                <a:cs typeface="Calibri"/>
                <a:sym typeface="Calibri"/>
              </a:rPr>
            </a:br>
            <a:r>
              <a:rPr b="0" i="0" lang="es-ES" sz="1500" u="none" cap="none" strike="noStrike">
                <a:solidFill>
                  <a:schemeClr val="dk1"/>
                </a:solidFill>
                <a:latin typeface="Calibri"/>
                <a:ea typeface="Calibri"/>
                <a:cs typeface="Calibri"/>
                <a:sym typeface="Calibri"/>
              </a:rPr>
              <a:t>la vida</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rgbClr val="000000"/>
              </a:buClr>
              <a:buSzPts val="1500"/>
              <a:buFont typeface="Arial"/>
              <a:buAutoNum type="arabicPeriod"/>
            </a:pPr>
            <a:r>
              <a:rPr b="0" i="0" lang="es-ES" sz="1500" u="none" cap="none" strike="noStrike">
                <a:solidFill>
                  <a:schemeClr val="dk1"/>
                </a:solidFill>
                <a:latin typeface="Calibri"/>
                <a:ea typeface="Calibri"/>
                <a:cs typeface="Calibri"/>
                <a:sym typeface="Calibri"/>
              </a:rPr>
              <a:t>Respiración profunda al menos unos tres minutos poniendo especial énfasis en aquello en lo cual quieres concentrarte que puede ser una tarea próxima a realizar, un momento en particular de silencio o cualquier otra acción operativa, por ejemplo “al momento de limpiar tu habitación”</a:t>
            </a:r>
            <a:endParaRPr b="0" i="0" sz="1500" u="none" cap="none" strike="noStrike">
              <a:solidFill>
                <a:srgbClr val="000000"/>
              </a:solidFill>
              <a:latin typeface="Calibri"/>
              <a:ea typeface="Calibri"/>
              <a:cs typeface="Calibri"/>
              <a:sym typeface="Calibri"/>
            </a:endParaRPr>
          </a:p>
          <a:p>
            <a:pPr indent="-128588" lvl="0" marL="230188" marR="0" rtl="0" algn="l">
              <a:lnSpc>
                <a:spcPct val="100000"/>
              </a:lnSpc>
              <a:spcBef>
                <a:spcPts val="0"/>
              </a:spcBef>
              <a:spcAft>
                <a:spcPts val="0"/>
              </a:spcAft>
              <a:buClr>
                <a:schemeClr val="dk1"/>
              </a:buClr>
              <a:buSzPts val="1600"/>
              <a:buFont typeface="Arial"/>
              <a:buNone/>
            </a:pPr>
            <a:r>
              <a:t/>
            </a:r>
            <a:endParaRPr b="0" i="0" sz="15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rgbClr val="000000"/>
              </a:buClr>
              <a:buSzPts val="1500"/>
              <a:buFont typeface="Arial"/>
              <a:buAutoNum type="arabicPeriod"/>
            </a:pPr>
            <a:r>
              <a:rPr b="0" i="0" lang="es-ES" sz="1500" u="none" cap="none" strike="noStrike">
                <a:solidFill>
                  <a:schemeClr val="dk1"/>
                </a:solidFill>
                <a:latin typeface="Calibri"/>
                <a:ea typeface="Calibri"/>
                <a:cs typeface="Calibri"/>
                <a:sym typeface="Calibri"/>
              </a:rPr>
              <a:t>Atención enfocada: implica mantener la mirada sobre un objeto en particular que luego será parte del trabajo que se realiza. Si en caso es una situación, entonces es mantener una imagen clara sobre la situación que llevarás a cabo durante unos minutos. Eso permitirá que tu motivación se enfoque con más rapidez al momento de abordarlo.</a:t>
            </a:r>
            <a:endParaRPr b="0" i="0" sz="1500" u="none" cap="none" strike="noStrike">
              <a:solidFill>
                <a:schemeClr val="dk1"/>
              </a:solidFill>
              <a:latin typeface="Calibri"/>
              <a:ea typeface="Calibri"/>
              <a:cs typeface="Calibri"/>
              <a:sym typeface="Calibri"/>
            </a:endParaRPr>
          </a:p>
        </p:txBody>
      </p:sp>
      <p:sp>
        <p:nvSpPr>
          <p:cNvPr id="189" name="Google Shape;189;p13"/>
          <p:cNvSpPr/>
          <p:nvPr/>
        </p:nvSpPr>
        <p:spPr>
          <a:xfrm>
            <a:off x="866525" y="2125819"/>
            <a:ext cx="1867074" cy="250054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écnicas de respiración para mantener el control - Mejor con Salud" id="190" name="Google Shape;190;p13"/>
          <p:cNvPicPr preferRelativeResize="0"/>
          <p:nvPr/>
        </p:nvPicPr>
        <p:blipFill rotWithShape="1">
          <a:blip r:embed="rId3">
            <a:alphaModFix/>
          </a:blip>
          <a:srcRect b="0" l="17486" r="17389" t="0"/>
          <a:stretch/>
        </p:blipFill>
        <p:spPr>
          <a:xfrm>
            <a:off x="512203" y="1571064"/>
            <a:ext cx="3531896" cy="3699435"/>
          </a:xfrm>
          <a:prstGeom prst="rect">
            <a:avLst/>
          </a:prstGeom>
          <a:noFill/>
          <a:ln>
            <a:noFill/>
          </a:ln>
        </p:spPr>
      </p:pic>
      <p:grpSp>
        <p:nvGrpSpPr>
          <p:cNvPr id="191" name="Google Shape;191;p13"/>
          <p:cNvGrpSpPr/>
          <p:nvPr/>
        </p:nvGrpSpPr>
        <p:grpSpPr>
          <a:xfrm>
            <a:off x="290864" y="916295"/>
            <a:ext cx="3753235" cy="500394"/>
            <a:chOff x="290864" y="916295"/>
            <a:chExt cx="3753235" cy="500394"/>
          </a:xfrm>
        </p:grpSpPr>
        <p:sp>
          <p:nvSpPr>
            <p:cNvPr id="192" name="Google Shape;192;p13"/>
            <p:cNvSpPr/>
            <p:nvPr/>
          </p:nvSpPr>
          <p:spPr>
            <a:xfrm>
              <a:off x="506881" y="916295"/>
              <a:ext cx="3537218" cy="500394"/>
            </a:xfrm>
            <a:prstGeom prst="roundRect">
              <a:avLst>
                <a:gd fmla="val 24207" name="adj"/>
              </a:avLst>
            </a:prstGeom>
            <a:solidFill>
              <a:srgbClr val="00B1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DESARROLLO DE LA ATENCIÓN</a:t>
              </a:r>
              <a:endParaRPr b="1" i="0" sz="1200" u="none" cap="none" strike="noStrike">
                <a:solidFill>
                  <a:srgbClr val="000000"/>
                </a:solidFill>
                <a:latin typeface="Arial"/>
                <a:ea typeface="Arial"/>
                <a:cs typeface="Arial"/>
                <a:sym typeface="Arial"/>
              </a:endParaRPr>
            </a:p>
          </p:txBody>
        </p:sp>
        <p:grpSp>
          <p:nvGrpSpPr>
            <p:cNvPr id="193" name="Google Shape;193;p13"/>
            <p:cNvGrpSpPr/>
            <p:nvPr/>
          </p:nvGrpSpPr>
          <p:grpSpPr>
            <a:xfrm>
              <a:off x="290864" y="964581"/>
              <a:ext cx="459474" cy="403823"/>
              <a:chOff x="5892512" y="2805541"/>
              <a:chExt cx="459474" cy="403823"/>
            </a:xfrm>
          </p:grpSpPr>
          <p:sp>
            <p:nvSpPr>
              <p:cNvPr id="194" name="Google Shape;194;p13"/>
              <p:cNvSpPr/>
              <p:nvPr/>
            </p:nvSpPr>
            <p:spPr>
              <a:xfrm>
                <a:off x="5956277" y="2824919"/>
                <a:ext cx="395709" cy="376075"/>
              </a:xfrm>
              <a:prstGeom prst="ellipse">
                <a:avLst/>
              </a:prstGeom>
              <a:solidFill>
                <a:srgbClr val="00869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95" name="Google Shape;195;p13"/>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96" name="Google Shape;196;p13"/>
              <p:cNvSpPr/>
              <p:nvPr/>
            </p:nvSpPr>
            <p:spPr>
              <a:xfrm rot="5400000">
                <a:off x="6076285" y="2946262"/>
                <a:ext cx="186870" cy="122381"/>
              </a:xfrm>
              <a:prstGeom prst="triangle">
                <a:avLst>
                  <a:gd fmla="val 50000" name="adj"/>
                </a:avLst>
              </a:prstGeom>
              <a:solidFill>
                <a:srgbClr val="00B1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sp>
        <p:nvSpPr>
          <p:cNvPr id="197" name="Google Shape;197;p13"/>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nvSpPr>
        <p:spPr>
          <a:xfrm>
            <a:off x="4401578" y="921472"/>
            <a:ext cx="4283075" cy="450892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Lo que puedo hacer para desarrollar mi atención en la vida</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rgbClr val="000000"/>
              </a:buClr>
              <a:buSzPts val="1600"/>
              <a:buFont typeface="Arial"/>
              <a:buAutoNum type="arabicPeriod" startAt="3"/>
            </a:pPr>
            <a:r>
              <a:rPr b="0" i="0" lang="es-ES" sz="1600" u="none" cap="none" strike="noStrike">
                <a:solidFill>
                  <a:schemeClr val="dk1"/>
                </a:solidFill>
                <a:latin typeface="Calibri"/>
                <a:ea typeface="Calibri"/>
                <a:cs typeface="Calibri"/>
                <a:sym typeface="Calibri"/>
              </a:rPr>
              <a:t>Dibujo sostenido: A diferencia de las técnicas de atención enfocada y de respiración profunda, en el dibujo sostenido se busca que la persona pueda representar su pensamiento, objetivo o meta específica sobre un papel, puede hacer uso de colores para hacerlo más vívido e intenso.</a:t>
            </a:r>
            <a:endParaRPr b="0" i="0" sz="1600" u="none" cap="none" strike="noStrike">
              <a:solidFill>
                <a:schemeClr val="dk1"/>
              </a:solidFill>
              <a:latin typeface="Calibri"/>
              <a:ea typeface="Calibri"/>
              <a:cs typeface="Calibri"/>
              <a:sym typeface="Calibri"/>
            </a:endParaRPr>
          </a:p>
          <a:p>
            <a:pPr indent="-128588" lvl="0" marL="23018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rgbClr val="000000"/>
              </a:buClr>
              <a:buSzPts val="1600"/>
              <a:buFont typeface="Arial"/>
              <a:buAutoNum type="arabicPeriod" startAt="3"/>
            </a:pPr>
            <a:r>
              <a:rPr b="0" i="0" lang="es-ES" sz="1600" u="none" cap="none" strike="noStrike">
                <a:solidFill>
                  <a:schemeClr val="dk1"/>
                </a:solidFill>
                <a:latin typeface="Calibri"/>
                <a:ea typeface="Calibri"/>
                <a:cs typeface="Calibri"/>
                <a:sym typeface="Calibri"/>
              </a:rPr>
              <a:t>Al sostener la atención en el gráfico, la persona debe monitorear la calidad de lo que está representando, puede incluir detalles pero siempre la atención debe estar enfocada en la “meta” para que sea más fácilmente recordado y se almacene en la memoria.</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03" name="Google Shape;203;p14"/>
          <p:cNvSpPr/>
          <p:nvPr/>
        </p:nvSpPr>
        <p:spPr>
          <a:xfrm>
            <a:off x="926909" y="2272468"/>
            <a:ext cx="1867074" cy="250054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Ventajas del visual thinking para niños | Descarga el cuento infantil gratis" id="204" name="Google Shape;204;p14"/>
          <p:cNvPicPr preferRelativeResize="0"/>
          <p:nvPr/>
        </p:nvPicPr>
        <p:blipFill rotWithShape="1">
          <a:blip r:embed="rId3">
            <a:alphaModFix/>
          </a:blip>
          <a:srcRect b="6755" l="5598" r="1157" t="0"/>
          <a:stretch/>
        </p:blipFill>
        <p:spPr>
          <a:xfrm>
            <a:off x="503237" y="1562100"/>
            <a:ext cx="3537217" cy="3708400"/>
          </a:xfrm>
          <a:prstGeom prst="rect">
            <a:avLst/>
          </a:prstGeom>
          <a:noFill/>
          <a:ln>
            <a:noFill/>
          </a:ln>
        </p:spPr>
      </p:pic>
      <p:sp>
        <p:nvSpPr>
          <p:cNvPr id="205" name="Google Shape;205;p14"/>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grpSp>
        <p:nvGrpSpPr>
          <p:cNvPr id="206" name="Google Shape;206;p14"/>
          <p:cNvGrpSpPr/>
          <p:nvPr/>
        </p:nvGrpSpPr>
        <p:grpSpPr>
          <a:xfrm>
            <a:off x="290864" y="916295"/>
            <a:ext cx="3753235" cy="500394"/>
            <a:chOff x="290864" y="916295"/>
            <a:chExt cx="3753235" cy="500394"/>
          </a:xfrm>
        </p:grpSpPr>
        <p:sp>
          <p:nvSpPr>
            <p:cNvPr id="207" name="Google Shape;207;p14"/>
            <p:cNvSpPr/>
            <p:nvPr/>
          </p:nvSpPr>
          <p:spPr>
            <a:xfrm>
              <a:off x="506881" y="916295"/>
              <a:ext cx="3537218" cy="500394"/>
            </a:xfrm>
            <a:prstGeom prst="roundRect">
              <a:avLst>
                <a:gd fmla="val 24207" name="adj"/>
              </a:avLst>
            </a:prstGeom>
            <a:solidFill>
              <a:srgbClr val="00B1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DESARROLLO DE LA ATENCIÓN</a:t>
              </a:r>
              <a:endParaRPr b="1" i="0" sz="1200" u="none" cap="none" strike="noStrike">
                <a:solidFill>
                  <a:srgbClr val="000000"/>
                </a:solidFill>
                <a:latin typeface="Arial"/>
                <a:ea typeface="Arial"/>
                <a:cs typeface="Arial"/>
                <a:sym typeface="Arial"/>
              </a:endParaRPr>
            </a:p>
          </p:txBody>
        </p:sp>
        <p:grpSp>
          <p:nvGrpSpPr>
            <p:cNvPr id="208" name="Google Shape;208;p14"/>
            <p:cNvGrpSpPr/>
            <p:nvPr/>
          </p:nvGrpSpPr>
          <p:grpSpPr>
            <a:xfrm>
              <a:off x="290864" y="964581"/>
              <a:ext cx="459474" cy="403823"/>
              <a:chOff x="5892512" y="2805541"/>
              <a:chExt cx="459474" cy="403823"/>
            </a:xfrm>
          </p:grpSpPr>
          <p:sp>
            <p:nvSpPr>
              <p:cNvPr id="209" name="Google Shape;209;p14"/>
              <p:cNvSpPr/>
              <p:nvPr/>
            </p:nvSpPr>
            <p:spPr>
              <a:xfrm>
                <a:off x="5956277" y="2824919"/>
                <a:ext cx="395709" cy="376075"/>
              </a:xfrm>
              <a:prstGeom prst="ellipse">
                <a:avLst/>
              </a:prstGeom>
              <a:solidFill>
                <a:srgbClr val="00869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210" name="Google Shape;210;p1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211" name="Google Shape;211;p14"/>
              <p:cNvSpPr/>
              <p:nvPr/>
            </p:nvSpPr>
            <p:spPr>
              <a:xfrm rot="5400000">
                <a:off x="6076285" y="2946262"/>
                <a:ext cx="186870" cy="122381"/>
              </a:xfrm>
              <a:prstGeom prst="triangle">
                <a:avLst>
                  <a:gd fmla="val 50000" name="adj"/>
                </a:avLst>
              </a:prstGeom>
              <a:solidFill>
                <a:srgbClr val="00B1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nvSpPr>
        <p:spPr>
          <a:xfrm>
            <a:off x="4394234" y="919700"/>
            <a:ext cx="4274110" cy="427805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60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Las emociones pueden ser muy funcionales para que las personas logren sus propósitos. Por ejemplo, si una persona condiciona el trabajo que está haciendo con una emoción agradable como podría ser la alegría entonces será más proclive a dirigir sus esfuerzos hasta la culminación del mismo.</a:t>
            </a:r>
            <a:endParaRPr/>
          </a:p>
          <a:p>
            <a:pPr indent="-84138" lvl="0" marL="18573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Si por el contrario la persona no conoce ni sabe manejar sus emociones, éstas pueden constituir barreras que afectará el ritmo de su ejecución. Por ejemplo, el miedo, la ansiedad o la tristeza generará tal impacto que afectará no sólo en el desarrollo sino en la atención a los detalles. incluso puede generar que la meta no se concluya en su totalidad.</a:t>
            </a:r>
            <a:endParaRPr b="0" i="0" sz="1600" u="none" cap="none" strike="noStrike">
              <a:solidFill>
                <a:srgbClr val="000000"/>
              </a:solidFill>
              <a:latin typeface="Calibri"/>
              <a:ea typeface="Calibri"/>
              <a:cs typeface="Calibri"/>
              <a:sym typeface="Calibri"/>
            </a:endParaRPr>
          </a:p>
        </p:txBody>
      </p:sp>
      <p:sp>
        <p:nvSpPr>
          <p:cNvPr descr="Hombre pensando parado fotos de stock, imágenes de Hombre pensando parado  sin royalties | Depositphotos" id="217" name="Google Shape;217;p15"/>
          <p:cNvSpPr/>
          <p:nvPr/>
        </p:nvSpPr>
        <p:spPr>
          <a:xfrm>
            <a:off x="4419600" y="27051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15"/>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grpSp>
        <p:nvGrpSpPr>
          <p:cNvPr id="219" name="Google Shape;219;p15"/>
          <p:cNvGrpSpPr/>
          <p:nvPr/>
        </p:nvGrpSpPr>
        <p:grpSpPr>
          <a:xfrm>
            <a:off x="290864" y="916295"/>
            <a:ext cx="3753235" cy="500394"/>
            <a:chOff x="290864" y="916295"/>
            <a:chExt cx="3753235" cy="500394"/>
          </a:xfrm>
        </p:grpSpPr>
        <p:sp>
          <p:nvSpPr>
            <p:cNvPr id="220" name="Google Shape;220;p15"/>
            <p:cNvSpPr/>
            <p:nvPr/>
          </p:nvSpPr>
          <p:spPr>
            <a:xfrm>
              <a:off x="506881" y="916295"/>
              <a:ext cx="3537218" cy="500394"/>
            </a:xfrm>
            <a:prstGeom prst="roundRect">
              <a:avLst>
                <a:gd fmla="val 24207" name="adj"/>
              </a:avLst>
            </a:prstGeom>
            <a:solidFill>
              <a:srgbClr val="FF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CONCIENCIA DE LAS EMOCIONES</a:t>
              </a:r>
              <a:endParaRPr b="1" i="0" sz="1200" u="none" cap="none" strike="noStrike">
                <a:solidFill>
                  <a:srgbClr val="000000"/>
                </a:solidFill>
                <a:latin typeface="Arial"/>
                <a:ea typeface="Arial"/>
                <a:cs typeface="Arial"/>
                <a:sym typeface="Arial"/>
              </a:endParaRPr>
            </a:p>
          </p:txBody>
        </p:sp>
        <p:grpSp>
          <p:nvGrpSpPr>
            <p:cNvPr id="221" name="Google Shape;221;p15"/>
            <p:cNvGrpSpPr/>
            <p:nvPr/>
          </p:nvGrpSpPr>
          <p:grpSpPr>
            <a:xfrm>
              <a:off x="290864" y="964581"/>
              <a:ext cx="459474" cy="403823"/>
              <a:chOff x="5892512" y="2805541"/>
              <a:chExt cx="459474" cy="403823"/>
            </a:xfrm>
          </p:grpSpPr>
          <p:sp>
            <p:nvSpPr>
              <p:cNvPr id="222" name="Google Shape;222;p15"/>
              <p:cNvSpPr/>
              <p:nvPr/>
            </p:nvSpPr>
            <p:spPr>
              <a:xfrm>
                <a:off x="5956277" y="2824919"/>
                <a:ext cx="395709" cy="376075"/>
              </a:xfrm>
              <a:prstGeom prst="ellipse">
                <a:avLst/>
              </a:prstGeom>
              <a:solidFill>
                <a:srgbClr val="CE6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223" name="Google Shape;223;p1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224" name="Google Shape;224;p15"/>
              <p:cNvSpPr/>
              <p:nvPr/>
            </p:nvSpPr>
            <p:spPr>
              <a:xfrm rot="5400000">
                <a:off x="6076285" y="2946262"/>
                <a:ext cx="186870" cy="122381"/>
              </a:xfrm>
              <a:prstGeom prst="triangle">
                <a:avLst>
                  <a:gd fmla="val 50000" name="adj"/>
                </a:avLst>
              </a:prstGeom>
              <a:solidFill>
                <a:srgbClr val="FF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pic>
        <p:nvPicPr>
          <p:cNvPr id="225" name="Google Shape;225;p15"/>
          <p:cNvPicPr preferRelativeResize="0"/>
          <p:nvPr/>
        </p:nvPicPr>
        <p:blipFill rotWithShape="1">
          <a:blip r:embed="rId3">
            <a:alphaModFix/>
          </a:blip>
          <a:srcRect b="0" l="0" r="0" t="0"/>
          <a:stretch/>
        </p:blipFill>
        <p:spPr>
          <a:xfrm>
            <a:off x="503238" y="1571064"/>
            <a:ext cx="3537218" cy="36994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nvSpPr>
        <p:spPr>
          <a:xfrm>
            <a:off x="4401579" y="919996"/>
            <a:ext cx="4274110" cy="424731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600"/>
              <a:buFont typeface="Arial"/>
              <a:buNone/>
            </a:pPr>
            <a:r>
              <a:rPr b="0" i="0" lang="es-ES" sz="1500" u="none" cap="none" strike="noStrike">
                <a:solidFill>
                  <a:schemeClr val="dk1"/>
                </a:solidFill>
                <a:latin typeface="Calibri"/>
                <a:ea typeface="Calibri"/>
                <a:cs typeface="Calibri"/>
                <a:sym typeface="Calibri"/>
              </a:rPr>
              <a:t>Lo que puedo hacer para fortalecer mi consciencia emocional</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chemeClr val="dk1"/>
              </a:buClr>
              <a:buSzPts val="1600"/>
              <a:buFont typeface="Calibri"/>
              <a:buAutoNum type="arabicPeriod"/>
            </a:pPr>
            <a:r>
              <a:rPr b="0" i="0" lang="es-ES" sz="1500" u="none" cap="none" strike="noStrike">
                <a:solidFill>
                  <a:schemeClr val="dk1"/>
                </a:solidFill>
                <a:latin typeface="Calibri"/>
                <a:ea typeface="Calibri"/>
                <a:cs typeface="Calibri"/>
                <a:sym typeface="Calibri"/>
              </a:rPr>
              <a:t>Revisar una lista de emociones donde jerarquizar aquellas que son más intensas, hasta ir descendiendo a aquellas que son las menos intensas. Una vez que tengas esa lista, marca con amarillo las emociones que son más habituales en ti</a:t>
            </a:r>
            <a:endParaRPr b="0" i="0" sz="15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chemeClr val="dk1"/>
              </a:buClr>
              <a:buSzPts val="1600"/>
              <a:buFont typeface="Calibri"/>
              <a:buNone/>
            </a:pPr>
            <a:r>
              <a:t/>
            </a:r>
            <a:endParaRPr b="0" i="0" sz="1500" u="none" cap="none" strike="noStrike">
              <a:solidFill>
                <a:schemeClr val="dk1"/>
              </a:solidFill>
              <a:latin typeface="Calibri"/>
              <a:ea typeface="Calibri"/>
              <a:cs typeface="Calibri"/>
              <a:sym typeface="Calibri"/>
            </a:endParaRPr>
          </a:p>
          <a:p>
            <a:pPr indent="-230188" lvl="0" marL="230188" marR="0" rtl="0" algn="l">
              <a:lnSpc>
                <a:spcPct val="100000"/>
              </a:lnSpc>
              <a:spcBef>
                <a:spcPts val="0"/>
              </a:spcBef>
              <a:spcAft>
                <a:spcPts val="0"/>
              </a:spcAft>
              <a:buClr>
                <a:schemeClr val="dk1"/>
              </a:buClr>
              <a:buSzPts val="1600"/>
              <a:buFont typeface="Calibri"/>
              <a:buAutoNum type="arabicPeriod"/>
            </a:pPr>
            <a:r>
              <a:rPr b="0" i="0" lang="es-ES" sz="1500" u="none" cap="none" strike="noStrike">
                <a:solidFill>
                  <a:schemeClr val="dk1"/>
                </a:solidFill>
                <a:latin typeface="Calibri"/>
                <a:ea typeface="Calibri"/>
                <a:cs typeface="Calibri"/>
                <a:sym typeface="Calibri"/>
              </a:rPr>
              <a:t>A través de un registro analiza porque esas emociones son las que más se presentan en ti y en qué circunstancias aparecen. Presta especial atención en aquellas emociones no agradables como por ejemplo: miedo o ansiedad, describe cuáles son los momentos donde experimentas esas sensaciones y trata de responder ¿Porqué ante esa situación me siento así?</a:t>
            </a:r>
            <a:endParaRPr b="0" i="0" sz="1500" u="none" cap="none" strike="noStrike">
              <a:solidFill>
                <a:schemeClr val="dk1"/>
              </a:solidFill>
              <a:latin typeface="Calibri"/>
              <a:ea typeface="Calibri"/>
              <a:cs typeface="Calibri"/>
              <a:sym typeface="Calibri"/>
            </a:endParaRPr>
          </a:p>
        </p:txBody>
      </p:sp>
      <p:sp>
        <p:nvSpPr>
          <p:cNvPr id="231" name="Google Shape;231;p16"/>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grpSp>
        <p:nvGrpSpPr>
          <p:cNvPr id="232" name="Google Shape;232;p16"/>
          <p:cNvGrpSpPr/>
          <p:nvPr/>
        </p:nvGrpSpPr>
        <p:grpSpPr>
          <a:xfrm>
            <a:off x="290864" y="916295"/>
            <a:ext cx="3753235" cy="500394"/>
            <a:chOff x="290864" y="916295"/>
            <a:chExt cx="3753235" cy="500394"/>
          </a:xfrm>
        </p:grpSpPr>
        <p:sp>
          <p:nvSpPr>
            <p:cNvPr id="233" name="Google Shape;233;p16"/>
            <p:cNvSpPr/>
            <p:nvPr/>
          </p:nvSpPr>
          <p:spPr>
            <a:xfrm>
              <a:off x="506881" y="916295"/>
              <a:ext cx="3537218" cy="500394"/>
            </a:xfrm>
            <a:prstGeom prst="roundRect">
              <a:avLst>
                <a:gd fmla="val 24207" name="adj"/>
              </a:avLst>
            </a:prstGeom>
            <a:solidFill>
              <a:srgbClr val="FF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600" u="none" cap="none" strike="noStrike">
                  <a:solidFill>
                    <a:schemeClr val="lt1"/>
                  </a:solidFill>
                  <a:latin typeface="Calibri"/>
                  <a:ea typeface="Calibri"/>
                  <a:cs typeface="Calibri"/>
                  <a:sym typeface="Calibri"/>
                </a:rPr>
                <a:t>CONCIENCIA DE LAS EMOCIONES</a:t>
              </a:r>
              <a:endParaRPr b="1" i="0" sz="1200" u="none" cap="none" strike="noStrike">
                <a:solidFill>
                  <a:srgbClr val="000000"/>
                </a:solidFill>
                <a:latin typeface="Arial"/>
                <a:ea typeface="Arial"/>
                <a:cs typeface="Arial"/>
                <a:sym typeface="Arial"/>
              </a:endParaRPr>
            </a:p>
          </p:txBody>
        </p:sp>
        <p:grpSp>
          <p:nvGrpSpPr>
            <p:cNvPr id="234" name="Google Shape;234;p16"/>
            <p:cNvGrpSpPr/>
            <p:nvPr/>
          </p:nvGrpSpPr>
          <p:grpSpPr>
            <a:xfrm>
              <a:off x="290864" y="964581"/>
              <a:ext cx="459474" cy="403823"/>
              <a:chOff x="5892512" y="2805541"/>
              <a:chExt cx="459474" cy="403823"/>
            </a:xfrm>
          </p:grpSpPr>
          <p:sp>
            <p:nvSpPr>
              <p:cNvPr id="235" name="Google Shape;235;p16"/>
              <p:cNvSpPr/>
              <p:nvPr/>
            </p:nvSpPr>
            <p:spPr>
              <a:xfrm>
                <a:off x="5956277" y="2824919"/>
                <a:ext cx="395709" cy="376075"/>
              </a:xfrm>
              <a:prstGeom prst="ellipse">
                <a:avLst/>
              </a:prstGeom>
              <a:solidFill>
                <a:srgbClr val="CE6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236" name="Google Shape;236;p16"/>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237" name="Google Shape;237;p16"/>
              <p:cNvSpPr/>
              <p:nvPr/>
            </p:nvSpPr>
            <p:spPr>
              <a:xfrm rot="5400000">
                <a:off x="6076285" y="2946262"/>
                <a:ext cx="186870" cy="122381"/>
              </a:xfrm>
              <a:prstGeom prst="triangle">
                <a:avLst>
                  <a:gd fmla="val 50000" name="adj"/>
                </a:avLst>
              </a:prstGeom>
              <a:solidFill>
                <a:srgbClr val="FF78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grpSp>
      </p:grpSp>
      <p:pic>
        <p:nvPicPr>
          <p:cNvPr id="238" name="Google Shape;238;p16"/>
          <p:cNvPicPr preferRelativeResize="0"/>
          <p:nvPr/>
        </p:nvPicPr>
        <p:blipFill rotWithShape="1">
          <a:blip r:embed="rId3">
            <a:alphaModFix/>
          </a:blip>
          <a:srcRect b="0" l="0" r="0" t="0"/>
          <a:stretch/>
        </p:blipFill>
        <p:spPr>
          <a:xfrm>
            <a:off x="503238" y="1571064"/>
            <a:ext cx="3537218" cy="36994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37"/>
          <p:cNvSpPr txBox="1"/>
          <p:nvPr/>
        </p:nvSpPr>
        <p:spPr>
          <a:xfrm>
            <a:off x="1008063" y="3169972"/>
            <a:ext cx="5993558"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800"/>
              <a:buFont typeface="Arial"/>
              <a:buNone/>
            </a:pPr>
            <a:r>
              <a:rPr b="0" i="0" lang="es-ES" sz="2800" u="none" cap="none" strike="noStrike">
                <a:solidFill>
                  <a:schemeClr val="lt1"/>
                </a:solidFill>
                <a:latin typeface="Arial"/>
                <a:ea typeface="Arial"/>
                <a:cs typeface="Arial"/>
                <a:sym typeface="Arial"/>
              </a:rPr>
              <a:t>ESPACIO </a:t>
            </a:r>
            <a:br>
              <a:rPr b="1" i="0" lang="es-ES" sz="2800" u="none" cap="none" strike="noStrike">
                <a:solidFill>
                  <a:schemeClr val="lt1"/>
                </a:solidFill>
                <a:latin typeface="Arial"/>
                <a:ea typeface="Arial"/>
                <a:cs typeface="Arial"/>
                <a:sym typeface="Arial"/>
              </a:rPr>
            </a:br>
            <a:r>
              <a:rPr b="1" i="0" lang="es-ES" sz="2800" u="none" cap="none" strike="noStrike">
                <a:solidFill>
                  <a:schemeClr val="lt1"/>
                </a:solidFill>
                <a:latin typeface="Arial"/>
                <a:ea typeface="Arial"/>
                <a:cs typeface="Arial"/>
                <a:sym typeface="Arial"/>
              </a:rPr>
              <a:t>PRÁCTICO</a:t>
            </a:r>
            <a:endParaRPr b="1" i="0" sz="1400" u="none" cap="none" strike="noStrike">
              <a:solidFill>
                <a:srgbClr val="000000"/>
              </a:solidFill>
              <a:latin typeface="Arial"/>
              <a:ea typeface="Arial"/>
              <a:cs typeface="Arial"/>
              <a:sym typeface="Arial"/>
            </a:endParaRPr>
          </a:p>
        </p:txBody>
      </p:sp>
      <p:pic>
        <p:nvPicPr>
          <p:cNvPr id="246" name="Google Shape;246;p37"/>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nvSpPr>
        <p:spPr>
          <a:xfrm>
            <a:off x="506955" y="925495"/>
            <a:ext cx="7995580" cy="1231106"/>
          </a:xfrm>
          <a:prstGeom prst="rect">
            <a:avLst/>
          </a:prstGeom>
          <a:noFill/>
          <a:ln>
            <a:noFill/>
          </a:ln>
        </p:spPr>
        <p:txBody>
          <a:bodyPr anchorCtr="0" anchor="t" bIns="0" lIns="0" spcFirstLastPara="1" rIns="0" wrap="square" tIns="0">
            <a:spAutoFit/>
          </a:bodyPr>
          <a:lstStyle/>
          <a:p>
            <a:pPr indent="0" lvl="0" marL="9525" marR="0" rtl="0" algn="l">
              <a:lnSpc>
                <a:spcPct val="100000"/>
              </a:lnSpc>
              <a:spcBef>
                <a:spcPts val="0"/>
              </a:spcBef>
              <a:spcAft>
                <a:spcPts val="0"/>
              </a:spcAft>
              <a:buClr>
                <a:srgbClr val="000000"/>
              </a:buClr>
              <a:buSzPts val="1600"/>
              <a:buFont typeface="Arial"/>
              <a:buNone/>
            </a:pPr>
            <a:r>
              <a:rPr b="1" i="0" lang="es-ES" sz="1600" u="none" cap="none" strike="noStrike">
                <a:solidFill>
                  <a:srgbClr val="00B1C2"/>
                </a:solidFill>
                <a:latin typeface="Calibri"/>
                <a:ea typeface="Calibri"/>
                <a:cs typeface="Calibri"/>
                <a:sym typeface="Calibri"/>
              </a:rPr>
              <a:t>Actividad 1: </a:t>
            </a:r>
            <a:r>
              <a:rPr b="0" i="0" lang="es-ES" sz="1600" u="none" cap="none" strike="noStrike">
                <a:solidFill>
                  <a:schemeClr val="dk1"/>
                </a:solidFill>
                <a:latin typeface="Calibri"/>
                <a:ea typeface="Calibri"/>
                <a:cs typeface="Calibri"/>
                <a:sym typeface="Calibri"/>
              </a:rPr>
              <a:t>Dibuja una matriz FODA (ver modelo debajo). En cada uno de los cuatro cuadrantes, escribe las palabras del FODA personal y sus preguntas correspondientes. Comienza con Fortalezas (¿Qué deseas conservar?); luego, Debilidades (¿Qué deseas eliminar?); seguido de Oportunidades (¿Qué deseas alcanzar?); y, finalmente, Amenazas (¿Qué deseas evitar?). Puedes elegir al menos 2 ítems por cuadrante. (tiempo: 30 minutos)</a:t>
            </a:r>
            <a:endParaRPr b="0" i="0" sz="1400" u="none" cap="none" strike="noStrike">
              <a:solidFill>
                <a:srgbClr val="000000"/>
              </a:solidFill>
              <a:latin typeface="Calibri"/>
              <a:ea typeface="Calibri"/>
              <a:cs typeface="Calibri"/>
              <a:sym typeface="Calibri"/>
            </a:endParaRPr>
          </a:p>
        </p:txBody>
      </p:sp>
      <p:pic>
        <p:nvPicPr>
          <p:cNvPr id="252" name="Google Shape;252;p18"/>
          <p:cNvPicPr preferRelativeResize="0"/>
          <p:nvPr/>
        </p:nvPicPr>
        <p:blipFill rotWithShape="1">
          <a:blip r:embed="rId3">
            <a:alphaModFix/>
          </a:blip>
          <a:srcRect b="0" l="0" r="0" t="0"/>
          <a:stretch/>
        </p:blipFill>
        <p:spPr>
          <a:xfrm>
            <a:off x="2530962" y="2316737"/>
            <a:ext cx="3723301" cy="2953763"/>
          </a:xfrm>
          <a:prstGeom prst="rect">
            <a:avLst/>
          </a:prstGeom>
          <a:noFill/>
          <a:ln>
            <a:noFill/>
          </a:ln>
        </p:spPr>
      </p:pic>
      <p:sp>
        <p:nvSpPr>
          <p:cNvPr id="253" name="Google Shape;253;p18"/>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b="0" i="0" lang="es-ES" sz="1000" u="none" cap="none" strike="noStrike">
                <a:solidFill>
                  <a:srgbClr val="A5A5A5"/>
                </a:solidFill>
                <a:latin typeface="Calibri"/>
                <a:ea typeface="Calibri"/>
                <a:cs typeface="Calibri"/>
                <a:sym typeface="Calibri"/>
              </a:rPr>
              <a:t>ESPACIO PRÁCTICO</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33"/>
          <p:cNvSpPr/>
          <p:nvPr/>
        </p:nvSpPr>
        <p:spPr>
          <a:xfrm>
            <a:off x="0" y="1"/>
            <a:ext cx="9144000" cy="5715000"/>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3" name="Google Shape;43;p33"/>
          <p:cNvPicPr preferRelativeResize="0"/>
          <p:nvPr/>
        </p:nvPicPr>
        <p:blipFill rotWithShape="1">
          <a:blip r:embed="rId3">
            <a:alphaModFix/>
          </a:blip>
          <a:srcRect b="0" l="0" r="0" t="0"/>
          <a:stretch/>
        </p:blipFill>
        <p:spPr>
          <a:xfrm>
            <a:off x="1" y="946969"/>
            <a:ext cx="2072213" cy="3898064"/>
          </a:xfrm>
          <a:prstGeom prst="rect">
            <a:avLst/>
          </a:prstGeom>
          <a:noFill/>
          <a:ln>
            <a:noFill/>
          </a:ln>
        </p:spPr>
      </p:pic>
      <p:sp>
        <p:nvSpPr>
          <p:cNvPr id="44" name="Google Shape;44;p33"/>
          <p:cNvSpPr/>
          <p:nvPr/>
        </p:nvSpPr>
        <p:spPr>
          <a:xfrm>
            <a:off x="149817" y="3724759"/>
            <a:ext cx="1037633" cy="1069383"/>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 name="Google Shape;45;p33"/>
          <p:cNvSpPr txBox="1"/>
          <p:nvPr/>
        </p:nvSpPr>
        <p:spPr>
          <a:xfrm>
            <a:off x="2519363" y="2540738"/>
            <a:ext cx="4581728" cy="81253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0" i="0" lang="es-ES" sz="3300" u="none" cap="none" strike="noStrike">
                <a:solidFill>
                  <a:schemeClr val="lt1"/>
                </a:solidFill>
                <a:latin typeface="Arial"/>
                <a:ea typeface="Arial"/>
                <a:cs typeface="Arial"/>
                <a:sym typeface="Arial"/>
              </a:rPr>
              <a:t>INTRODUCCIÓN</a:t>
            </a:r>
            <a:endParaRPr/>
          </a:p>
          <a:p>
            <a:pPr indent="0" lvl="0" marL="0" marR="0" rtl="0" algn="l">
              <a:lnSpc>
                <a:spcPct val="80000"/>
              </a:lnSpc>
              <a:spcBef>
                <a:spcPts val="0"/>
              </a:spcBef>
              <a:spcAft>
                <a:spcPts val="0"/>
              </a:spcAft>
              <a:buNone/>
            </a:pPr>
            <a:r>
              <a:rPr b="1" i="0" lang="es-ES" sz="3300" u="none" cap="none" strike="noStrike">
                <a:solidFill>
                  <a:schemeClr val="lt1"/>
                </a:solidFill>
                <a:latin typeface="Arial"/>
                <a:ea typeface="Arial"/>
                <a:cs typeface="Arial"/>
                <a:sym typeface="Arial"/>
              </a:rPr>
              <a:t>DE LA SESIÓN</a:t>
            </a:r>
            <a:endParaRPr/>
          </a:p>
        </p:txBody>
      </p:sp>
      <p:pic>
        <p:nvPicPr>
          <p:cNvPr id="46" name="Google Shape;46;p33"/>
          <p:cNvPicPr preferRelativeResize="0"/>
          <p:nvPr/>
        </p:nvPicPr>
        <p:blipFill rotWithShape="1">
          <a:blip r:embed="rId4">
            <a:alphaModFix amt="16000"/>
          </a:blip>
          <a:srcRect b="0" l="0" r="0" t="0"/>
          <a:stretch/>
        </p:blipFill>
        <p:spPr>
          <a:xfrm>
            <a:off x="334433" y="3817749"/>
            <a:ext cx="809264" cy="809264"/>
          </a:xfrm>
          <a:prstGeom prst="rect">
            <a:avLst/>
          </a:prstGeom>
          <a:noFill/>
          <a:ln>
            <a:noFill/>
          </a:ln>
        </p:spPr>
      </p:pic>
      <p:pic>
        <p:nvPicPr>
          <p:cNvPr id="47" name="Google Shape;47;p33"/>
          <p:cNvPicPr preferRelativeResize="0"/>
          <p:nvPr/>
        </p:nvPicPr>
        <p:blipFill rotWithShape="1">
          <a:blip r:embed="rId5">
            <a:alphaModFix/>
          </a:blip>
          <a:srcRect b="0" l="0" r="0" t="0"/>
          <a:stretch/>
        </p:blipFill>
        <p:spPr>
          <a:xfrm>
            <a:off x="2528619" y="2194222"/>
            <a:ext cx="202176" cy="208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nvSpPr>
        <p:spPr>
          <a:xfrm>
            <a:off x="512202" y="921778"/>
            <a:ext cx="8163485" cy="3540300"/>
          </a:xfrm>
          <a:prstGeom prst="rect">
            <a:avLst/>
          </a:prstGeom>
          <a:noFill/>
          <a:ln>
            <a:noFill/>
          </a:ln>
        </p:spPr>
        <p:txBody>
          <a:bodyPr anchorCtr="0" anchor="t" bIns="0" lIns="0" spcFirstLastPara="1" rIns="0" wrap="square" tIns="0">
            <a:spAutoFit/>
          </a:bodyPr>
          <a:lstStyle/>
          <a:p>
            <a:pPr indent="0" lvl="0" marL="7938" marR="0" rtl="0" algn="l">
              <a:lnSpc>
                <a:spcPct val="100000"/>
              </a:lnSpc>
              <a:spcBef>
                <a:spcPts val="0"/>
              </a:spcBef>
              <a:spcAft>
                <a:spcPts val="0"/>
              </a:spcAft>
              <a:buClr>
                <a:srgbClr val="000000"/>
              </a:buClr>
              <a:buSzPts val="1600"/>
              <a:buFont typeface="Arial"/>
              <a:buNone/>
            </a:pPr>
            <a:r>
              <a:rPr b="1" i="0" lang="es-ES" sz="1600" u="none" cap="none" strike="noStrike">
                <a:solidFill>
                  <a:srgbClr val="00B1C2"/>
                </a:solidFill>
                <a:latin typeface="Calibri"/>
                <a:ea typeface="Calibri"/>
                <a:cs typeface="Calibri"/>
                <a:sym typeface="Calibri"/>
              </a:rPr>
              <a:t>Actividad 2: </a:t>
            </a:r>
            <a:r>
              <a:rPr b="0" i="0" lang="es-ES" sz="1600" u="none" cap="none" strike="noStrike">
                <a:solidFill>
                  <a:schemeClr val="dk1"/>
                </a:solidFill>
                <a:latin typeface="Calibri"/>
                <a:ea typeface="Calibri"/>
                <a:cs typeface="Calibri"/>
                <a:sym typeface="Calibri"/>
              </a:rPr>
              <a:t>en salas de zoom con grupos de 4 integrantes como máximo haz una exposición de </a:t>
            </a:r>
            <a:br>
              <a:rPr b="0" i="0" lang="es-ES" sz="1600" u="none" cap="none" strike="noStrike">
                <a:solidFill>
                  <a:schemeClr val="dk1"/>
                </a:solidFill>
                <a:latin typeface="Calibri"/>
                <a:ea typeface="Calibri"/>
                <a:cs typeface="Calibri"/>
                <a:sym typeface="Calibri"/>
              </a:rPr>
            </a:br>
            <a:r>
              <a:rPr b="0" i="0" lang="es-ES" sz="1600" u="none" cap="none" strike="noStrike">
                <a:solidFill>
                  <a:schemeClr val="dk1"/>
                </a:solidFill>
                <a:latin typeface="Calibri"/>
                <a:ea typeface="Calibri"/>
                <a:cs typeface="Calibri"/>
                <a:sym typeface="Calibri"/>
              </a:rPr>
              <a:t>tu foda. Y responde a las siguientes preguntas. (tiempo 20minutos)</a:t>
            </a:r>
            <a:endParaRPr b="0" i="0" sz="1600" u="none" cap="none" strike="noStrike">
              <a:solidFill>
                <a:srgbClr val="000000"/>
              </a:solidFill>
              <a:latin typeface="Calibri"/>
              <a:ea typeface="Calibri"/>
              <a:cs typeface="Calibri"/>
              <a:sym typeface="Calibri"/>
            </a:endParaRPr>
          </a:p>
          <a:p>
            <a:pPr indent="0" lvl="0" marL="13462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AutoNum type="arabicPeriod"/>
            </a:pPr>
            <a:r>
              <a:rPr b="0" i="0" lang="es-ES" sz="1600" u="none" cap="none" strike="noStrike">
                <a:solidFill>
                  <a:schemeClr val="dk1"/>
                </a:solidFill>
                <a:latin typeface="Calibri"/>
                <a:ea typeface="Calibri"/>
                <a:cs typeface="Calibri"/>
                <a:sym typeface="Calibri"/>
              </a:rPr>
              <a:t>¿Cuál crees que es la debilidad o también llamada oportunidad de mejora que más trabajo te tomará fortalecer y porqué?</a:t>
            </a:r>
            <a:endParaRPr b="0" i="0" sz="1600" u="none" cap="none" strike="noStrike">
              <a:solidFill>
                <a:srgbClr val="000000"/>
              </a:solidFill>
              <a:latin typeface="Calibri"/>
              <a:ea typeface="Calibri"/>
              <a:cs typeface="Calibri"/>
              <a:sym typeface="Calibri"/>
            </a:endParaRPr>
          </a:p>
          <a:p>
            <a:pPr indent="-84138" lvl="0" marL="18573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AutoNum type="arabicPeriod"/>
            </a:pPr>
            <a:r>
              <a:rPr b="0" i="0" lang="es-ES" sz="1600" u="none" cap="none" strike="noStrike">
                <a:solidFill>
                  <a:schemeClr val="dk1"/>
                </a:solidFill>
                <a:latin typeface="Calibri"/>
                <a:ea typeface="Calibri"/>
                <a:cs typeface="Calibri"/>
                <a:sym typeface="Calibri"/>
              </a:rPr>
              <a:t>Comenta una acción práctica que te permitirá fortalecer o mejorar dicha oportunidad. Toma en cuenta la siguiente taxonomía:</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Calibri"/>
                <a:ea typeface="Calibri"/>
                <a:cs typeface="Calibri"/>
                <a:sym typeface="Calibri"/>
              </a:rPr>
              <a:t>Si en caso mi debilidad (oportunidad de mejora fuera la gestión de mis tiempos) podría redactar una acción de mejora de la siguiente manera:</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1" lang="es-ES" sz="1600" u="none" cap="none" strike="noStrike">
                <a:solidFill>
                  <a:srgbClr val="00B1C2"/>
                </a:solidFill>
                <a:latin typeface="Calibri"/>
                <a:ea typeface="Calibri"/>
                <a:cs typeface="Calibri"/>
                <a:sym typeface="Calibri"/>
              </a:rPr>
              <a:t>“Distribuir mis tiempos dividiendo aquello que es urgente e importante haciendo el registro correspondiente en una agenda física y/o virtual a fin de tener mayor control de mis pendientes”</a:t>
            </a:r>
            <a:endParaRPr b="0" i="0" sz="1400" u="none" cap="none" strike="noStrike">
              <a:solidFill>
                <a:srgbClr val="00B1C2"/>
              </a:solidFill>
              <a:latin typeface="Arial"/>
              <a:ea typeface="Arial"/>
              <a:cs typeface="Arial"/>
              <a:sym typeface="Arial"/>
            </a:endParaRPr>
          </a:p>
        </p:txBody>
      </p:sp>
      <p:sp>
        <p:nvSpPr>
          <p:cNvPr id="259" name="Google Shape;259;p19"/>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b="0" i="0" lang="es-ES" sz="1000" u="none" cap="none" strike="noStrike">
                <a:solidFill>
                  <a:srgbClr val="A5A5A5"/>
                </a:solidFill>
                <a:latin typeface="Calibri"/>
                <a:ea typeface="Calibri"/>
                <a:cs typeface="Calibri"/>
                <a:sym typeface="Calibri"/>
              </a:rPr>
              <a:t>ESPACIO PRÁCTICO</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p:nvPr/>
        </p:nvSpPr>
        <p:spPr>
          <a:xfrm>
            <a:off x="0" y="0"/>
            <a:ext cx="9144000" cy="5715000"/>
          </a:xfrm>
          <a:prstGeom prst="rect">
            <a:avLst/>
          </a:prstGeom>
          <a:solidFill>
            <a:srgbClr val="654E9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65" name="Google Shape;265;p38"/>
          <p:cNvGrpSpPr/>
          <p:nvPr/>
        </p:nvGrpSpPr>
        <p:grpSpPr>
          <a:xfrm>
            <a:off x="2506315" y="2194222"/>
            <a:ext cx="4581728" cy="1326557"/>
            <a:chOff x="2403187" y="2211377"/>
            <a:chExt cx="4581728" cy="1326557"/>
          </a:xfrm>
        </p:grpSpPr>
        <p:sp>
          <p:nvSpPr>
            <p:cNvPr id="266" name="Google Shape;266;p38"/>
            <p:cNvSpPr txBox="1"/>
            <p:nvPr/>
          </p:nvSpPr>
          <p:spPr>
            <a:xfrm>
              <a:off x="2403187"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ES" sz="3600" u="none" cap="none" strike="noStrike">
                  <a:solidFill>
                    <a:schemeClr val="lt1"/>
                  </a:solidFill>
                  <a:latin typeface="Arial"/>
                  <a:ea typeface="Arial"/>
                  <a:cs typeface="Arial"/>
                  <a:sym typeface="Arial"/>
                </a:rPr>
                <a:t>CONCLUSIONES</a:t>
              </a:r>
              <a:br>
                <a:rPr b="0" i="0" lang="es-ES" sz="3600" u="none" cap="none" strike="noStrike">
                  <a:solidFill>
                    <a:schemeClr val="lt1"/>
                  </a:solidFill>
                  <a:latin typeface="Arial"/>
                  <a:ea typeface="Arial"/>
                  <a:cs typeface="Arial"/>
                  <a:sym typeface="Arial"/>
                </a:rPr>
              </a:br>
              <a:r>
                <a:rPr b="1" i="0" lang="es-ES" sz="3600" u="none" cap="none" strike="noStrike">
                  <a:solidFill>
                    <a:schemeClr val="lt1"/>
                  </a:solidFill>
                  <a:latin typeface="Arial"/>
                  <a:ea typeface="Arial"/>
                  <a:cs typeface="Arial"/>
                  <a:sym typeface="Arial"/>
                </a:rPr>
                <a:t>MÁS REFERENCIAS</a:t>
              </a:r>
              <a:endParaRPr/>
            </a:p>
          </p:txBody>
        </p:sp>
        <p:pic>
          <p:nvPicPr>
            <p:cNvPr id="267" name="Google Shape;267;p38"/>
            <p:cNvPicPr preferRelativeResize="0"/>
            <p:nvPr/>
          </p:nvPicPr>
          <p:blipFill rotWithShape="1">
            <a:blip r:embed="rId3">
              <a:alphaModFix/>
            </a:blip>
            <a:srcRect b="0" l="0" r="0" t="0"/>
            <a:stretch/>
          </p:blipFill>
          <p:spPr>
            <a:xfrm>
              <a:off x="2425491" y="2211377"/>
              <a:ext cx="202176" cy="208211"/>
            </a:xfrm>
            <a:prstGeom prst="rect">
              <a:avLst/>
            </a:prstGeom>
            <a:noFill/>
            <a:ln>
              <a:noFill/>
            </a:ln>
          </p:spPr>
        </p:pic>
      </p:grpSp>
      <p:pic>
        <p:nvPicPr>
          <p:cNvPr id="268" name="Google Shape;268;p38"/>
          <p:cNvPicPr preferRelativeResize="0"/>
          <p:nvPr/>
        </p:nvPicPr>
        <p:blipFill rotWithShape="1">
          <a:blip r:embed="rId4">
            <a:alphaModFix/>
          </a:blip>
          <a:srcRect b="0" l="0" r="0" t="0"/>
          <a:stretch/>
        </p:blipFill>
        <p:spPr>
          <a:xfrm>
            <a:off x="-1253" y="946969"/>
            <a:ext cx="2072214" cy="38980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p39"/>
          <p:cNvSpPr txBox="1"/>
          <p:nvPr/>
        </p:nvSpPr>
        <p:spPr>
          <a:xfrm>
            <a:off x="1279545" y="912813"/>
            <a:ext cx="5542596" cy="280076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Calibri"/>
                <a:ea typeface="Calibri"/>
                <a:cs typeface="Calibri"/>
                <a:sym typeface="Calibri"/>
              </a:rPr>
              <a:t>El tener claridad sobre nuestras ideas, creencias y saber definir nuestras emociones nos permitirá desarrollar estrategias de afrontamiento a fin de recuperar nuestro equilibrio emocional. En consecuencia podremos saber lo que necesitamos del entorno.</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ES" sz="1400" u="none" cap="none" strike="noStrike">
                <a:solidFill>
                  <a:schemeClr val="dk1"/>
                </a:solidFill>
                <a:latin typeface="Calibri"/>
                <a:ea typeface="Calibri"/>
                <a:cs typeface="Calibri"/>
                <a:sym typeface="Calibri"/>
              </a:rPr>
              <a:t>La competitividad personal y laboral también se basa en el grado de autoconocimiento que cada persona ha desarrollado. Cada día las organizaciones se renuevan y requieren de mayor exigencia personal para adecuarse a los cambios.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ES" sz="1400" u="none" cap="none" strike="noStrike">
                <a:solidFill>
                  <a:schemeClr val="dk1"/>
                </a:solidFill>
                <a:latin typeface="Calibri"/>
                <a:ea typeface="Calibri"/>
                <a:cs typeface="Calibri"/>
                <a:sym typeface="Calibri"/>
              </a:rPr>
              <a:t>El tener claridad de nuestra foda persona permitirá afrontar con mayor solidez una situación compleja o no habitual ya que tiene en claro la fortaleza que te acompaña.</a:t>
            </a:r>
            <a:endParaRPr b="0" i="0" sz="1400" u="none" cap="none" strike="noStrike">
              <a:solidFill>
                <a:schemeClr val="dk1"/>
              </a:solidFill>
              <a:latin typeface="Calibri"/>
              <a:ea typeface="Calibri"/>
              <a:cs typeface="Calibri"/>
              <a:sym typeface="Calibri"/>
            </a:endParaRPr>
          </a:p>
        </p:txBody>
      </p:sp>
      <p:pic>
        <p:nvPicPr>
          <p:cNvPr id="276" name="Google Shape;276;p39"/>
          <p:cNvPicPr preferRelativeResize="0"/>
          <p:nvPr/>
        </p:nvPicPr>
        <p:blipFill rotWithShape="1">
          <a:blip r:embed="rId3">
            <a:alphaModFix/>
          </a:blip>
          <a:srcRect b="0" l="0" r="0" t="0"/>
          <a:stretch/>
        </p:blipFill>
        <p:spPr>
          <a:xfrm>
            <a:off x="1011260" y="954885"/>
            <a:ext cx="114138" cy="117546"/>
          </a:xfrm>
          <a:prstGeom prst="rect">
            <a:avLst/>
          </a:prstGeom>
          <a:noFill/>
          <a:ln>
            <a:noFill/>
          </a:ln>
        </p:spPr>
      </p:pic>
      <p:pic>
        <p:nvPicPr>
          <p:cNvPr id="277" name="Google Shape;277;p39"/>
          <p:cNvPicPr preferRelativeResize="0"/>
          <p:nvPr/>
        </p:nvPicPr>
        <p:blipFill rotWithShape="1">
          <a:blip r:embed="rId3">
            <a:alphaModFix/>
          </a:blip>
          <a:srcRect b="0" l="0" r="0" t="0"/>
          <a:stretch/>
        </p:blipFill>
        <p:spPr>
          <a:xfrm>
            <a:off x="1011260" y="2030360"/>
            <a:ext cx="114138" cy="117546"/>
          </a:xfrm>
          <a:prstGeom prst="rect">
            <a:avLst/>
          </a:prstGeom>
          <a:noFill/>
          <a:ln>
            <a:noFill/>
          </a:ln>
        </p:spPr>
      </p:pic>
      <p:sp>
        <p:nvSpPr>
          <p:cNvPr id="278" name="Google Shape;278;p39"/>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9" name="Google Shape;279;p39"/>
          <p:cNvPicPr preferRelativeResize="0"/>
          <p:nvPr/>
        </p:nvPicPr>
        <p:blipFill rotWithShape="1">
          <a:blip r:embed="rId4">
            <a:alphaModFix amt="42000"/>
          </a:blip>
          <a:srcRect b="0" l="0" r="0" t="0"/>
          <a:stretch/>
        </p:blipFill>
        <p:spPr>
          <a:xfrm>
            <a:off x="6984999" y="3048772"/>
            <a:ext cx="1690689" cy="2185216"/>
          </a:xfrm>
          <a:prstGeom prst="rect">
            <a:avLst/>
          </a:prstGeom>
          <a:noFill/>
          <a:ln>
            <a:noFill/>
          </a:ln>
        </p:spPr>
      </p:pic>
      <p:sp>
        <p:nvSpPr>
          <p:cNvPr id="280" name="Google Shape;280;p39"/>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b="0" i="0" lang="es-ES" sz="1000" u="none" cap="none" strike="noStrike">
                <a:solidFill>
                  <a:srgbClr val="A5A5A5"/>
                </a:solidFill>
                <a:latin typeface="Calibri"/>
                <a:ea typeface="Calibri"/>
                <a:cs typeface="Calibri"/>
                <a:sym typeface="Calibri"/>
              </a:rPr>
              <a:t>CONCLUSIONES </a:t>
            </a:r>
            <a:endParaRPr/>
          </a:p>
        </p:txBody>
      </p:sp>
      <p:pic>
        <p:nvPicPr>
          <p:cNvPr id="281" name="Google Shape;281;p39"/>
          <p:cNvPicPr preferRelativeResize="0"/>
          <p:nvPr/>
        </p:nvPicPr>
        <p:blipFill rotWithShape="1">
          <a:blip r:embed="rId3">
            <a:alphaModFix/>
          </a:blip>
          <a:srcRect b="0" l="0" r="0" t="0"/>
          <a:stretch/>
        </p:blipFill>
        <p:spPr>
          <a:xfrm>
            <a:off x="1011260" y="3091885"/>
            <a:ext cx="114138" cy="1175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p:nvPr/>
        </p:nvSpPr>
        <p:spPr>
          <a:xfrm>
            <a:off x="0" y="0"/>
            <a:ext cx="9144000" cy="5715000"/>
          </a:xfrm>
          <a:prstGeom prst="rect">
            <a:avLst/>
          </a:prstGeom>
          <a:solidFill>
            <a:srgbClr val="8DCB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40"/>
          <p:cNvSpPr txBox="1"/>
          <p:nvPr/>
        </p:nvSpPr>
        <p:spPr>
          <a:xfrm>
            <a:off x="2519363"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ES" sz="3600" u="none" cap="none" strike="noStrike">
                <a:solidFill>
                  <a:schemeClr val="lt1"/>
                </a:solidFill>
                <a:latin typeface="Arial"/>
                <a:ea typeface="Arial"/>
                <a:cs typeface="Arial"/>
                <a:sym typeface="Arial"/>
              </a:rPr>
              <a:t>BIBLIOGRAFÍA</a:t>
            </a:r>
            <a:br>
              <a:rPr b="0" i="0" lang="es-ES" sz="3600" u="none" cap="none" strike="noStrike">
                <a:solidFill>
                  <a:schemeClr val="lt1"/>
                </a:solidFill>
                <a:latin typeface="Arial"/>
                <a:ea typeface="Arial"/>
                <a:cs typeface="Arial"/>
                <a:sym typeface="Arial"/>
              </a:rPr>
            </a:br>
            <a:r>
              <a:rPr b="1" i="0" lang="es-ES" sz="3600" u="none" cap="none" strike="noStrike">
                <a:solidFill>
                  <a:schemeClr val="lt1"/>
                </a:solidFill>
                <a:latin typeface="Arial"/>
                <a:ea typeface="Arial"/>
                <a:cs typeface="Arial"/>
                <a:sym typeface="Arial"/>
              </a:rPr>
              <a:t>MÁS REFERENCIAS</a:t>
            </a:r>
            <a:endParaRPr/>
          </a:p>
        </p:txBody>
      </p:sp>
      <p:pic>
        <p:nvPicPr>
          <p:cNvPr id="288" name="Google Shape;288;p40"/>
          <p:cNvPicPr preferRelativeResize="0"/>
          <p:nvPr/>
        </p:nvPicPr>
        <p:blipFill rotWithShape="1">
          <a:blip r:embed="rId3">
            <a:alphaModFix/>
          </a:blip>
          <a:srcRect b="0" l="0" r="0" t="0"/>
          <a:stretch/>
        </p:blipFill>
        <p:spPr>
          <a:xfrm>
            <a:off x="2528619" y="2194222"/>
            <a:ext cx="202176" cy="208211"/>
          </a:xfrm>
          <a:prstGeom prst="rect">
            <a:avLst/>
          </a:prstGeom>
          <a:noFill/>
          <a:ln>
            <a:noFill/>
          </a:ln>
        </p:spPr>
      </p:pic>
      <p:pic>
        <p:nvPicPr>
          <p:cNvPr id="289" name="Google Shape;289;p40"/>
          <p:cNvPicPr preferRelativeResize="0"/>
          <p:nvPr/>
        </p:nvPicPr>
        <p:blipFill rotWithShape="1">
          <a:blip r:embed="rId4">
            <a:alphaModFix/>
          </a:blip>
          <a:srcRect b="0" l="0" r="0" t="0"/>
          <a:stretch/>
        </p:blipFill>
        <p:spPr>
          <a:xfrm>
            <a:off x="0" y="946970"/>
            <a:ext cx="2072061" cy="38980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5" name="Google Shape;295;p41"/>
          <p:cNvSpPr txBox="1"/>
          <p:nvPr/>
        </p:nvSpPr>
        <p:spPr>
          <a:xfrm>
            <a:off x="1279008" y="917823"/>
            <a:ext cx="5032500" cy="2401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Calibri"/>
                <a:ea typeface="Calibri"/>
                <a:cs typeface="Calibri"/>
                <a:sym typeface="Calibri"/>
              </a:rPr>
              <a:t>Pollan, Michael. (2012). Cómo cambiar tu mente. Debate.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32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320"/>
              </a:spcBef>
              <a:spcAft>
                <a:spcPts val="0"/>
              </a:spcAft>
              <a:buNone/>
            </a:pPr>
            <a:r>
              <a:rPr b="0" i="0" lang="es-ES" sz="1400" u="none" cap="none" strike="noStrike">
                <a:solidFill>
                  <a:schemeClr val="dk1"/>
                </a:solidFill>
                <a:latin typeface="Calibri"/>
                <a:ea typeface="Calibri"/>
                <a:cs typeface="Calibri"/>
                <a:sym typeface="Calibri"/>
              </a:rPr>
              <a:t>Goleman Daniel (25ª Edición). Parte I: El Cerebro Emocional. En La Inteligencia Emocional, Ebook, Editorial Kairos. pp. 57 – 84.</a:t>
            </a:r>
            <a:endParaRPr/>
          </a:p>
          <a:p>
            <a:pPr indent="0" lvl="0" marL="0" marR="0" rtl="0" algn="l">
              <a:lnSpc>
                <a:spcPct val="100000"/>
              </a:lnSpc>
              <a:spcBef>
                <a:spcPts val="32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320"/>
              </a:spcBef>
              <a:spcAft>
                <a:spcPts val="0"/>
              </a:spcAft>
              <a:buNone/>
            </a:pPr>
            <a:r>
              <a:rPr b="0" i="0" lang="es-ES" sz="1400" u="none" cap="none" strike="noStrike">
                <a:solidFill>
                  <a:schemeClr val="dk1"/>
                </a:solidFill>
                <a:latin typeface="Calibri"/>
                <a:ea typeface="Calibri"/>
                <a:cs typeface="Calibri"/>
                <a:sym typeface="Calibri"/>
              </a:rPr>
              <a:t>Vanistendael S. La resiliencia un concepto largo tiempo ignorado. Ginebra:Cuadernos Bice;1994</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32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320"/>
              </a:spcBef>
              <a:spcAft>
                <a:spcPts val="0"/>
              </a:spcAft>
              <a:buNone/>
            </a:pPr>
            <a:r>
              <a:rPr b="0" i="0" lang="es-ES" sz="1400" u="none" cap="none" strike="noStrike">
                <a:solidFill>
                  <a:schemeClr val="dk1"/>
                </a:solidFill>
                <a:latin typeface="Calibri"/>
                <a:ea typeface="Calibri"/>
                <a:cs typeface="Calibri"/>
                <a:sym typeface="Calibri"/>
              </a:rPr>
              <a:t>Eficiencia en las terapias ¿Un paso </a:t>
            </a:r>
            <a:r>
              <a:rPr lang="es-ES">
                <a:solidFill>
                  <a:schemeClr val="dk1"/>
                </a:solidFill>
                <a:latin typeface="Calibri"/>
                <a:ea typeface="Calibri"/>
                <a:cs typeface="Calibri"/>
                <a:sym typeface="Calibri"/>
              </a:rPr>
              <a:t>más</a:t>
            </a:r>
            <a:r>
              <a:rPr b="0" i="0" lang="es-ES" sz="1400" u="none" cap="none" strike="noStrike">
                <a:solidFill>
                  <a:schemeClr val="dk1"/>
                </a:solidFill>
                <a:latin typeface="Calibri"/>
                <a:ea typeface="Calibri"/>
                <a:cs typeface="Calibri"/>
                <a:sym typeface="Calibri"/>
              </a:rPr>
              <a:t> allá de la eficacia? Análisis del modelo cognitivo conductual (2018) Facultad de psicología</a:t>
            </a:r>
            <a:endParaRPr b="0" i="0" sz="1400" u="none" cap="none" strike="noStrike">
              <a:solidFill>
                <a:srgbClr val="000000"/>
              </a:solidFill>
              <a:latin typeface="Calibri"/>
              <a:ea typeface="Calibri"/>
              <a:cs typeface="Calibri"/>
              <a:sym typeface="Calibri"/>
            </a:endParaRPr>
          </a:p>
        </p:txBody>
      </p:sp>
      <p:pic>
        <p:nvPicPr>
          <p:cNvPr id="296" name="Google Shape;296;p41"/>
          <p:cNvPicPr preferRelativeResize="0"/>
          <p:nvPr/>
        </p:nvPicPr>
        <p:blipFill rotWithShape="1">
          <a:blip r:embed="rId3">
            <a:alphaModFix/>
          </a:blip>
          <a:srcRect b="0" l="0" r="0" t="0"/>
          <a:stretch/>
        </p:blipFill>
        <p:spPr>
          <a:xfrm>
            <a:off x="1008064" y="959114"/>
            <a:ext cx="103867" cy="106967"/>
          </a:xfrm>
          <a:prstGeom prst="rect">
            <a:avLst/>
          </a:prstGeom>
          <a:noFill/>
          <a:ln>
            <a:noFill/>
          </a:ln>
        </p:spPr>
      </p:pic>
      <p:pic>
        <p:nvPicPr>
          <p:cNvPr id="297" name="Google Shape;297;p41"/>
          <p:cNvPicPr preferRelativeResize="0"/>
          <p:nvPr/>
        </p:nvPicPr>
        <p:blipFill rotWithShape="1">
          <a:blip r:embed="rId3">
            <a:alphaModFix/>
          </a:blip>
          <a:srcRect b="0" l="0" r="0" t="0"/>
          <a:stretch/>
        </p:blipFill>
        <p:spPr>
          <a:xfrm>
            <a:off x="1008064" y="1469440"/>
            <a:ext cx="103867" cy="106967"/>
          </a:xfrm>
          <a:prstGeom prst="rect">
            <a:avLst/>
          </a:prstGeom>
          <a:noFill/>
          <a:ln>
            <a:noFill/>
          </a:ln>
        </p:spPr>
      </p:pic>
      <p:sp>
        <p:nvSpPr>
          <p:cNvPr id="298" name="Google Shape;298;p41"/>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99" name="Google Shape;299;p41"/>
          <p:cNvPicPr preferRelativeResize="0"/>
          <p:nvPr/>
        </p:nvPicPr>
        <p:blipFill rotWithShape="1">
          <a:blip r:embed="rId4">
            <a:alphaModFix amt="42000"/>
          </a:blip>
          <a:srcRect b="0" l="0" r="0" t="0"/>
          <a:stretch/>
        </p:blipFill>
        <p:spPr>
          <a:xfrm>
            <a:off x="6985000" y="3036889"/>
            <a:ext cx="1690688" cy="2197100"/>
          </a:xfrm>
          <a:prstGeom prst="rect">
            <a:avLst/>
          </a:prstGeom>
          <a:noFill/>
          <a:ln>
            <a:noFill/>
          </a:ln>
        </p:spPr>
      </p:pic>
      <p:sp>
        <p:nvSpPr>
          <p:cNvPr id="300" name="Google Shape;300;p41"/>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b="0" i="0" lang="es-ES" sz="1000" u="none" cap="none" strike="noStrike">
                <a:solidFill>
                  <a:srgbClr val="A5A5A5"/>
                </a:solidFill>
                <a:latin typeface="Calibri"/>
                <a:ea typeface="Calibri"/>
                <a:cs typeface="Calibri"/>
                <a:sym typeface="Calibri"/>
              </a:rPr>
              <a:t>BIBLIOGRAFÍA</a:t>
            </a:r>
            <a:endParaRPr/>
          </a:p>
        </p:txBody>
      </p:sp>
      <p:pic>
        <p:nvPicPr>
          <p:cNvPr id="301" name="Google Shape;301;p41"/>
          <p:cNvPicPr preferRelativeResize="0"/>
          <p:nvPr/>
        </p:nvPicPr>
        <p:blipFill rotWithShape="1">
          <a:blip r:embed="rId3">
            <a:alphaModFix/>
          </a:blip>
          <a:srcRect b="0" l="0" r="0" t="0"/>
          <a:stretch/>
        </p:blipFill>
        <p:spPr>
          <a:xfrm>
            <a:off x="1008064" y="2197695"/>
            <a:ext cx="103867" cy="106967"/>
          </a:xfrm>
          <a:prstGeom prst="rect">
            <a:avLst/>
          </a:prstGeom>
          <a:noFill/>
          <a:ln>
            <a:noFill/>
          </a:ln>
        </p:spPr>
      </p:pic>
      <p:pic>
        <p:nvPicPr>
          <p:cNvPr id="302" name="Google Shape;302;p41"/>
          <p:cNvPicPr preferRelativeResize="0"/>
          <p:nvPr/>
        </p:nvPicPr>
        <p:blipFill rotWithShape="1">
          <a:blip r:embed="rId3">
            <a:alphaModFix/>
          </a:blip>
          <a:srcRect b="0" l="0" r="0" t="0"/>
          <a:stretch/>
        </p:blipFill>
        <p:spPr>
          <a:xfrm>
            <a:off x="1008064" y="2918458"/>
            <a:ext cx="103867" cy="1069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08" name="Google Shape;308;p42"/>
          <p:cNvPicPr preferRelativeResize="0"/>
          <p:nvPr/>
        </p:nvPicPr>
        <p:blipFill rotWithShape="1">
          <a:blip r:embed="rId3">
            <a:alphaModFix/>
          </a:blip>
          <a:srcRect b="0" l="0" r="0" t="0"/>
          <a:stretch/>
        </p:blipFill>
        <p:spPr>
          <a:xfrm>
            <a:off x="3924199" y="2666298"/>
            <a:ext cx="1295601" cy="3868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4"/>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 name="Google Shape;54;p34"/>
          <p:cNvSpPr txBox="1"/>
          <p:nvPr/>
        </p:nvSpPr>
        <p:spPr>
          <a:xfrm>
            <a:off x="1282298" y="918372"/>
            <a:ext cx="5521727" cy="258532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None/>
            </a:pPr>
            <a:r>
              <a:rPr b="0" i="0" lang="es-ES" sz="1400" u="none" cap="none" strike="noStrike">
                <a:solidFill>
                  <a:schemeClr val="dk1"/>
                </a:solidFill>
                <a:latin typeface="Calibri"/>
                <a:ea typeface="Calibri"/>
                <a:cs typeface="Calibri"/>
                <a:sym typeface="Calibri"/>
              </a:rPr>
              <a:t>Las personas, en nuestra relación transaccional con el mundo en el cual vivimos, experimentamos sentimientos, intenciones, sensaciones, pensamientos, deseos, etc. Además, hemos construido internamente ciertas actitudes, creencias, deseos, predisposiciones conductuales, expectativas, estereotipos y prejuicios.</a:t>
            </a:r>
            <a:endParaRPr b="0" i="0" sz="1400" u="none" cap="none" strike="noStrike">
              <a:solidFill>
                <a:srgbClr val="000000"/>
              </a:solidFill>
              <a:latin typeface="Calibri"/>
              <a:ea typeface="Calibri"/>
              <a:cs typeface="Calibri"/>
              <a:sym typeface="Calibri"/>
            </a:endParaRPr>
          </a:p>
          <a:p>
            <a:pPr indent="0" lvl="0" marL="113325"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None/>
            </a:pPr>
            <a:r>
              <a:rPr b="0" i="0" lang="es-ES" sz="1400" u="none" cap="none" strike="noStrike">
                <a:solidFill>
                  <a:schemeClr val="dk1"/>
                </a:solidFill>
                <a:latin typeface="Calibri"/>
                <a:ea typeface="Calibri"/>
                <a:cs typeface="Calibri"/>
                <a:sym typeface="Calibri"/>
              </a:rPr>
              <a:t>Desde el campo de las Neurociencias, por ejemplo, se piensa que la conducta puede y debe explicarse esencialmente según sus factores bioquímicos y/o neurofisiológicos, sin embargo no podemos dejar de lado que existe también un campo experiencial que toma en cuenta la elaboración de ideas a raíz de nuestra interacción  con la sociedad y al aprendizaje logrado en dichas situaciones.</a:t>
            </a:r>
            <a:endParaRPr b="0" i="0" sz="1400" u="none" cap="none" strike="noStrike">
              <a:solidFill>
                <a:srgbClr val="000000"/>
              </a:solidFill>
              <a:latin typeface="Calibri"/>
              <a:ea typeface="Calibri"/>
              <a:cs typeface="Calibri"/>
              <a:sym typeface="Calibri"/>
            </a:endParaRPr>
          </a:p>
        </p:txBody>
      </p:sp>
      <p:pic>
        <p:nvPicPr>
          <p:cNvPr id="55" name="Google Shape;55;p34"/>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sp>
        <p:nvSpPr>
          <p:cNvPr id="56" name="Google Shape;56;p34"/>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7" name="Google Shape;57;p34"/>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pic>
        <p:nvPicPr>
          <p:cNvPr id="58" name="Google Shape;58;p34"/>
          <p:cNvPicPr preferRelativeResize="0"/>
          <p:nvPr/>
        </p:nvPicPr>
        <p:blipFill rotWithShape="1">
          <a:blip r:embed="rId3">
            <a:alphaModFix/>
          </a:blip>
          <a:srcRect b="0" l="0" r="0" t="0"/>
          <a:stretch/>
        </p:blipFill>
        <p:spPr>
          <a:xfrm>
            <a:off x="1010839" y="2244484"/>
            <a:ext cx="117851" cy="121369"/>
          </a:xfrm>
          <a:prstGeom prst="rect">
            <a:avLst/>
          </a:prstGeom>
          <a:noFill/>
          <a:ln>
            <a:noFill/>
          </a:ln>
        </p:spPr>
      </p:pic>
      <p:sp>
        <p:nvSpPr>
          <p:cNvPr id="59" name="Google Shape;59;p34"/>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 name="Google Shape;60;p34"/>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b="0" i="0" lang="es-ES" sz="1000" u="none" cap="none" strike="noStrike">
                <a:solidFill>
                  <a:srgbClr val="A5A5A5"/>
                </a:solidFill>
                <a:latin typeface="Calibri"/>
                <a:ea typeface="Calibri"/>
                <a:cs typeface="Calibri"/>
                <a:sym typeface="Calibri"/>
              </a:rPr>
              <a:t>INTRODUCCIÓN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5"/>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35"/>
          <p:cNvSpPr txBox="1"/>
          <p:nvPr/>
        </p:nvSpPr>
        <p:spPr>
          <a:xfrm>
            <a:off x="1282298" y="918372"/>
            <a:ext cx="5521727" cy="301621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ED4342"/>
              </a:buClr>
              <a:buSzPts val="1600"/>
              <a:buFont typeface="Arial"/>
              <a:buNone/>
            </a:pPr>
            <a:r>
              <a:rPr b="0" i="0" lang="es-ES" sz="1400" u="none" cap="none" strike="noStrike">
                <a:solidFill>
                  <a:schemeClr val="dk1"/>
                </a:solidFill>
                <a:latin typeface="Calibri"/>
                <a:ea typeface="Calibri"/>
                <a:cs typeface="Calibri"/>
                <a:sym typeface="Calibri"/>
              </a:rPr>
              <a:t>Durante esta sesión:</a:t>
            </a:r>
            <a:endParaRPr b="0" i="0" sz="14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ED4342"/>
              </a:buClr>
              <a:buSzPts val="1600"/>
              <a:buFont typeface="Arial"/>
              <a:buNone/>
            </a:pPr>
            <a:r>
              <a:t/>
            </a:r>
            <a:endParaRPr b="0" i="0" sz="1400" u="none" cap="none" strike="noStrike">
              <a:solidFill>
                <a:schemeClr val="dk1"/>
              </a:solidFill>
              <a:latin typeface="Calibri"/>
              <a:ea typeface="Calibri"/>
              <a:cs typeface="Calibri"/>
              <a:sym typeface="Calibri"/>
            </a:endParaRPr>
          </a:p>
          <a:p>
            <a:pPr indent="-177800" lvl="1" marL="185738" marR="0" rtl="0" algn="l">
              <a:lnSpc>
                <a:spcPct val="100000"/>
              </a:lnSpc>
              <a:spcBef>
                <a:spcPts val="0"/>
              </a:spcBef>
              <a:spcAft>
                <a:spcPts val="0"/>
              </a:spcAft>
              <a:buClr>
                <a:srgbClr val="ED4342"/>
              </a:buClr>
              <a:buSzPts val="1600"/>
              <a:buFont typeface="Arial"/>
              <a:buChar char="•"/>
            </a:pPr>
            <a:r>
              <a:rPr b="0" i="0" lang="es-ES" sz="1400" u="none" cap="none" strike="noStrike">
                <a:solidFill>
                  <a:schemeClr val="dk1"/>
                </a:solidFill>
                <a:latin typeface="Calibri"/>
                <a:ea typeface="Calibri"/>
                <a:cs typeface="Calibri"/>
                <a:sym typeface="Calibri"/>
              </a:rPr>
              <a:t>Reconocerás el impacto de nuestras creencias, actitudes y motivaciones al momento de afrontar cambios actuales en cada una de las dimensiones de nuestra vida. </a:t>
            </a:r>
            <a:endParaRPr/>
          </a:p>
          <a:p>
            <a:pPr indent="-177800" lvl="1" marL="185738" marR="0" rtl="0" algn="l">
              <a:lnSpc>
                <a:spcPct val="100000"/>
              </a:lnSpc>
              <a:spcBef>
                <a:spcPts val="0"/>
              </a:spcBef>
              <a:spcAft>
                <a:spcPts val="0"/>
              </a:spcAft>
              <a:buClr>
                <a:srgbClr val="ED4342"/>
              </a:buClr>
              <a:buSzPts val="1600"/>
              <a:buFont typeface="Arial"/>
              <a:buNone/>
            </a:pPr>
            <a:r>
              <a:t/>
            </a:r>
            <a:endParaRPr b="0" i="0" sz="1400" u="none" cap="none" strike="noStrike">
              <a:solidFill>
                <a:schemeClr val="dk1"/>
              </a:solidFill>
              <a:latin typeface="Calibri"/>
              <a:ea typeface="Calibri"/>
              <a:cs typeface="Calibri"/>
              <a:sym typeface="Calibri"/>
            </a:endParaRPr>
          </a:p>
          <a:p>
            <a:pPr indent="-177800" lvl="1" marL="185738" marR="0" rtl="0" algn="l">
              <a:lnSpc>
                <a:spcPct val="100000"/>
              </a:lnSpc>
              <a:spcBef>
                <a:spcPts val="0"/>
              </a:spcBef>
              <a:spcAft>
                <a:spcPts val="0"/>
              </a:spcAft>
              <a:buClr>
                <a:srgbClr val="ED4342"/>
              </a:buClr>
              <a:buSzPts val="1600"/>
              <a:buFont typeface="Arial"/>
              <a:buChar char="•"/>
            </a:pPr>
            <a:r>
              <a:rPr b="0" i="0" lang="es-ES" sz="1400" u="none" cap="none" strike="noStrike">
                <a:solidFill>
                  <a:schemeClr val="dk1"/>
                </a:solidFill>
                <a:latin typeface="Calibri"/>
                <a:ea typeface="Calibri"/>
                <a:cs typeface="Calibri"/>
                <a:sym typeface="Calibri"/>
              </a:rPr>
              <a:t>Aprenderás a cómo gestionar tus emociones, aun cuando afrontes una situación compleja, logrando equilibrar la intensidad de las emociones gracias a una correcta evaluación y reflexión personal.</a:t>
            </a:r>
            <a:endParaRPr b="0" i="0" sz="1400" u="none" cap="none" strike="noStrike">
              <a:solidFill>
                <a:schemeClr val="dk1"/>
              </a:solidFill>
              <a:latin typeface="Calibri"/>
              <a:ea typeface="Calibri"/>
              <a:cs typeface="Calibri"/>
              <a:sym typeface="Calibri"/>
            </a:endParaRPr>
          </a:p>
          <a:p>
            <a:pPr indent="-177800" lvl="1" marL="185738" marR="0" rtl="0" algn="l">
              <a:lnSpc>
                <a:spcPct val="100000"/>
              </a:lnSpc>
              <a:spcBef>
                <a:spcPts val="0"/>
              </a:spcBef>
              <a:spcAft>
                <a:spcPts val="0"/>
              </a:spcAft>
              <a:buClr>
                <a:srgbClr val="ED4342"/>
              </a:buClr>
              <a:buSzPts val="1600"/>
              <a:buFont typeface="Arial"/>
              <a:buNone/>
            </a:pPr>
            <a:r>
              <a:t/>
            </a:r>
            <a:endParaRPr b="0" i="0" sz="1400" u="none" cap="none" strike="noStrike">
              <a:solidFill>
                <a:schemeClr val="dk1"/>
              </a:solidFill>
              <a:latin typeface="Calibri"/>
              <a:ea typeface="Calibri"/>
              <a:cs typeface="Calibri"/>
              <a:sym typeface="Calibri"/>
            </a:endParaRPr>
          </a:p>
          <a:p>
            <a:pPr indent="-177800" lvl="1" marL="185738" marR="0" rtl="0" algn="l">
              <a:lnSpc>
                <a:spcPct val="100000"/>
              </a:lnSpc>
              <a:spcBef>
                <a:spcPts val="0"/>
              </a:spcBef>
              <a:spcAft>
                <a:spcPts val="0"/>
              </a:spcAft>
              <a:buClr>
                <a:srgbClr val="ED4342"/>
              </a:buClr>
              <a:buSzPts val="1600"/>
              <a:buFont typeface="Arial"/>
              <a:buChar char="•"/>
            </a:pPr>
            <a:r>
              <a:rPr b="0" i="0" lang="es-ES" sz="1400" u="none" cap="none" strike="noStrike">
                <a:solidFill>
                  <a:schemeClr val="dk1"/>
                </a:solidFill>
                <a:latin typeface="Calibri"/>
                <a:ea typeface="Calibri"/>
                <a:cs typeface="Calibri"/>
                <a:sym typeface="Calibri"/>
              </a:rPr>
              <a:t>Identificarás el grado de confianza personal para hacerle frente a situaciones habituales o situaciones complejas que pueden alterar tu zona de comodidad, Además de saber que tiene el control sobre ellas apoyándote en tus habilidades personales.</a:t>
            </a:r>
            <a:endParaRPr/>
          </a:p>
        </p:txBody>
      </p:sp>
      <p:pic>
        <p:nvPicPr>
          <p:cNvPr id="68" name="Google Shape;68;p35"/>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sp>
        <p:nvSpPr>
          <p:cNvPr id="69" name="Google Shape;69;p35"/>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70" name="Google Shape;70;p35"/>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sp>
        <p:nvSpPr>
          <p:cNvPr id="71" name="Google Shape;71;p35"/>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35"/>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b="0" i="0" lang="es-ES" sz="1000" u="none" cap="none" strike="noStrike">
                <a:solidFill>
                  <a:srgbClr val="A5A5A5"/>
                </a:solidFill>
                <a:latin typeface="Calibri"/>
                <a:ea typeface="Calibri"/>
                <a:cs typeface="Calibri"/>
                <a:sym typeface="Calibri"/>
              </a:rPr>
              <a:t>INTRODUCCIÓN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6"/>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36"/>
          <p:cNvSpPr txBox="1"/>
          <p:nvPr/>
        </p:nvSpPr>
        <p:spPr>
          <a:xfrm>
            <a:off x="1008063" y="3169972"/>
            <a:ext cx="5993558"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800"/>
              <a:buFont typeface="Arial"/>
              <a:buNone/>
            </a:pPr>
            <a:r>
              <a:rPr b="0" i="0" lang="es-ES" sz="2800" u="none" cap="none" strike="noStrike">
                <a:solidFill>
                  <a:schemeClr val="lt1"/>
                </a:solidFill>
                <a:latin typeface="Arial"/>
                <a:ea typeface="Arial"/>
                <a:cs typeface="Arial"/>
                <a:sym typeface="Arial"/>
              </a:rPr>
              <a:t>AUTOCONOCIMIENTO</a:t>
            </a:r>
            <a:r>
              <a:rPr b="1" i="0" lang="es-ES" sz="2800" u="none" cap="none" strike="noStrike">
                <a:solidFill>
                  <a:schemeClr val="lt1"/>
                </a:solidFill>
                <a:latin typeface="Arial"/>
                <a:ea typeface="Arial"/>
                <a:cs typeface="Arial"/>
                <a:sym typeface="Arial"/>
              </a:rPr>
              <a:t> </a:t>
            </a:r>
            <a:br>
              <a:rPr b="1" i="0" lang="es-ES" sz="2800" u="none" cap="none" strike="noStrike">
                <a:solidFill>
                  <a:schemeClr val="lt1"/>
                </a:solidFill>
                <a:latin typeface="Arial"/>
                <a:ea typeface="Arial"/>
                <a:cs typeface="Arial"/>
                <a:sym typeface="Arial"/>
              </a:rPr>
            </a:br>
            <a:r>
              <a:rPr b="1" i="0" lang="es-ES" sz="2800" u="none" cap="none" strike="noStrike">
                <a:solidFill>
                  <a:schemeClr val="lt1"/>
                </a:solidFill>
                <a:latin typeface="Arial"/>
                <a:ea typeface="Arial"/>
                <a:cs typeface="Arial"/>
                <a:sym typeface="Arial"/>
              </a:rPr>
              <a:t>PERSONAL</a:t>
            </a:r>
            <a:endParaRPr b="1" i="0" sz="1400" u="none" cap="none" strike="noStrike">
              <a:solidFill>
                <a:srgbClr val="000000"/>
              </a:solidFill>
              <a:latin typeface="Arial"/>
              <a:ea typeface="Arial"/>
              <a:cs typeface="Arial"/>
              <a:sym typeface="Arial"/>
            </a:endParaRPr>
          </a:p>
        </p:txBody>
      </p:sp>
      <p:pic>
        <p:nvPicPr>
          <p:cNvPr id="80" name="Google Shape;80;p36"/>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512203" y="921778"/>
            <a:ext cx="3880409" cy="377026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AUTOCONOCIMIENTO</a:t>
            </a:r>
            <a:endParaRPr b="1"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60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El autoconocimiento es altamente funcional para todas las personas, puesto que fortalece nuestras habilidades y actitudes personales al momento de afrontar nuevos escenarios en la vida. Del mismo modo, permite que aumente nuestra confianza en el proceso orientado hacia la meta. </a:t>
            </a:r>
            <a:endParaRPr b="0" i="0" sz="1600" u="none" cap="none" strike="noStrike">
              <a:solidFill>
                <a:srgbClr val="000000"/>
              </a:solidFill>
              <a:latin typeface="Calibri"/>
              <a:ea typeface="Calibri"/>
              <a:cs typeface="Calibri"/>
              <a:sym typeface="Calibri"/>
            </a:endParaRPr>
          </a:p>
          <a:p>
            <a:pPr indent="-84138" lvl="0" marL="185738"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Es importante resaltar que el proceso de educación también está ligado con el desarrollo de nuestro autoconocimiento ya que en cada meta y/o desafío que enfrenta la persona será capaz de interiorizar su poder de orientación a los resultados.</a:t>
            </a:r>
            <a:endParaRPr b="0" i="0" sz="1600" u="none" cap="none" strike="noStrike">
              <a:solidFill>
                <a:srgbClr val="000000"/>
              </a:solidFill>
              <a:latin typeface="Calibri"/>
              <a:ea typeface="Calibri"/>
              <a:cs typeface="Calibri"/>
              <a:sym typeface="Calibri"/>
            </a:endParaRPr>
          </a:p>
        </p:txBody>
      </p:sp>
      <p:pic>
        <p:nvPicPr>
          <p:cNvPr descr="Autoconocimiento Personal Y Emocional | Desarrollo Personal" id="86" name="Google Shape;86;p5"/>
          <p:cNvPicPr preferRelativeResize="0"/>
          <p:nvPr/>
        </p:nvPicPr>
        <p:blipFill rotWithShape="1">
          <a:blip r:embed="rId3">
            <a:alphaModFix/>
          </a:blip>
          <a:srcRect b="-1" l="17030" r="21870" t="724"/>
          <a:stretch/>
        </p:blipFill>
        <p:spPr>
          <a:xfrm>
            <a:off x="4751388" y="481014"/>
            <a:ext cx="3924300" cy="4789486"/>
          </a:xfrm>
          <a:prstGeom prst="rect">
            <a:avLst/>
          </a:prstGeom>
          <a:noFill/>
          <a:ln>
            <a:noFill/>
          </a:ln>
        </p:spPr>
      </p:pic>
      <p:sp>
        <p:nvSpPr>
          <p:cNvPr id="87" name="Google Shape;87;p5"/>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Cuál es la realidad de la situación? | esPublicoBlog" id="92" name="Google Shape;92;p6"/>
          <p:cNvPicPr preferRelativeResize="0"/>
          <p:nvPr/>
        </p:nvPicPr>
        <p:blipFill rotWithShape="1">
          <a:blip r:embed="rId3">
            <a:alphaModFix/>
          </a:blip>
          <a:srcRect b="0" l="0" r="0" t="0"/>
          <a:stretch/>
        </p:blipFill>
        <p:spPr>
          <a:xfrm>
            <a:off x="3937769" y="2340529"/>
            <a:ext cx="1268461" cy="1679549"/>
          </a:xfrm>
          <a:prstGeom prst="rect">
            <a:avLst/>
          </a:prstGeom>
          <a:noFill/>
          <a:ln>
            <a:noFill/>
          </a:ln>
        </p:spPr>
      </p:pic>
      <p:sp>
        <p:nvSpPr>
          <p:cNvPr id="93" name="Google Shape;93;p6"/>
          <p:cNvSpPr txBox="1"/>
          <p:nvPr/>
        </p:nvSpPr>
        <p:spPr>
          <a:xfrm>
            <a:off x="512203" y="921778"/>
            <a:ext cx="8163485" cy="1508105"/>
          </a:xfrm>
          <a:prstGeom prst="rect">
            <a:avLst/>
          </a:prstGeom>
          <a:noFill/>
          <a:ln>
            <a:noFill/>
          </a:ln>
        </p:spPr>
        <p:txBody>
          <a:bodyPr anchorCtr="0" anchor="t" bIns="0" lIns="0" spcFirstLastPara="1" rIns="0" wrap="square" tIns="0">
            <a:spAutoFit/>
          </a:bodyPr>
          <a:lstStyle/>
          <a:p>
            <a:pPr indent="-185738" lvl="0" marL="185738" marR="0" rtl="0" algn="l">
              <a:lnSpc>
                <a:spcPct val="100000"/>
              </a:lnSpc>
              <a:spcBef>
                <a:spcPts val="0"/>
              </a:spcBef>
              <a:spcAft>
                <a:spcPts val="0"/>
              </a:spcAft>
              <a:buClr>
                <a:srgbClr val="000000"/>
              </a:buClr>
              <a:buSzPts val="1600"/>
              <a:buFont typeface="Arial"/>
              <a:buChar char="•"/>
            </a:pPr>
            <a:r>
              <a:rPr b="0" i="0" lang="es-ES" sz="1400" u="none" cap="none" strike="noStrike">
                <a:solidFill>
                  <a:schemeClr val="dk1"/>
                </a:solidFill>
                <a:latin typeface="Calibri"/>
                <a:ea typeface="Calibri"/>
                <a:cs typeface="Calibri"/>
                <a:sym typeface="Calibri"/>
              </a:rPr>
              <a:t>Cuando no conocemos nuestros objetivos, aspiraciones, necesidades, metas y deseos, seremos proclives a no saber cómo trabajar en el proceso hacia el cumplimiento del mismo, es decir no seremos capaces de tener claridad sobre los planes de acción a seguir.</a:t>
            </a:r>
            <a:endParaRPr b="0" i="0" sz="1400" u="none" cap="none" strike="noStrike">
              <a:solidFill>
                <a:srgbClr val="000000"/>
              </a:solidFill>
              <a:latin typeface="Calibri"/>
              <a:ea typeface="Calibri"/>
              <a:cs typeface="Calibri"/>
              <a:sym typeface="Calibri"/>
            </a:endParaRPr>
          </a:p>
          <a:p>
            <a:pPr indent="-84138" lvl="0" marL="185738" marR="0" rtl="0" algn="l">
              <a:lnSpc>
                <a:spcPct val="100000"/>
              </a:lnSpc>
              <a:spcBef>
                <a:spcPts val="0"/>
              </a:spcBef>
              <a:spcAft>
                <a:spcPts val="0"/>
              </a:spcAft>
              <a:buClr>
                <a:srgbClr val="000000"/>
              </a:buClr>
              <a:buSzPts val="1600"/>
              <a:buFont typeface="Arial"/>
              <a:buNone/>
            </a:pPr>
            <a:r>
              <a:t/>
            </a:r>
            <a:endParaRPr b="0" i="0" sz="140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Char char="•"/>
            </a:pPr>
            <a:r>
              <a:rPr b="0" i="0" lang="es-ES" sz="1400" u="none" cap="none" strike="noStrike">
                <a:solidFill>
                  <a:schemeClr val="dk1"/>
                </a:solidFill>
                <a:latin typeface="Calibri"/>
                <a:ea typeface="Calibri"/>
                <a:cs typeface="Calibri"/>
                <a:sym typeface="Calibri"/>
              </a:rPr>
              <a:t>Somos “un barco a la deriva” en el cual seremos influidos con facilidad según las circunstancias y factores externos. Por ejemplo: una persona que no tiene claridad sobre la decisión correcta a realizar entonces será presa de las opiniones y deseos de terceros.</a:t>
            </a:r>
            <a:endParaRPr b="0" i="0" sz="1400" u="none" cap="none" strike="noStrike">
              <a:solidFill>
                <a:srgbClr val="000000"/>
              </a:solidFill>
              <a:latin typeface="Calibri"/>
              <a:ea typeface="Calibri"/>
              <a:cs typeface="Calibri"/>
              <a:sym typeface="Calibri"/>
            </a:endParaRPr>
          </a:p>
        </p:txBody>
      </p:sp>
      <p:pic>
        <p:nvPicPr>
          <p:cNvPr descr="Qué criterios miden la situación financiera de una empresa? | Conexión ESAN" id="94" name="Google Shape;94;p6"/>
          <p:cNvPicPr preferRelativeResize="0"/>
          <p:nvPr/>
        </p:nvPicPr>
        <p:blipFill rotWithShape="1">
          <a:blip r:embed="rId4">
            <a:alphaModFix/>
          </a:blip>
          <a:srcRect b="11801" l="0" r="0" t="12619"/>
          <a:stretch/>
        </p:blipFill>
        <p:spPr>
          <a:xfrm>
            <a:off x="503238" y="2576263"/>
            <a:ext cx="2480600" cy="1239279"/>
          </a:xfrm>
          <a:prstGeom prst="rect">
            <a:avLst/>
          </a:prstGeom>
          <a:noFill/>
          <a:ln>
            <a:noFill/>
          </a:ln>
        </p:spPr>
      </p:pic>
      <p:pic>
        <p:nvPicPr>
          <p:cNvPr descr="Imágenes de Cara Duda | Vectores, fotos de stock y PSD gratuitos" id="95" name="Google Shape;95;p6"/>
          <p:cNvPicPr preferRelativeResize="0"/>
          <p:nvPr/>
        </p:nvPicPr>
        <p:blipFill rotWithShape="1">
          <a:blip r:embed="rId5">
            <a:alphaModFix/>
          </a:blip>
          <a:srcRect b="20472" l="350" r="1905" t="8401"/>
          <a:stretch/>
        </p:blipFill>
        <p:spPr>
          <a:xfrm>
            <a:off x="6169126" y="2576263"/>
            <a:ext cx="2496574" cy="1239279"/>
          </a:xfrm>
          <a:prstGeom prst="rect">
            <a:avLst/>
          </a:prstGeom>
          <a:noFill/>
          <a:ln>
            <a:noFill/>
          </a:ln>
        </p:spPr>
      </p:pic>
      <p:sp>
        <p:nvSpPr>
          <p:cNvPr id="96" name="Google Shape;96;p6"/>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sp>
        <p:nvSpPr>
          <p:cNvPr id="97" name="Google Shape;97;p6"/>
          <p:cNvSpPr/>
          <p:nvPr/>
        </p:nvSpPr>
        <p:spPr>
          <a:xfrm>
            <a:off x="512203" y="3948545"/>
            <a:ext cx="2471635" cy="1313643"/>
          </a:xfrm>
          <a:prstGeom prst="roundRect">
            <a:avLst>
              <a:gd fmla="val 6762" name="adj"/>
            </a:avLst>
          </a:prstGeom>
          <a:solidFill>
            <a:srgbClr val="CCEFF2"/>
          </a:solidFill>
          <a:ln cap="flat" cmpd="sng" w="38100">
            <a:solidFill>
              <a:srgbClr val="00B1C2"/>
            </a:solidFill>
            <a:prstDash val="solid"/>
            <a:round/>
            <a:headEnd len="sm" w="sm" type="none"/>
            <a:tailEnd len="sm" w="sm" type="none"/>
          </a:ln>
        </p:spPr>
        <p:txBody>
          <a:bodyPr anchorCtr="0" anchor="t" bIns="0" lIns="108000" spcFirstLastPara="1" rIns="72000" wrap="square" tIns="108000">
            <a:noAutofit/>
          </a:bodyPr>
          <a:lstStyle/>
          <a:p>
            <a:pPr indent="7938"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Situaciones: estímulos que afrontamos y que exigen una actuación en cada uno</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3336182" y="3948545"/>
            <a:ext cx="2471635" cy="1313643"/>
          </a:xfrm>
          <a:prstGeom prst="roundRect">
            <a:avLst>
              <a:gd fmla="val 6762" name="adj"/>
            </a:avLst>
          </a:prstGeom>
          <a:solidFill>
            <a:srgbClr val="CCEFF2"/>
          </a:solidFill>
          <a:ln cap="flat" cmpd="sng" w="38100">
            <a:solidFill>
              <a:srgbClr val="00B1C2"/>
            </a:solidFill>
            <a:prstDash val="solid"/>
            <a:round/>
            <a:headEnd len="sm" w="sm" type="none"/>
            <a:tailEnd len="sm" w="sm" type="none"/>
          </a:ln>
        </p:spPr>
        <p:txBody>
          <a:bodyPr anchorCtr="0" anchor="t" bIns="0" lIns="108000" spcFirstLastPara="1" rIns="72000" wrap="square" tIns="1080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Evaluación: utilizamos nuestra información previa además de nuestra capacidad reflexiva para tomar una decisión: “autoconocimiento”</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a:off x="6194065" y="3948545"/>
            <a:ext cx="2471635" cy="1313643"/>
          </a:xfrm>
          <a:prstGeom prst="roundRect">
            <a:avLst>
              <a:gd fmla="val 6762" name="adj"/>
            </a:avLst>
          </a:prstGeom>
          <a:solidFill>
            <a:srgbClr val="CCEFF2"/>
          </a:solidFill>
          <a:ln cap="flat" cmpd="sng" w="38100">
            <a:solidFill>
              <a:srgbClr val="00B1C2"/>
            </a:solidFill>
            <a:prstDash val="solid"/>
            <a:round/>
            <a:headEnd len="sm" w="sm" type="none"/>
            <a:tailEnd len="sm" w="sm" type="none"/>
          </a:ln>
        </p:spPr>
        <p:txBody>
          <a:bodyPr anchorCtr="0" anchor="t" bIns="0" lIns="108000" spcFirstLastPara="1" rIns="72000" wrap="square" tIns="1080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Calibri"/>
                <a:ea typeface="Calibri"/>
                <a:cs typeface="Calibri"/>
                <a:sym typeface="Calibri"/>
              </a:rPr>
              <a:t>Respuesta: sea de forma comunicativa o a través de acciones motoras, respondemos con precisión o con poca precisión. </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3336182" y="2576263"/>
            <a:ext cx="2480600" cy="1239279"/>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nvSpPr>
        <p:spPr>
          <a:xfrm>
            <a:off x="512665" y="922240"/>
            <a:ext cx="3879948" cy="4478149"/>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185738" lvl="0" marL="185738" marR="0" rtl="0" algn="l">
              <a:lnSpc>
                <a:spcPct val="100000"/>
              </a:lnSpc>
              <a:spcBef>
                <a:spcPts val="600"/>
              </a:spcBef>
              <a:spcAft>
                <a:spcPts val="0"/>
              </a:spcAft>
              <a:buClr>
                <a:srgbClr val="000000"/>
              </a:buClr>
              <a:buSzPts val="1600"/>
              <a:buFont typeface="Arial"/>
              <a:buChar char="•"/>
            </a:pPr>
            <a:r>
              <a:rPr b="0" i="0" lang="es-ES" sz="1450" u="none" cap="none" strike="noStrike">
                <a:solidFill>
                  <a:schemeClr val="dk1"/>
                </a:solidFill>
                <a:latin typeface="Calibri"/>
                <a:ea typeface="Calibri"/>
                <a:cs typeface="Calibri"/>
                <a:sym typeface="Calibri"/>
              </a:rPr>
              <a:t>El autoconocimiento implica lograr un mejor conocimiento de nuestras cualidades y aprender a valorarse a sí mismo. </a:t>
            </a:r>
            <a:endParaRPr b="0" i="0" sz="1450" u="none" cap="none" strike="noStrike">
              <a:solidFill>
                <a:srgbClr val="000000"/>
              </a:solidFill>
              <a:latin typeface="Calibri"/>
              <a:ea typeface="Calibri"/>
              <a:cs typeface="Calibri"/>
              <a:sym typeface="Calibri"/>
            </a:endParaRPr>
          </a:p>
          <a:p>
            <a:pPr indent="-84138" lvl="0" marL="185738" marR="0" rtl="0" algn="l">
              <a:lnSpc>
                <a:spcPct val="100000"/>
              </a:lnSpc>
              <a:spcBef>
                <a:spcPts val="0"/>
              </a:spcBef>
              <a:spcAft>
                <a:spcPts val="0"/>
              </a:spcAft>
              <a:buClr>
                <a:srgbClr val="000000"/>
              </a:buClr>
              <a:buSzPts val="1600"/>
              <a:buFont typeface="Arial"/>
              <a:buNone/>
            </a:pPr>
            <a:r>
              <a:t/>
            </a:r>
            <a:endParaRPr b="0" i="0" sz="145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Char char="•"/>
            </a:pPr>
            <a:r>
              <a:rPr b="0" i="0" lang="es-ES" sz="1450" u="none" cap="none" strike="noStrike">
                <a:solidFill>
                  <a:schemeClr val="dk1"/>
                </a:solidFill>
                <a:latin typeface="Calibri"/>
                <a:ea typeface="Calibri"/>
                <a:cs typeface="Calibri"/>
                <a:sym typeface="Calibri"/>
              </a:rPr>
              <a:t>Implica evaluar nuestro sistema de creencias a favor o en contra de las situaciones más recurrentes que afrontamos.  Esto implica formularnos preguntas auto exploratorias a modo de tener en claro sobre la forma en la cual solemos reaccionar ante situaciones habituales o ante situaciones nuevas.</a:t>
            </a:r>
            <a:endParaRPr b="0" i="0" sz="1450" u="none" cap="none" strike="noStrike">
              <a:solidFill>
                <a:srgbClr val="000000"/>
              </a:solidFill>
              <a:latin typeface="Calibri"/>
              <a:ea typeface="Calibri"/>
              <a:cs typeface="Calibri"/>
              <a:sym typeface="Calibri"/>
            </a:endParaRPr>
          </a:p>
          <a:p>
            <a:pPr indent="-84138" lvl="0" marL="185738" marR="0" rtl="0" algn="l">
              <a:lnSpc>
                <a:spcPct val="100000"/>
              </a:lnSpc>
              <a:spcBef>
                <a:spcPts val="0"/>
              </a:spcBef>
              <a:spcAft>
                <a:spcPts val="0"/>
              </a:spcAft>
              <a:buClr>
                <a:srgbClr val="000000"/>
              </a:buClr>
              <a:buSzPts val="1600"/>
              <a:buFont typeface="Arial"/>
              <a:buNone/>
            </a:pPr>
            <a:r>
              <a:t/>
            </a:r>
            <a:endParaRPr b="0" i="0" sz="1450" u="none" cap="none" strike="noStrike">
              <a:solidFill>
                <a:schemeClr val="dk1"/>
              </a:solidFill>
              <a:latin typeface="Calibri"/>
              <a:ea typeface="Calibri"/>
              <a:cs typeface="Calibri"/>
              <a:sym typeface="Calibri"/>
            </a:endParaRPr>
          </a:p>
          <a:p>
            <a:pPr indent="-185738" lvl="0" marL="185738" marR="0" rtl="0" algn="l">
              <a:lnSpc>
                <a:spcPct val="100000"/>
              </a:lnSpc>
              <a:spcBef>
                <a:spcPts val="0"/>
              </a:spcBef>
              <a:spcAft>
                <a:spcPts val="0"/>
              </a:spcAft>
              <a:buClr>
                <a:srgbClr val="000000"/>
              </a:buClr>
              <a:buSzPts val="1600"/>
              <a:buFont typeface="Arial"/>
              <a:buChar char="•"/>
            </a:pPr>
            <a:r>
              <a:rPr b="0" i="0" lang="es-ES" sz="1450" u="none" cap="none" strike="noStrike">
                <a:solidFill>
                  <a:schemeClr val="dk1"/>
                </a:solidFill>
                <a:latin typeface="Calibri"/>
                <a:ea typeface="Calibri"/>
                <a:cs typeface="Calibri"/>
                <a:sym typeface="Calibri"/>
              </a:rPr>
              <a:t>La escuela gracias a la formación de los docentes, quienes se vuelven facilitadores del autoconocimiento permitirá que los alumnos sean conscientes de sus reacciones, de su modo de evaluar un problema y también en el desarrollo del criterio social.</a:t>
            </a:r>
            <a:endParaRPr b="0" i="0" sz="1450" u="none" cap="none" strike="noStrike">
              <a:solidFill>
                <a:srgbClr val="000000"/>
              </a:solidFill>
              <a:latin typeface="Calibri"/>
              <a:ea typeface="Calibri"/>
              <a:cs typeface="Calibri"/>
              <a:sym typeface="Calibri"/>
            </a:endParaRPr>
          </a:p>
        </p:txBody>
      </p:sp>
      <p:pic>
        <p:nvPicPr>
          <p:cNvPr descr="Autoconocimiento - Concepto, autoestima y cómo mejorarlo" id="106" name="Google Shape;106;p7"/>
          <p:cNvPicPr preferRelativeResize="0"/>
          <p:nvPr/>
        </p:nvPicPr>
        <p:blipFill rotWithShape="1">
          <a:blip r:embed="rId3">
            <a:alphaModFix/>
          </a:blip>
          <a:srcRect b="0" l="19318" r="22820" t="0"/>
          <a:stretch/>
        </p:blipFill>
        <p:spPr>
          <a:xfrm>
            <a:off x="4751389" y="481013"/>
            <a:ext cx="3924299" cy="4789487"/>
          </a:xfrm>
          <a:prstGeom prst="rect">
            <a:avLst/>
          </a:prstGeom>
          <a:noFill/>
          <a:ln>
            <a:noFill/>
          </a:ln>
        </p:spPr>
      </p:pic>
      <p:sp>
        <p:nvSpPr>
          <p:cNvPr id="107" name="Google Shape;107;p7"/>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nvSpPr>
        <p:spPr>
          <a:xfrm>
            <a:off x="512665" y="922240"/>
            <a:ext cx="3879948" cy="40164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ES" sz="1600" u="none" cap="none" strike="noStrike">
                <a:solidFill>
                  <a:schemeClr val="dk1"/>
                </a:solidFill>
                <a:latin typeface="Calibri"/>
                <a:ea typeface="Calibri"/>
                <a:cs typeface="Calibri"/>
                <a:sym typeface="Calibri"/>
              </a:rPr>
              <a:t>DESARROLLO DEL AUTOCONOCIMIENTO</a:t>
            </a:r>
            <a:endParaRPr b="1" i="0" sz="1600" u="none" cap="none" strike="noStrike">
              <a:solidFill>
                <a:schemeClr val="dk1"/>
              </a:solidFill>
              <a:latin typeface="Calibri"/>
              <a:ea typeface="Calibri"/>
              <a:cs typeface="Calibri"/>
              <a:sym typeface="Calibri"/>
            </a:endParaRPr>
          </a:p>
          <a:p>
            <a:pPr indent="-177800" lvl="0" marL="177800" marR="0" rtl="0" algn="l">
              <a:lnSpc>
                <a:spcPct val="100000"/>
              </a:lnSpc>
              <a:spcBef>
                <a:spcPts val="60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La confianza en su capacidad para lograr metas. El desarrollo del autoconocimiento es progresivo y precisa de la articulación de tres pilares fundamentales: la identidad y las metas, el desarrollo de la atención, y la conciencia de las emociones. </a:t>
            </a:r>
            <a:endParaRPr b="0" i="0" sz="16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77800" lvl="0" marL="177800" marR="0" rtl="0" algn="l">
              <a:lnSpc>
                <a:spcPct val="100000"/>
              </a:lnSpc>
              <a:spcBef>
                <a:spcPts val="0"/>
              </a:spcBef>
              <a:spcAft>
                <a:spcPts val="0"/>
              </a:spcAft>
              <a:buClr>
                <a:srgbClr val="000000"/>
              </a:buClr>
              <a:buSzPts val="1600"/>
              <a:buFont typeface="Arial"/>
              <a:buChar char="•"/>
            </a:pPr>
            <a:r>
              <a:rPr b="0" i="0" lang="es-ES" sz="1600" u="none" cap="none" strike="noStrike">
                <a:solidFill>
                  <a:schemeClr val="dk1"/>
                </a:solidFill>
                <a:latin typeface="Calibri"/>
                <a:ea typeface="Calibri"/>
                <a:cs typeface="Calibri"/>
                <a:sym typeface="Calibri"/>
              </a:rPr>
              <a:t>Mientras más conscientes seamos acerca de las situaciones que se presentan en nuestro entorno, seremos capaces de evaluar nuestra “valía” es decir, el grado de confianza que poseemos para hacerle frente a dichas situaciones basándonos en nuestra evaluación, reflexión, control emocional y direccionalidad de la conducta.</a:t>
            </a:r>
            <a:endParaRPr b="0" i="0" sz="1600" u="none" cap="none" strike="noStrike">
              <a:solidFill>
                <a:schemeClr val="dk1"/>
              </a:solidFill>
              <a:latin typeface="Calibri"/>
              <a:ea typeface="Calibri"/>
              <a:cs typeface="Calibri"/>
              <a:sym typeface="Calibri"/>
            </a:endParaRPr>
          </a:p>
        </p:txBody>
      </p:sp>
      <p:pic>
        <p:nvPicPr>
          <p:cNvPr id="113" name="Google Shape;113;p8"/>
          <p:cNvPicPr preferRelativeResize="0"/>
          <p:nvPr/>
        </p:nvPicPr>
        <p:blipFill rotWithShape="1">
          <a:blip r:embed="rId3">
            <a:alphaModFix/>
          </a:blip>
          <a:srcRect b="0" l="0" r="0" t="0"/>
          <a:stretch/>
        </p:blipFill>
        <p:spPr>
          <a:xfrm>
            <a:off x="4751389" y="1735090"/>
            <a:ext cx="3924299" cy="2412703"/>
          </a:xfrm>
          <a:prstGeom prst="rect">
            <a:avLst/>
          </a:prstGeom>
          <a:noFill/>
          <a:ln>
            <a:noFill/>
          </a:ln>
        </p:spPr>
      </p:pic>
      <p:sp>
        <p:nvSpPr>
          <p:cNvPr id="114" name="Google Shape;114;p8"/>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ES" sz="1000" u="none" cap="none" strike="noStrike">
                <a:solidFill>
                  <a:srgbClr val="7F7F7F"/>
                </a:solidFill>
                <a:latin typeface="Calibri"/>
                <a:ea typeface="Calibri"/>
                <a:cs typeface="Calibri"/>
                <a:sym typeface="Calibri"/>
              </a:rPr>
              <a:t>+ </a:t>
            </a:r>
            <a:r>
              <a:rPr lang="es-ES" sz="1000">
                <a:solidFill>
                  <a:srgbClr val="A5A5A5"/>
                </a:solidFill>
                <a:latin typeface="Calibri"/>
                <a:ea typeface="Calibri"/>
                <a:cs typeface="Calibri"/>
                <a:sym typeface="Calibri"/>
              </a:rPr>
              <a:t>AUTOCONOCIMIENTO</a:t>
            </a:r>
            <a:r>
              <a:rPr b="0" i="0" lang="es-ES" sz="1000" u="none" cap="none" strike="noStrike">
                <a:solidFill>
                  <a:srgbClr val="A5A5A5"/>
                </a:solidFill>
                <a:latin typeface="Calibri"/>
                <a:ea typeface="Calibri"/>
                <a:cs typeface="Calibri"/>
                <a:sym typeface="Calibri"/>
              </a:rPr>
              <a:t> PERSONAL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