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715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  <p15:guide id="6" pos="4354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gH6wuWqqXqlogAMM2xWYvOfVB1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  <p:guide pos="43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La característica </a:t>
            </a:r>
            <a:r>
              <a:rPr b="1" i="1" lang="es-PE"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 devuelve un número de bits por color del dispositivo o cero si no es a color.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Es posible combinar operadores lógicos.</a:t>
            </a:r>
            <a:endParaRPr/>
          </a:p>
        </p:txBody>
      </p:sp>
      <p:sp>
        <p:nvSpPr>
          <p:cNvPr id="187" name="Google Shape;187;p1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8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48"/>
            <p:cNvSpPr txBox="1"/>
            <p:nvPr/>
          </p:nvSpPr>
          <p:spPr>
            <a:xfrm>
              <a:off x="944054" y="5369051"/>
              <a:ext cx="19335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DISEÑO Y DESARROLLO WEB  •  SESIÓN 11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8"/>
            <p:cNvSpPr/>
            <p:nvPr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48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jquery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xslider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weetalert2.github.io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jqueryscript.net/slider/Simple-jQuery-Timeline-Plugin-Timelinr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lenguajecss.com/css/animaciones/animaciones/" TargetMode="External"/><Relationship Id="rId4" Type="http://schemas.openxmlformats.org/officeDocument/2006/relationships/hyperlink" Target="https://lenguajecss.com/css/responsive-web-design/media-queries/" TargetMode="External"/><Relationship Id="rId5" Type="http://schemas.openxmlformats.org/officeDocument/2006/relationships/hyperlink" Target="https://developer.mozilla.org/es/docs/Web/CSS/Media_Queries/Using_media_queries" TargetMode="External"/><Relationship Id="rId6" Type="http://schemas.openxmlformats.org/officeDocument/2006/relationships/hyperlink" Target="https://developer.mozilla.org/es/docs/Web/CSS/CSS_Animations/Using_CSS_animation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s/docs/Glossary/jQuery" TargetMode="External"/><Relationship Id="rId4" Type="http://schemas.openxmlformats.org/officeDocument/2006/relationships/hyperlink" Target="https://soyrafaramos.com/que-es-un-pop-up/" TargetMode="External"/><Relationship Id="rId5" Type="http://schemas.openxmlformats.org/officeDocument/2006/relationships/hyperlink" Target="https://sistemex.com/blog/marketing-digital/que-es-un-banner/" TargetMode="External"/><Relationship Id="rId6" Type="http://schemas.openxmlformats.org/officeDocument/2006/relationships/hyperlink" Target="https://www.w3schools.com/jquery/default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3159592" y="1674447"/>
            <a:ext cx="5396574" cy="7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ANIMACIONES CON KEYFRAMES Y PLUGINS DE JQUERY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596710" y="3069849"/>
            <a:ext cx="2801120" cy="125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Animaciones con keyframes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Media Queries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Plugins de jQuery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Banners animados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"/>
          <p:cNvSpPr/>
          <p:nvPr/>
        </p:nvSpPr>
        <p:spPr>
          <a:xfrm>
            <a:off x="3289191" y="2574693"/>
            <a:ext cx="3499826" cy="193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4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  UNIDAD DE APRENDIZAJE 3</a:t>
            </a:r>
            <a:endParaRPr b="1" sz="1400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746172" y="3091579"/>
            <a:ext cx="28011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Ventanas emergentes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Líneas de tiempo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1281700" y="1489752"/>
            <a:ext cx="3719245" cy="204113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407875" y="784466"/>
            <a:ext cx="523275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UNA ANIMACIÓN BÁSICA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continuación definimos la secuencia de fotogramas.</a:t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407875" y="3907243"/>
            <a:ext cx="8649039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el código anterior se están definiendo dos momentos diferentes en la presentación de los textos en los párrafos. Un primer fotograma con un margen izquierdo y un ancho determinado que cambiarán en el último fotograma.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lugar de usar “from” y “to” podría haberse usado “0%” y “100%”, respectivamente.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1333294" y="1541977"/>
            <a:ext cx="3622449" cy="19389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desplazamiento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from { </a:t>
            </a:r>
            <a:r>
              <a:rPr b="0" lang="es-PE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primer fotograma */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to { </a:t>
            </a:r>
            <a:r>
              <a:rPr b="0" lang="es-PE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 último fotograma */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5718432" y="1943600"/>
            <a:ext cx="2143868" cy="1183643"/>
          </a:xfrm>
          <a:prstGeom prst="rect">
            <a:avLst/>
          </a:prstGeom>
          <a:noFill/>
          <a:ln cap="flat" cmpd="sng" w="38100">
            <a:solidFill>
              <a:srgbClr val="D71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Nótese que el nombre de la animación especificado en el elemento </a:t>
            </a:r>
            <a:r>
              <a:rPr b="1" lang="es-PE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es-PE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se indica en la definición de la regla </a:t>
            </a:r>
            <a:r>
              <a:rPr b="1" lang="es-PE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@keyframes</a:t>
            </a:r>
            <a:r>
              <a:rPr lang="es-PE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 rot="10800000">
            <a:off x="5128739" y="2365304"/>
            <a:ext cx="400002" cy="3402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71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2800952" y="1643743"/>
            <a:ext cx="3739414" cy="337101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407874" y="952053"/>
            <a:ext cx="537243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AGREGANDO FOTOGRAMAS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Podemos agregar varios fotogramas en la regla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@keyframes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2856832" y="1721776"/>
            <a:ext cx="3622449" cy="323165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desplazamiento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from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#3f2b96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25% {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50% {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75% {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to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#a8c0ff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24252" y="3703125"/>
            <a:ext cx="7966170" cy="125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511033" y="999975"/>
            <a:ext cx="6853902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la actualidad, la cantidad de personas que navegan mediante dispositivos móviles ha superado a los que navegan a través de computadoras personales o laptops.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Por ello los sitios web deben diseñarse pensando en ser visibles en dispositivos con diferentes tamaños de pantallas y resoluciones.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denomina </a:t>
            </a:r>
            <a:r>
              <a:rPr b="1"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Responsive Web Design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 los diseños web que se adaptan al tamaño y formato de la pantalla del dispositivo en el que se visualiza el contenido.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pic>
        <p:nvPicPr>
          <p:cNvPr descr="Un escritorio con una computadora y un celular en la mano&#10;&#10;Descripción generada automáticamente" id="137" name="Google Shape;137;p13"/>
          <p:cNvPicPr preferRelativeResize="0"/>
          <p:nvPr/>
        </p:nvPicPr>
        <p:blipFill rotWithShape="1">
          <a:blip r:embed="rId3">
            <a:alphaModFix/>
          </a:blip>
          <a:srcRect b="35793" l="0" r="0" t="14253"/>
          <a:stretch/>
        </p:blipFill>
        <p:spPr>
          <a:xfrm>
            <a:off x="2309410" y="3399227"/>
            <a:ext cx="4866403" cy="162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407875" y="861630"/>
            <a:ext cx="4164125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REGLAS MEDIA QUERIES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Durante el proceso de diseño de una web es probable que encontremos elementos que deben verse de una manera diferente según el dispositivo o el tamaño de la pantalla donde los visualizaremos.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Las reglas </a:t>
            </a:r>
            <a:r>
              <a:rPr b="1"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media queries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permiten definir un conjunto de propiedades que serán ejecutadas solo si el dispositivo cumple con las condiciones que se especifican.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pic>
        <p:nvPicPr>
          <p:cNvPr descr="Persona sosteniendo teléfono celular en la mano&#10;&#10;Descripción generada automáticamente" id="145" name="Google Shape;145;p14"/>
          <p:cNvPicPr preferRelativeResize="0"/>
          <p:nvPr/>
        </p:nvPicPr>
        <p:blipFill rotWithShape="1">
          <a:blip r:embed="rId3">
            <a:alphaModFix/>
          </a:blip>
          <a:srcRect b="5653" l="0" r="0" t="15601"/>
          <a:stretch/>
        </p:blipFill>
        <p:spPr>
          <a:xfrm>
            <a:off x="5280041" y="991746"/>
            <a:ext cx="2871939" cy="33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2351372" y="1936486"/>
            <a:ext cx="4441256" cy="11684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07875" y="862365"/>
            <a:ext cx="79724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MEDIA QUERIES SEGÚN LA RESOLUCIÓN DEL DISPOSITIVO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posible especificar la aplicación de ciertos estilos según un determinado tamaño de la pantalla.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2407476" y="2012882"/>
            <a:ext cx="4314780" cy="101566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max-width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slateblue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407875" y="3440399"/>
            <a:ext cx="79724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el ejemplo se indica que para resoluciones menores a 640 pixeles de ancho, el fondo del elemento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debe tener un color específico.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>
            <a:off x="407875" y="782474"/>
            <a:ext cx="7691096" cy="3649724"/>
            <a:chOff x="852164" y="1882667"/>
            <a:chExt cx="7691096" cy="3649724"/>
          </a:xfrm>
        </p:grpSpPr>
        <p:sp>
          <p:nvSpPr>
            <p:cNvPr id="163" name="Google Shape;163;p16"/>
            <p:cNvSpPr txBox="1"/>
            <p:nvPr/>
          </p:nvSpPr>
          <p:spPr>
            <a:xfrm>
              <a:off x="852164" y="1882667"/>
              <a:ext cx="652122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DEFINIENDO MEDIA QUERIES SEGÚN LA RESOLUCIÓN DEL DISPOSITIVO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979654" y="2269959"/>
              <a:ext cx="7563606" cy="326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68275" lvl="0" marL="18000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Las </a:t>
              </a:r>
              <a:r>
                <a:rPr lang="es-PE" sz="1600" u="sng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principales características</a:t>
              </a:r>
              <a:r>
                <a:rPr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que podemos utilizar son:</a:t>
              </a:r>
              <a:endParaRPr/>
            </a:p>
            <a:p>
              <a:pPr indent="-66675" lvl="0" marL="1800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2875" lvl="0" marL="1800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rial"/>
                <a:buNone/>
              </a:pPr>
              <a:r>
                <a:t/>
              </a:r>
              <a:endParaRPr sz="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1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aspect-ratio: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indica la proporción del aspecto de una zona en el dispositivo de salida. Por ejemplo, una relación de 16:9 se representa con el valor 16/9.</a:t>
              </a:r>
              <a:endParaRPr/>
            </a:p>
            <a:p>
              <a:pPr indent="-1841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1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max-width: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la pantalla tiene un ancho mayor al valor especificado.</a:t>
              </a:r>
              <a:endParaRPr/>
            </a:p>
            <a:p>
              <a:pPr indent="-1841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1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min-width: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la pantalla tiene un ancho menor al valor especificado.</a:t>
              </a:r>
              <a:endParaRPr/>
            </a:p>
            <a:p>
              <a:pPr indent="-1841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1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orientation: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indica si el dispositivo está en modo horizontal (</a:t>
              </a:r>
              <a:r>
                <a:rPr b="0" i="1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landscape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o vertical (</a:t>
              </a:r>
              <a:r>
                <a:rPr b="0" i="1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portrait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).</a:t>
              </a:r>
              <a:endParaRPr/>
            </a:p>
            <a:p>
              <a:pPr indent="-1841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7546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1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width:</a:t>
              </a:r>
              <a:r>
                <a:rPr b="0" i="0" lang="es-PE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la pantalla del dispositivo tiene el ancho exacto especificado</a:t>
              </a:r>
              <a:r>
                <a:rPr b="0" i="0" lang="es-PE" sz="16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2289387" y="1866847"/>
            <a:ext cx="4483202" cy="115720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07875" y="811882"/>
            <a:ext cx="820822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MEDIA QUERIES SEGÚN EL TIPO DE DISPOSITIVO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posible especificar la aplicación de ciertos estilos según el dispositivo donde se muestra la web.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2364267" y="1944000"/>
            <a:ext cx="4314780" cy="101566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lightgreen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407874" y="3529885"/>
            <a:ext cx="789713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el ejemplo se indica que si el dispositivo donde se muestra la página web es una pantalla de computador personal o laptop, el fondo del elemento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debe tener un color específico.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407875" y="866522"/>
            <a:ext cx="58617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MEDIA QUERIES SEGÚN EL TIPO DE DISPOSITIVO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07875" y="1415913"/>
            <a:ext cx="3871894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tipos de medio que podemos utilizar son:</a:t>
            </a:r>
            <a:endParaRPr/>
          </a:p>
          <a:p>
            <a:pPr indent="-1174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todo tipo de dispositivo.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material impreso y visualización de documentos en una pantalla en el modo vista previa de impresión.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pantallas.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lectores de texto para invidentes.</a:t>
            </a:r>
            <a:endParaRPr/>
          </a:p>
        </p:txBody>
      </p:sp>
      <p:pic>
        <p:nvPicPr>
          <p:cNvPr descr="Premium Vector | Set of devices with blank screens in flat style.  illustration"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487" y="1415913"/>
            <a:ext cx="3752638" cy="26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721558" y="4387675"/>
            <a:ext cx="5825835" cy="3579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721559" y="3339656"/>
            <a:ext cx="5825835" cy="3579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723900" y="2532564"/>
            <a:ext cx="5825835" cy="3579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723900" y="1583361"/>
            <a:ext cx="5825835" cy="3579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407875" y="675995"/>
            <a:ext cx="69621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UTILIZANDO OPERADORES LÓGICOS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pueden utilizar operadores lógicos en la definición de media queries.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AND: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se deben cumplir todas las condiciones.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754477" y="1621425"/>
            <a:ext cx="5760000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640px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and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orientation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landscape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305551" y="2110020"/>
            <a:ext cx="7166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Listas separadas por comas: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se debe cumplir por lo menos una de las condiciones.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754477" y="2572906"/>
            <a:ext cx="5760000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min-width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700px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orientation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landscape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305551" y="3018608"/>
            <a:ext cx="629398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NOT: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Niega las condiciones indicadas.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754477" y="3380135"/>
            <a:ext cx="5760000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not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305551" y="3834717"/>
            <a:ext cx="843309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ONLY: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para el caso de navegadores antiguos, el operador only previene la aplicación de ciertos estilos.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754477" y="4436103"/>
            <a:ext cx="5760000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@media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only 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screen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and 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407875" y="810908"/>
            <a:ext cx="8164205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CSS también nos ofrece un mecanismo para construir animaciones sencillas que pueden ejecutarse en el navegador.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Considerando que en la actualidad cada vez más personas utilizan dispositivos móviles para navegar, es importante que nuestro diseño web se adapte a todo tipo de dispositivo. Con Media Queries es posible elaborar un diseño adaptable.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es una librería que permite simplificar el uso de JavaScript.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permite implementar plugins que extienden la funcionalidad </a:t>
            </a:r>
            <a:b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 jQuery.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Por ello, durante esta sesión:</a:t>
            </a:r>
            <a:endParaRPr/>
          </a:p>
          <a:p>
            <a:pPr indent="-168275" lvl="1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Crearás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animaciones sencillas con CSS.</a:t>
            </a:r>
            <a:endParaRPr/>
          </a:p>
          <a:p>
            <a:pPr indent="-168275" lvl="1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Conocerás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la forma de hacer que los elementos de la página web sean adaptables a diversas resoluciones y tamaños de pantalla.</a:t>
            </a:r>
            <a:endParaRPr/>
          </a:p>
          <a:p>
            <a:pPr indent="-168275" lvl="1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Aprenderás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 elaborar elementos interactivos construidos con jQuery.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837021" y="2101835"/>
            <a:ext cx="7458567" cy="172544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407875" y="814971"/>
            <a:ext cx="70786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MEDIA QUERIES EN LA ETIQUETA LINK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pueden aplicar media queries con la etiqueta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&lt;link&gt;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permitiendo aplicar un archivo CSS completo a una página según las condiciones que se especifiquen.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MEDIA QUERIES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911504" y="2185442"/>
            <a:ext cx="7302137" cy="15696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"mobile.css"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"screen and (max-width: 640px)"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"tablet.css"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"screen and (min-width: 640px) and (max-width: 1280px)"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"desktop.css"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"screen and (min-width: 1280px)"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media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"only screen and (color)"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"color.css"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424252" y="3703125"/>
            <a:ext cx="7966170" cy="160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PLUGINS </a:t>
            </a:r>
            <a:r>
              <a:rPr b="1"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JQUERY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54631" cy="57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2535760" y="2474822"/>
            <a:ext cx="407248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jQuery es una librería de JavaScript cuyo principal objetivo es simplificar el manejo del DOM, las llamadas AJAX y el manejo de eventos.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407875" y="949389"/>
            <a:ext cx="4076931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DOM (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ocument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bject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odel) es un modelo que representa a un documento HTML como un árbol de nodos, donde cada nodo representa una parte del documento.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AJAX (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synchronous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avaScript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ML) es una práctica de programación que permite modificar una parte de una página HTML sin necesidad de refrescar toda la página.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eventos son sucesos generados por elementos del DOM.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pic>
        <p:nvPicPr>
          <p:cNvPr descr="11 Reasons Why You Should Learn Programming NOW | by Amy J. Andrews | The  Brackets | Medium"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9767" r="19769" t="0"/>
          <a:stretch/>
        </p:blipFill>
        <p:spPr>
          <a:xfrm>
            <a:off x="5005632" y="1072140"/>
            <a:ext cx="3630699" cy="343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1127835" y="2964757"/>
            <a:ext cx="6561055" cy="43227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407875" y="810558"/>
            <a:ext cx="6787383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AGREGANDO JQUERY A UNA PÁGINA WEB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dos maneras de agregar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nuestra página web: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Colocando la librería en nuestro sitio web.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la librería desde el sitio web </a:t>
            </a:r>
            <a:r>
              <a:rPr b="0" i="0" lang="es-PE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https://jquery.com/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el archivo en una carpeta de nuestro sitio web.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Importar la librería a la página web utilizando la etiqueta 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&lt;script&gt;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1203722" y="3042394"/>
            <a:ext cx="6408646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"script/jquery-3.6.0.min.js"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1289509" y="3371810"/>
            <a:ext cx="6563020" cy="81508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1289509" y="2258052"/>
            <a:ext cx="6563020" cy="81508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07875" y="877109"/>
            <a:ext cx="582565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AGREGANDO JQUERY A UNA PÁGINA WEB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Existen dos maneras de agregar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 nuestra página web: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437407" y="1713158"/>
            <a:ext cx="71749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2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Enlazando directamente la librería mediante un CDN (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Content Delivery Network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1367677" y="2340693"/>
            <a:ext cx="6408646" cy="6463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"https://code.jquery.com/jquery-3.6.0.min.js"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1365715" y="3456186"/>
            <a:ext cx="6408646" cy="6463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"https://ajax.googleapis.com/ajax/libs/jquery/3.6.0/jquery.min.js"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2688259" y="3782096"/>
            <a:ext cx="3755710" cy="12921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2688259" y="1636501"/>
            <a:ext cx="3755710" cy="35394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407875" y="863067"/>
            <a:ext cx="575765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SINTAXIS DE JQUERY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sintaxis básica para utilizar las funcionalidades de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es: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2746800" y="1674456"/>
            <a:ext cx="3650400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accion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2745468" y="3828731"/>
            <a:ext cx="3651732" cy="120032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"Hola mundo"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"#parrafo2"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hide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17186" y="2157367"/>
            <a:ext cx="759559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Donde: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carácter 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define el acceso a 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el caso de los selectores se utiliza la misma estructura que en CSS.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acción define un evento, método o función que se ejecuta sobre los elementos de la página.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407875" y="847817"/>
            <a:ext cx="575765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SINTAXIS DE JQUERY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588158" y="1290121"/>
            <a:ext cx="720449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ejemplo anterior define el método evento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del documento HTML que se ejecuta cuando el documento está completamente cargado.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505964" y="2165002"/>
            <a:ext cx="710640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código del ejemplo, al finalizar la carga del documento se ejecutan dos acciones:</a:t>
            </a:r>
            <a:endParaRPr/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muestra el mensaje “Hola mundo”.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oculta el elemento con el id “parrafo2”. Nótese que se invoca al evento “</a:t>
            </a: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 dicho elemento.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1299896" y="3086932"/>
            <a:ext cx="6553712" cy="43954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407875" y="904520"/>
            <a:ext cx="696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PLUGINS DE JQUERY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plugins son fragmentos de código que extienden la funcionalidad de jQuery.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 diversos propósitos como agregar características a la interfaz de usuario.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agregan a una página web de la misma manera que la propia librería de jQuery.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367677" y="3158063"/>
            <a:ext cx="6408646" cy="27699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"script/jQuery.fontFlex.js"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2667000" y="2623458"/>
            <a:ext cx="3820886" cy="136071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PLUGINS DE JQUERY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07875" y="862653"/>
            <a:ext cx="36032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AGREGAR PLUGINS DE JQUERY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2746134" y="2702433"/>
            <a:ext cx="3651732" cy="120032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'h1'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fontFlex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'p'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fontFlex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407875" y="1296754"/>
            <a:ext cx="70161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Este plugin permite cambiar dinámicamente el tamaño de la fuente según el ancho de su contenedor.</a:t>
            </a:r>
            <a:endParaRPr/>
          </a:p>
          <a:p>
            <a:pPr indent="-1301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plugin agrega funcionalidad a los elementos de la página HTML.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424252" y="3703125"/>
            <a:ext cx="7966170" cy="125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ANIMACIONES </a:t>
            </a:r>
            <a:r>
              <a:rPr b="1"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 KEYFRAMES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424252" y="3703125"/>
            <a:ext cx="7966170" cy="19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BANNERS </a:t>
            </a:r>
            <a:r>
              <a:rPr b="1"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/>
        </p:nvSpPr>
        <p:spPr>
          <a:xfrm>
            <a:off x="407875" y="940581"/>
            <a:ext cx="3844901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banner es una pieza publicitaria que se inserta en una página web y que cumple la misma función que una valla publicitaria en la vida real.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banner trata de captar la atención del usuario y generar reconocimiento de marca.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 objetivo es atraer tráfico hacia el sitio web.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 los plugins de jQuery, presentar banners para el sitio web es una tarea relativamente sencilla.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BANNERS ANIMADOS</a:t>
            </a:r>
            <a:endParaRPr/>
          </a:p>
        </p:txBody>
      </p:sp>
      <p:pic>
        <p:nvPicPr>
          <p:cNvPr descr="Imagen que contiene tabla, electrónica, computadora, escritorio&#10;&#10;Descripción generada automáticamente" id="308" name="Google Shape;308;p31"/>
          <p:cNvPicPr preferRelativeResize="0"/>
          <p:nvPr/>
        </p:nvPicPr>
        <p:blipFill rotWithShape="1">
          <a:blip r:embed="rId3">
            <a:alphaModFix/>
          </a:blip>
          <a:srcRect b="-365" l="0" r="0" t="21537"/>
          <a:stretch/>
        </p:blipFill>
        <p:spPr>
          <a:xfrm>
            <a:off x="5426920" y="1080882"/>
            <a:ext cx="3008181" cy="355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/>
          <p:nvPr/>
        </p:nvSpPr>
        <p:spPr>
          <a:xfrm>
            <a:off x="1269600" y="3145973"/>
            <a:ext cx="6600771" cy="78991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407875" y="861598"/>
            <a:ext cx="6600771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 BANNER ANIMADO A UNA PÁGINA WEB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una gran cantidad de plugins para mostrar un banner animado. En este caso usaremos el plugin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bxSlider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https://bxslider.com/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agregar un plugin debemos incluir en la página todos los archivos necesarios para que funcione correctamente. Esto puede incluir archivos script, hojas de estilo y otros tipos de archivos, como imágenes.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caso de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bxSlider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necesario agregar un script y una hoja de estilo.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BANNERS ANIMADOS</a:t>
            </a:r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1367677" y="3224238"/>
            <a:ext cx="6408646" cy="6463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"script/jquery-3.6.0.min.js"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"script/jquery.bxslider.js"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"css/jquery.bxslider.css"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/>
          <p:nvPr/>
        </p:nvSpPr>
        <p:spPr>
          <a:xfrm>
            <a:off x="1311943" y="2177143"/>
            <a:ext cx="6558427" cy="121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BANNERS ANIMADOS</a:t>
            </a:r>
            <a:endParaRPr/>
          </a:p>
        </p:txBody>
      </p:sp>
      <p:sp>
        <p:nvSpPr>
          <p:cNvPr id="325" name="Google Shape;325;p33"/>
          <p:cNvSpPr txBox="1"/>
          <p:nvPr/>
        </p:nvSpPr>
        <p:spPr>
          <a:xfrm>
            <a:off x="407875" y="882242"/>
            <a:ext cx="5629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AGREGAR UN BANNER ANIMADO A UNA PÁGINA WEB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407875" y="1382897"/>
            <a:ext cx="626960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nuestro ejemplo colocaremos tres imágenes en nuestro banner.</a:t>
            </a:r>
            <a:endParaRPr/>
          </a:p>
        </p:txBody>
      </p:sp>
      <p:sp>
        <p:nvSpPr>
          <p:cNvPr id="327" name="Google Shape;327;p33"/>
          <p:cNvSpPr txBox="1"/>
          <p:nvPr/>
        </p:nvSpPr>
        <p:spPr>
          <a:xfrm>
            <a:off x="1389449" y="2270984"/>
            <a:ext cx="6408646" cy="101566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"slider"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"img/banner-1.jpg"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"640"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"320"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"img/banner-2.jpg"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"640"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"320"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"img/banner-3.jpg"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"640"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"320"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936170" y="2683911"/>
            <a:ext cx="4648201" cy="242751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407875" y="814392"/>
            <a:ext cx="720449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AGREGAR UN BANNER ANIMADO A UNA PÁGINA WEB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agregar un plugin debemos conocer las funciones o métodos que permiten que se muestre en nuestra página.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También es importante conocer los parámetros de configuración a fin de personalizar su comportamiento.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Por lo general podemos agregar el plugin en el evento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del objeto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BANNERS ANIMADOS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1011831" y="2765553"/>
            <a:ext cx="4471420" cy="224676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'.slider'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bxSlider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mode: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'fade'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auto: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pause: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controls: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6350563" y="3300171"/>
            <a:ext cx="2143868" cy="1183643"/>
          </a:xfrm>
          <a:prstGeom prst="rect">
            <a:avLst/>
          </a:prstGeom>
          <a:noFill/>
          <a:ln cap="flat" cmpd="sng" w="38100">
            <a:solidFill>
              <a:srgbClr val="D71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vez configurado el plugin, observaremos el efecto en nuestro navegador.</a:t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 rot="10800000">
            <a:off x="5760870" y="3721875"/>
            <a:ext cx="400002" cy="34023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71D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424252" y="3703125"/>
            <a:ext cx="7966170" cy="246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VENTANAS </a:t>
            </a:r>
            <a:r>
              <a:rPr b="1"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54631" cy="57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/>
        </p:nvSpPr>
        <p:spPr>
          <a:xfrm>
            <a:off x="2440752" y="2310190"/>
            <a:ext cx="4262496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s-PE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 ventana emergente es un elemento que aparece en el navegador sobre la página web que estamos visitando.</a:t>
            </a:r>
            <a:endParaRPr/>
          </a:p>
          <a:p>
            <a:pPr indent="-41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s-PE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Aparece de manera automática o como respuesta a un evento como presionar un botón.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/>
        </p:nvSpPr>
        <p:spPr>
          <a:xfrm>
            <a:off x="407875" y="887730"/>
            <a:ext cx="852929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Algunas de estas ventanas muestran contenido publicitario. En estos casos suelen mostrarse de manera automática. 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Este contenido puede resultar molesto para el usuario por lo que los navegadores implementan mecanismos para bloquearlos.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 nuestra página web necesita hacer uso de estas ventanas,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proporciona plugins que las muestran como respuesta a un evento.</a:t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VENTANAS EMERGENTES</a:t>
            </a:r>
            <a:endParaRPr/>
          </a:p>
        </p:txBody>
      </p:sp>
      <p:pic>
        <p:nvPicPr>
          <p:cNvPr descr="Los 15 mejores creadores de ventanas emergentes para los sitios web de su  empresa - Geekflare" id="360" name="Google Shape;3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162" y="3070457"/>
            <a:ext cx="6613675" cy="212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/>
          <p:nvPr/>
        </p:nvSpPr>
        <p:spPr>
          <a:xfrm>
            <a:off x="1083401" y="3897086"/>
            <a:ext cx="6776085" cy="6852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18456" y="2222783"/>
            <a:ext cx="7913915" cy="94753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VENTANAS EMERGENTES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407875" y="796625"/>
            <a:ext cx="674221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UNA VENTANA EMERGENTE A UNA PÁGINA WEB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ejemplo de un plugin para el manejo de ventanas emergentes utilizaremos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sweetalert2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https://sweetalert2.github.io/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caso de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sweetalert2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necesario agregar un script y una hoja de estilo.</a:t>
            </a:r>
            <a:endParaRPr/>
          </a:p>
        </p:txBody>
      </p:sp>
      <p:sp>
        <p:nvSpPr>
          <p:cNvPr id="370" name="Google Shape;370;p38"/>
          <p:cNvSpPr txBox="1"/>
          <p:nvPr/>
        </p:nvSpPr>
        <p:spPr>
          <a:xfrm>
            <a:off x="795976" y="2317927"/>
            <a:ext cx="7746273" cy="7386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"script/jquery-3.6.0.min.js"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"script/sweetalert2.all.min.js"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"css/sweetalert2.min.css"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407875" y="3452633"/>
            <a:ext cx="736751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nuestro ejemplo utilizaremos un botón para mostrar nuestra ventana emergente.</a:t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>
            <a:off x="1159603" y="3981171"/>
            <a:ext cx="6613727" cy="52322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Uso de una ventana emergente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"BotonVentana"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"Mostrar Ventana"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164772" y="1833767"/>
            <a:ext cx="7075714" cy="32498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407875" y="844319"/>
            <a:ext cx="64648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AGREGAR UNA VENTANA EMERGENTE A UNA PÁGINA WEB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nuestro ejemplo agregaremos el evento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al botón que ejecutará el código para mostrar la ventana.</a:t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VENTANAS EMERGENTES</a:t>
            </a:r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1246976" y="1899669"/>
            <a:ext cx="6913507" cy="310854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'#BotonVentana'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Swal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fire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'&lt;h1&gt;Ventana Emergente&lt;/h1&gt;'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icon: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'info'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html: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'Curso &lt;strong&gt;Diseño y Desarrollo Web&lt;/strong&gt;'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showCloseButton: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confirmButtonText: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'Ok'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focusConfirm: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showCancelButton: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cancelButtonText: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'Cerrar'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407874" y="898246"/>
            <a:ext cx="80503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ANIMACIONES CSS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 CSS es posible animar la transición de un estilo hacia otro.</a:t>
            </a:r>
            <a:endParaRPr/>
          </a:p>
          <a:p>
            <a:pPr indent="-1174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Las animaciones CSS son sencillas y se pueden ejecutar correctamente incluso en equipos poco potentes.</a:t>
            </a:r>
            <a:endParaRPr/>
          </a:p>
          <a:p>
            <a:pPr indent="-1174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general, una animación permite el cambio de un estado hacia otro utilizando fotogramas.</a:t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  <p:pic>
        <p:nvPicPr>
          <p:cNvPr descr="Aprende a crear animaciones increíbles con After Effects desde cero con  nuestro tutorial gratis de Keyframes en Domestika - OPENLYZ" id="58" name="Google Shape;58;p4"/>
          <p:cNvPicPr preferRelativeResize="0"/>
          <p:nvPr/>
        </p:nvPicPr>
        <p:blipFill rotWithShape="1">
          <a:blip r:embed="rId3">
            <a:alphaModFix/>
          </a:blip>
          <a:srcRect b="6863" l="3282" r="3088" t="7335"/>
          <a:stretch/>
        </p:blipFill>
        <p:spPr>
          <a:xfrm>
            <a:off x="2291442" y="2599047"/>
            <a:ext cx="4561115" cy="235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424252" y="3703125"/>
            <a:ext cx="7966170" cy="29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s-P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LÍNEAS DE TIEMPO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/>
        </p:nvSpPr>
        <p:spPr>
          <a:xfrm>
            <a:off x="490181" y="1146552"/>
            <a:ext cx="3659967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línea de tiempo muestra una distribución de eventos de manera cronológica.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una herramienta visual para ordenar y explicar acontecimientos ocurridos a lo largo de un periodo.</a:t>
            </a:r>
            <a:endParaRPr/>
          </a:p>
          <a:p>
            <a:pPr indent="-666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igual que en los casos anteriores,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proporciona plugins que muestran líneas de tiempo con un acabado visual.</a:t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LÍNEAS DE TIEMPO</a:t>
            </a:r>
            <a:endParaRPr/>
          </a:p>
        </p:txBody>
      </p:sp>
      <p:pic>
        <p:nvPicPr>
          <p:cNvPr descr="GitHub - ka215/jquery.timeline: You can easily create the horizontal  timeline with two types by using this jQuery plugin." id="396" name="Google Shape;3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5807" y="1146552"/>
            <a:ext cx="4405230" cy="291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/>
          <p:nvPr/>
        </p:nvSpPr>
        <p:spPr>
          <a:xfrm>
            <a:off x="536653" y="2242457"/>
            <a:ext cx="8095718" cy="92528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407874" y="987593"/>
            <a:ext cx="720449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UNA LÍNEA DE TIEMPO A UNA PÁGINA WEB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ejemplo de un plugin para el manejo de líneas de tiempo utilizaremos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Timelinr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https://www.jqueryscript.net/slider/Simple-jQuery-Timeline-Plugin-Timelinr.html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LÍNEAS DE TIEMPO</a:t>
            </a: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608368" y="2333457"/>
            <a:ext cx="7927264" cy="73866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"script/jquery-3.6.0.min.js"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"script/jquery.timelinr-0.9.7.js"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"text/css"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"css/timeline.css"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/>
          <p:nvPr/>
        </p:nvSpPr>
        <p:spPr>
          <a:xfrm>
            <a:off x="2383971" y="1926771"/>
            <a:ext cx="4376058" cy="218802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407875" y="928916"/>
            <a:ext cx="6803860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AGREGAR UNA LÍNEA DE TIEMPO A UNA PÁGINA WEB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nuestro ejemplo configuramos la línea de tiempo en el evento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LÍNEAS DE TIEMPO</a:t>
            </a:r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2461366" y="2003645"/>
            <a:ext cx="4221268" cy="20313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'#timeline'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s-PE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timelinr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arrowKeys: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'true'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autoPlay:</a:t>
            </a:r>
            <a:r>
              <a:rPr b="0" lang="es-PE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'true'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autoPlayPause:</a:t>
            </a: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s-PE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/>
          <p:nvPr/>
        </p:nvSpPr>
        <p:spPr>
          <a:xfrm>
            <a:off x="1382486" y="1571361"/>
            <a:ext cx="6792686" cy="361023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407875" y="893776"/>
            <a:ext cx="59678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AGREGAR UNA LÍNEA DE TIEMPO A UNA PÁGINA WEB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código HTML define toda la estructura de la línea de tiempo.</a:t>
            </a:r>
            <a:endParaRPr/>
          </a:p>
        </p:txBody>
      </p:sp>
      <p:sp>
        <p:nvSpPr>
          <p:cNvPr id="422" name="Google Shape;422;p4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LÍNEAS DE TIEMPO</a:t>
            </a:r>
            <a:endParaRPr/>
          </a:p>
        </p:txBody>
      </p:sp>
      <p:sp>
        <p:nvSpPr>
          <p:cNvPr id="423" name="Google Shape;423;p44"/>
          <p:cNvSpPr txBox="1"/>
          <p:nvPr/>
        </p:nvSpPr>
        <p:spPr>
          <a:xfrm>
            <a:off x="1471227" y="1666777"/>
            <a:ext cx="6613727" cy="341632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"timeline"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"dates"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"#1977"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1977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"#1980"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1980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"issues"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"1977"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"img/episodio-4.jpg"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"175"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"256"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1977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Episodio IV: Una Nueva Esperanza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"1980"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"grad_left"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"grad_right"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"next"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s-PE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"prev"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407874" y="995603"/>
            <a:ext cx="7832611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permite la elaboración de animaciones sencillas en el navegador con @keyframes y propiedades especializadas.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 las reglas Media Queries es posible adaptar nuestro diseño web a diferentes resoluciones y tamaños de pantallas.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jQuery permite manipular los elementos de un documento HTML de manera sencilla.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plugins extienden la funcionalidad de jQuery permitiéndonos implementar elementos interactivos y con un gran acabado visual.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Entre las funcionalidades interactivas que podemos utilizar con los plugins de jQuery se encuentran los banners, ventanas emergentes y líneas de tiempo.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398994" y="724844"/>
            <a:ext cx="8309577" cy="4456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Manz. (s.f.). Animaciones CSS.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https://lenguajecss.com/css/animaciones/animaciones/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Manz. (s.f.). Media Queries.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https://lenguajecss.com/css/responsive-web-design/media-queries/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MDN Web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(2021). CSS media queries.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https://developer.mozilla.org/es/docs/Web/CSS/Media_Queries/Using_media_queries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MDN Web Docs. (2021). Usando animaciones CSS.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https://developer.mozilla.org/es/docs/Web/CSS/CSS_Animations/Using_CSS_animations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066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/>
          <p:nvPr/>
        </p:nvSpPr>
        <p:spPr>
          <a:xfrm>
            <a:off x="398994" y="724844"/>
            <a:ext cx="8309577" cy="2856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MDN Web Docs. (2021). jQuery.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https://developer.mozilla.org/es/docs/Glossary/jQuery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Ramos, R. (2020). ¿Qué es un Pop-up? ¿Para qué sirve una ventana emergente?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https://soyrafaramos.com/que-es-un-pop-up/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Sistemex Marketing. (16 de febrero de 2021). ¿Qué es un banner y cómo usarlo?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https://sistemex.com/blog/marketing-digital/que-es-un-banner/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W3C Schools. (s.f.). jQuery Tutorial. Recuperado de </a:t>
            </a:r>
            <a:r>
              <a:rPr lang="es-PE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https://www.w3schools.com/jquery/default.asp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/>
        </p:nvSpPr>
        <p:spPr>
          <a:xfrm>
            <a:off x="407875" y="875375"/>
            <a:ext cx="7865268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PROPIEDADES PARA ANIMACIONES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Las siguientes son las propiedades para definir una animación: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animation-delay: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el tiempo de retardo entre el momento que se carga el elemento y el inicio de la secuencia de animación. Se especifica en unidades de tiempo, como segundos.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animation-direction: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el orden en que se reproducirán los fotogramas. Sus valores pueden ser: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alternate-reverse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animation-duration: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la duración de la secuencia de animación. Se especifica en unidades de tiempo, como segundos.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animation-iteration-count: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número de veces que la animación se repite. Si se indica el valor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infinite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animación se repite indefinidamente.</a:t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/>
        </p:nvSpPr>
        <p:spPr>
          <a:xfrm>
            <a:off x="407874" y="846873"/>
            <a:ext cx="8191839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 PARA ANIMACIONES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siguientes son las propiedades para definir una animación:</a:t>
            </a:r>
            <a:endParaRPr/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animation-name: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el nombre de la secuencia de animación. Se utiliza con la regla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@keyframes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animation-play-state: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 pausar y reanudar la secuencia de animación.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animation-timing-function: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cómo se muestran los fotogramas de la animación. Se pueden utilizar las funciones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ease-in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ease-out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ease-in-out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cubic-bezier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41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46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animation-fill-mode: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los valores que tendrán las propiedades al finalizar la animación.</a:t>
            </a:r>
            <a:endParaRPr/>
          </a:p>
          <a:p>
            <a:pPr indent="-1301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aplicar una animación, en el elemento que se desea animar se deben aplicar las propiedades anteriores.</a:t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407875" y="674773"/>
            <a:ext cx="7832611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LA SECUENCIA DE ANIMACIÓN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vez que se han definido las propiedades de la animación se debe definir la apariencia de la misma.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animación es una secuencia de fotogramas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fotograma describe cómo se muestra un elemento en un momento determinado de la animación.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indicar una secuencia de fotogramas se utiliza la regla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@keyframes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42875" lvl="0" marL="18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Existen dos fotogramas importantes</a:t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  <p:pic>
        <p:nvPicPr>
          <p:cNvPr descr="Difference between animation and transition in CSS - GeeksforGeeks" id="80" name="Google Shape;80;p7"/>
          <p:cNvPicPr preferRelativeResize="0"/>
          <p:nvPr/>
        </p:nvPicPr>
        <p:blipFill rotWithShape="1">
          <a:blip r:embed="rId3">
            <a:alphaModFix/>
          </a:blip>
          <a:srcRect b="2025" l="0" r="0" t="24285"/>
          <a:stretch/>
        </p:blipFill>
        <p:spPr>
          <a:xfrm>
            <a:off x="1883228" y="3196498"/>
            <a:ext cx="5377543" cy="184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407875" y="920370"/>
            <a:ext cx="4730182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LA SECUENCIA DE ANIMACIÓN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animación es una secuencia de 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fotogramas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fotograma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describe cómo se muestra un elemento en un momento determinado de la animación.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indicar una secuencia de fotogramas se utiliza la regla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@keyframes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fotograma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usa un porcentaje para definir en qué momento de la animación se muestra.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inicio de la animación es el 0% y el final de la misma es el 100%. Se deben especificar estos dos valores para que el navegador sepa dónde comenzar y terminar.</a:t>
            </a:r>
            <a:endParaRPr/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Estos dos fotogramas pueden definirse también identificándolos como 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  <p:pic>
        <p:nvPicPr>
          <p:cNvPr descr="New coding tool could aid computer programmers who are blind or have low  vision | Penn State University" id="88" name="Google Shape;88;p8"/>
          <p:cNvPicPr preferRelativeResize="0"/>
          <p:nvPr/>
        </p:nvPicPr>
        <p:blipFill rotWithShape="1">
          <a:blip r:embed="rId3">
            <a:alphaModFix/>
          </a:blip>
          <a:srcRect b="0" l="9957" r="35241" t="0"/>
          <a:stretch/>
        </p:blipFill>
        <p:spPr>
          <a:xfrm>
            <a:off x="5514948" y="920370"/>
            <a:ext cx="3081098" cy="375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>
            <a:off x="1515332" y="3622869"/>
            <a:ext cx="3960182" cy="93939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1515332" y="1331896"/>
            <a:ext cx="5686747" cy="172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76B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ANIMACIONES CON KEYFRAMES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407875" y="757113"/>
            <a:ext cx="707817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DEFINIENDO UNA ANIMACIÓN BÁSICA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Consideremos un código HTML que contenga únicamente textos en párrafos.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1576384" y="1404181"/>
            <a:ext cx="5572851" cy="15696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Lorem ipsum dolor, sit amet consectetur adipisicing elit.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Beatae quo adipisci rerum iure, est laudantium sunt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Ut expedita magnam, impedit blanditiis amet numquam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dolorum quasi asperiores fugiat beatae! Quo sint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Architecto possimus laboriosam delectus illo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consequuntur! Est molestiae qui quasi odio corporis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s-PE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407875" y="3216272"/>
            <a:ext cx="64713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definen las propiedades de la animación en el elemento </a:t>
            </a: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1580648" y="3692788"/>
            <a:ext cx="3818393" cy="83099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desplazamiento;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s-PE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5</a:t>
            </a:r>
            <a:r>
              <a:rPr b="0" lang="es-PE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PE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407875" y="4722641"/>
            <a:ext cx="814829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8275" lvl="0" marL="1800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el código anterior se está definiendo una animación con el nombre “</a:t>
            </a:r>
            <a:r>
              <a:rPr i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desplazamiento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” y se establece una duración de cinco segundos.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2021-11-09T04:06:18Z</dcterms:created>
  <dc:creator>Paul Vergel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