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715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  <p15:guide id="6" pos="4354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x4SXxEYJJoYZP4a4RNq49IWLk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B71D22-C355-42C5-A931-5AEFF30EC8E2}">
  <a:tblStyle styleId="{A8B71D22-C355-42C5-A931-5AEFF30EC8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 b="off" i="off"/>
      <a:tcStyle>
        <a:fill>
          <a:solidFill>
            <a:srgbClr val="DEE7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E7D0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FF3E9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FF3E9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  <p:guide pos="43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esdocu.com/docs/5.1/helpers/clearfix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Recordemos agregar la hoja de estilos de docs.css de bootstrap en ambos casos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88CC"/>
              </a:buClr>
              <a:buSzPts val="1200"/>
              <a:buFont typeface="Arial"/>
              <a:buNone/>
            </a:pPr>
            <a:r>
              <a:rPr b="0" lang="en-US" sz="1200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 sz="1200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lang="en-US" sz="1200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lang="en-US" sz="1200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"https://getbootstrap.com/docs/5.3/assets/css/docs.css"</a:t>
            </a:r>
            <a:r>
              <a:rPr b="0" lang="en-US" sz="1200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lang="en-US" sz="1200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lang="en-US" sz="1200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Agreguemos esta clase al body: 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"p-3 m-0 border-0 bd-example m-0 border-0 bd-example-row"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Recordemos agregar los CDNS de bootstrap</a:t>
            </a:r>
            <a:endParaRPr/>
          </a:p>
        </p:txBody>
      </p:sp>
      <p:sp>
        <p:nvSpPr>
          <p:cNvPr id="187" name="Google Shape;187;p1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https://getbootstrap.com/</a:t>
            </a:r>
            <a:endParaRPr/>
          </a:p>
        </p:txBody>
      </p:sp>
      <p:sp>
        <p:nvSpPr>
          <p:cNvPr id="40" name="Google Shape;40;p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También hay clases responsive </a:t>
            </a:r>
            <a:r>
              <a:rPr lang="en-US"/>
              <a:t>.order-first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y </a:t>
            </a:r>
            <a:r>
              <a:rPr lang="en-US"/>
              <a:t>.order-last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que cambian el </a:t>
            </a:r>
            <a:r>
              <a:rPr lang="en-US"/>
              <a:t>order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de un elemento aplicando </a:t>
            </a:r>
            <a:r>
              <a:rPr lang="en-US"/>
              <a:t>order: -1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y </a:t>
            </a:r>
            <a:r>
              <a:rPr lang="en-US"/>
              <a:t>order: 6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respectivamente. Estas clases también se pueden mezclar con las clases numeradas </a:t>
            </a:r>
            <a:r>
              <a:rPr lang="en-US"/>
              <a:t>.order-*</a:t>
            </a: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según sea necesario.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88CC"/>
              </a:buClr>
              <a:buSzPts val="1200"/>
              <a:buFont typeface="Arial"/>
              <a:buNone/>
            </a:pP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"p-3 m-0 border-0 bd-example m-0 border-0 bd-example-row"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Las clases se pueden usar junto con las utilidades para crear imágenes flotantes responsive. Asegúrate de envolver el contenido en un envoltorio </a:t>
            </a:r>
            <a:r>
              <a:rPr lang="en-US" u="sng">
                <a:solidFill>
                  <a:srgbClr val="0D6EFD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.clearfix</a:t>
            </a:r>
            <a:r>
              <a:rPr lang="en-US"/>
              <a:t> para borrar el flotante si el texto es más corto.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Responsive floated image</a:t>
            </a:r>
            <a:br>
              <a:rPr lang="en-US"/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https://getbootstrap.esdocu.com/docs/5.1/content/images/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"olddog2.png"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"img-fluid"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"imagen perro, puede encotrar complementario"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"resp.png"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"img-fluid"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"imagen rectangular de color celeste"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https://www.youtube.com/watch?v=Py5vlgaYcKE</a:t>
            </a:r>
            <a:endParaRPr/>
          </a:p>
        </p:txBody>
      </p:sp>
      <p:sp>
        <p:nvSpPr>
          <p:cNvPr id="54" name="Google Shape;54;p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https://getbootstrap.com/docs/5.3/getting-started/download/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https://www.youtube.com/watch?v=Py5vlgaYcKE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https://getbootstrap.com/</a:t>
            </a:r>
            <a:endParaRPr/>
          </a:p>
        </p:txBody>
      </p:sp>
      <p:sp>
        <p:nvSpPr>
          <p:cNvPr id="73" name="Google Shape;73;p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Agreguemos a nuestra etiqueta &lt;head&gt; algunos estilos adicionales: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88CC"/>
              </a:buClr>
              <a:buSzPts val="1200"/>
              <a:buFont typeface="Arial"/>
              <a:buNone/>
            </a:pP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"https://getbootstrap.com/docs/5.3/assets/css/docs.css"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lang="en-US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27"/>
            <p:cNvSpPr txBox="1"/>
            <p:nvPr/>
          </p:nvSpPr>
          <p:spPr>
            <a:xfrm>
              <a:off x="944054" y="5369051"/>
              <a:ext cx="19335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DISEÑO Y DESARROLLO WEB  •  SESIÓN 12</a:t>
              </a:r>
              <a:endParaRPr b="0" i="0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Google Shape;13;p27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it.ly/3CyUFs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esdocu.com/docs/5.1/layout/grid/#row-columns" TargetMode="External"/><Relationship Id="rId4" Type="http://schemas.openxmlformats.org/officeDocument/2006/relationships/hyperlink" Target="https://getbootstrap.esdocu.com/docs/5.1/layout/containers/" TargetMode="External"/><Relationship Id="rId5" Type="http://schemas.openxmlformats.org/officeDocument/2006/relationships/hyperlink" Target="http://bit.ly/3CyUFsA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etbootstrap.com/" TargetMode="External"/><Relationship Id="rId5" Type="http://schemas.openxmlformats.org/officeDocument/2006/relationships/hyperlink" Target="https://www.hostinger.es/tutoriales/como-crear-una-pagina-web/" TargetMode="External"/><Relationship Id="rId6" Type="http://schemas.openxmlformats.org/officeDocument/2006/relationships/hyperlink" Target="https://www.hostinger.es/tutoriales/que-es-html" TargetMode="External"/><Relationship Id="rId7" Type="http://schemas.openxmlformats.org/officeDocument/2006/relationships/hyperlink" Target="https://www.hostinger.es/tutoriales/que-es-cs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etbootstrap.esdocu.com/docs/5.1/utilities/float/" TargetMode="External"/><Relationship Id="rId4" Type="http://schemas.openxmlformats.org/officeDocument/2006/relationships/hyperlink" Target="https://getbootstrap.esdocu.com/docs/5.1/utilities/text/#text-alignment" TargetMode="External"/><Relationship Id="rId5" Type="http://schemas.openxmlformats.org/officeDocument/2006/relationships/hyperlink" Target="https://getbootstrap.esdocu.com/docs/5.1/utilities/spacing/#horizontal-centering" TargetMode="External"/><Relationship Id="rId6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bootstrap5/index.php" TargetMode="External"/><Relationship Id="rId4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hostinger.com/tutorials/what-is-bootstrap/#Basic_Functions_of_Bootstra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docs/4.4/getting-started/download/" TargetMode="External"/><Relationship Id="rId4" Type="http://schemas.openxmlformats.org/officeDocument/2006/relationships/hyperlink" Target="https://rockcontent.com/es/blog/que-es-un-dominio/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CSS_Flexible_Box_Layout/Basic_Concepts_of_Flexbox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121971" y="1741949"/>
            <a:ext cx="4105906" cy="7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 A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056645" y="3062021"/>
            <a:ext cx="32649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Instalación de Bootstrap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estructura de cuadricula y puntos de corte de Bootstrap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Contenedores, filas y columnas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"/>
          <p:cNvSpPr/>
          <p:nvPr/>
        </p:nvSpPr>
        <p:spPr>
          <a:xfrm>
            <a:off x="3289191" y="2574693"/>
            <a:ext cx="3499826" cy="193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  UNIDAD DE APRENDIZAJE 4</a:t>
            </a:r>
            <a:endParaRPr b="1" i="0" sz="1400" u="none" cap="none" strike="noStrike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647471" y="3062021"/>
            <a:ext cx="32765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Columnas de ancho determinado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Ajustes responsive a columnas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Imágenes en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322691" y="1099126"/>
            <a:ext cx="8680861" cy="305723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407875" y="757113"/>
            <a:ext cx="70781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Grid de bootstrap (cuadrícula)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407874" y="1189109"/>
            <a:ext cx="8510494" cy="280076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"https://cdn.jsdelivr.net/npm/bootstrap@5.3.0/dist/css/bootstrap.min.css"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"https://getbootstrap.com/docs/5.3/assets/css/docs.css"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&gt;Bootstrap Grid&lt;/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"https://cdn.jsdelivr.net/npm/bootstrap@5.3.0/dist/js/bootstrap.bundle.min.js"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"p-3 m-0 border-0 bd-example m-0 border-0 bd-example-row"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"container text-center"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&gt;1 of 2&lt;/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2 of 2&lt;/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&gt;1 of 3&lt;/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&gt;2 of 3&lt;/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&gt;3 of 3&lt;/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1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1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407874" y="4246347"/>
            <a:ext cx="814829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Veamos y pongamos a prueba un ejemplo más complejo con más filas y columnas.</a:t>
            </a:r>
            <a:endParaRPr b="1" i="0" sz="16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407875" y="757113"/>
            <a:ext cx="70781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Grid de bootstrap (cuadrícula)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407874" y="1045996"/>
            <a:ext cx="814829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tabla podemos ver los estilos definidos por las clases de Bootstrap para la cuadrícula.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822" y="1500801"/>
            <a:ext cx="7772400" cy="298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407875" y="757113"/>
            <a:ext cx="70781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Breakpoints (Puntos de corte)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407874" y="1167615"/>
            <a:ext cx="814829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Los breakpoints son anchos personalizables que determinan cómo se comporta tu diseño responsive en los tamaños de dispositivo o viewport en Bootstrap.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407874" y="1824339"/>
            <a:ext cx="8148295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Los breakpoints son los componentes básicos del diseño responsive.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Se usan para controlar cuándo se puede adaptar tu diseño a un viewport particular o tamaño de dispositivo.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Media queries para diseñar tu CSS por breakpoint.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Los media queries son una función de CSS que te permite aplicar estilos de forma condicional en función de un conjunto de parámetros del navegador y del sistema operativo.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Mobile first, el diseño responsive es el objetivo.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El CSS de Bootstrap tiene como objetivo aplicar el mínimo de estilos para hacer que un diseño funcione en el breakpoint más pequeño, y luego capas de estilos para ajustar ese diseño para dispositivos más grandes. Esto optimiza tu CSS, mejora el tiempo de renderizado y proporciona una gran experiencia para tus visitantes.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492408" y="800187"/>
            <a:ext cx="7821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Breakpoints disponibles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492409" y="1162705"/>
            <a:ext cx="782172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Bootstrap incluye seis breakpoints predeterminados, a veces denominados </a:t>
            </a:r>
            <a:r>
              <a:rPr b="0" i="1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niveles de cuadrícula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para compilar de forma responsive.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3"/>
          <p:cNvGraphicFramePr/>
          <p:nvPr/>
        </p:nvGraphicFramePr>
        <p:xfrm>
          <a:off x="1349829" y="2133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{A8B71D22-C355-42C5-A931-5AEFF30EC8E2}</a:tableStyleId>
              </a:tblPr>
              <a:tblGrid>
                <a:gridCol w="1976625"/>
                <a:gridCol w="2065125"/>
                <a:gridCol w="2065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Breakpoint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Infijo de clase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Dimensiones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X-Small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None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&gt; 576px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Small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≥576px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Medium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</a:rPr>
                        <a:t>md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≥768px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Large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</a:rPr>
                        <a:t>lg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≥992px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Extra large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</a:rPr>
                        <a:t>xl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≥1200px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Extra extra large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</a:rPr>
                        <a:t>xxl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≥1400px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7875" y="757113"/>
            <a:ext cx="7821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Breakpoints disponibles</a:t>
            </a:r>
            <a:endParaRPr b="1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407875" y="1465110"/>
            <a:ext cx="452335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Cada breakpoint se eligió para contener cómodamente contenedores cuyos anchos son múltiplos de 12.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Los breakpoints también son representativos de un subconjunto de tamaños de dispositivos comunes y dimensiones de viewports; no se dirigen específicamente a cada caso de uso o dispositivo.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En cambio, los rangos brindan una base sólida y consistente para desarrollar casi cualquier dispositivo.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5368422" y="1615621"/>
            <a:ext cx="3231292" cy="231170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5451595" y="1700251"/>
            <a:ext cx="3071919" cy="212365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$stylesheet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:(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xs: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sm: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576</a:t>
            </a:r>
            <a:r>
              <a:rPr b="0" i="0" lang="en-US" sz="1200" u="none" cap="none" strike="noStrike">
                <a:solidFill>
                  <a:srgbClr val="C2D59B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md: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768</a:t>
            </a:r>
            <a:r>
              <a:rPr b="0" i="0" lang="en-US" sz="1200" u="none" cap="none" strike="noStrike">
                <a:solidFill>
                  <a:srgbClr val="C2D59B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200" u="none" cap="none" strike="noStrike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lg: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992</a:t>
            </a:r>
            <a:r>
              <a:rPr b="0" i="0" lang="en-US" sz="1200" u="none" cap="none" strike="noStrike">
                <a:solidFill>
                  <a:srgbClr val="C2D59B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200" u="none" cap="none" strike="noStrike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xl: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1200</a:t>
            </a:r>
            <a:r>
              <a:rPr b="0" i="0" lang="en-US" sz="1200" u="none" cap="none" strike="noStrike">
                <a:solidFill>
                  <a:srgbClr val="C2D59B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xxl: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1400</a:t>
            </a:r>
            <a:r>
              <a:rPr b="0" i="0" lang="en-US" sz="1200" u="none" cap="none" strike="noStrike">
                <a:solidFill>
                  <a:srgbClr val="C2D59B"/>
                </a:solidFill>
                <a:latin typeface="Consolas"/>
                <a:ea typeface="Consolas"/>
                <a:cs typeface="Consolas"/>
                <a:sym typeface="Consolas"/>
              </a:rPr>
              <a:t>px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CONTENEDORES, FILAS Y COLUMNAS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CONTENEDORES FILAS Y COLUMNAS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07875" y="757113"/>
            <a:ext cx="7821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Contenedores</a:t>
            </a:r>
            <a:endParaRPr b="1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07875" y="1075619"/>
            <a:ext cx="8148296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Los contenedores son un bloque de construcción fundamental de Bootstrap que contienen, rellenan y alinean tu contenido dentro de un dispositivo o viewport determinado.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sng" cap="none" strike="noStrike">
                <a:solidFill>
                  <a:srgbClr val="0D6EF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16"/>
          <p:cNvGraphicFramePr/>
          <p:nvPr/>
        </p:nvGraphicFramePr>
        <p:xfrm>
          <a:off x="407875" y="1883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{A8B71D22-C355-42C5-A931-5AEFF30EC8E2}</a:tableStyleId>
              </a:tblPr>
              <a:tblGrid>
                <a:gridCol w="1310825"/>
                <a:gridCol w="1173000"/>
                <a:gridCol w="1173000"/>
                <a:gridCol w="1173000"/>
                <a:gridCol w="1173000"/>
                <a:gridCol w="1173000"/>
                <a:gridCol w="1173000"/>
              </a:tblGrid>
              <a:tr h="2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Extra small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/>
                        <a:t>&gt; 576px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Small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≥576px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Medium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≥768px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Large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≥992px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X-Large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≥1200px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XX-Large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≥1400px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540px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720px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960px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11400px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1320px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 - sm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720px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11400px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1320px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 - md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720px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960px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11400px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1320px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3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 - lg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960px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11400px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1320px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 - xk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11400px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1320px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6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 - xxl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/>
                        <a:t>1320px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.container - fluid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70" name="Google Shape;170;p16"/>
          <p:cNvCxnSpPr/>
          <p:nvPr/>
        </p:nvCxnSpPr>
        <p:spPr>
          <a:xfrm>
            <a:off x="407875" y="2399780"/>
            <a:ext cx="1304015" cy="0"/>
          </a:xfrm>
          <a:prstGeom prst="straightConnector1">
            <a:avLst/>
          </a:prstGeom>
          <a:noFill/>
          <a:ln cap="flat" cmpd="sng" w="19050">
            <a:solidFill>
              <a:srgbClr val="9BBC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1711890" y="1883687"/>
            <a:ext cx="0" cy="516093"/>
          </a:xfrm>
          <a:prstGeom prst="straightConnector1">
            <a:avLst/>
          </a:prstGeom>
          <a:noFill/>
          <a:ln cap="flat" cmpd="sng" w="19050">
            <a:solidFill>
              <a:srgbClr val="9BBC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CONTENEDORES FILAS Y COLUMNAS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07875" y="674773"/>
            <a:ext cx="7821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Filas y Columnas</a:t>
            </a:r>
            <a:endParaRPr b="1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07875" y="993279"/>
            <a:ext cx="814829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Las columnas se basan en la arquitectura flexbox de la cuadrícula.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Flexbox significa que tenemos opciones para cambiar columnas individuales y </a:t>
            </a:r>
            <a:r>
              <a:rPr b="0" i="0" lang="en-US" sz="1600" u="sng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modificar grupos de columnas en el nivel de fila</a:t>
            </a:r>
            <a:r>
              <a:rPr b="0" i="0" lang="en-US" sz="1600" u="none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Al crear diseños de cuadrícula, todo el contenido va en columnas.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La jerarquía de la cuadrícula de Bootstrap va desde </a:t>
            </a:r>
            <a:r>
              <a:rPr b="0" i="0" lang="en-US" sz="1600" u="sng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de fila a columna hasta tu contenido. En raras ocasiones, puedes combinar contenido y columna, pero ten en cuenta que puede haber consecuencias no deseadas.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sng" cap="none" strike="noStrike">
                <a:solidFill>
                  <a:srgbClr val="0D6EF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50030" y="2679055"/>
            <a:ext cx="7818193" cy="81767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33204" y="2763685"/>
            <a:ext cx="7614562" cy="6463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 align-self-start"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Una de tres columnas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 align-self-start"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Una de tres columnas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 align-self-start"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Una de tres columnas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6">
            <a:alphaModFix/>
          </a:blip>
          <a:srcRect b="10802" l="2702" r="2416" t="10105"/>
          <a:stretch/>
        </p:blipFill>
        <p:spPr>
          <a:xfrm>
            <a:off x="760021" y="4352695"/>
            <a:ext cx="7374576" cy="81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109" y="3705653"/>
            <a:ext cx="7772400" cy="64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CONTENEDORES FILAS Y COLUMNAS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07875" y="674773"/>
            <a:ext cx="7821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Filas y Columnas</a:t>
            </a:r>
            <a:endParaRPr b="1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4044" l="482" r="1547" t="4461"/>
          <a:stretch/>
        </p:blipFill>
        <p:spPr>
          <a:xfrm>
            <a:off x="1299125" y="3156030"/>
            <a:ext cx="6711813" cy="1530254"/>
          </a:xfrm>
          <a:prstGeom prst="rect">
            <a:avLst/>
          </a:prstGeom>
          <a:noFill/>
          <a:ln cap="flat" cmpd="sng" w="9525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18"/>
          <p:cNvSpPr/>
          <p:nvPr/>
        </p:nvSpPr>
        <p:spPr>
          <a:xfrm>
            <a:off x="531864" y="1028716"/>
            <a:ext cx="7818193" cy="173823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15038" y="1113346"/>
            <a:ext cx="7614562" cy="15696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"p-3 m-0 border-0 bd-example m-0 border-0 bd-example-row bd-example-row-flex-cols"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"container text-center"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 align-self-start"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&gt;Una de 3 columnas&lt;/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 align-self-center"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&gt;Una de 3 columnas&lt;/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 align-self-end"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&gt;Una de 3 columnas&lt;/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424252" y="3703125"/>
            <a:ext cx="7966170" cy="125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COLUMNAS DE ANCHO DETERMINADO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07875" y="810908"/>
            <a:ext cx="8164205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Bootstrap?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 un framework de desarrollo web gratuito y de código abierto. Está diseñado para facilitar el proceso de desarrollo de los sitios web responsivos y orientados a los dispositivos móviles, proporcionando una colección de sintaxis para diseños de plantillas.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otras palabras, Bootstrap ayuda a los desarrolladores a </a:t>
            </a: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construir sitios web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mucho más rápido, ya que no tienen que preocuparse por los comandos y funciones básicas.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 de scripts basados en </a:t>
            </a: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y JS para diversas funciones y componentes relacionados con el diseño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de las razones por las que Bootstrap es tan popular entre los desarrolladores y diseñadores web es que tiene una estructura de archivos sencilla. Sus archivos están compilados para facilitar el acceso y sólo se requieren conocimientos básicos de HTML, CSS y JS para modificarlos.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675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/>
        </p:nvSpPr>
        <p:spPr>
          <a:xfrm>
            <a:off x="511033" y="845068"/>
            <a:ext cx="802668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Columnas de ancho fijo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Usa las clases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.order-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para controlar el </a:t>
            </a: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orden visual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de tu contenido y mantener las columnas de ancho fijo. Estas clases son responsive, por lo que puedes establecer el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por breakpoint (por ejemplo,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.order-1.order-md-2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). Incluye soporte para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a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en los seis niveles de cuadrícula.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COLUMNAS DE ANCHO DETERMINADO</a:t>
            </a:r>
            <a:endParaRPr b="0" i="0" sz="1700" u="none" cap="none" strike="noStrike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511" y="3733812"/>
            <a:ext cx="7772400" cy="1252378"/>
          </a:xfrm>
          <a:prstGeom prst="rect">
            <a:avLst/>
          </a:prstGeom>
          <a:noFill/>
          <a:ln cap="flat" cmpd="sng" w="9525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0"/>
          <p:cNvSpPr/>
          <p:nvPr/>
        </p:nvSpPr>
        <p:spPr>
          <a:xfrm>
            <a:off x="759511" y="2357370"/>
            <a:ext cx="7778202" cy="101004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842684" y="2442001"/>
            <a:ext cx="7614562" cy="83099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 order-last"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Primero en el DOM, ordenando último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Segundo en el DOM, sin ordenamiento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 order-first"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Tercero en el DOM, ordenado primero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424252" y="3703125"/>
            <a:ext cx="7966170" cy="78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AJUSTES RESPONSIVE A COLUMNAS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/>
        </p:nvSpPr>
        <p:spPr>
          <a:xfrm>
            <a:off x="407875" y="992844"/>
            <a:ext cx="777820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Las clases .col-* también se pueden usar fuera de una .row para dar a un elemento un ancho específico. Siempre que las clases de columna se utilicen como elementos hijos no directos de una fila, se omiten los rellenos.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675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AJUSTE RESPONSIVE A COLUMNAS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26675" t="0"/>
          <a:stretch/>
        </p:blipFill>
        <p:spPr>
          <a:xfrm>
            <a:off x="1557902" y="3095602"/>
            <a:ext cx="5699051" cy="1626554"/>
          </a:xfrm>
          <a:prstGeom prst="rect">
            <a:avLst/>
          </a:prstGeom>
          <a:noFill/>
          <a:ln cap="flat" cmpd="sng" w="9525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2"/>
          <p:cNvSpPr/>
          <p:nvPr/>
        </p:nvSpPr>
        <p:spPr>
          <a:xfrm>
            <a:off x="407875" y="2165106"/>
            <a:ext cx="7778202" cy="62436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91048" y="2249737"/>
            <a:ext cx="7614562" cy="6463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"col-3 bg-light p-3 border"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.col-3: width of 25% 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"col-sm-9 bg-light p-3 border"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.col-sm-9:ancho de 75% por encima del brakpoint sm 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424252" y="3703125"/>
            <a:ext cx="7966170" cy="78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EN BOOTSTRAP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Imagenes  en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24732" y="823682"/>
            <a:ext cx="75636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Las imágenes en Bootstrap se hacen responsive con .img-fluid. Esto aplica max-width: 100%; y height: auto; a la imagen para que se escale con el ancho de su elemento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24732" y="2039185"/>
            <a:ext cx="816206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Alinea las imágenes con las </a:t>
            </a:r>
            <a:r>
              <a:rPr b="0" i="0" lang="en-US" sz="1600" u="sng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clases flotantes auxiliares</a:t>
            </a:r>
            <a:r>
              <a:rPr b="0" i="0" lang="en-US" sz="1600" u="none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b="0" i="0" lang="en-US" sz="1600" u="sng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clases de alineación de texto</a:t>
            </a:r>
            <a:r>
              <a:rPr b="0" i="0" lang="en-US" sz="1600" u="none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Las imágenes a nivel de block se pueden centrar usando </a:t>
            </a:r>
            <a:r>
              <a:rPr b="0" i="0" lang="en-US" sz="1600" u="sng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 clase de utilidad de margen .mx-auto</a:t>
            </a:r>
            <a:r>
              <a:rPr b="0" i="0" lang="en-US" sz="1600" u="none" cap="none" strike="noStrike">
                <a:solidFill>
                  <a:srgbClr val="276B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0625" y="3605530"/>
            <a:ext cx="5066414" cy="1620255"/>
          </a:xfrm>
          <a:prstGeom prst="rect">
            <a:avLst/>
          </a:prstGeom>
          <a:noFill/>
          <a:ln cap="flat" cmpd="sng" w="9525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24"/>
          <p:cNvSpPr/>
          <p:nvPr/>
        </p:nvSpPr>
        <p:spPr>
          <a:xfrm>
            <a:off x="524732" y="1553031"/>
            <a:ext cx="4064700" cy="43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601105" y="1633757"/>
            <a:ext cx="3912000" cy="276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"…"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"img-fluid"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alt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"…"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524732" y="2785122"/>
            <a:ext cx="5863716" cy="64993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607905" y="2869752"/>
            <a:ext cx="5710969" cy="46166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"…"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"rounded float-start"</a:t>
            </a:r>
            <a:endParaRPr b="0" i="0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alt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"…"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"…"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"rounded float-end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"…"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407874" y="995603"/>
            <a:ext cx="7832611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Bootstrap es un framework de CSS usado para construir rapidamente estructuras MOBILE FIRST.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02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Instalar bootstrap es muy sencillo usando sus 2 versiones principales.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02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 bootstrap todos los elementos a desarrollar y estructurar son responsive por defecto.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02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/>
        </p:nvSpPr>
        <p:spPr>
          <a:xfrm>
            <a:off x="398994" y="724844"/>
            <a:ext cx="8309577" cy="4456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5 recuperado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https://www.w3schools.com/bootstrap5/index.php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bootstrap. Recuperado 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https://getbootstrap.com/docs/5.3/getting-started/introduction/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bootstrap. Recuperado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https://www.hostinger.com/tutorials/what-is-bootstrap/#Basic_Functions_of_Bootstrap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66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BIBLIOGRAFÍA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424252" y="3703125"/>
            <a:ext cx="7966170" cy="73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INSTALACIÓN DE BOOTSTRAP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407875" y="898246"/>
            <a:ext cx="4849925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Hay diferentes formas de instalar este framework.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de ellas es descargando la versión compilada de los códigos CSS y JavaScript en la</a:t>
            </a:r>
            <a:r>
              <a:rPr b="0" i="0" lang="en-US" sz="1600" u="none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600" u="sng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página de Bootstrap</a:t>
            </a:r>
            <a:r>
              <a:rPr b="0" i="0" lang="en-US" sz="1600" u="none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guardarlos en nuestra carpeta local.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Otra opción sin tener que descargar los archivos  es acceder a la estructura sin necesidad de instalarlos en el servidor.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la práctica, los archivos de instalación están en otro </a:t>
            </a:r>
            <a:r>
              <a:rPr b="0" i="0" lang="en-US" sz="1600" u="sng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dominio</a:t>
            </a:r>
            <a:r>
              <a:rPr b="0" i="0" lang="en-US" sz="1600" u="none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 sea en otro DNS.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eso, tan solo debemos usar los enlaces para acceder o Bootstrap CDN y, de esa forma, agregarle las referencias a los archivos necesarios para su uso.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INSTALACIÓN DE BOOTSTRAP</a:t>
            </a:r>
            <a:endParaRPr b="0" i="0" sz="1700" u="none" cap="none" strike="noStrike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otstrap · The most popular HTML, CSS, and JS library in the world." id="58" name="Google Shape;58;p4"/>
          <p:cNvPicPr preferRelativeResize="0"/>
          <p:nvPr/>
        </p:nvPicPr>
        <p:blipFill rotWithShape="1">
          <a:blip r:embed="rId5">
            <a:alphaModFix/>
          </a:blip>
          <a:srcRect b="0" l="24880" r="24880" t="0"/>
          <a:stretch/>
        </p:blipFill>
        <p:spPr>
          <a:xfrm>
            <a:off x="5606143" y="1055914"/>
            <a:ext cx="3249371" cy="323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/>
        </p:nvSpPr>
        <p:spPr>
          <a:xfrm>
            <a:off x="407875" y="920370"/>
            <a:ext cx="47301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Instalando versión compilada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INSTALACIÓN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361440" y="1361655"/>
            <a:ext cx="521388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Descarguemos la versión compilada desde la web de bootstrap (getbootstrap.com)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Ubiquemos el archivo para descomprimirlo en la misma carpeta de nuestro documento.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Finalmente debemos vincular los 2 archivos principales de bootstrap su css y su js en nuestra etiqueta &lt;head&gt;.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bootstrap.min.css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bootstrap.min.js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12233" l="0" r="9502" t="0"/>
          <a:stretch/>
        </p:blipFill>
        <p:spPr>
          <a:xfrm>
            <a:off x="5782829" y="1155224"/>
            <a:ext cx="2999731" cy="20621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>
            <a:off x="812812" y="4015879"/>
            <a:ext cx="6971709" cy="82572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901792" y="4117903"/>
            <a:ext cx="6793748" cy="6463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"bootstrap/css/bootstrap.min.css"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"bootstrap/js/bootstrap.min.js"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4168167" y="674773"/>
            <a:ext cx="4529519" cy="296285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≈¬¬¬ççç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407875" y="920370"/>
            <a:ext cx="47301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Instalando mediante CDN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INSTALACIÓN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407875" y="1473744"/>
            <a:ext cx="376029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debemos copiar el CSS y el JS desde la web de bootstrap (getbootstrap.com)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 debemos vincular los 2 documentos principales de bootstrap en nuestra etiqueta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315" y="775020"/>
            <a:ext cx="4368328" cy="27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/>
          <p:nvPr/>
        </p:nvSpPr>
        <p:spPr>
          <a:xfrm>
            <a:off x="407875" y="3913030"/>
            <a:ext cx="8289811" cy="122341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05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"https://cdn.jsdelivr.net/npm/bootstrap@5.3.0/dist/css/bootstrap.min.css"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"sha384-9ndCyUaIbzAi2FUVXJi0CjmCapSmO7SnpJef0486qhLnuZ2cdeRhO02iuK6FUUVM"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6688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05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"https://cdn.jsdelivr.net/npm/bootstrap@5.3.0/dist/js/bootstrap.bundle.min.js"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"sha384-geWF76RCwLtnZ8qwWowPQNguL3RmwHVBC9FhGdlKrxdiJJigb/j/68SIy3Te4Bkz"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05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05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05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424252" y="3703125"/>
            <a:ext cx="7966170" cy="1125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407875" y="920370"/>
            <a:ext cx="47301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Grid de bootstrap (cuadrícula)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407875" y="1228147"/>
            <a:ext cx="85075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El sistema de cuadrícula (grid) de Bootstrap utiliza una serie de contenedores, filas y columnas para diseñar y alinear el contenido. Está construido con</a:t>
            </a:r>
            <a:r>
              <a:rPr b="0" i="0" lang="en-US" sz="1800" u="none" cap="none" strike="noStrike">
                <a:solidFill>
                  <a:srgbClr val="1F85A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sng" cap="none" strike="noStrike">
                <a:solidFill>
                  <a:srgbClr val="1F85A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flexbox</a:t>
            </a:r>
            <a:r>
              <a:rPr b="0" i="0" lang="en-US" sz="1800" u="none" cap="none" strike="noStrike">
                <a:solidFill>
                  <a:srgbClr val="1F85A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y es completamente responsive. A continuación se muestra un ejemplo y una explicación detallada de cómo se compone el sistema de cuadrícula.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Bootstrap in Coding: How to Use It Effectively" id="96" name="Google Shape;96;p8"/>
          <p:cNvPicPr preferRelativeResize="0"/>
          <p:nvPr/>
        </p:nvPicPr>
        <p:blipFill rotWithShape="1">
          <a:blip r:embed="rId4">
            <a:alphaModFix/>
          </a:blip>
          <a:srcRect b="0" l="0" r="0" t="11017"/>
          <a:stretch/>
        </p:blipFill>
        <p:spPr>
          <a:xfrm>
            <a:off x="2092608" y="2585355"/>
            <a:ext cx="5138057" cy="239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799307" y="1401831"/>
            <a:ext cx="5686747" cy="211233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ESTRUCTURA DE CUADRÍCULA Y PUNTOS DE CORTE DE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407875" y="757113"/>
            <a:ext cx="70781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Grid de bootstrap (cuadrícula)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1860359" y="1474117"/>
            <a:ext cx="5572851" cy="19389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"p-3 m-0 border-0 bd-example m-0 border-0 bd-example-row"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"container text-center"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Columna 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Columna 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DBB88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22AA44"/>
                </a:solidFill>
                <a:latin typeface="Arial"/>
                <a:ea typeface="Arial"/>
                <a:cs typeface="Arial"/>
                <a:sym typeface="Arial"/>
              </a:rPr>
              <a:t>"col"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Columna 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22558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6688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407875" y="3612805"/>
            <a:ext cx="8148296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ejemplo anterior crea tres columnas de igual ancho en todos los dispositivos y viewports utilizando las clases de cuadrícula predefinidas de bootstrap.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Esas columnas están centradas en la página con el </a:t>
            </a:r>
            <a:r>
              <a:rPr b="1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.container text-center.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2021-11-09T04:06:18Z</dcterms:created>
  <dc:creator>Paul Vergel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