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guide id="6" pos="4354">
          <p15:clr>
            <a:srgbClr val="A4A3A4"/>
          </p15:clr>
        </p15:guide>
      </p15:sldGuideLst>
    </p:ext>
    <p:ext uri="GoogleSlidesCustomDataVersion2">
      <go:slidesCustomData xmlns:go="http://customooxmlschemas.google.com/" r:id="rId28" roundtripDataSignature="AMtx7mhRrGScHiUVMpnZ4OnHpNxkCVqH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 pos="435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 name="Google Shape;26;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7" name="Google Shape;27;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https://getbootstrap.com/docs/5.3/customize/options/</a:t>
            </a:r>
            <a:endParaRPr/>
          </a:p>
        </p:txBody>
      </p:sp>
      <p:sp>
        <p:nvSpPr>
          <p:cNvPr id="106" name="Google Shape;106;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5" name="Google Shape;115;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22" name="Google Shape;122;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FF"/>
              </a:buClr>
              <a:buSzPts val="1200"/>
              <a:buFont typeface="Arial"/>
              <a:buNone/>
            </a:pPr>
            <a:r>
              <a:rPr b="0" lang="en-US">
                <a:solidFill>
                  <a:srgbClr val="FF00FF"/>
                </a:solidFill>
                <a:latin typeface="Arial"/>
                <a:ea typeface="Arial"/>
                <a:cs typeface="Arial"/>
                <a:sym typeface="Arial"/>
              </a:rPr>
              <a:t>Para agregarle más funcionalidades, vinculemos el bundle de JS.</a:t>
            </a:r>
            <a:endParaRPr/>
          </a:p>
          <a:p>
            <a:pPr indent="0" lvl="0" marL="0" marR="0" rtl="0" algn="l">
              <a:lnSpc>
                <a:spcPct val="100000"/>
              </a:lnSpc>
              <a:spcBef>
                <a:spcPts val="0"/>
              </a:spcBef>
              <a:spcAft>
                <a:spcPts val="0"/>
              </a:spcAft>
              <a:buClr>
                <a:srgbClr val="FF00FF"/>
              </a:buClr>
              <a:buSzPts val="1200"/>
              <a:buFont typeface="Arial"/>
              <a:buNone/>
            </a:pPr>
            <a:r>
              <a:rPr b="0" lang="en-US">
                <a:solidFill>
                  <a:srgbClr val="FF00FF"/>
                </a:solidFill>
                <a:latin typeface="Arial"/>
                <a:ea typeface="Arial"/>
                <a:cs typeface="Arial"/>
                <a:sym typeface="Arial"/>
              </a:rPr>
              <a:t>&lt;</a:t>
            </a:r>
            <a:r>
              <a:rPr b="0" lang="en-US">
                <a:solidFill>
                  <a:srgbClr val="9CDCFE"/>
                </a:solidFill>
                <a:latin typeface="Arial"/>
                <a:ea typeface="Arial"/>
                <a:cs typeface="Arial"/>
                <a:sym typeface="Arial"/>
              </a:rPr>
              <a:t>script</a:t>
            </a:r>
            <a:r>
              <a:rPr b="0" lang="en-US">
                <a:solidFill>
                  <a:srgbClr val="D4D4D4"/>
                </a:solidFill>
                <a:latin typeface="Arial"/>
                <a:ea typeface="Arial"/>
                <a:cs typeface="Arial"/>
                <a:sym typeface="Arial"/>
              </a:rPr>
              <a:t> </a:t>
            </a:r>
            <a:r>
              <a:rPr b="0" lang="en-US">
                <a:solidFill>
                  <a:srgbClr val="DD6A6F"/>
                </a:solidFill>
                <a:latin typeface="Arial"/>
                <a:ea typeface="Arial"/>
                <a:cs typeface="Arial"/>
                <a:sym typeface="Arial"/>
              </a:rPr>
              <a:t>src</a:t>
            </a:r>
            <a:r>
              <a:rPr b="0" lang="en-US">
                <a:solidFill>
                  <a:srgbClr val="D4D4D4"/>
                </a:solidFill>
                <a:latin typeface="Arial"/>
                <a:ea typeface="Arial"/>
                <a:cs typeface="Arial"/>
                <a:sym typeface="Arial"/>
              </a:rPr>
              <a:t>=</a:t>
            </a:r>
            <a:r>
              <a:rPr b="0" lang="en-US">
                <a:solidFill>
                  <a:srgbClr val="569CD6"/>
                </a:solidFill>
                <a:latin typeface="Arial"/>
                <a:ea typeface="Arial"/>
                <a:cs typeface="Arial"/>
                <a:sym typeface="Arial"/>
              </a:rPr>
              <a:t>"https://cdn.jsdelivr.net/npm/bootstrap@5.3.1/dist/js/bootstrap.bundle.min.js"</a:t>
            </a:r>
            <a:r>
              <a:rPr b="0" lang="en-US">
                <a:solidFill>
                  <a:srgbClr val="FF00FF"/>
                </a:solidFill>
                <a:latin typeface="Arial"/>
                <a:ea typeface="Arial"/>
                <a:cs typeface="Arial"/>
                <a:sym typeface="Arial"/>
              </a:rPr>
              <a:t>&gt;&lt;/</a:t>
            </a:r>
            <a:r>
              <a:rPr b="0" lang="en-US">
                <a:solidFill>
                  <a:srgbClr val="9CDCFE"/>
                </a:solidFill>
                <a:latin typeface="Arial"/>
                <a:ea typeface="Arial"/>
                <a:cs typeface="Arial"/>
                <a:sym typeface="Arial"/>
              </a:rPr>
              <a:t>script</a:t>
            </a:r>
            <a:r>
              <a:rPr b="0" lang="en-US">
                <a:solidFill>
                  <a:srgbClr val="FF00FF"/>
                </a:solidFill>
                <a:latin typeface="Arial"/>
                <a:ea typeface="Arial"/>
                <a:cs typeface="Arial"/>
                <a:sym typeface="Arial"/>
              </a:rPr>
              <a:t>&gt;</a:t>
            </a:r>
            <a:endParaRPr b="0">
              <a:solidFill>
                <a:srgbClr val="D4D4D4"/>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33" name="Google Shape;133;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42" name="Google Shape;142;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49" name="Google Shape;149;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57" name="Google Shape;157;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73" name="Google Shape;173;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https://icons.getbootstrap.com/</a:t>
            </a:r>
            <a:endParaRPr/>
          </a:p>
        </p:txBody>
      </p:sp>
      <p:sp>
        <p:nvSpPr>
          <p:cNvPr id="180" name="Google Shape;180;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https://getbootstrap.com/docs/3.3/components/</a:t>
            </a:r>
            <a:endParaRPr/>
          </a:p>
          <a:p>
            <a:pPr indent="0" lvl="0" marL="0" rtl="0" algn="l">
              <a:lnSpc>
                <a:spcPct val="100000"/>
              </a:lnSpc>
              <a:spcBef>
                <a:spcPts val="0"/>
              </a:spcBef>
              <a:spcAft>
                <a:spcPts val="0"/>
              </a:spcAft>
              <a:buSzPts val="1400"/>
              <a:buNone/>
            </a:pPr>
            <a:r>
              <a:rPr lang="en-US">
                <a:latin typeface="Arial"/>
                <a:ea typeface="Arial"/>
                <a:cs typeface="Arial"/>
                <a:sym typeface="Arial"/>
              </a:rPr>
              <a:t>https://getbootstrap.com/docs/5.3/examples/</a:t>
            </a:r>
            <a:endParaRPr/>
          </a:p>
        </p:txBody>
      </p:sp>
      <p:sp>
        <p:nvSpPr>
          <p:cNvPr id="40" name="Google Shape;40;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https://github.com/twbs/icons/releases/tag/v1.10.5</a:t>
            </a:r>
            <a:endParaRPr/>
          </a:p>
        </p:txBody>
      </p:sp>
      <p:sp>
        <p:nvSpPr>
          <p:cNvPr id="187" name="Google Shape;187;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196" name="Google Shape;196;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204" name="Google Shape;204;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 name="Google Shape;48;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Recordemos trabajar, con nuestro CDN de bootstrap activo o vincular localmente bootstrap.</a:t>
            </a:r>
            <a:endParaRPr/>
          </a:p>
        </p:txBody>
      </p:sp>
      <p:sp>
        <p:nvSpPr>
          <p:cNvPr id="49" name="Google Shape;49;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0" name="Google Shape;60;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https://getbootstrap.com/docs/5.3/content/typography/</a:t>
            </a:r>
            <a:endParaRPr/>
          </a:p>
        </p:txBody>
      </p:sp>
      <p:sp>
        <p:nvSpPr>
          <p:cNvPr id="67" name="Google Shape;67;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75" name="Google Shape;75;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https://getbootstrap.com/</a:t>
            </a:r>
            <a:endParaRPr/>
          </a:p>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2" name="Google Shape;82;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1" name="Google Shape;91;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latin typeface="Arial"/>
                <a:ea typeface="Arial"/>
                <a:cs typeface="Arial"/>
                <a:sym typeface="Arial"/>
              </a:rPr>
              <a:t>https://getbootstrap.com/docs/5.3/customize/options/</a:t>
            </a:r>
            <a:endParaRPr/>
          </a:p>
        </p:txBody>
      </p:sp>
      <p:sp>
        <p:nvSpPr>
          <p:cNvPr id="98" name="Google Shape;98;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3" name="Shape 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3"/>
          <p:cNvGrpSpPr/>
          <p:nvPr/>
        </p:nvGrpSpPr>
        <p:grpSpPr>
          <a:xfrm>
            <a:off x="944054" y="5369051"/>
            <a:ext cx="7804380" cy="215444"/>
            <a:chOff x="944054" y="5369051"/>
            <a:chExt cx="7804380" cy="215444"/>
          </a:xfrm>
        </p:grpSpPr>
        <p:sp>
          <p:nvSpPr>
            <p:cNvPr id="11" name="Google Shape;11;p23"/>
            <p:cNvSpPr txBox="1"/>
            <p:nvPr/>
          </p:nvSpPr>
          <p:spPr>
            <a:xfrm>
              <a:off x="944054" y="5369051"/>
              <a:ext cx="193354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7F7F7F"/>
                  </a:solidFill>
                  <a:latin typeface="Calibri"/>
                  <a:ea typeface="Calibri"/>
                  <a:cs typeface="Calibri"/>
                  <a:sym typeface="Calibri"/>
                </a:rPr>
                <a:t>DISEÑO Y DESARROLLO WEB  •  SESIÓN 11</a:t>
              </a:r>
              <a:endParaRPr b="0" i="0" sz="800" u="none" cap="none" strike="noStrike">
                <a:solidFill>
                  <a:srgbClr val="7F7F7F"/>
                </a:solidFill>
                <a:latin typeface="Calibri"/>
                <a:ea typeface="Calibri"/>
                <a:cs typeface="Calibri"/>
                <a:sym typeface="Calibri"/>
              </a:endParaRPr>
            </a:p>
          </p:txBody>
        </p:sp>
        <p:sp>
          <p:nvSpPr>
            <p:cNvPr id="12" name="Google Shape;12;p23"/>
            <p:cNvSpPr/>
            <p:nvPr/>
          </p:nvSpPr>
          <p:spPr>
            <a:xfrm>
              <a:off x="7379148" y="5384440"/>
              <a:ext cx="1369286"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n-US" sz="600" u="none" cap="none" strike="noStrike">
                  <a:solidFill>
                    <a:srgbClr val="7F7F7F"/>
                  </a:solidFill>
                  <a:latin typeface="Calibri"/>
                  <a:ea typeface="Calibri"/>
                  <a:cs typeface="Calibri"/>
                  <a:sym typeface="Calibri"/>
                </a:rPr>
                <a:t>©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23"/>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fontawesome.com/" TargetMode="External"/><Relationship Id="rId4" Type="http://schemas.openxmlformats.org/officeDocument/2006/relationships/hyperlink" Target="https://feathericons.com/" TargetMode="External"/><Relationship Id="rId5" Type="http://schemas.openxmlformats.org/officeDocument/2006/relationships/hyperlink" Target="https://primer.style/octic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etbootstrap.com/" TargetMode="External"/><Relationship Id="rId4" Type="http://schemas.openxmlformats.org/officeDocument/2006/relationships/image" Target="../media/image3.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w3schools.com/bootstrap5/index.php" TargetMode="External"/><Relationship Id="rId4" Type="http://schemas.openxmlformats.org/officeDocument/2006/relationships/hyperlink" Target="https://getbootstrap.com/docs/5.3/getting-started/introduction/" TargetMode="External"/><Relationship Id="rId5" Type="http://schemas.openxmlformats.org/officeDocument/2006/relationships/hyperlink" Target="https://www.hostinger.com/tutorials/what-is-bootstrap/#Basic_Functions_of_Bootstrap" TargetMode="External"/><Relationship Id="rId6" Type="http://schemas.openxmlformats.org/officeDocument/2006/relationships/hyperlink" Target="https://icons.getbootstrap.com/#instal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n-US" sz="5800" u="none" cap="none" strike="noStrike">
                <a:solidFill>
                  <a:srgbClr val="FFFFFF"/>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77521" y="1717732"/>
            <a:ext cx="5396574" cy="5466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600"/>
              <a:buFont typeface="Arial"/>
              <a:buNone/>
            </a:pPr>
            <a:r>
              <a:rPr b="1" i="0" lang="en-US" sz="3600" u="none" cap="none" strike="noStrike">
                <a:solidFill>
                  <a:srgbClr val="FFFFFF"/>
                </a:solidFill>
                <a:latin typeface="Calibri"/>
                <a:ea typeface="Calibri"/>
                <a:cs typeface="Calibri"/>
                <a:sym typeface="Calibri"/>
              </a:rPr>
              <a:t>Componentes</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1596709" y="3069849"/>
            <a:ext cx="3289049" cy="107721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Tipografía</a:t>
            </a:r>
            <a:endParaRPr b="0" i="0" sz="1600" u="none" cap="none" strike="noStrike">
              <a:solidFill>
                <a:srgbClr val="FFFFFF"/>
              </a:solidFill>
              <a:latin typeface="Calibri"/>
              <a:ea typeface="Calibri"/>
              <a:cs typeface="Calibri"/>
              <a:sym typeface="Calibri"/>
            </a:endParaRPr>
          </a:p>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Imágenes responsive</a:t>
            </a:r>
            <a:endParaRPr b="0" i="0" sz="1600" u="none" cap="none" strike="noStrike">
              <a:solidFill>
                <a:srgbClr val="FFFFFF"/>
              </a:solidFill>
              <a:latin typeface="Calibri"/>
              <a:ea typeface="Calibri"/>
              <a:cs typeface="Calibri"/>
              <a:sym typeface="Calibri"/>
            </a:endParaRPr>
          </a:p>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Aplicando estilos personalizados</a:t>
            </a:r>
            <a:endParaRPr b="0" i="0" sz="1600" u="none" cap="none" strike="noStrike">
              <a:solidFill>
                <a:srgbClr val="FFFFFF"/>
              </a:solidFill>
              <a:latin typeface="Calibri"/>
              <a:ea typeface="Calibri"/>
              <a:cs typeface="Calibri"/>
              <a:sym typeface="Calibri"/>
            </a:endParaRPr>
          </a:p>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Implementando carousel</a:t>
            </a:r>
            <a:endParaRPr b="0" i="0" sz="1600" u="none" cap="none" strike="noStrike">
              <a:solidFill>
                <a:srgbClr val="FFFFFF"/>
              </a:solidFill>
              <a:latin typeface="Calibri"/>
              <a:ea typeface="Calibri"/>
              <a:cs typeface="Calibri"/>
              <a:sym typeface="Calibri"/>
            </a:endParaRPr>
          </a:p>
        </p:txBody>
      </p:sp>
      <p:cxnSp>
        <p:nvCxnSpPr>
          <p:cNvPr id="34" name="Google Shape;34;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5" name="Google Shape;35;p1"/>
          <p:cNvSpPr/>
          <p:nvPr/>
        </p:nvSpPr>
        <p:spPr>
          <a:xfrm>
            <a:off x="3289191" y="2274275"/>
            <a:ext cx="3499826"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n-US" sz="1400" u="none" cap="none" strike="noStrike">
                <a:solidFill>
                  <a:srgbClr val="1F85A6"/>
                </a:solidFill>
                <a:latin typeface="Calibri"/>
                <a:ea typeface="Calibri"/>
                <a:cs typeface="Calibri"/>
                <a:sym typeface="Calibri"/>
              </a:rPr>
              <a:t>  UNIDAD DE APRENDIZAJE 4</a:t>
            </a:r>
            <a:endParaRPr b="1" i="0" sz="1400" u="none" cap="none" strike="noStrike">
              <a:solidFill>
                <a:srgbClr val="1F85A6"/>
              </a:solidFill>
              <a:latin typeface="Calibri"/>
              <a:ea typeface="Calibri"/>
              <a:cs typeface="Calibri"/>
              <a:sym typeface="Calibri"/>
            </a:endParaRPr>
          </a:p>
        </p:txBody>
      </p:sp>
      <p:sp>
        <p:nvSpPr>
          <p:cNvPr id="36" name="Google Shape;36;p1"/>
          <p:cNvSpPr txBox="1"/>
          <p:nvPr/>
        </p:nvSpPr>
        <p:spPr>
          <a:xfrm>
            <a:off x="5144492" y="3069849"/>
            <a:ext cx="3289049"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Incorporando Barras de navegación</a:t>
            </a:r>
            <a:endParaRPr b="0" i="0" sz="1600" u="none" cap="none" strike="noStrike">
              <a:solidFill>
                <a:srgbClr val="FFFFFF"/>
              </a:solidFill>
              <a:latin typeface="Calibri"/>
              <a:ea typeface="Calibri"/>
              <a:cs typeface="Calibri"/>
              <a:sym typeface="Calibri"/>
            </a:endParaRPr>
          </a:p>
          <a:p>
            <a:pPr indent="-285750" lvl="0" marL="285750" marR="0" rtl="0" algn="l">
              <a:lnSpc>
                <a:spcPct val="100000"/>
              </a:lnSpc>
              <a:spcBef>
                <a:spcPts val="0"/>
              </a:spcBef>
              <a:spcAft>
                <a:spcPts val="0"/>
              </a:spcAft>
              <a:buClr>
                <a:srgbClr val="FFFFFF"/>
              </a:buClr>
              <a:buSzPts val="1600"/>
              <a:buFont typeface="Arial"/>
              <a:buChar char="•"/>
            </a:pPr>
            <a:r>
              <a:rPr b="0" i="0" lang="en-US" sz="1600" u="none" cap="none" strike="noStrike">
                <a:solidFill>
                  <a:srgbClr val="FFFFFF"/>
                </a:solidFill>
                <a:latin typeface="Calibri"/>
                <a:ea typeface="Calibri"/>
                <a:cs typeface="Calibri"/>
                <a:sym typeface="Calibri"/>
              </a:rPr>
              <a:t>Iconos de Bootstrap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p:nvPr/>
        </p:nvSpPr>
        <p:spPr>
          <a:xfrm>
            <a:off x="608072" y="1619555"/>
            <a:ext cx="7917363" cy="299726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ESTILOS PERSONALIZADOS</a:t>
            </a:r>
            <a:endParaRPr b="0" i="0" sz="1400" u="none" cap="none" strike="noStrike">
              <a:solidFill>
                <a:srgbClr val="000000"/>
              </a:solidFill>
              <a:latin typeface="Arial"/>
              <a:ea typeface="Arial"/>
              <a:cs typeface="Arial"/>
              <a:sym typeface="Arial"/>
            </a:endParaRPr>
          </a:p>
        </p:txBody>
      </p:sp>
      <p:sp>
        <p:nvSpPr>
          <p:cNvPr id="110" name="Google Shape;110;p10"/>
          <p:cNvSpPr txBox="1"/>
          <p:nvPr/>
        </p:nvSpPr>
        <p:spPr>
          <a:xfrm>
            <a:off x="407875" y="816922"/>
            <a:ext cx="698459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Si deseas encontrar y personalizar estas variables para ajustar opciones globales clave en Bootstrap, puedes hacerlo en el archivo </a:t>
            </a:r>
            <a:r>
              <a:rPr b="1" i="0" lang="en-US" sz="1600" u="none" cap="none" strike="noStrike">
                <a:solidFill>
                  <a:srgbClr val="276B7D"/>
                </a:solidFill>
                <a:latin typeface="Calibri"/>
                <a:ea typeface="Calibri"/>
                <a:cs typeface="Calibri"/>
                <a:sym typeface="Calibri"/>
              </a:rPr>
              <a:t>"scss/_variables.scss". </a:t>
            </a:r>
            <a:endParaRPr b="0" i="0" sz="1400" u="none" cap="none" strike="noStrike">
              <a:solidFill>
                <a:srgbClr val="000000"/>
              </a:solidFill>
              <a:latin typeface="Arial"/>
              <a:ea typeface="Arial"/>
              <a:cs typeface="Arial"/>
              <a:sym typeface="Arial"/>
            </a:endParaRPr>
          </a:p>
        </p:txBody>
      </p:sp>
      <p:pic>
        <p:nvPicPr>
          <p:cNvPr id="111" name="Google Shape;111;p10"/>
          <p:cNvPicPr preferRelativeResize="0"/>
          <p:nvPr/>
        </p:nvPicPr>
        <p:blipFill rotWithShape="1">
          <a:blip r:embed="rId3">
            <a:alphaModFix/>
          </a:blip>
          <a:srcRect b="0" l="0" r="0" t="0"/>
          <a:stretch/>
        </p:blipFill>
        <p:spPr>
          <a:xfrm>
            <a:off x="685800" y="1685176"/>
            <a:ext cx="7789882" cy="287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1"/>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 IMPLEMENTANDO CARROUSEL</a:t>
            </a:r>
            <a:endParaRPr b="1" i="0" sz="2800" u="none" cap="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p:nvPr/>
        </p:nvSpPr>
        <p:spPr>
          <a:xfrm>
            <a:off x="2259106" y="2115670"/>
            <a:ext cx="4295267" cy="3065929"/>
          </a:xfrm>
          <a:prstGeom prst="roundRect">
            <a:avLst>
              <a:gd fmla="val 3871" name="adj"/>
            </a:avLst>
          </a:prstGeom>
          <a:solidFill>
            <a:schemeClr val="lt1"/>
          </a:solidFill>
          <a:ln cap="flat" cmpd="sng" w="9525">
            <a:solidFill>
              <a:srgbClr val="276B7D"/>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New Tab" id="125" name="Google Shape;125;p12"/>
          <p:cNvPicPr preferRelativeResize="0"/>
          <p:nvPr/>
        </p:nvPicPr>
        <p:blipFill rotWithShape="1">
          <a:blip r:embed="rId3">
            <a:alphaModFix/>
          </a:blip>
          <a:srcRect b="37557" l="0" r="0" t="0"/>
          <a:stretch/>
        </p:blipFill>
        <p:spPr>
          <a:xfrm>
            <a:off x="2323011" y="2178840"/>
            <a:ext cx="4176401" cy="1629889"/>
          </a:xfrm>
          <a:prstGeom prst="rect">
            <a:avLst/>
          </a:prstGeom>
          <a:noFill/>
          <a:ln>
            <a:noFill/>
          </a:ln>
        </p:spPr>
      </p:pic>
      <p:sp>
        <p:nvSpPr>
          <p:cNvPr id="126" name="Google Shape;126;p12"/>
          <p:cNvSpPr txBox="1"/>
          <p:nvPr/>
        </p:nvSpPr>
        <p:spPr>
          <a:xfrm>
            <a:off x="407875" y="696488"/>
            <a:ext cx="4730182" cy="307777"/>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¿Cómo funciona?</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400"/>
              <a:buFont typeface="Arial"/>
              <a:buNone/>
            </a:pPr>
            <a:r>
              <a:t/>
            </a:r>
            <a:endParaRPr b="0" i="0" sz="400" u="none" cap="none" strike="noStrike">
              <a:solidFill>
                <a:srgbClr val="262626"/>
              </a:solidFill>
              <a:latin typeface="Calibri"/>
              <a:ea typeface="Calibri"/>
              <a:cs typeface="Calibri"/>
              <a:sym typeface="Calibri"/>
            </a:endParaRPr>
          </a:p>
        </p:txBody>
      </p:sp>
      <p:sp>
        <p:nvSpPr>
          <p:cNvPr id="127" name="Google Shape;127;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CARROUSEL</a:t>
            </a:r>
            <a:endParaRPr b="0" i="0" sz="1400" u="none" cap="none" strike="noStrike">
              <a:solidFill>
                <a:srgbClr val="000000"/>
              </a:solidFill>
              <a:latin typeface="Arial"/>
              <a:ea typeface="Arial"/>
              <a:cs typeface="Arial"/>
              <a:sym typeface="Arial"/>
            </a:endParaRPr>
          </a:p>
        </p:txBody>
      </p:sp>
      <p:sp>
        <p:nvSpPr>
          <p:cNvPr id="128" name="Google Shape;128;p12"/>
          <p:cNvSpPr txBox="1"/>
          <p:nvPr/>
        </p:nvSpPr>
        <p:spPr>
          <a:xfrm>
            <a:off x="319847" y="925560"/>
            <a:ext cx="8504305"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El carrusel es una presentación de diapositivas que permite recorrer una serie de contenido, construido con transformaciones CSS 3D y un poco de JavaScript. Funciona con una serie de imágenes, texto o marcado personalizado.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También incluye soporte para controles de anterior/siguiente e indicadores.</a:t>
            </a:r>
            <a:endParaRPr b="0" i="0" sz="1600" u="none" cap="none" strike="noStrike">
              <a:solidFill>
                <a:srgbClr val="262626"/>
              </a:solidFill>
              <a:latin typeface="Calibri"/>
              <a:ea typeface="Calibri"/>
              <a:cs typeface="Calibri"/>
              <a:sym typeface="Calibri"/>
            </a:endParaRPr>
          </a:p>
        </p:txBody>
      </p:sp>
      <p:pic>
        <p:nvPicPr>
          <p:cNvPr id="129" name="Google Shape;129;p12"/>
          <p:cNvPicPr preferRelativeResize="0"/>
          <p:nvPr/>
        </p:nvPicPr>
        <p:blipFill rotWithShape="1">
          <a:blip r:embed="rId4">
            <a:alphaModFix/>
          </a:blip>
          <a:srcRect b="0" l="0" r="0" t="0"/>
          <a:stretch/>
        </p:blipFill>
        <p:spPr>
          <a:xfrm>
            <a:off x="2323010" y="2770633"/>
            <a:ext cx="4176401" cy="2335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CARROUSEL</a:t>
            </a:r>
            <a:endParaRPr b="0" i="0" sz="1400" u="none" cap="none" strike="noStrike">
              <a:solidFill>
                <a:srgbClr val="000000"/>
              </a:solidFill>
              <a:latin typeface="Arial"/>
              <a:ea typeface="Arial"/>
              <a:cs typeface="Arial"/>
              <a:sym typeface="Arial"/>
            </a:endParaRPr>
          </a:p>
        </p:txBody>
      </p:sp>
      <p:sp>
        <p:nvSpPr>
          <p:cNvPr id="136" name="Google Shape;136;p13"/>
          <p:cNvSpPr txBox="1"/>
          <p:nvPr/>
        </p:nvSpPr>
        <p:spPr>
          <a:xfrm>
            <a:off x="407875" y="698474"/>
            <a:ext cx="809516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Aquí un ejemplo de carrusel con 3 slides.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Se recomienda usar  elementos </a:t>
            </a:r>
            <a:r>
              <a:rPr b="1" i="0" lang="en-US" sz="1600" u="none" cap="none" strike="noStrike">
                <a:solidFill>
                  <a:srgbClr val="276B7D"/>
                </a:solidFill>
                <a:latin typeface="Calibri"/>
                <a:ea typeface="Calibri"/>
                <a:cs typeface="Calibri"/>
                <a:sym typeface="Calibri"/>
              </a:rPr>
              <a:t>&lt;button&gt;</a:t>
            </a:r>
            <a:r>
              <a:rPr b="0" i="0" lang="en-US" sz="1600" u="none" cap="none" strike="noStrike">
                <a:solidFill>
                  <a:srgbClr val="262626"/>
                </a:solidFill>
                <a:latin typeface="Calibri"/>
                <a:ea typeface="Calibri"/>
                <a:cs typeface="Calibri"/>
                <a:sym typeface="Calibri"/>
              </a:rPr>
              <a:t> , pero también se pueden usar elementos </a:t>
            </a:r>
            <a:r>
              <a:rPr b="1" i="0" lang="en-US" sz="1600" u="none" cap="none" strike="noStrike">
                <a:solidFill>
                  <a:srgbClr val="276B7D"/>
                </a:solidFill>
                <a:latin typeface="Calibri"/>
                <a:ea typeface="Calibri"/>
                <a:cs typeface="Calibri"/>
                <a:sym typeface="Calibri"/>
              </a:rPr>
              <a:t>&lt;a&gt;</a:t>
            </a:r>
            <a:r>
              <a:rPr b="0" i="0" lang="en-US" sz="1600" u="none" cap="none" strike="noStrike">
                <a:solidFill>
                  <a:srgbClr val="262626"/>
                </a:solidFill>
                <a:latin typeface="Calibri"/>
                <a:ea typeface="Calibri"/>
                <a:cs typeface="Calibri"/>
                <a:sym typeface="Calibri"/>
              </a:rPr>
              <a:t> con </a:t>
            </a:r>
            <a:r>
              <a:rPr b="1" i="0" lang="en-US" sz="1600" u="none" cap="none" strike="noStrike">
                <a:solidFill>
                  <a:srgbClr val="276B7D"/>
                </a:solidFill>
                <a:latin typeface="Calibri"/>
                <a:ea typeface="Calibri"/>
                <a:cs typeface="Calibri"/>
                <a:sym typeface="Calibri"/>
              </a:rPr>
              <a:t>role="button". </a:t>
            </a:r>
            <a:endParaRPr b="0" i="0" sz="1400" u="none" cap="none" strike="noStrike">
              <a:solidFill>
                <a:srgbClr val="000000"/>
              </a:solidFill>
              <a:latin typeface="Arial"/>
              <a:ea typeface="Arial"/>
              <a:cs typeface="Arial"/>
              <a:sym typeface="Arial"/>
            </a:endParaRPr>
          </a:p>
        </p:txBody>
      </p:sp>
      <p:sp>
        <p:nvSpPr>
          <p:cNvPr id="137" name="Google Shape;137;p13"/>
          <p:cNvSpPr/>
          <p:nvPr/>
        </p:nvSpPr>
        <p:spPr>
          <a:xfrm>
            <a:off x="724613" y="1617314"/>
            <a:ext cx="7533409" cy="3618074"/>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138" name="Google Shape;138;p13"/>
          <p:cNvSpPr txBox="1"/>
          <p:nvPr/>
        </p:nvSpPr>
        <p:spPr>
          <a:xfrm>
            <a:off x="808320" y="1707654"/>
            <a:ext cx="7368073" cy="3416320"/>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id</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"carouselExample"</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 slide"</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"carousel-inner"</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"carousel-item active"</a:t>
            </a:r>
            <a:r>
              <a:rPr b="0" i="0" lang="en-US" sz="1200" u="none" cap="none" strike="noStrike">
                <a:solidFill>
                  <a:srgbClr val="6688CC"/>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img</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src</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"d-block w-100"</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alt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"carousel-item"</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img</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src</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"d-block w-100"</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alt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"carousel-item"</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img</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src</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"d-block w-100"</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alt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"carousel-control-prev"</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data-bs-target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"#carouselExample"</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data-bs-slide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"prev"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"carousel-control-prev-icon"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aria-hidden</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"true"</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"visually-hidden"</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Previous</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&lt;/button&gt;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"carousel-control-next"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data-bs-target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"#carouselExample"</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data-bs-slide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"next"</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"carousel-control-next-icon"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aria-hidden</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"true"</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"visually-hidden"</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Next</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span</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div</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4"/>
          <p:cNvSpPr/>
          <p:nvPr/>
        </p:nvSpPr>
        <p:spPr>
          <a:xfrm>
            <a:off x="424252" y="3703125"/>
            <a:ext cx="7966170" cy="7374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 </a:t>
            </a:r>
            <a:r>
              <a:rPr b="0" i="0" lang="en-US" sz="2800" u="none" cap="none" strike="noStrike">
                <a:solidFill>
                  <a:schemeClr val="lt1"/>
                </a:solidFill>
                <a:latin typeface="Arial"/>
                <a:ea typeface="Arial"/>
                <a:cs typeface="Arial"/>
                <a:sym typeface="Arial"/>
              </a:rPr>
              <a:t>I</a:t>
            </a:r>
            <a:r>
              <a:rPr b="1" i="0" lang="en-US" sz="2800" u="none" cap="none" strike="noStrike">
                <a:solidFill>
                  <a:schemeClr val="lt1"/>
                </a:solidFill>
                <a:latin typeface="Arial"/>
                <a:ea typeface="Arial"/>
                <a:cs typeface="Arial"/>
                <a:sym typeface="Arial"/>
              </a:rPr>
              <a:t>NCORPORANDO BARRAS DE NAVEGACIÓN</a:t>
            </a:r>
            <a:endParaRPr b="1" i="0" sz="2800" u="none" cap="none" strike="noStrike">
              <a:solidFill>
                <a:schemeClr val="lt1"/>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BARRA DE NAVEGACIÓN</a:t>
            </a:r>
            <a:endParaRPr b="0" i="0" sz="1400" u="none" cap="none" strike="noStrike">
              <a:solidFill>
                <a:srgbClr val="000000"/>
              </a:solidFill>
              <a:latin typeface="Arial"/>
              <a:ea typeface="Arial"/>
              <a:cs typeface="Arial"/>
              <a:sym typeface="Arial"/>
            </a:endParaRPr>
          </a:p>
        </p:txBody>
      </p:sp>
      <p:sp>
        <p:nvSpPr>
          <p:cNvPr id="152" name="Google Shape;152;p15"/>
          <p:cNvSpPr txBox="1"/>
          <p:nvPr/>
        </p:nvSpPr>
        <p:spPr>
          <a:xfrm>
            <a:off x="407875" y="757113"/>
            <a:ext cx="7078179" cy="24622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Navbar</a:t>
            </a:r>
            <a:endParaRPr b="0" i="0" sz="1400" u="none" cap="none" strike="noStrike">
              <a:solidFill>
                <a:srgbClr val="000000"/>
              </a:solidFill>
              <a:latin typeface="Arial"/>
              <a:ea typeface="Arial"/>
              <a:cs typeface="Arial"/>
              <a:sym typeface="Arial"/>
            </a:endParaRPr>
          </a:p>
        </p:txBody>
      </p:sp>
      <p:sp>
        <p:nvSpPr>
          <p:cNvPr id="153" name="Google Shape;153;p15"/>
          <p:cNvSpPr txBox="1"/>
          <p:nvPr/>
        </p:nvSpPr>
        <p:spPr>
          <a:xfrm>
            <a:off x="407875" y="1075619"/>
            <a:ext cx="8148296" cy="369331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Un navbar es una barra de navegación de un sitio web. </a:t>
            </a:r>
            <a:r>
              <a:rPr b="0" i="0" lang="en-US" sz="1600" u="none" cap="none" strike="noStrike">
                <a:solidFill>
                  <a:srgbClr val="262626"/>
                </a:solidFill>
                <a:latin typeface="Calibri"/>
                <a:ea typeface="Calibri"/>
                <a:cs typeface="Calibri"/>
                <a:sym typeface="Calibri"/>
              </a:rPr>
              <a:t>Sirve como una estructura de navegación que permite a los usuarios moverse fácilmente entre diferentes secciones o páginas del sitio.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rgbClr val="262626"/>
                </a:solidFill>
                <a:latin typeface="Calibri"/>
                <a:ea typeface="Calibri"/>
                <a:cs typeface="Calibri"/>
                <a:sym typeface="Calibri"/>
              </a:rPr>
            </a:br>
            <a:r>
              <a:rPr b="0" i="0" lang="en-US" sz="1600" u="none" cap="none" strike="noStrike">
                <a:solidFill>
                  <a:srgbClr val="262626"/>
                </a:solidFill>
                <a:latin typeface="Calibri"/>
                <a:ea typeface="Calibri"/>
                <a:cs typeface="Calibri"/>
                <a:sym typeface="Calibri"/>
              </a:rPr>
              <a:t>Las barras de navegación requieren un contenedor con la clase .navbar y la clase </a:t>
            </a:r>
            <a:r>
              <a:rPr b="1" i="0" lang="en-US" sz="1600" u="none" cap="none" strike="noStrike">
                <a:solidFill>
                  <a:srgbClr val="276B7D"/>
                </a:solidFill>
                <a:latin typeface="Calibri"/>
                <a:ea typeface="Calibri"/>
                <a:cs typeface="Calibri"/>
                <a:sym typeface="Calibri"/>
              </a:rPr>
              <a:t>.navbar-expand{-sm|-md|-lg|-xl|-xxl}</a:t>
            </a:r>
            <a:r>
              <a:rPr b="0" i="0" lang="en-US" sz="1600" u="none" cap="none" strike="noStrike">
                <a:solidFill>
                  <a:srgbClr val="262626"/>
                </a:solidFill>
                <a:latin typeface="Calibri"/>
                <a:ea typeface="Calibri"/>
                <a:cs typeface="Calibri"/>
                <a:sym typeface="Calibri"/>
              </a:rPr>
              <a:t> para permitir su colapso responsive y las clases de esquema de color.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Las barras de navegación y su contenido son fluidos por defecto. </a:t>
            </a:r>
            <a:r>
              <a:rPr b="0" i="0" lang="en-US" sz="1600" u="none" cap="none" strike="noStrike">
                <a:solidFill>
                  <a:srgbClr val="262626"/>
                </a:solidFill>
                <a:latin typeface="Calibri"/>
                <a:ea typeface="Calibri"/>
                <a:cs typeface="Calibri"/>
                <a:sym typeface="Calibri"/>
              </a:rPr>
              <a:t>Puedes cambiar el contenedor para limitar su anchura horizontal de diferentes formas. Utiliza nuestras clases de utilidad de espaciado y flexibilidad para controlar el espaciado y la alineación dentro de las barras de navegación.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El comportamiento responsivo depende de nuestro plugin JavaScript Collapse. </a:t>
            </a:r>
            <a:r>
              <a:rPr b="0" i="0" lang="en-US" sz="1600" u="none" cap="none" strike="noStrike">
                <a:solidFill>
                  <a:srgbClr val="262626"/>
                </a:solidFill>
                <a:latin typeface="Calibri"/>
                <a:ea typeface="Calibri"/>
                <a:cs typeface="Calibri"/>
                <a:sym typeface="Calibri"/>
              </a:rPr>
              <a:t>Asegura la accesibilidad utilizando un elemento </a:t>
            </a:r>
            <a:r>
              <a:rPr b="1" i="0" lang="en-US" sz="1600" u="none" cap="none" strike="noStrike">
                <a:solidFill>
                  <a:srgbClr val="276B7D"/>
                </a:solidFill>
                <a:latin typeface="Calibri"/>
                <a:ea typeface="Calibri"/>
                <a:cs typeface="Calibri"/>
                <a:sym typeface="Calibri"/>
              </a:rPr>
              <a:t>&lt;nav&gt; </a:t>
            </a:r>
            <a:r>
              <a:rPr b="0" i="0" lang="en-US" sz="1600" u="none" cap="none" strike="noStrike">
                <a:solidFill>
                  <a:srgbClr val="262626"/>
                </a:solidFill>
                <a:latin typeface="Calibri"/>
                <a:ea typeface="Calibri"/>
                <a:cs typeface="Calibri"/>
                <a:sym typeface="Calibri"/>
              </a:rPr>
              <a:t>o, si utilizas un elemento más genérico como un </a:t>
            </a:r>
            <a:r>
              <a:rPr b="1" i="0" lang="en-US" sz="1600" u="none" cap="none" strike="noStrike">
                <a:solidFill>
                  <a:srgbClr val="276B7D"/>
                </a:solidFill>
                <a:latin typeface="Calibri"/>
                <a:ea typeface="Calibri"/>
                <a:cs typeface="Calibri"/>
                <a:sym typeface="Calibri"/>
              </a:rPr>
              <a:t>&lt;div&gt;</a:t>
            </a:r>
            <a:r>
              <a:rPr b="0" i="0" lang="en-US" sz="1600" u="none" cap="none" strike="noStrike">
                <a:solidFill>
                  <a:srgbClr val="262626"/>
                </a:solidFill>
                <a:latin typeface="Calibri"/>
                <a:ea typeface="Calibri"/>
                <a:cs typeface="Calibri"/>
                <a:sym typeface="Calibri"/>
              </a:rPr>
              <a:t>, añade el atributo </a:t>
            </a:r>
            <a:r>
              <a:rPr b="1" i="0" lang="en-US" sz="1600" u="none" cap="none" strike="noStrike">
                <a:solidFill>
                  <a:srgbClr val="276B7D"/>
                </a:solidFill>
                <a:latin typeface="Calibri"/>
                <a:ea typeface="Calibri"/>
                <a:cs typeface="Calibri"/>
                <a:sym typeface="Calibri"/>
              </a:rPr>
              <a:t>role="navigation" </a:t>
            </a:r>
            <a:r>
              <a:rPr b="0" i="0" lang="en-US" sz="1600" u="none" cap="none" strike="noStrike">
                <a:solidFill>
                  <a:srgbClr val="262626"/>
                </a:solidFill>
                <a:latin typeface="Calibri"/>
                <a:ea typeface="Calibri"/>
                <a:cs typeface="Calibri"/>
                <a:sym typeface="Calibri"/>
              </a:rPr>
              <a:t>a cada barra de navegación para identificarla explícitamente como una región significativa para los usuarios de tecnologías de asistencia.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BARRA DE NAVEGACIÓN</a:t>
            </a:r>
            <a:endParaRPr b="0" i="0" sz="1400" u="none" cap="none" strike="noStrike">
              <a:solidFill>
                <a:srgbClr val="000000"/>
              </a:solidFill>
              <a:latin typeface="Arial"/>
              <a:ea typeface="Arial"/>
              <a:cs typeface="Arial"/>
              <a:sym typeface="Arial"/>
            </a:endParaRPr>
          </a:p>
        </p:txBody>
      </p:sp>
      <p:sp>
        <p:nvSpPr>
          <p:cNvPr id="160" name="Google Shape;160;p16"/>
          <p:cNvSpPr txBox="1"/>
          <p:nvPr/>
        </p:nvSpPr>
        <p:spPr>
          <a:xfrm>
            <a:off x="407874" y="700717"/>
            <a:ext cx="7821725" cy="24622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n-US" sz="1600" u="none" cap="none" strike="noStrike">
                <a:solidFill>
                  <a:srgbClr val="212529"/>
                </a:solidFill>
                <a:latin typeface="Arial"/>
                <a:ea typeface="Arial"/>
                <a:cs typeface="Arial"/>
                <a:sym typeface="Arial"/>
              </a:rPr>
              <a:t>Probemos este ejemplo</a:t>
            </a:r>
            <a:endParaRPr b="1" i="0" sz="1600" u="none" cap="none" strike="noStrike">
              <a:solidFill>
                <a:srgbClr val="212529"/>
              </a:solidFill>
              <a:latin typeface="Arial"/>
              <a:ea typeface="Arial"/>
              <a:cs typeface="Arial"/>
              <a:sym typeface="Arial"/>
            </a:endParaRPr>
          </a:p>
        </p:txBody>
      </p:sp>
      <p:sp>
        <p:nvSpPr>
          <p:cNvPr id="161" name="Google Shape;161;p16"/>
          <p:cNvSpPr/>
          <p:nvPr/>
        </p:nvSpPr>
        <p:spPr>
          <a:xfrm>
            <a:off x="805295" y="1106326"/>
            <a:ext cx="7533409" cy="4072066"/>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162" name="Google Shape;162;p16"/>
          <p:cNvSpPr txBox="1"/>
          <p:nvPr/>
        </p:nvSpPr>
        <p:spPr>
          <a:xfrm>
            <a:off x="889002" y="1196666"/>
            <a:ext cx="7368073" cy="3985706"/>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nav</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 navbar-expand-lg bg-body-tertiary"</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div</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"container-fluid"</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"navbar-brand"</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Navbar</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button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"navbar-toggler"</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type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"button"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data-bs-toggle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"collapse"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data-bs-target</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"#navbarSupportedContent"</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aria-controls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"navbarSupportedContent"</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aria-expanded</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"false"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aria-label</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"Toggle navigation"</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span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"navbar-toggler-icon"</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span</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button</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div</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"collapse navbar-collapse"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id</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"navbarSupportedContent"</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ul</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"navbar-nav me-auto mb-2 mb-lg-0"</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"nav-item"</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"nav-link active"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aria-current</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"page"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Home</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"nav-item"</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"nav-link"</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Link</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"nav-item dropdown"</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"nav-link dropdown-toggle"</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role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"button"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data-bs-toggle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aria-expanded</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"false"</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Dropdown</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ul</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"dropdown-menu"</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"dropdown-item"</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Action</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"dropdown-item"</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Another action</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hr</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"dropdown-divider"</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"dropdown-item"</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href</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Something else here</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ul</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"nav-item"</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"nav-link disabled"</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Disabled</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a</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li</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ul</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form</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"d-flex"</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role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"search"</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input</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"form-control me-2"</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type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"search"</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placeholder</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"Search"</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aria-label</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"Search"</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button</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class</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"btn btn-outline-success"</a:t>
            </a:r>
            <a:r>
              <a:rPr b="0" i="0" lang="en-US" sz="1100" u="none" cap="none" strike="noStrike">
                <a:solidFill>
                  <a:srgbClr val="6688CC"/>
                </a:solidFill>
                <a:latin typeface="Consolas"/>
                <a:ea typeface="Consolas"/>
                <a:cs typeface="Consolas"/>
                <a:sym typeface="Consolas"/>
              </a:rPr>
              <a:t> </a:t>
            </a:r>
            <a:r>
              <a:rPr b="0" i="0" lang="en-US" sz="1100" u="none" cap="none" strike="noStrike">
                <a:solidFill>
                  <a:srgbClr val="DDBB88"/>
                </a:solidFill>
                <a:latin typeface="Consolas"/>
                <a:ea typeface="Consolas"/>
                <a:cs typeface="Consolas"/>
                <a:sym typeface="Consolas"/>
              </a:rPr>
              <a:t>type</a:t>
            </a:r>
            <a:r>
              <a:rPr b="0" i="0" lang="en-US" sz="1100" u="none" cap="none" strike="noStrike">
                <a:solidFill>
                  <a:schemeClr val="lt1"/>
                </a:solidFill>
                <a:latin typeface="Consolas"/>
                <a:ea typeface="Consolas"/>
                <a:cs typeface="Consolas"/>
                <a:sym typeface="Consolas"/>
              </a:rPr>
              <a:t>=</a:t>
            </a:r>
            <a:r>
              <a:rPr b="0" i="0" lang="en-US" sz="1100" u="none" cap="none" strike="noStrike">
                <a:solidFill>
                  <a:srgbClr val="22AA44"/>
                </a:solidFill>
                <a:latin typeface="Consolas"/>
                <a:ea typeface="Consolas"/>
                <a:cs typeface="Consolas"/>
                <a:sym typeface="Consolas"/>
              </a:rPr>
              <a:t>"submit"</a:t>
            </a:r>
            <a:r>
              <a:rPr b="0" i="0" lang="en-US" sz="1100" u="none" cap="none" strike="noStrike">
                <a:solidFill>
                  <a:srgbClr val="808080"/>
                </a:solidFill>
                <a:latin typeface="Consolas"/>
                <a:ea typeface="Consolas"/>
                <a:cs typeface="Consolas"/>
                <a:sym typeface="Consolas"/>
              </a:rPr>
              <a:t>&gt;</a:t>
            </a:r>
            <a:r>
              <a:rPr b="0" i="0" lang="en-US" sz="1100" u="none" cap="none" strike="noStrike">
                <a:solidFill>
                  <a:srgbClr val="6688CC"/>
                </a:solidFill>
                <a:latin typeface="Consolas"/>
                <a:ea typeface="Consolas"/>
                <a:cs typeface="Consolas"/>
                <a:sym typeface="Consolas"/>
              </a:rPr>
              <a:t>Search</a:t>
            </a: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button</a:t>
            </a:r>
            <a:r>
              <a:rPr b="0" i="0" lang="en-US" sz="1100" u="none" cap="none" strike="noStrike">
                <a:solidFill>
                  <a:srgbClr val="808080"/>
                </a:solidFill>
                <a:latin typeface="Consolas"/>
                <a:ea typeface="Consolas"/>
                <a:cs typeface="Consolas"/>
                <a:sym typeface="Consolas"/>
              </a:rPr>
              <a:t>&gt;&lt;/</a:t>
            </a:r>
            <a:r>
              <a:rPr b="0" i="0" lang="en-US" sz="1100" u="none" cap="none" strike="noStrike">
                <a:solidFill>
                  <a:srgbClr val="225588"/>
                </a:solidFill>
                <a:latin typeface="Consolas"/>
                <a:ea typeface="Consolas"/>
                <a:cs typeface="Consolas"/>
                <a:sym typeface="Consolas"/>
              </a:rPr>
              <a:t>form</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div</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div</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808080"/>
                </a:solidFill>
                <a:latin typeface="Consolas"/>
                <a:ea typeface="Consolas"/>
                <a:cs typeface="Consolas"/>
                <a:sym typeface="Consolas"/>
              </a:rPr>
              <a:t>&lt;/</a:t>
            </a:r>
            <a:r>
              <a:rPr b="0" i="0" lang="en-US" sz="1100" u="none" cap="none" strike="noStrike">
                <a:solidFill>
                  <a:srgbClr val="225588"/>
                </a:solidFill>
                <a:latin typeface="Consolas"/>
                <a:ea typeface="Consolas"/>
                <a:cs typeface="Consolas"/>
                <a:sym typeface="Consolas"/>
              </a:rPr>
              <a:t>nav</a:t>
            </a:r>
            <a:r>
              <a:rPr b="0" i="0" lang="en-US" sz="11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p:nvPr/>
        </p:nvSpPr>
        <p:spPr>
          <a:xfrm>
            <a:off x="729440" y="1420404"/>
            <a:ext cx="7692901" cy="2057901"/>
          </a:xfrm>
          <a:prstGeom prst="roundRect">
            <a:avLst>
              <a:gd fmla="val 3871" name="adj"/>
            </a:avLst>
          </a:prstGeom>
          <a:solidFill>
            <a:schemeClr val="lt1"/>
          </a:solidFill>
          <a:ln cap="flat" cmpd="sng" w="9525">
            <a:solidFill>
              <a:srgbClr val="276B7D"/>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New Tab" id="168" name="Google Shape;168;p17"/>
          <p:cNvPicPr preferRelativeResize="0"/>
          <p:nvPr/>
        </p:nvPicPr>
        <p:blipFill rotWithShape="1">
          <a:blip r:embed="rId3">
            <a:alphaModFix/>
          </a:blip>
          <a:srcRect b="60416" l="0" r="0" t="0"/>
          <a:stretch/>
        </p:blipFill>
        <p:spPr>
          <a:xfrm>
            <a:off x="793345" y="1483575"/>
            <a:ext cx="7557309" cy="1869642"/>
          </a:xfrm>
          <a:prstGeom prst="rect">
            <a:avLst/>
          </a:prstGeom>
          <a:noFill/>
          <a:ln>
            <a:noFill/>
          </a:ln>
        </p:spPr>
      </p:pic>
      <p:pic>
        <p:nvPicPr>
          <p:cNvPr id="169" name="Google Shape;169;p17"/>
          <p:cNvPicPr preferRelativeResize="0"/>
          <p:nvPr/>
        </p:nvPicPr>
        <p:blipFill rotWithShape="1">
          <a:blip r:embed="rId4">
            <a:alphaModFix/>
          </a:blip>
          <a:srcRect b="0" l="0" r="0" t="0"/>
          <a:stretch/>
        </p:blipFill>
        <p:spPr>
          <a:xfrm>
            <a:off x="867335" y="2479056"/>
            <a:ext cx="7337612" cy="7252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8"/>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 </a:t>
            </a:r>
            <a:r>
              <a:rPr b="1" i="0" lang="en-US" sz="2800" u="none" cap="none" strike="noStrike">
                <a:solidFill>
                  <a:schemeClr val="lt1"/>
                </a:solidFill>
                <a:latin typeface="Arial"/>
                <a:ea typeface="Arial"/>
                <a:cs typeface="Arial"/>
                <a:sym typeface="Arial"/>
              </a:rPr>
              <a:t>ICONOS DE BOOTSTRAP</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ICONS</a:t>
            </a:r>
            <a:endParaRPr b="0" i="0" sz="1400" u="none" cap="none" strike="noStrike">
              <a:solidFill>
                <a:srgbClr val="000000"/>
              </a:solidFill>
              <a:latin typeface="Arial"/>
              <a:ea typeface="Arial"/>
              <a:cs typeface="Arial"/>
              <a:sym typeface="Arial"/>
            </a:endParaRPr>
          </a:p>
        </p:txBody>
      </p:sp>
      <p:sp>
        <p:nvSpPr>
          <p:cNvPr id="183" name="Google Shape;183;p19"/>
          <p:cNvSpPr txBox="1"/>
          <p:nvPr/>
        </p:nvSpPr>
        <p:spPr>
          <a:xfrm>
            <a:off x="407875" y="674773"/>
            <a:ext cx="8148296" cy="443198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Bootstrap tiene su propia biblioteca de iconos llamada Bootstrap Icons.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A continuación, encontraremos detalles sobre Bootstrap Icons y otros conjuntos de iconos recomendados.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Bootstrap Icons es una creciente biblioteca de iconos SVG  mantenida por el equipo de Bootstrap. Los comienzos de este conjunto de iconos provienen de los propios componentes de Bootstrap, como nuestros formularios, carruseles y más. Bootstrap tiene muy pocas necesidades de iconos de serie, así que no necesitábamos mucho. Sin embargo, una vez que empezamos, no pudimos dejar de crear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Alternativas de conjuntos de iconos a Bootstrap Icons.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76B7D"/>
              </a:buClr>
              <a:buSzPts val="1600"/>
              <a:buFont typeface="Arial"/>
              <a:buChar char="•"/>
            </a:pPr>
            <a:r>
              <a:rPr b="0" i="0" lang="en-US" sz="1600" u="sng" cap="none" strike="noStrike">
                <a:solidFill>
                  <a:srgbClr val="276B7D"/>
                </a:solidFill>
                <a:latin typeface="Calibri"/>
                <a:ea typeface="Calibri"/>
                <a:cs typeface="Calibri"/>
                <a:sym typeface="Calibri"/>
                <a:hlinkClick r:id="rId3">
                  <a:extLst>
                    <a:ext uri="{A12FA001-AC4F-418D-AE19-62706E023703}">
                      <ahyp:hlinkClr val="tx"/>
                    </a:ext>
                  </a:extLst>
                </a:hlinkClick>
              </a:rPr>
              <a:t>Font Awesome</a:t>
            </a:r>
            <a:endParaRPr b="0" i="0" sz="1600" u="none" cap="none" strike="noStrike">
              <a:solidFill>
                <a:srgbClr val="276B7D"/>
              </a:solidFill>
              <a:latin typeface="Calibri"/>
              <a:ea typeface="Calibri"/>
              <a:cs typeface="Calibri"/>
              <a:sym typeface="Calibri"/>
            </a:endParaRPr>
          </a:p>
          <a:p>
            <a:pPr indent="0" lvl="0" marL="0" marR="0" rtl="0" algn="l">
              <a:lnSpc>
                <a:spcPct val="100000"/>
              </a:lnSpc>
              <a:spcBef>
                <a:spcPts val="0"/>
              </a:spcBef>
              <a:spcAft>
                <a:spcPts val="0"/>
              </a:spcAft>
              <a:buClr>
                <a:srgbClr val="276B7D"/>
              </a:buClr>
              <a:buSzPts val="1600"/>
              <a:buFont typeface="Arial"/>
              <a:buChar char="•"/>
            </a:pPr>
            <a:r>
              <a:rPr b="0" i="0" lang="en-US" sz="1600" u="sng" cap="none" strike="noStrike">
                <a:solidFill>
                  <a:srgbClr val="276B7D"/>
                </a:solidFill>
                <a:latin typeface="Calibri"/>
                <a:ea typeface="Calibri"/>
                <a:cs typeface="Calibri"/>
                <a:sym typeface="Calibri"/>
                <a:hlinkClick r:id="rId4">
                  <a:extLst>
                    <a:ext uri="{A12FA001-AC4F-418D-AE19-62706E023703}">
                      <ahyp:hlinkClr val="tx"/>
                    </a:ext>
                  </a:extLst>
                </a:hlinkClick>
              </a:rPr>
              <a:t>Feather</a:t>
            </a:r>
            <a:endParaRPr b="0" i="0" sz="1600" u="none" cap="none" strike="noStrike">
              <a:solidFill>
                <a:srgbClr val="276B7D"/>
              </a:solidFill>
              <a:latin typeface="Calibri"/>
              <a:ea typeface="Calibri"/>
              <a:cs typeface="Calibri"/>
              <a:sym typeface="Calibri"/>
            </a:endParaRPr>
          </a:p>
          <a:p>
            <a:pPr indent="0" lvl="0" marL="0" marR="0" rtl="0" algn="l">
              <a:lnSpc>
                <a:spcPct val="100000"/>
              </a:lnSpc>
              <a:spcBef>
                <a:spcPts val="0"/>
              </a:spcBef>
              <a:spcAft>
                <a:spcPts val="0"/>
              </a:spcAft>
              <a:buClr>
                <a:srgbClr val="276B7D"/>
              </a:buClr>
              <a:buSzPts val="1600"/>
              <a:buFont typeface="Arial"/>
              <a:buChar char="•"/>
            </a:pPr>
            <a:r>
              <a:rPr b="0" i="0" lang="en-US" sz="1600" u="sng" cap="none" strike="noStrike">
                <a:solidFill>
                  <a:srgbClr val="276B7D"/>
                </a:solidFill>
                <a:latin typeface="Calibri"/>
                <a:ea typeface="Calibri"/>
                <a:cs typeface="Calibri"/>
                <a:sym typeface="Calibri"/>
                <a:hlinkClick r:id="rId5">
                  <a:extLst>
                    <a:ext uri="{A12FA001-AC4F-418D-AE19-62706E023703}">
                      <ahyp:hlinkClr val="tx"/>
                    </a:ext>
                  </a:extLst>
                </a:hlinkClick>
              </a:rPr>
              <a:t>Octicons</a:t>
            </a:r>
            <a:endParaRPr b="0" i="0" sz="1600" u="none" cap="none" strike="noStrike">
              <a:solidFill>
                <a:srgbClr val="276B7D"/>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Calibri"/>
                <a:ea typeface="Calibri"/>
                <a:cs typeface="Calibri"/>
                <a:sym typeface="Calibri"/>
              </a:rPr>
            </a:b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COMPONENTES</a:t>
            </a:r>
            <a:endParaRPr b="0" i="0" sz="1400" u="none" cap="none" strike="noStrike">
              <a:solidFill>
                <a:srgbClr val="000000"/>
              </a:solidFill>
              <a:latin typeface="Arial"/>
              <a:ea typeface="Arial"/>
              <a:cs typeface="Arial"/>
              <a:sym typeface="Arial"/>
            </a:endParaRPr>
          </a:p>
        </p:txBody>
      </p:sp>
      <p:sp>
        <p:nvSpPr>
          <p:cNvPr id="43" name="Google Shape;43;p2"/>
          <p:cNvSpPr txBox="1"/>
          <p:nvPr/>
        </p:nvSpPr>
        <p:spPr>
          <a:xfrm>
            <a:off x="407876" y="810908"/>
            <a:ext cx="4433066" cy="41857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¿Qué son los componentes de Bootstrap?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sng" cap="none" strike="noStrike">
              <a:solidFill>
                <a:srgbClr val="262626"/>
              </a:solidFill>
              <a:latin typeface="Calibri"/>
              <a:ea typeface="Calibri"/>
              <a:cs typeface="Calibri"/>
              <a:sym typeface="Calibri"/>
              <a:hlinkClick r:id="rId3">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Podemos llamarle componentes a todo conjunto de elementos usados para construir una web o una interfase (UI)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Por ejemplo: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Botones, iconos, dropdowns, formularios, navegación, carruseles,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Bootstrap nos proporciona una serie de componentes y estilos predefinidos que Podemos usar para crear rápidamente interfaces de usuario atractivas y receptivas en nuestras aplicaciones web, sobre todo en diseño RESPONSIVE.</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pic>
        <p:nvPicPr>
          <p:cNvPr descr="UI Components- What Are They? - CometChat" id="44" name="Google Shape;44;p2"/>
          <p:cNvPicPr preferRelativeResize="0"/>
          <p:nvPr/>
        </p:nvPicPr>
        <p:blipFill rotWithShape="1">
          <a:blip r:embed="rId4">
            <a:alphaModFix/>
          </a:blip>
          <a:srcRect b="0" l="0" r="10510" t="0"/>
          <a:stretch/>
        </p:blipFill>
        <p:spPr>
          <a:xfrm>
            <a:off x="5082986" y="1646557"/>
            <a:ext cx="3720353" cy="3117951"/>
          </a:xfrm>
          <a:prstGeom prst="rect">
            <a:avLst/>
          </a:prstGeom>
          <a:noFill/>
          <a:ln>
            <a:noFill/>
          </a:ln>
        </p:spPr>
      </p:pic>
      <p:pic>
        <p:nvPicPr>
          <p:cNvPr descr="Bootstrap (framework) - Wikipedia, la enciclopedia libre" id="45" name="Google Shape;45;p2"/>
          <p:cNvPicPr preferRelativeResize="0"/>
          <p:nvPr/>
        </p:nvPicPr>
        <p:blipFill rotWithShape="1">
          <a:blip r:embed="rId5">
            <a:alphaModFix/>
          </a:blip>
          <a:srcRect b="0" l="0" r="0" t="0"/>
          <a:stretch/>
        </p:blipFill>
        <p:spPr>
          <a:xfrm>
            <a:off x="6170565" y="2458388"/>
            <a:ext cx="1545194" cy="12309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ICONS</a:t>
            </a:r>
            <a:endParaRPr b="0" i="0" sz="1400" u="none" cap="none" strike="noStrike">
              <a:solidFill>
                <a:srgbClr val="000000"/>
              </a:solidFill>
              <a:latin typeface="Arial"/>
              <a:ea typeface="Arial"/>
              <a:cs typeface="Arial"/>
              <a:sym typeface="Arial"/>
            </a:endParaRPr>
          </a:p>
        </p:txBody>
      </p:sp>
      <p:sp>
        <p:nvSpPr>
          <p:cNvPr id="190" name="Google Shape;190;p20"/>
          <p:cNvSpPr txBox="1"/>
          <p:nvPr/>
        </p:nvSpPr>
        <p:spPr>
          <a:xfrm>
            <a:off x="407875" y="674773"/>
            <a:ext cx="8583600" cy="2709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Instalar Bootstrap Icons.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Descarguemos la versión compilada desde la web de bootstrap </a:t>
            </a:r>
            <a:r>
              <a:rPr b="0" lang="en-US" sz="1600" u="none" cap="none" strike="noStrike">
                <a:solidFill>
                  <a:srgbClr val="276B7D"/>
                </a:solidFill>
                <a:latin typeface="Calibri"/>
                <a:ea typeface="Calibri"/>
                <a:cs typeface="Calibri"/>
                <a:sym typeface="Calibri"/>
              </a:rPr>
              <a:t>(https://icons.getbootstrap.com/#install)</a:t>
            </a:r>
            <a:endParaRPr b="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Ubiquemos el archivo para descomprimirlo en la misma carpeta de nuestro documento y listo ya podemos usarlos.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MEDIANTE CDN</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Vinculemos la hoja de estilo de los bootstrap icons en nuestra etiqueta &lt;head&gt; de nuestro documento HTML, o importemoslo via @import en CSS.</a:t>
            </a:r>
            <a:endParaRPr b="0" i="0" sz="1300" u="none" cap="none" strike="noStrike">
              <a:solidFill>
                <a:schemeClr val="dk1"/>
              </a:solidFill>
              <a:latin typeface="Arial"/>
              <a:ea typeface="Arial"/>
              <a:cs typeface="Arial"/>
              <a:sym typeface="Arial"/>
            </a:endParaRPr>
          </a:p>
        </p:txBody>
      </p:sp>
      <p:sp>
        <p:nvSpPr>
          <p:cNvPr id="191" name="Google Shape;191;p20"/>
          <p:cNvSpPr/>
          <p:nvPr/>
        </p:nvSpPr>
        <p:spPr>
          <a:xfrm>
            <a:off x="407875" y="3352807"/>
            <a:ext cx="8351113" cy="1325071"/>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192" name="Google Shape;192;p20"/>
          <p:cNvSpPr txBox="1"/>
          <p:nvPr/>
        </p:nvSpPr>
        <p:spPr>
          <a:xfrm>
            <a:off x="539016" y="3397976"/>
            <a:ext cx="8104471" cy="1200329"/>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link</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rel</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"stylesheet"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href</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"https://cdn.jsdelivr.net/npm/bootstrapicons@1.10.5/font/bootstrap-icons.css"</a:t>
            </a:r>
            <a:r>
              <a:rPr b="0" i="0" lang="en-US" sz="12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6688CC"/>
                </a:solidFill>
                <a:latin typeface="Consolas"/>
                <a:ea typeface="Consolas"/>
                <a:cs typeface="Consolas"/>
                <a:sym typeface="Consolas"/>
              </a:rPr>
            </a:b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25588"/>
                </a:solidFill>
                <a:latin typeface="Consolas"/>
                <a:ea typeface="Consolas"/>
                <a:cs typeface="Consolas"/>
                <a:sym typeface="Consolas"/>
              </a:rPr>
              <a:t>@import</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9966B8"/>
                </a:solidFill>
                <a:latin typeface="Consolas"/>
                <a:ea typeface="Consolas"/>
                <a:cs typeface="Consolas"/>
                <a:sym typeface="Consolas"/>
              </a:rPr>
              <a:t>url</a:t>
            </a:r>
            <a:r>
              <a:rPr b="0" i="0" lang="en-US" sz="1200" u="none" cap="none" strike="noStrike">
                <a:solidFill>
                  <a:srgbClr val="808080"/>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"https://cdn.jsdelivr.net/npm/bootstrap-icons@1.10.5/font/bootstrap-icons.css"</a:t>
            </a:r>
            <a:r>
              <a:rPr b="0" i="0" lang="en-US" sz="1200" u="none" cap="none" strike="noStrike">
                <a:solidFill>
                  <a:srgbClr val="80808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6688CC"/>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21"/>
          <p:cNvSpPr/>
          <p:nvPr/>
        </p:nvSpPr>
        <p:spPr>
          <a:xfrm>
            <a:off x="407875" y="870097"/>
            <a:ext cx="8108596" cy="2446824"/>
          </a:xfrm>
          <a:prstGeom prst="rect">
            <a:avLst/>
          </a:prstGeom>
          <a:noFill/>
          <a:ln>
            <a:noFill/>
          </a:ln>
        </p:spPr>
        <p:txBody>
          <a:bodyPr anchorCtr="0" anchor="t" bIns="45700" lIns="91425" spcFirstLastPara="1" rIns="91425" wrap="square" tIns="45700">
            <a:spAutoFit/>
          </a:bodyPr>
          <a:lstStyle/>
          <a:p>
            <a:pPr indent="-180975" lvl="0" marL="180975" marR="0" rtl="0" algn="l">
              <a:lnSpc>
                <a:spcPct val="100000"/>
              </a:lnSpc>
              <a:spcBef>
                <a:spcPts val="0"/>
              </a:spcBef>
              <a:spcAft>
                <a:spcPts val="0"/>
              </a:spcAft>
              <a:buClr>
                <a:srgbClr val="FFFFFF"/>
              </a:buClr>
              <a:buSzPts val="1700"/>
              <a:buFont typeface="Arial"/>
              <a:buChar char="•"/>
            </a:pPr>
            <a:r>
              <a:rPr b="0" i="0" lang="en-US" sz="1700" u="none" cap="none" strike="noStrike">
                <a:solidFill>
                  <a:srgbClr val="FFFFFF"/>
                </a:solidFill>
                <a:latin typeface="Calibri"/>
                <a:ea typeface="Calibri"/>
                <a:cs typeface="Calibri"/>
                <a:sym typeface="Calibri"/>
              </a:rPr>
              <a:t>Bootstrap nos permite usar elementos básicos y compuestos ya establecidos para optimizar nuestro tiempo de desarrollo en una web.</a:t>
            </a:r>
            <a:endParaRPr b="0" i="0" sz="1400" u="none" cap="none" strike="noStrike">
              <a:solidFill>
                <a:srgbClr val="000000"/>
              </a:solidFill>
              <a:latin typeface="Arial"/>
              <a:ea typeface="Arial"/>
              <a:cs typeface="Arial"/>
              <a:sym typeface="Arial"/>
            </a:endParaRPr>
          </a:p>
          <a:p>
            <a:pPr indent="-73025" lvl="0" marL="180975" marR="0" rtl="0" algn="l">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l">
              <a:lnSpc>
                <a:spcPct val="100000"/>
              </a:lnSpc>
              <a:spcBef>
                <a:spcPts val="0"/>
              </a:spcBef>
              <a:spcAft>
                <a:spcPts val="0"/>
              </a:spcAft>
              <a:buClr>
                <a:srgbClr val="FFFFFF"/>
              </a:buClr>
              <a:buSzPts val="1700"/>
              <a:buFont typeface="Arial"/>
              <a:buChar char="•"/>
            </a:pPr>
            <a:r>
              <a:rPr b="0" i="0" lang="en-US" sz="1700" u="none" cap="none" strike="noStrike">
                <a:solidFill>
                  <a:srgbClr val="FFFFFF"/>
                </a:solidFill>
                <a:latin typeface="Calibri"/>
                <a:ea typeface="Calibri"/>
                <a:cs typeface="Calibri"/>
                <a:sym typeface="Calibri"/>
              </a:rPr>
              <a:t>Instalar bootstrap ICONS es muy sencillo y bootstrap es compatible con cualquier librería de iconos.</a:t>
            </a:r>
            <a:endParaRPr b="0" i="0" sz="1400" u="none" cap="none" strike="noStrike">
              <a:solidFill>
                <a:srgbClr val="000000"/>
              </a:solidFill>
              <a:latin typeface="Arial"/>
              <a:ea typeface="Arial"/>
              <a:cs typeface="Arial"/>
              <a:sym typeface="Arial"/>
            </a:endParaRPr>
          </a:p>
          <a:p>
            <a:pPr indent="-73025" lvl="0" marL="180975" marR="0" rtl="0" algn="l">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l">
              <a:lnSpc>
                <a:spcPct val="100000"/>
              </a:lnSpc>
              <a:spcBef>
                <a:spcPts val="0"/>
              </a:spcBef>
              <a:spcAft>
                <a:spcPts val="0"/>
              </a:spcAft>
              <a:buClr>
                <a:srgbClr val="FFFFFF"/>
              </a:buClr>
              <a:buSzPts val="1700"/>
              <a:buFont typeface="Arial"/>
              <a:buChar char="•"/>
            </a:pPr>
            <a:r>
              <a:rPr b="0" i="0" lang="en-US" sz="1700" u="none" cap="none" strike="noStrike">
                <a:solidFill>
                  <a:srgbClr val="FFFFFF"/>
                </a:solidFill>
                <a:latin typeface="Calibri"/>
                <a:ea typeface="Calibri"/>
                <a:cs typeface="Calibri"/>
                <a:sym typeface="Calibri"/>
              </a:rPr>
              <a:t>Con bootstrap </a:t>
            </a:r>
            <a:r>
              <a:rPr b="0" i="0" lang="en-US" sz="1600" u="none" cap="none" strike="noStrike">
                <a:solidFill>
                  <a:srgbClr val="FFFFFF"/>
                </a:solidFill>
                <a:latin typeface="Calibri"/>
                <a:ea typeface="Calibri"/>
                <a:cs typeface="Calibri"/>
                <a:sym typeface="Calibri"/>
              </a:rPr>
              <a:t>podemos</a:t>
            </a:r>
            <a:r>
              <a:rPr b="0" i="0" lang="en-US" sz="1700" u="none" cap="none" strike="noStrike">
                <a:solidFill>
                  <a:srgbClr val="FFFFFF"/>
                </a:solidFill>
                <a:latin typeface="Calibri"/>
                <a:ea typeface="Calibri"/>
                <a:cs typeface="Calibri"/>
                <a:sym typeface="Calibri"/>
              </a:rPr>
              <a:t> incluso personalizar nuestros estilos y funciones.</a:t>
            </a:r>
            <a:endParaRPr b="0" i="0" sz="1400" u="none" cap="none" strike="noStrike">
              <a:solidFill>
                <a:srgbClr val="000000"/>
              </a:solidFill>
              <a:latin typeface="Arial"/>
              <a:ea typeface="Arial"/>
              <a:cs typeface="Arial"/>
              <a:sym typeface="Arial"/>
            </a:endParaRPr>
          </a:p>
          <a:p>
            <a:pPr indent="-73025" lvl="0" marL="180975" marR="0" rtl="0" algn="l">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0" lvl="1"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FFFFFF"/>
              </a:solidFill>
              <a:latin typeface="Calibri"/>
              <a:ea typeface="Calibri"/>
              <a:cs typeface="Calibri"/>
              <a:sym typeface="Calibri"/>
            </a:endParaRPr>
          </a:p>
        </p:txBody>
      </p:sp>
      <p:sp>
        <p:nvSpPr>
          <p:cNvPr id="200" name="Google Shape;200;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nvSpPr>
        <p:spPr>
          <a:xfrm>
            <a:off x="398994" y="724844"/>
            <a:ext cx="8309577" cy="4456756"/>
          </a:xfrm>
          <a:prstGeom prst="rect">
            <a:avLst/>
          </a:prstGeom>
          <a:noFill/>
          <a:ln>
            <a:noFill/>
          </a:ln>
        </p:spPr>
        <p:txBody>
          <a:bodyPr anchorCtr="0" anchor="t" bIns="91425" lIns="91425" spcFirstLastPara="1" rIns="91425" wrap="square" tIns="91425">
            <a:noAutofit/>
          </a:bodyPr>
          <a:lstStyle/>
          <a:p>
            <a:pPr indent="-174625" lvl="0" marL="174625"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Bootstrap 5 recuperado de </a:t>
            </a:r>
            <a:endParaRPr b="0" i="0" sz="1400" u="none" cap="none" strike="noStrike">
              <a:solidFill>
                <a:srgbClr val="000000"/>
              </a:solidFill>
              <a:latin typeface="Arial"/>
              <a:ea typeface="Arial"/>
              <a:cs typeface="Arial"/>
              <a:sym typeface="Arial"/>
            </a:endParaRPr>
          </a:p>
          <a:p>
            <a:pPr indent="-174625" lvl="0" marL="174625" marR="0" rtl="0" algn="l">
              <a:lnSpc>
                <a:spcPct val="100000"/>
              </a:lnSpc>
              <a:spcBef>
                <a:spcPts val="0"/>
              </a:spcBef>
              <a:spcAft>
                <a:spcPts val="0"/>
              </a:spcAft>
              <a:buClr>
                <a:schemeClr val="dk1"/>
              </a:buClr>
              <a:buSzPts val="1600"/>
              <a:buFont typeface="Arial"/>
              <a:buChar char="•"/>
            </a:pPr>
            <a:r>
              <a:rPr b="0" i="1" lang="en-US"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https://www.w3schools.com/bootstrap5/index.php</a:t>
            </a:r>
            <a:endParaRPr b="0" i="1"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Introducción a bootstrap. Recuperado de</a:t>
            </a:r>
            <a:r>
              <a:rPr b="0" i="1" lang="en-US" sz="1600" u="none" cap="none" strike="noStrike">
                <a:solidFill>
                  <a:schemeClr val="dk1"/>
                </a:solidFill>
                <a:latin typeface="Calibri"/>
                <a:ea typeface="Calibri"/>
                <a:cs typeface="Calibri"/>
                <a:sym typeface="Calibri"/>
              </a:rPr>
              <a:t> </a:t>
            </a:r>
            <a:r>
              <a:rPr b="0" i="1" lang="en-US"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https://getbootstrap.com/docs/5.3/getting-started/introduction/</a:t>
            </a:r>
            <a:endParaRPr b="0" i="1"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What is bootstrap. Recuperado de  </a:t>
            </a:r>
            <a:r>
              <a:rPr b="0" i="1" lang="en-US"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https://www.hostinger.com/tutorials/what-is-bootstrap/#Basic_Functions_of_Bootstrap</a:t>
            </a:r>
            <a:endParaRPr b="0" i="1"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Bootstrap ICONS Recuperado de  </a:t>
            </a:r>
            <a:r>
              <a:rPr b="0" i="1" lang="en-US"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https://icons.getbootstrap.com/#install</a:t>
            </a:r>
            <a:endParaRPr b="0" i="1"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Arial"/>
              <a:buNone/>
            </a:pPr>
            <a:r>
              <a:t/>
            </a:r>
            <a:endParaRPr b="0" i="1"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207" name="Google Shape;207;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COMPONENTES</a:t>
            </a:r>
            <a:endParaRPr b="0" i="0" sz="1400" u="none" cap="none" strike="noStrike">
              <a:solidFill>
                <a:srgbClr val="000000"/>
              </a:solidFill>
              <a:latin typeface="Arial"/>
              <a:ea typeface="Arial"/>
              <a:cs typeface="Arial"/>
              <a:sym typeface="Arial"/>
            </a:endParaRPr>
          </a:p>
        </p:txBody>
      </p:sp>
      <p:sp>
        <p:nvSpPr>
          <p:cNvPr id="52" name="Google Shape;52;p3"/>
          <p:cNvSpPr txBox="1"/>
          <p:nvPr/>
        </p:nvSpPr>
        <p:spPr>
          <a:xfrm>
            <a:off x="407875" y="810908"/>
            <a:ext cx="8164205" cy="6924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Ejemplo de componente: </a:t>
            </a:r>
            <a:r>
              <a:rPr b="0" i="0" lang="en-US" sz="1600" u="none" cap="none" strike="noStrike">
                <a:solidFill>
                  <a:schemeClr val="dk1"/>
                </a:solidFill>
                <a:latin typeface="Calibri"/>
                <a:ea typeface="Calibri"/>
                <a:cs typeface="Calibri"/>
                <a:sym typeface="Calibri"/>
              </a:rPr>
              <a:t>Dropdown y botones</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999999"/>
              </a:solidFill>
              <a:latin typeface="Calibri"/>
              <a:ea typeface="Calibri"/>
              <a:cs typeface="Calibri"/>
              <a:sym typeface="Calibri"/>
            </a:endParaRPr>
          </a:p>
        </p:txBody>
      </p:sp>
      <p:pic>
        <p:nvPicPr>
          <p:cNvPr id="53" name="Google Shape;53;p3"/>
          <p:cNvPicPr preferRelativeResize="0"/>
          <p:nvPr/>
        </p:nvPicPr>
        <p:blipFill rotWithShape="1">
          <a:blip r:embed="rId3">
            <a:alphaModFix/>
          </a:blip>
          <a:srcRect b="62193" l="1211" r="2595" t="6007"/>
          <a:stretch/>
        </p:blipFill>
        <p:spPr>
          <a:xfrm>
            <a:off x="703711" y="1156448"/>
            <a:ext cx="7476564" cy="706558"/>
          </a:xfrm>
          <a:prstGeom prst="rect">
            <a:avLst/>
          </a:prstGeom>
          <a:noFill/>
          <a:ln>
            <a:noFill/>
          </a:ln>
        </p:spPr>
      </p:pic>
      <p:sp>
        <p:nvSpPr>
          <p:cNvPr id="54" name="Google Shape;54;p3"/>
          <p:cNvSpPr txBox="1"/>
          <p:nvPr/>
        </p:nvSpPr>
        <p:spPr>
          <a:xfrm>
            <a:off x="277906" y="2023880"/>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Pongamos a prueba el código a continuación:</a:t>
            </a:r>
            <a:endParaRPr b="0" i="0" sz="1400" u="none" cap="none" strike="noStrike">
              <a:solidFill>
                <a:srgbClr val="000000"/>
              </a:solidFill>
              <a:latin typeface="Arial"/>
              <a:ea typeface="Arial"/>
              <a:cs typeface="Arial"/>
              <a:sym typeface="Arial"/>
            </a:endParaRPr>
          </a:p>
        </p:txBody>
      </p:sp>
      <p:sp>
        <p:nvSpPr>
          <p:cNvPr id="55" name="Google Shape;55;p3"/>
          <p:cNvSpPr/>
          <p:nvPr/>
        </p:nvSpPr>
        <p:spPr>
          <a:xfrm>
            <a:off x="646866" y="2523308"/>
            <a:ext cx="7533409" cy="2118727"/>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56" name="Google Shape;56;p3"/>
          <p:cNvSpPr txBox="1"/>
          <p:nvPr/>
        </p:nvSpPr>
        <p:spPr>
          <a:xfrm>
            <a:off x="730573" y="2613648"/>
            <a:ext cx="7368073" cy="1938992"/>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btn-primary"</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Primary&lt;/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btn-secondary"</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Secondary&lt;/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btn-success"</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Success&lt;/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btn-danger"</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Danger&lt;/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btn-warning"</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Warning&lt;/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btn-info"</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Info&lt;/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btn-light"</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Light&lt;/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btn-dark"</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Dark&lt;/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n-US" sz="1200" u="none" cap="none" strike="noStrike">
                <a:solidFill>
                  <a:srgbClr val="6688CC"/>
                </a:solidFill>
                <a:latin typeface="Consolas"/>
                <a:ea typeface="Consolas"/>
                <a:cs typeface="Consolas"/>
                <a:sym typeface="Consolas"/>
              </a:rPr>
            </a:b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type</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"button"</a:t>
            </a:r>
            <a:r>
              <a:rPr b="0" i="0" lang="en-US" sz="1200" u="none" cap="none" strike="noStrike">
                <a:solidFill>
                  <a:srgbClr val="6688CC"/>
                </a:solidFill>
                <a:latin typeface="Consolas"/>
                <a:ea typeface="Consolas"/>
                <a:cs typeface="Consolas"/>
                <a:sym typeface="Consolas"/>
              </a:rPr>
              <a:t> </a:t>
            </a:r>
            <a:r>
              <a:rPr b="0" i="0" lang="en-US" sz="1200" u="none" cap="none" strike="noStrike">
                <a:solidFill>
                  <a:srgbClr val="DDBB88"/>
                </a:solidFill>
                <a:latin typeface="Consolas"/>
                <a:ea typeface="Consolas"/>
                <a:cs typeface="Consolas"/>
                <a:sym typeface="Consolas"/>
              </a:rPr>
              <a:t>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"btn btn-link"</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6688CC"/>
                </a:solidFill>
                <a:latin typeface="Consolas"/>
                <a:ea typeface="Consolas"/>
                <a:cs typeface="Consolas"/>
                <a:sym typeface="Consolas"/>
              </a:rPr>
              <a:t>Link&lt;/</a:t>
            </a:r>
            <a:r>
              <a:rPr b="0" i="0" lang="en-US" sz="1200" u="none" cap="none" strike="noStrike">
                <a:solidFill>
                  <a:srgbClr val="225588"/>
                </a:solidFill>
                <a:latin typeface="Consolas"/>
                <a:ea typeface="Consolas"/>
                <a:cs typeface="Consolas"/>
                <a:sym typeface="Consolas"/>
              </a:rPr>
              <a:t>button</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4"/>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 </a:t>
            </a:r>
            <a:r>
              <a:rPr b="1" i="0" lang="en-US" sz="2800" u="none" cap="none" strike="noStrike">
                <a:solidFill>
                  <a:schemeClr val="lt1"/>
                </a:solidFill>
                <a:latin typeface="Arial"/>
                <a:ea typeface="Arial"/>
                <a:cs typeface="Arial"/>
                <a:sym typeface="Arial"/>
              </a:rPr>
              <a:t>TIPOGRAFÍA</a:t>
            </a:r>
            <a:endParaRPr b="1"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nvSpPr>
        <p:spPr>
          <a:xfrm>
            <a:off x="407875" y="741685"/>
            <a:ext cx="8556831" cy="29546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En Bootstrap, la tipografía es un aspecto fundamental que ayuda a establecer una apariencia coherente y legible en nuestras aplicaciones web. Bootstrap ofrece una serie de estilos predefinidos para diferentes elementos de texto.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Calibri"/>
                <a:ea typeface="Calibri"/>
                <a:cs typeface="Calibri"/>
                <a:sym typeface="Calibri"/>
              </a:rPr>
              <a:t>Por ejemplo:</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262626"/>
              </a:buClr>
              <a:buSzPts val="1600"/>
              <a:buFont typeface="Calibri"/>
              <a:buAutoNum type="arabicPeriod"/>
            </a:pPr>
            <a:r>
              <a:rPr b="0" i="0" lang="en-US" sz="1600" u="none" cap="none" strike="noStrike">
                <a:solidFill>
                  <a:srgbClr val="262626"/>
                </a:solidFill>
                <a:latin typeface="Calibri"/>
                <a:ea typeface="Calibri"/>
                <a:cs typeface="Calibri"/>
                <a:sym typeface="Calibri"/>
              </a:rPr>
              <a:t> Texto resaltado mediante el uso de las clases </a:t>
            </a:r>
            <a:r>
              <a:rPr b="1" i="0" lang="en-US" sz="1600" u="none" cap="none" strike="noStrike">
                <a:solidFill>
                  <a:srgbClr val="276B7D"/>
                </a:solidFill>
                <a:latin typeface="Calibri"/>
                <a:ea typeface="Calibri"/>
                <a:cs typeface="Calibri"/>
                <a:sym typeface="Calibri"/>
              </a:rPr>
              <a:t>.lead y .text-*. </a:t>
            </a:r>
            <a:r>
              <a:rPr b="0" i="0" lang="en-US" sz="1600" u="none" cap="none" strike="noStrike">
                <a:solidFill>
                  <a:srgbClr val="262626"/>
                </a:solidFill>
                <a:latin typeface="Calibri"/>
                <a:ea typeface="Calibri"/>
                <a:cs typeface="Calibri"/>
                <a:sym typeface="Calibri"/>
              </a:rPr>
              <a:t>La clase </a:t>
            </a:r>
            <a:r>
              <a:rPr b="1" i="0" lang="en-US" sz="1600" u="none" cap="none" strike="noStrike">
                <a:solidFill>
                  <a:srgbClr val="276B7D"/>
                </a:solidFill>
                <a:latin typeface="Calibri"/>
                <a:ea typeface="Calibri"/>
                <a:cs typeface="Calibri"/>
                <a:sym typeface="Calibri"/>
              </a:rPr>
              <a:t>.lead </a:t>
            </a:r>
            <a:r>
              <a:rPr b="0" i="0" lang="en-US" sz="1600" u="none" cap="none" strike="noStrike">
                <a:solidFill>
                  <a:srgbClr val="262626"/>
                </a:solidFill>
                <a:latin typeface="Calibri"/>
                <a:ea typeface="Calibri"/>
                <a:cs typeface="Calibri"/>
                <a:sym typeface="Calibri"/>
              </a:rPr>
              <a:t>se utiliza para destacar un párrafo introductorio o destacado, mientras que la clase </a:t>
            </a:r>
            <a:r>
              <a:rPr b="1" i="0" lang="en-US" sz="1600" u="none" cap="none" strike="noStrike">
                <a:solidFill>
                  <a:srgbClr val="276B7D"/>
                </a:solidFill>
                <a:latin typeface="Calibri"/>
                <a:ea typeface="Calibri"/>
                <a:cs typeface="Calibri"/>
                <a:sym typeface="Calibri"/>
              </a:rPr>
              <a:t>.text-* </a:t>
            </a:r>
            <a:r>
              <a:rPr b="0" i="0" lang="en-US" sz="1600" u="none" cap="none" strike="noStrike">
                <a:solidFill>
                  <a:srgbClr val="262626"/>
                </a:solidFill>
                <a:latin typeface="Calibri"/>
                <a:ea typeface="Calibri"/>
                <a:cs typeface="Calibri"/>
                <a:sym typeface="Calibri"/>
              </a:rPr>
              <a:t>permite aplicar diferentes colores de texto a través de las variantes de color de Bootstrap, como </a:t>
            </a:r>
            <a:r>
              <a:rPr b="1" i="0" lang="en-US" sz="1600" u="none" cap="none" strike="noStrike">
                <a:solidFill>
                  <a:srgbClr val="276B7D"/>
                </a:solidFill>
                <a:latin typeface="Calibri"/>
                <a:ea typeface="Calibri"/>
                <a:cs typeface="Calibri"/>
                <a:sym typeface="Calibri"/>
              </a:rPr>
              <a:t>.text-primary o .text-danger</a:t>
            </a:r>
            <a:r>
              <a:rPr b="0" i="0" lang="en-US"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18000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Además de estos estilos básicos, Bootstrap también proporciona otras clases y utilidades para manipular el texto, como alineación </a:t>
            </a:r>
            <a:r>
              <a:rPr b="0" i="0" lang="en-US" sz="1600" u="none" cap="none" strike="noStrike">
                <a:solidFill>
                  <a:srgbClr val="276B7D"/>
                </a:solidFill>
                <a:latin typeface="Calibri"/>
                <a:ea typeface="Calibri"/>
                <a:cs typeface="Calibri"/>
                <a:sym typeface="Calibri"/>
              </a:rPr>
              <a:t>(text-left, text-center, text-right)</a:t>
            </a:r>
            <a:r>
              <a:rPr b="0" i="0" lang="en-US" sz="1600" u="none" cap="none" strike="noStrike">
                <a:solidFill>
                  <a:srgbClr val="262626"/>
                </a:solidFill>
                <a:latin typeface="Calibri"/>
                <a:ea typeface="Calibri"/>
                <a:cs typeface="Calibri"/>
                <a:sym typeface="Calibri"/>
              </a:rPr>
              <a:t>, recorte </a:t>
            </a:r>
            <a:r>
              <a:rPr b="0" i="0" lang="en-US" sz="1600" u="none" cap="none" strike="noStrike">
                <a:solidFill>
                  <a:srgbClr val="276B7D"/>
                </a:solidFill>
                <a:latin typeface="Calibri"/>
                <a:ea typeface="Calibri"/>
                <a:cs typeface="Calibri"/>
                <a:sym typeface="Calibri"/>
              </a:rPr>
              <a:t>(text-overflow-*), </a:t>
            </a:r>
            <a:r>
              <a:rPr b="0" i="0" lang="en-US" sz="1600" u="none" cap="none" strike="noStrike">
                <a:solidFill>
                  <a:srgbClr val="262626"/>
                </a:solidFill>
                <a:latin typeface="Calibri"/>
                <a:ea typeface="Calibri"/>
                <a:cs typeface="Calibri"/>
                <a:sym typeface="Calibri"/>
              </a:rPr>
              <a:t>transformación </a:t>
            </a:r>
            <a:r>
              <a:rPr b="0" i="0" lang="en-US" sz="1600" u="none" cap="none" strike="noStrike">
                <a:solidFill>
                  <a:srgbClr val="276B7D"/>
                </a:solidFill>
                <a:latin typeface="Calibri"/>
                <a:ea typeface="Calibri"/>
                <a:cs typeface="Calibri"/>
                <a:sym typeface="Calibri"/>
              </a:rPr>
              <a:t>(text-lowercase, text-uppercase, text-capitalize), </a:t>
            </a:r>
            <a:r>
              <a:rPr b="0" i="0" lang="en-US" sz="1600" u="none" cap="none" strike="noStrike">
                <a:solidFill>
                  <a:srgbClr val="262626"/>
                </a:solidFill>
                <a:latin typeface="Calibri"/>
                <a:ea typeface="Calibri"/>
                <a:cs typeface="Calibri"/>
                <a:sym typeface="Calibri"/>
              </a:rPr>
              <a:t>entre otros.</a:t>
            </a:r>
            <a:endParaRPr b="0" i="0" sz="1600" u="none" cap="none" strike="noStrike">
              <a:solidFill>
                <a:schemeClr val="dk1"/>
              </a:solidFill>
              <a:latin typeface="Calibri"/>
              <a:ea typeface="Calibri"/>
              <a:cs typeface="Calibri"/>
              <a:sym typeface="Calibri"/>
            </a:endParaRPr>
          </a:p>
        </p:txBody>
      </p:sp>
      <p:sp>
        <p:nvSpPr>
          <p:cNvPr id="70" name="Google Shape;70;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/TIPOGRAFÍA</a:t>
            </a:r>
            <a:endParaRPr b="1" i="0" sz="2400" u="none" cap="none" strike="noStrike">
              <a:solidFill>
                <a:schemeClr val="lt1"/>
              </a:solidFill>
              <a:latin typeface="Calibri"/>
              <a:ea typeface="Calibri"/>
              <a:cs typeface="Calibri"/>
              <a:sym typeface="Calibri"/>
            </a:endParaRPr>
          </a:p>
        </p:txBody>
      </p:sp>
      <p:pic>
        <p:nvPicPr>
          <p:cNvPr descr="Bootstrap - Open Collective" id="71" name="Google Shape;71;p5"/>
          <p:cNvPicPr preferRelativeResize="0"/>
          <p:nvPr/>
        </p:nvPicPr>
        <p:blipFill rotWithShape="1">
          <a:blip r:embed="rId3">
            <a:alphaModFix/>
          </a:blip>
          <a:srcRect b="0" l="0" r="0" t="0"/>
          <a:stretch/>
        </p:blipFill>
        <p:spPr>
          <a:xfrm>
            <a:off x="2286000" y="3763252"/>
            <a:ext cx="4572000" cy="15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6"/>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 </a:t>
            </a:r>
            <a:r>
              <a:rPr b="1" i="0" lang="en-US" sz="2800" u="none" cap="none" strike="noStrike">
                <a:solidFill>
                  <a:schemeClr val="lt1"/>
                </a:solidFill>
                <a:latin typeface="Arial"/>
                <a:ea typeface="Arial"/>
                <a:cs typeface="Arial"/>
                <a:sym typeface="Arial"/>
              </a:rPr>
              <a:t>IMAGEN RESPONSIVE</a:t>
            </a:r>
            <a:endParaRPr b="1"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IMAGEN RESPONSIVE</a:t>
            </a:r>
            <a:endParaRPr b="0" i="0" sz="1400" u="none" cap="none" strike="noStrike">
              <a:solidFill>
                <a:srgbClr val="000000"/>
              </a:solidFill>
              <a:latin typeface="Arial"/>
              <a:ea typeface="Arial"/>
              <a:cs typeface="Arial"/>
              <a:sym typeface="Arial"/>
            </a:endParaRPr>
          </a:p>
        </p:txBody>
      </p:sp>
      <p:sp>
        <p:nvSpPr>
          <p:cNvPr id="85" name="Google Shape;85;p7"/>
          <p:cNvSpPr txBox="1"/>
          <p:nvPr/>
        </p:nvSpPr>
        <p:spPr>
          <a:xfrm>
            <a:off x="407874" y="950331"/>
            <a:ext cx="81264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Las imágenes vienen en diferentes tamaños y formatos. Lo mismo ocurre con las pantallas de la mayoría de dispositivos electrónicos actuales.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Las imágenes responsivas se ajustan automáticamente al tamaño de la pantalla.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Para crear imágenes responsivas con bootstrap, agrega la clase .img-fluid a la etiqueta &lt;img&gt;. La imagen se ajustará correctamente al elemento padre.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La clase </a:t>
            </a:r>
            <a:r>
              <a:rPr b="1" i="0" lang="en-US" sz="1600" u="none" cap="none" strike="noStrike">
                <a:solidFill>
                  <a:srgbClr val="276B7D"/>
                </a:solidFill>
                <a:latin typeface="Calibri"/>
                <a:ea typeface="Calibri"/>
                <a:cs typeface="Calibri"/>
                <a:sym typeface="Calibri"/>
              </a:rPr>
              <a:t>.img-fluid</a:t>
            </a:r>
            <a:r>
              <a:rPr b="0" i="0" lang="en-US" sz="1600" u="none" cap="none" strike="noStrike">
                <a:solidFill>
                  <a:srgbClr val="262626"/>
                </a:solidFill>
                <a:latin typeface="Calibri"/>
                <a:ea typeface="Calibri"/>
                <a:cs typeface="Calibri"/>
                <a:sym typeface="Calibri"/>
              </a:rPr>
              <a:t> aplica </a:t>
            </a:r>
            <a:r>
              <a:rPr b="1" i="0" lang="en-US" sz="1600" u="none" cap="none" strike="noStrike">
                <a:solidFill>
                  <a:srgbClr val="276B7D"/>
                </a:solidFill>
                <a:latin typeface="Calibri"/>
                <a:ea typeface="Calibri"/>
                <a:cs typeface="Calibri"/>
                <a:sym typeface="Calibri"/>
              </a:rPr>
              <a:t>max-width: 100%</a:t>
            </a:r>
            <a:r>
              <a:rPr b="0" i="0" lang="en-US" sz="1600" u="none" cap="none" strike="noStrike">
                <a:solidFill>
                  <a:srgbClr val="262626"/>
                </a:solidFill>
                <a:latin typeface="Calibri"/>
                <a:ea typeface="Calibri"/>
                <a:cs typeface="Calibri"/>
                <a:sym typeface="Calibri"/>
              </a:rPr>
              <a:t>; y </a:t>
            </a:r>
            <a:r>
              <a:rPr b="1" i="0" lang="en-US" sz="1600" u="none" cap="none" strike="noStrike">
                <a:solidFill>
                  <a:srgbClr val="276B7D"/>
                </a:solidFill>
                <a:latin typeface="Calibri"/>
                <a:ea typeface="Calibri"/>
                <a:cs typeface="Calibri"/>
                <a:sym typeface="Calibri"/>
              </a:rPr>
              <a:t>height: auto</a:t>
            </a:r>
            <a:r>
              <a:rPr b="0" i="0" lang="en-US" sz="1600" u="none" cap="none" strike="noStrike">
                <a:solidFill>
                  <a:srgbClr val="262626"/>
                </a:solidFill>
                <a:latin typeface="Calibri"/>
                <a:ea typeface="Calibri"/>
                <a:cs typeface="Calibri"/>
                <a:sym typeface="Calibri"/>
              </a:rPr>
              <a:t>; a la imagen:</a:t>
            </a:r>
            <a:endParaRPr b="0" i="0" sz="1400" u="none" cap="none" strike="noStrike">
              <a:solidFill>
                <a:srgbClr val="000000"/>
              </a:solidFill>
              <a:latin typeface="Arial"/>
              <a:ea typeface="Arial"/>
              <a:cs typeface="Arial"/>
              <a:sym typeface="Arial"/>
            </a:endParaRPr>
          </a:p>
        </p:txBody>
      </p:sp>
      <p:sp>
        <p:nvSpPr>
          <p:cNvPr id="86" name="Google Shape;86;p7"/>
          <p:cNvSpPr/>
          <p:nvPr/>
        </p:nvSpPr>
        <p:spPr>
          <a:xfrm>
            <a:off x="1444726" y="3287992"/>
            <a:ext cx="5987016" cy="367339"/>
          </a:xfrm>
          <a:prstGeom prst="rect">
            <a:avLst/>
          </a:prstGeom>
          <a:solidFill>
            <a:schemeClr val="lt1"/>
          </a:solidFill>
          <a:ln cap="flat" cmpd="sng" w="19050">
            <a:solidFill>
              <a:srgbClr val="276B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≈¬¬¬ççç</a:t>
            </a:r>
            <a:endParaRPr b="0" i="0" sz="1400" u="none" cap="none" strike="noStrike">
              <a:solidFill>
                <a:srgbClr val="000000"/>
              </a:solidFill>
              <a:latin typeface="Arial"/>
              <a:ea typeface="Arial"/>
              <a:cs typeface="Arial"/>
              <a:sym typeface="Arial"/>
            </a:endParaRPr>
          </a:p>
        </p:txBody>
      </p:sp>
      <p:sp>
        <p:nvSpPr>
          <p:cNvPr id="87" name="Google Shape;87;p7"/>
          <p:cNvSpPr txBox="1"/>
          <p:nvPr/>
        </p:nvSpPr>
        <p:spPr>
          <a:xfrm>
            <a:off x="1517956" y="3333161"/>
            <a:ext cx="5840556" cy="276999"/>
          </a:xfrm>
          <a:prstGeom prst="rect">
            <a:avLst/>
          </a:prstGeom>
          <a:solidFill>
            <a:srgbClr val="1E1E1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225588"/>
                </a:solidFill>
                <a:latin typeface="Consolas"/>
                <a:ea typeface="Consolas"/>
                <a:cs typeface="Consolas"/>
                <a:sym typeface="Consolas"/>
              </a:rPr>
              <a:t>img</a:t>
            </a:r>
            <a:r>
              <a:rPr b="0" i="0" lang="en-US" sz="1200" u="none" cap="none" strike="noStrike">
                <a:solidFill>
                  <a:srgbClr val="DDBB88"/>
                </a:solidFill>
                <a:latin typeface="Consolas"/>
                <a:ea typeface="Consolas"/>
                <a:cs typeface="Consolas"/>
                <a:sym typeface="Consolas"/>
              </a:rPr>
              <a:t> class</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"img-fluid"</a:t>
            </a:r>
            <a:r>
              <a:rPr b="0" i="0" lang="en-US" sz="1200" u="none" cap="none" strike="noStrike">
                <a:solidFill>
                  <a:srgbClr val="DDBB88"/>
                </a:solidFill>
                <a:latin typeface="Consolas"/>
                <a:ea typeface="Consolas"/>
                <a:cs typeface="Consolas"/>
                <a:sym typeface="Consolas"/>
              </a:rPr>
              <a:t> src</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"imagenprueba.jpg"</a:t>
            </a:r>
            <a:r>
              <a:rPr b="0" i="0" lang="en-US" sz="1200" u="none" cap="none" strike="noStrike">
                <a:solidFill>
                  <a:srgbClr val="DDBB88"/>
                </a:solidFill>
                <a:latin typeface="Consolas"/>
                <a:ea typeface="Consolas"/>
                <a:cs typeface="Consolas"/>
                <a:sym typeface="Consolas"/>
              </a:rPr>
              <a:t> alt</a:t>
            </a:r>
            <a:r>
              <a:rPr b="0" i="0" lang="en-US" sz="1200" u="none" cap="none" strike="noStrike">
                <a:solidFill>
                  <a:schemeClr val="lt1"/>
                </a:solidFill>
                <a:latin typeface="Consolas"/>
                <a:ea typeface="Consolas"/>
                <a:cs typeface="Consolas"/>
                <a:sym typeface="Consolas"/>
              </a:rPr>
              <a:t>=</a:t>
            </a:r>
            <a:r>
              <a:rPr b="0" i="0" lang="en-US" sz="1200" u="none" cap="none" strike="noStrike">
                <a:solidFill>
                  <a:srgbClr val="22AA44"/>
                </a:solidFill>
                <a:latin typeface="Consolas"/>
                <a:ea typeface="Consolas"/>
                <a:cs typeface="Consolas"/>
                <a:sym typeface="Consolas"/>
              </a:rPr>
              <a:t>"responsive img"</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6688CC"/>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8"/>
          <p:cNvSpPr/>
          <p:nvPr/>
        </p:nvSpPr>
        <p:spPr>
          <a:xfrm>
            <a:off x="424252" y="3703125"/>
            <a:ext cx="7966170" cy="82997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 </a:t>
            </a:r>
            <a:r>
              <a:rPr b="1" i="0" lang="en-US" sz="2800" u="none" cap="none" strike="noStrike">
                <a:solidFill>
                  <a:schemeClr val="lt1"/>
                </a:solidFill>
                <a:latin typeface="Arial"/>
                <a:ea typeface="Arial"/>
                <a:cs typeface="Arial"/>
                <a:sym typeface="Arial"/>
              </a:rPr>
              <a:t>APLICANDO</a:t>
            </a:r>
            <a:r>
              <a:rPr b="0" i="0" lang="en-US" sz="1800" u="none" cap="none" strike="noStrike">
                <a:solidFill>
                  <a:schemeClr val="dk1"/>
                </a:solidFill>
                <a:latin typeface="Calibri"/>
                <a:ea typeface="Calibri"/>
                <a:cs typeface="Calibri"/>
                <a:sym typeface="Calibri"/>
              </a:rPr>
              <a:t> </a:t>
            </a:r>
            <a:r>
              <a:rPr b="1" i="0" lang="en-US" sz="2800" u="none" cap="none" strike="noStrike">
                <a:solidFill>
                  <a:schemeClr val="lt1"/>
                </a:solidFill>
                <a:latin typeface="Arial"/>
                <a:ea typeface="Arial"/>
                <a:cs typeface="Arial"/>
                <a:sym typeface="Arial"/>
              </a:rPr>
              <a:t>ESTILOS PERSONALIZADOS</a:t>
            </a:r>
            <a:endParaRPr b="1" i="0" sz="2800" u="none" cap="none" strike="noStrike">
              <a:solidFill>
                <a:schemeClr val="lt1"/>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438AD7"/>
                </a:solidFill>
                <a:latin typeface="Calibri"/>
                <a:ea typeface="Calibri"/>
                <a:cs typeface="Calibri"/>
                <a:sym typeface="Calibri"/>
              </a:rPr>
              <a:t>/ ESTILOS PERSONALIZADOS</a:t>
            </a:r>
            <a:endParaRPr b="0" i="0" sz="1400" u="none" cap="none" strike="noStrike">
              <a:solidFill>
                <a:srgbClr val="000000"/>
              </a:solidFill>
              <a:latin typeface="Arial"/>
              <a:ea typeface="Arial"/>
              <a:cs typeface="Arial"/>
              <a:sym typeface="Arial"/>
            </a:endParaRPr>
          </a:p>
        </p:txBody>
      </p:sp>
      <p:sp>
        <p:nvSpPr>
          <p:cNvPr id="101" name="Google Shape;101;p9"/>
          <p:cNvSpPr txBox="1"/>
          <p:nvPr/>
        </p:nvSpPr>
        <p:spPr>
          <a:xfrm>
            <a:off x="407875" y="816922"/>
            <a:ext cx="53832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Existen diferentes métodos para personalizar Bootstrap. La mejor opción dependerá de tu proyecto, la complejidad de las herramientas que estás utilizando, la versión de Bootstrap que estás empleando, el soporte de los navegadores y otros factores relevantes.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Una forma de personalizar Bootstrap es </a:t>
            </a:r>
            <a:r>
              <a:rPr b="1" i="0" lang="en-US" sz="1600" u="none" cap="none" strike="noStrike">
                <a:solidFill>
                  <a:srgbClr val="262626"/>
                </a:solidFill>
                <a:latin typeface="Calibri"/>
                <a:ea typeface="Calibri"/>
                <a:cs typeface="Calibri"/>
                <a:sym typeface="Calibri"/>
              </a:rPr>
              <a:t>utilizando el archivo de variables personalizadas que viene integrado. </a:t>
            </a:r>
            <a:r>
              <a:rPr b="0" i="0" lang="en-US" sz="1600" u="none" cap="none" strike="noStrike">
                <a:solidFill>
                  <a:srgbClr val="262626"/>
                </a:solidFill>
                <a:latin typeface="Calibri"/>
                <a:ea typeface="Calibri"/>
                <a:cs typeface="Calibri"/>
                <a:sym typeface="Calibri"/>
              </a:rPr>
              <a:t>Este archivo te permite ajustar los valores de las variables predefinidas de Bootstrap para modificar aspectos como colores, tamaños, márgenes y otros estilos.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262626"/>
                </a:solidFill>
                <a:latin typeface="Calibri"/>
                <a:ea typeface="Calibri"/>
                <a:cs typeface="Calibri"/>
                <a:sym typeface="Calibri"/>
              </a:rPr>
              <a:t>Además, se han agregado nuevas variables Sass, que empiezan con el prefijo </a:t>
            </a:r>
            <a:r>
              <a:rPr b="1" i="0" lang="en-US" sz="1600" u="none" cap="none" strike="noStrike">
                <a:solidFill>
                  <a:srgbClr val="276B7D"/>
                </a:solidFill>
                <a:latin typeface="Calibri"/>
                <a:ea typeface="Calibri"/>
                <a:cs typeface="Calibri"/>
                <a:sym typeface="Calibri"/>
              </a:rPr>
              <a:t>"$enable-”</a:t>
            </a:r>
            <a:r>
              <a:rPr b="0" i="0" lang="en-US" sz="1600" u="none" cap="none" strike="noStrike">
                <a:solidFill>
                  <a:schemeClr val="dk1"/>
                </a:solidFill>
                <a:latin typeface="Calibri"/>
                <a:ea typeface="Calibri"/>
                <a:cs typeface="Calibri"/>
                <a:sym typeface="Calibri"/>
              </a:rPr>
              <a:t>,</a:t>
            </a:r>
            <a:r>
              <a:rPr b="0" i="0" lang="en-US" sz="1600" u="none" cap="none" strike="noStrike">
                <a:solidFill>
                  <a:srgbClr val="276B7D"/>
                </a:solidFill>
                <a:latin typeface="Calibri"/>
                <a:ea typeface="Calibri"/>
                <a:cs typeface="Calibri"/>
                <a:sym typeface="Calibri"/>
              </a:rPr>
              <a:t> </a:t>
            </a:r>
            <a:r>
              <a:rPr b="0" i="0" lang="en-US" sz="1600" u="none" cap="none" strike="noStrike">
                <a:solidFill>
                  <a:srgbClr val="262626"/>
                </a:solidFill>
                <a:latin typeface="Calibri"/>
                <a:ea typeface="Calibri"/>
                <a:cs typeface="Calibri"/>
                <a:sym typeface="Calibri"/>
              </a:rPr>
              <a:t>las cuales te permiten activar o desactivar fácilmente preferencias globales de CSS. Si necesitas cambiar el valor de alguna variable, simplemente lo sobreescribes.</a:t>
            </a:r>
            <a:endParaRPr b="0" i="0" sz="1400" u="none" cap="none" strike="noStrike">
              <a:solidFill>
                <a:srgbClr val="000000"/>
              </a:solidFill>
              <a:latin typeface="Arial"/>
              <a:ea typeface="Arial"/>
              <a:cs typeface="Arial"/>
              <a:sym typeface="Arial"/>
            </a:endParaRPr>
          </a:p>
        </p:txBody>
      </p:sp>
      <p:pic>
        <p:nvPicPr>
          <p:cNvPr descr="Coding Photos, Download The BEST Free Coding Stock Photos &amp; HD Images" id="102" name="Google Shape;102;p9"/>
          <p:cNvPicPr preferRelativeResize="0"/>
          <p:nvPr/>
        </p:nvPicPr>
        <p:blipFill rotWithShape="1">
          <a:blip r:embed="rId3">
            <a:alphaModFix/>
          </a:blip>
          <a:srcRect b="0" l="0" r="0" t="0"/>
          <a:stretch/>
        </p:blipFill>
        <p:spPr>
          <a:xfrm>
            <a:off x="6085250" y="878541"/>
            <a:ext cx="2641911" cy="39579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2021-11-09T04:06:18Z</dcterms:created>
  <dc:creator>Paul Vergel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