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6" r:id="rId2"/>
    <p:sldId id="787" r:id="rId3"/>
    <p:sldId id="315" r:id="rId4"/>
    <p:sldId id="778" r:id="rId5"/>
    <p:sldId id="337" r:id="rId6"/>
    <p:sldId id="759" r:id="rId7"/>
    <p:sldId id="779" r:id="rId8"/>
    <p:sldId id="781" r:id="rId9"/>
    <p:sldId id="780" r:id="rId10"/>
    <p:sldId id="768" r:id="rId11"/>
    <p:sldId id="479" r:id="rId12"/>
    <p:sldId id="782" r:id="rId13"/>
    <p:sldId id="784" r:id="rId14"/>
    <p:sldId id="785" r:id="rId15"/>
    <p:sldId id="760" r:id="rId16"/>
    <p:sldId id="747" r:id="rId17"/>
    <p:sldId id="786" r:id="rId18"/>
    <p:sldId id="761" r:id="rId19"/>
    <p:sldId id="748" r:id="rId20"/>
    <p:sldId id="770" r:id="rId21"/>
    <p:sldId id="771" r:id="rId22"/>
    <p:sldId id="303" r:id="rId23"/>
    <p:sldId id="305" r:id="rId24"/>
  </p:sldIdLst>
  <p:sldSz cx="9144000" cy="5715000" type="screen16x10"/>
  <p:notesSz cx="6797675" cy="9926638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65" userDrawn="1">
          <p15:clr>
            <a:srgbClr val="A4A3A4"/>
          </p15:clr>
        </p15:guide>
        <p15:guide id="3" orient="horz" pos="3320" userDrawn="1">
          <p15:clr>
            <a:srgbClr val="A4A3A4"/>
          </p15:clr>
        </p15:guide>
        <p15:guide id="11" pos="317" userDrawn="1">
          <p15:clr>
            <a:srgbClr val="A4A3A4"/>
          </p15:clr>
        </p15:guide>
        <p15:guide id="12" orient="horz" pos="553" userDrawn="1">
          <p15:clr>
            <a:srgbClr val="A4A3A4"/>
          </p15:clr>
        </p15:guide>
        <p15:guide id="13" orient="horz" pos="349" userDrawn="1">
          <p15:clr>
            <a:srgbClr val="A4A3A4"/>
          </p15:clr>
        </p15:guide>
        <p15:guide id="14" pos="43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B7D"/>
    <a:srgbClr val="007DD6"/>
    <a:srgbClr val="48C2BB"/>
    <a:srgbClr val="1F85A6"/>
    <a:srgbClr val="F1FDC3"/>
    <a:srgbClr val="9CC606"/>
    <a:srgbClr val="E2F6F1"/>
    <a:srgbClr val="F2F2F2"/>
    <a:srgbClr val="558ED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8" autoAdjust="0"/>
    <p:restoredTop sz="93883" autoAdjust="0"/>
  </p:normalViewPr>
  <p:slideViewPr>
    <p:cSldViewPr snapToGrid="0" snapToObjects="1" showGuides="1">
      <p:cViewPr varScale="1">
        <p:scale>
          <a:sx n="81" d="100"/>
          <a:sy n="81" d="100"/>
        </p:scale>
        <p:origin x="632" y="56"/>
      </p:cViewPr>
      <p:guideLst>
        <p:guide pos="5465"/>
        <p:guide orient="horz" pos="3320"/>
        <p:guide pos="317"/>
        <p:guide orient="horz" pos="553"/>
        <p:guide orient="horz" pos="349"/>
        <p:guide pos="435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08/08/2023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8/08/2023</a:t>
            </a:fld>
            <a:endParaRPr lang="es-PE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846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159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56056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https://getbootstrap.com/docs/5.3/content/tables/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138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2579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https://getbootstrap.com/docs/5.3/content/tables/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223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4818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https://getbootstrap.com/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03245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Encontremos todos los helpers que podemos usar en:</a:t>
            </a:r>
          </a:p>
          <a:p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https://getbootstrap.com/docs/5.3/helpers/clearfix/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3286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93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https://getbootstrap.com/docs/5.3/utilities/background/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8570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4306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Algunos ejemplos y Encontremos todos los utilities en https://getbootstrap.com/docs/5.3/utilities/background/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7452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Encontremos todos los utilities en https://getbootstrap.com/docs/5.3/utilities/background/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4092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rtl="0">
              <a:buFont typeface="+mj-lt"/>
              <a:buAutoNum type="arabicPeriod"/>
            </a:pPr>
            <a:endParaRPr lang="es-PE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904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6001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4306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charset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"utf-8"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"viewport"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"width=device-width, initial-scale=1"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cdn.jsdelivr.net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/bootstrap@5.3.0/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dist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bootstrap.min.css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"stylesheet"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getbootstrap.com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/docs/5.3/assets/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docs.css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"stylesheet"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Bootstrap Example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cdn.jsdelivr.net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/bootstrap@5.3.0/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dist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js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bootstrap.bundle.min.js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1536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charset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"utf-8"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"viewport"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"width=device-width, initial-scale=1"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cdn.jsdelivr.net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/bootstrap@5.3.0/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dist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bootstrap.min.css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"stylesheet"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link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getbootstrap.com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/docs/5.3/assets/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css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docs.css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rel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"stylesheet"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Bootstrap Example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D6A6F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cdn.jsdelivr.net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npm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/bootstrap@5.3.0/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dist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js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bootstrap.bundle.min.js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US" b="0" dirty="0">
                <a:solidFill>
                  <a:srgbClr val="FF00F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677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2181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1240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33223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7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19335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kern="120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DISEÑO Y DESARROLLO WEB  </a:t>
              </a: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15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>
                  <a:solidFill>
                    <a:schemeClr val="bg1">
                      <a:lumMod val="50000"/>
                    </a:schemeClr>
                  </a:solidFill>
                </a:rPr>
                <a:t>© ISIL. Todos los derechos reservados</a:t>
              </a: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2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0" r:id="rId4"/>
    <p:sldLayoutId id="2147483657" r:id="rId5"/>
    <p:sldLayoutId id="2147483658" r:id="rId6"/>
    <p:sldLayoutId id="2147483661" r:id="rId7"/>
    <p:sldLayoutId id="2147483659" r:id="rId8"/>
    <p:sldLayoutId id="2147483663" r:id="rId9"/>
    <p:sldLayoutId id="2147483664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hyperlink" Target="https://getbootstrap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hyperlink" Target="https://getbootstrap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hyperlink" Target="https://rockcontent.com/es/blog/bootstrap/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Relationship Id="rId6" Type="http://schemas.openxmlformats.org/officeDocument/2006/relationships/hyperlink" Target="https://www.hostinger.com/tutorials/what-is-bootstrap/#Basic_Functions_of_Bootstrap" TargetMode="External"/><Relationship Id="rId5" Type="http://schemas.openxmlformats.org/officeDocument/2006/relationships/hyperlink" Target="https://getbootstrap.com/docs/5.3/getting-started/introduction/" TargetMode="External"/><Relationship Id="rId4" Type="http://schemas.openxmlformats.org/officeDocument/2006/relationships/hyperlink" Target="https://www.w3schools.com/bootstrap5/index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hyperlink" Target="https://getbootstrap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661122" y="1653293"/>
            <a:ext cx="87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SESIÓN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623898" y="1730819"/>
            <a:ext cx="96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0" dirty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762027" y="1471313"/>
            <a:ext cx="5396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3600" b="1" dirty="0">
                <a:solidFill>
                  <a:srgbClr val="FFFFFF"/>
                </a:solidFill>
              </a:rPr>
              <a:t>FORMULARIOS, TABLAS, HELPERS Y UTILITIES</a:t>
            </a:r>
            <a:endParaRPr lang="en-PE" sz="3600" b="1" dirty="0">
              <a:solidFill>
                <a:srgbClr val="FFFFFF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661122" y="3232718"/>
            <a:ext cx="280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FFFF"/>
                </a:solidFill>
              </a:rPr>
              <a:t>Formularios</a:t>
            </a:r>
            <a:endParaRPr lang="es-PE" sz="1600" dirty="0">
              <a:solidFill>
                <a:srgbClr val="FFFFFF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FFFF"/>
                </a:solidFill>
              </a:rPr>
              <a:t>Tablas</a:t>
            </a:r>
            <a:endParaRPr lang="es-PE" sz="1600" dirty="0">
              <a:solidFill>
                <a:srgbClr val="FFFFFF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2629073" y="1777107"/>
            <a:ext cx="0" cy="720031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889516" y="2663601"/>
            <a:ext cx="3499826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PE" sz="1400" b="1" dirty="0">
                <a:solidFill>
                  <a:srgbClr val="1F85A6"/>
                </a:solidFill>
                <a:cs typeface="Calibri"/>
              </a:rPr>
              <a:t>  UNIDAD DE APRENDIZAJE 4</a:t>
            </a:r>
            <a:endParaRPr lang="es-PE" sz="1400" b="1" dirty="0">
              <a:solidFill>
                <a:srgbClr val="1F85A6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602E19D-1A86-FDBF-59A5-EF9B2D73D333}"/>
              </a:ext>
            </a:extLst>
          </p:cNvPr>
          <p:cNvSpPr txBox="1"/>
          <p:nvPr/>
        </p:nvSpPr>
        <p:spPr>
          <a:xfrm>
            <a:off x="4131526" y="3232718"/>
            <a:ext cx="280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FFFFFF"/>
                </a:solidFill>
              </a:rPr>
              <a:t>Helpers</a:t>
            </a:r>
            <a:r>
              <a:rPr lang="es-ES" sz="1600" dirty="0">
                <a:solidFill>
                  <a:srgbClr val="FFFFFF"/>
                </a:solidFill>
              </a:rPr>
              <a:t> – Videos</a:t>
            </a:r>
            <a:endParaRPr lang="es-PE" sz="1600" dirty="0">
              <a:solidFill>
                <a:srgbClr val="FFFFFF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FFFFFF"/>
                </a:solidFill>
              </a:rPr>
              <a:t>Utilites</a:t>
            </a:r>
            <a:r>
              <a:rPr lang="es-PE" sz="16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268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b="1" dirty="0">
                <a:solidFill>
                  <a:schemeClr val="bg1"/>
                </a:solidFill>
                <a:latin typeface="Graphik Regular" charset="0"/>
              </a:rPr>
              <a:t>TABLAS</a:t>
            </a:r>
            <a:endParaRPr lang="en-PE" sz="2800" b="1" dirty="0">
              <a:solidFill>
                <a:schemeClr val="bg1"/>
              </a:solidFill>
              <a:latin typeface="Graphik Regular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407875" y="993750"/>
            <a:ext cx="416412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400" spc="-10" dirty="0">
                <a:solidFill>
                  <a:srgbClr val="262626"/>
                </a:solidFill>
              </a:rPr>
              <a:t>Las tablas han estado presentes desde las primeras versiones de HTML.</a:t>
            </a:r>
          </a:p>
          <a:p>
            <a:pPr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400" spc="-10" dirty="0">
              <a:solidFill>
                <a:srgbClr val="262626"/>
              </a:solidFill>
            </a:endParaRPr>
          </a:p>
          <a:p>
            <a:pPr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400" spc="-10" dirty="0">
                <a:solidFill>
                  <a:srgbClr val="262626"/>
                </a:solidFill>
              </a:rPr>
              <a:t>En el pasado fueron utilizadas para maquetar la página web completa.</a:t>
            </a:r>
          </a:p>
          <a:p>
            <a:pPr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400" spc="-10" dirty="0">
              <a:solidFill>
                <a:srgbClr val="262626"/>
              </a:solidFill>
            </a:endParaRPr>
          </a:p>
          <a:p>
            <a:pPr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400" spc="-10" dirty="0">
                <a:solidFill>
                  <a:srgbClr val="262626"/>
                </a:solidFill>
              </a:rPr>
              <a:t>Una tabla es un conjunto estructurado de datos distribuidos en filas y columnas.</a:t>
            </a:r>
          </a:p>
          <a:p>
            <a:pPr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400" spc="-10" dirty="0">
              <a:solidFill>
                <a:srgbClr val="262626"/>
              </a:solidFill>
            </a:endParaRPr>
          </a:p>
          <a:p>
            <a:pPr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400" spc="-10" dirty="0">
                <a:solidFill>
                  <a:srgbClr val="262626"/>
                </a:solidFill>
              </a:rPr>
              <a:t>Permite mostrar datos de manera sencilla y ordenada.</a:t>
            </a:r>
            <a:endParaRPr lang="es-PE" sz="1600" spc="-10" dirty="0"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/TABLAS</a:t>
            </a:r>
            <a:endParaRPr lang="es-PE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028" name="Picture 4" descr="pricing table and pricing chart Price list vector template for web or app. Ui  UX design tables with tariffs, subscription and business plans. Comparison  business web plans, 3 column grid design. 20236350">
            <a:extLst>
              <a:ext uri="{FF2B5EF4-FFF2-40B4-BE49-F238E27FC236}">
                <a16:creationId xmlns:a16="http://schemas.microsoft.com/office/drawing/2014/main" id="{9713EEB7-97D7-4CCC-9892-2775A545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616" y="993749"/>
            <a:ext cx="3984510" cy="339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71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TABLAS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875" y="810908"/>
            <a:ext cx="825035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s-ES_tradnl" sz="1400" b="1" spc="-10" dirty="0">
                <a:solidFill>
                  <a:srgbClr val="262626"/>
                </a:solidFill>
              </a:rPr>
              <a:t>TABLAS EN BOOTSTRAP</a:t>
            </a:r>
          </a:p>
          <a:p>
            <a:pPr algn="l"/>
            <a:endParaRPr lang="es-ES_tradnl" sz="1400" spc="-10" dirty="0">
              <a:solidFill>
                <a:srgbClr val="262626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s-PE" sz="1400" spc="-10" dirty="0">
                <a:solidFill>
                  <a:srgbClr val="262626"/>
                </a:solidFill>
              </a:rPr>
              <a:t>Las tablas en Bootstrap </a:t>
            </a:r>
            <a:r>
              <a:rPr lang="es-PE" sz="1400" b="1" spc="-10" dirty="0">
                <a:solidFill>
                  <a:srgbClr val="262626"/>
                </a:solidFill>
              </a:rPr>
              <a:t>nos permiten mostrar datos en forma de filas y columnas</a:t>
            </a:r>
            <a:r>
              <a:rPr lang="es-PE" sz="1400" spc="-10" dirty="0">
                <a:solidFill>
                  <a:srgbClr val="262626"/>
                </a:solidFill>
              </a:rPr>
              <a:t>, similar a una hoja de cálculo.</a:t>
            </a:r>
          </a:p>
          <a:p>
            <a:pPr algn="l"/>
            <a:endParaRPr lang="es-PE" sz="1400" spc="-10" dirty="0">
              <a:solidFill>
                <a:srgbClr val="262626"/>
              </a:solidFill>
            </a:endParaRPr>
          </a:p>
          <a:p>
            <a:pPr algn="l"/>
            <a:r>
              <a:rPr lang="es-PE" sz="1400" spc="-10" dirty="0">
                <a:solidFill>
                  <a:srgbClr val="262626"/>
                </a:solidFill>
              </a:rPr>
              <a:t>Son ampliamente </a:t>
            </a:r>
            <a:r>
              <a:rPr lang="es-PE" sz="1400" b="1" spc="-10" dirty="0">
                <a:solidFill>
                  <a:srgbClr val="262626"/>
                </a:solidFill>
              </a:rPr>
              <a:t>utilizadas para organizar y presentar información </a:t>
            </a:r>
            <a:r>
              <a:rPr lang="es-PE" sz="1400" spc="-10" dirty="0">
                <a:solidFill>
                  <a:srgbClr val="262626"/>
                </a:solidFill>
              </a:rPr>
              <a:t>de manera ordenada y estructurada. Bootstrap </a:t>
            </a:r>
            <a:r>
              <a:rPr lang="es-PE" sz="1400" b="1" spc="-10" dirty="0">
                <a:solidFill>
                  <a:srgbClr val="262626"/>
                </a:solidFill>
              </a:rPr>
              <a:t>ofrece una serie de estilos y clases prediseñadas </a:t>
            </a:r>
            <a:r>
              <a:rPr lang="es-PE" sz="1400" spc="-10" dirty="0">
                <a:solidFill>
                  <a:srgbClr val="262626"/>
                </a:solidFill>
              </a:rPr>
              <a:t>para facilitar la creación de tablas visualmente atractivas y responsivas.</a:t>
            </a:r>
          </a:p>
          <a:p>
            <a:pPr algn="l"/>
            <a:br>
              <a:rPr lang="es-PE" sz="1400" spc="-10" dirty="0">
                <a:solidFill>
                  <a:srgbClr val="262626"/>
                </a:solidFill>
              </a:rPr>
            </a:br>
            <a:r>
              <a:rPr lang="es-PE" sz="1400" spc="-10" dirty="0">
                <a:solidFill>
                  <a:srgbClr val="262626"/>
                </a:solidFill>
              </a:rPr>
              <a:t>Debido al amplio uso de elementos </a:t>
            </a:r>
            <a:r>
              <a:rPr lang="es-PE" sz="1400" b="1" spc="-10" dirty="0">
                <a:solidFill>
                  <a:srgbClr val="276B7D"/>
                </a:solidFill>
              </a:rPr>
              <a:t>&lt;table&gt;</a:t>
            </a:r>
            <a:r>
              <a:rPr lang="es-PE" sz="1400" spc="-10" dirty="0">
                <a:solidFill>
                  <a:srgbClr val="262626"/>
                </a:solidFill>
              </a:rPr>
              <a:t> en widgets de terceros como calendarios y selectores de fechas, las tablas de Bootstrap son opcionales. Agrega la clase base </a:t>
            </a:r>
            <a:r>
              <a:rPr lang="es-PE" sz="1400" b="1" spc="-10" dirty="0">
                <a:solidFill>
                  <a:srgbClr val="276B7D"/>
                </a:solidFill>
              </a:rPr>
              <a:t>.table</a:t>
            </a:r>
            <a:r>
              <a:rPr lang="es-PE" sz="1400" spc="-10" dirty="0">
                <a:solidFill>
                  <a:srgbClr val="262626"/>
                </a:solidFill>
              </a:rPr>
              <a:t> a cualquier </a:t>
            </a:r>
            <a:r>
              <a:rPr lang="es-PE" sz="1400" b="1" spc="-10" dirty="0">
                <a:solidFill>
                  <a:srgbClr val="276B7D"/>
                </a:solidFill>
              </a:rPr>
              <a:t>&lt;table&gt;, </a:t>
            </a:r>
            <a:r>
              <a:rPr lang="es-PE" sz="1400" spc="-10" dirty="0">
                <a:solidFill>
                  <a:srgbClr val="262626"/>
                </a:solidFill>
              </a:rPr>
              <a:t>y luego amplíala con nuestras clases modificadoras opcionales o estilos personalizados. </a:t>
            </a:r>
          </a:p>
          <a:p>
            <a:pPr algn="l"/>
            <a:endParaRPr lang="es-PE" sz="1400" spc="-10" dirty="0">
              <a:solidFill>
                <a:srgbClr val="262626"/>
              </a:solidFill>
            </a:endParaRPr>
          </a:p>
          <a:p>
            <a:pPr algn="l"/>
            <a:r>
              <a:rPr lang="es-PE" sz="1400" spc="-10" dirty="0">
                <a:solidFill>
                  <a:srgbClr val="262626"/>
                </a:solidFill>
              </a:rPr>
              <a:t>Todos los estilos de tabla no se heredan en Bootstrap, lo que significa que </a:t>
            </a:r>
            <a:r>
              <a:rPr lang="es-PE" sz="1400" b="1" spc="-10" dirty="0">
                <a:solidFill>
                  <a:srgbClr val="262626"/>
                </a:solidFill>
              </a:rPr>
              <a:t>cualquier tabla anidada puede ser estilizada de forma independiente del elemento padre.</a:t>
            </a:r>
          </a:p>
          <a:p>
            <a:pPr algn="l"/>
            <a:endParaRPr lang="es-PE" sz="1400" spc="-10" dirty="0">
              <a:solidFill>
                <a:srgbClr val="262626"/>
              </a:solidFill>
            </a:endParaRPr>
          </a:p>
          <a:p>
            <a:pPr algn="l"/>
            <a:r>
              <a:rPr lang="es-PE" sz="1400" spc="-10" dirty="0">
                <a:solidFill>
                  <a:srgbClr val="262626"/>
                </a:solidFill>
              </a:rPr>
              <a:t>Utilizando la estructura de tabla más básica, así es como se ven las tablas basadas en </a:t>
            </a:r>
            <a:r>
              <a:rPr lang="es-PE" sz="1400" b="1" spc="-10" dirty="0">
                <a:solidFill>
                  <a:srgbClr val="276B7D"/>
                </a:solidFill>
              </a:rPr>
              <a:t>.table </a:t>
            </a:r>
            <a:r>
              <a:rPr lang="es-PE" sz="1400" spc="-10" dirty="0">
                <a:solidFill>
                  <a:srgbClr val="262626"/>
                </a:solidFill>
              </a:rPr>
              <a:t>en Bootstrap.</a:t>
            </a:r>
          </a:p>
          <a:p>
            <a:pPr algn="l"/>
            <a:endParaRPr lang="en-US" sz="1600" b="0" i="0" dirty="0">
              <a:effectLst/>
              <a:latin typeface="Söh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715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6AD7524-9C1C-BCEF-3AAF-BE18B3D3FA5D}"/>
              </a:ext>
            </a:extLst>
          </p:cNvPr>
          <p:cNvSpPr/>
          <p:nvPr/>
        </p:nvSpPr>
        <p:spPr>
          <a:xfrm>
            <a:off x="1232452" y="3048690"/>
            <a:ext cx="6659218" cy="1933569"/>
          </a:xfrm>
          <a:prstGeom prst="rect">
            <a:avLst/>
          </a:prstGeom>
          <a:ln w="19050">
            <a:solidFill>
              <a:srgbClr val="276B7D"/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noFill/>
              </a:rPr>
              <a:t>≈¬¬¬ççç</a:t>
            </a: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TABLAS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88576-5E73-396B-4011-B03954470F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6" t="3752" r="695"/>
          <a:stretch/>
        </p:blipFill>
        <p:spPr>
          <a:xfrm>
            <a:off x="1321904" y="3118672"/>
            <a:ext cx="6500192" cy="179534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E551655-6633-00C1-F7E9-BA83CE671335}"/>
              </a:ext>
            </a:extLst>
          </p:cNvPr>
          <p:cNvSpPr/>
          <p:nvPr/>
        </p:nvSpPr>
        <p:spPr>
          <a:xfrm>
            <a:off x="584585" y="935945"/>
            <a:ext cx="7974830" cy="1921555"/>
          </a:xfrm>
          <a:prstGeom prst="rect">
            <a:avLst/>
          </a:prstGeom>
          <a:ln w="19050">
            <a:solidFill>
              <a:srgbClr val="276B7D"/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noFill/>
              </a:rPr>
              <a:t>V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BFCDF3-340A-BC1F-5711-7D01BC7928B5}"/>
              </a:ext>
            </a:extLst>
          </p:cNvPr>
          <p:cNvSpPr txBox="1"/>
          <p:nvPr/>
        </p:nvSpPr>
        <p:spPr>
          <a:xfrm>
            <a:off x="665248" y="1024520"/>
            <a:ext cx="7813503" cy="1754326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"table"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&gt;Mark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Otto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mdo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Jacob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Thornton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@fat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Larry the Bird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@twitter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P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508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F6C3E36-3BE4-4784-BD5F-F2F15EF27AC8}"/>
              </a:ext>
            </a:extLst>
          </p:cNvPr>
          <p:cNvSpPr/>
          <p:nvPr/>
        </p:nvSpPr>
        <p:spPr>
          <a:xfrm>
            <a:off x="685055" y="3351602"/>
            <a:ext cx="7767309" cy="1431235"/>
          </a:xfrm>
          <a:prstGeom prst="rect">
            <a:avLst/>
          </a:prstGeom>
          <a:ln w="19050">
            <a:solidFill>
              <a:srgbClr val="276B7D"/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noFill/>
              </a:rPr>
              <a:t>≈¬¬¬ççç</a:t>
            </a: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TABLAS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E9C5B-C0D2-1223-A7F9-86350AFF9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22" y="3440188"/>
            <a:ext cx="7582556" cy="126249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3848D42-31EA-E3E0-206D-7D1F397F0569}"/>
              </a:ext>
            </a:extLst>
          </p:cNvPr>
          <p:cNvSpPr/>
          <p:nvPr/>
        </p:nvSpPr>
        <p:spPr>
          <a:xfrm>
            <a:off x="584585" y="932163"/>
            <a:ext cx="7974830" cy="2119518"/>
          </a:xfrm>
          <a:prstGeom prst="rect">
            <a:avLst/>
          </a:prstGeom>
          <a:ln w="19050">
            <a:solidFill>
              <a:srgbClr val="276B7D"/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noFill/>
              </a:rPr>
              <a:t>V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2C33BD-3CC2-5B3E-A651-E74F9F012718}"/>
              </a:ext>
            </a:extLst>
          </p:cNvPr>
          <p:cNvSpPr txBox="1"/>
          <p:nvPr/>
        </p:nvSpPr>
        <p:spPr>
          <a:xfrm>
            <a:off x="665248" y="1020738"/>
            <a:ext cx="7813503" cy="193899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"table table-dark table-hover"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"table-light"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Mark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Otto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mdo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Jacob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Thornton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@fat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"row"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Larry the Bird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@twitter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P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10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HELPERS – VIDEOS</a:t>
            </a:r>
            <a:endParaRPr lang="en-PE" sz="28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52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HELPERS - VIDEOS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EA200-8DB4-7387-2762-FA3A6E208020}"/>
              </a:ext>
            </a:extLst>
          </p:cNvPr>
          <p:cNvSpPr txBox="1"/>
          <p:nvPr/>
        </p:nvSpPr>
        <p:spPr>
          <a:xfrm>
            <a:off x="407875" y="733841"/>
            <a:ext cx="80679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PE" sz="1400" spc="-10" dirty="0">
                <a:solidFill>
                  <a:srgbClr val="262626"/>
                </a:solidFill>
              </a:rPr>
              <a:t>En Bootstrap, los </a:t>
            </a:r>
            <a:r>
              <a:rPr lang="es-PE" sz="1400" b="1" spc="-10" dirty="0">
                <a:solidFill>
                  <a:srgbClr val="276B7D"/>
                </a:solidFill>
              </a:rPr>
              <a:t>"</a:t>
            </a:r>
            <a:r>
              <a:rPr lang="es-PE" sz="1400" b="1" spc="-10" dirty="0" err="1">
                <a:solidFill>
                  <a:srgbClr val="276B7D"/>
                </a:solidFill>
              </a:rPr>
              <a:t>helpers</a:t>
            </a:r>
            <a:r>
              <a:rPr lang="es-PE" sz="1400" b="1" spc="-10" dirty="0">
                <a:solidFill>
                  <a:srgbClr val="276B7D"/>
                </a:solidFill>
              </a:rPr>
              <a:t>"</a:t>
            </a:r>
            <a:r>
              <a:rPr lang="es-PE" sz="1400" spc="-10" dirty="0">
                <a:solidFill>
                  <a:srgbClr val="262626"/>
                </a:solidFill>
              </a:rPr>
              <a:t> (ayudantes o utilidades) son clases de utilidad que proporcionan estilos y funcionalidades rápidas y sencillas </a:t>
            </a:r>
            <a:r>
              <a:rPr lang="es-PE" sz="1400" b="1" spc="-10" dirty="0">
                <a:solidFill>
                  <a:srgbClr val="262626"/>
                </a:solidFill>
              </a:rPr>
              <a:t>para realizar ciertas tareas comunes en el diseño y desarrollo w</a:t>
            </a:r>
            <a:r>
              <a:rPr lang="es-PE" sz="1400" spc="-10" dirty="0">
                <a:solidFill>
                  <a:srgbClr val="262626"/>
                </a:solidFill>
              </a:rPr>
              <a:t>eb. </a:t>
            </a:r>
          </a:p>
          <a:p>
            <a:pPr algn="l"/>
            <a:endParaRPr lang="es-PE" sz="1400" spc="-10" dirty="0">
              <a:solidFill>
                <a:srgbClr val="262626"/>
              </a:solidFill>
            </a:endParaRPr>
          </a:p>
          <a:p>
            <a:pPr algn="l"/>
            <a:r>
              <a:rPr lang="es-PE" sz="1400" spc="-10" dirty="0">
                <a:solidFill>
                  <a:srgbClr val="262626"/>
                </a:solidFill>
              </a:rPr>
              <a:t>Estas clases pueden ser agregadas a elementos HTML para </a:t>
            </a:r>
            <a:r>
              <a:rPr lang="es-PE" sz="1400" b="1" spc="-10" dirty="0">
                <a:solidFill>
                  <a:srgbClr val="262626"/>
                </a:solidFill>
              </a:rPr>
              <a:t>modificar su apariencia o comportamiento de manera rápida y fácil,</a:t>
            </a:r>
            <a:r>
              <a:rPr lang="es-PE" sz="1400" spc="-10" dirty="0">
                <a:solidFill>
                  <a:srgbClr val="262626"/>
                </a:solidFill>
              </a:rPr>
              <a:t> sin la necesidad de escribir estilos personalizados o scripts adicionales.</a:t>
            </a:r>
          </a:p>
          <a:p>
            <a:pPr algn="l"/>
            <a:endParaRPr lang="es-PE" sz="1400" spc="-10" dirty="0">
              <a:solidFill>
                <a:srgbClr val="262626"/>
              </a:solidFill>
            </a:endParaRPr>
          </a:p>
          <a:p>
            <a:pPr algn="l"/>
            <a:r>
              <a:rPr lang="es-PE" sz="1400" spc="-10" dirty="0">
                <a:solidFill>
                  <a:srgbClr val="262626"/>
                </a:solidFill>
              </a:rPr>
              <a:t>Los </a:t>
            </a:r>
            <a:r>
              <a:rPr lang="es-PE" sz="1400" spc="-10" dirty="0" err="1">
                <a:solidFill>
                  <a:srgbClr val="262626"/>
                </a:solidFill>
              </a:rPr>
              <a:t>helpers</a:t>
            </a:r>
            <a:r>
              <a:rPr lang="es-PE" sz="1400" spc="-10" dirty="0">
                <a:solidFill>
                  <a:srgbClr val="262626"/>
                </a:solidFill>
              </a:rPr>
              <a:t> de Bootstrap incluyen una variedad de clases que </a:t>
            </a:r>
            <a:r>
              <a:rPr lang="es-PE" sz="1400" b="1" spc="-10" dirty="0">
                <a:solidFill>
                  <a:srgbClr val="262626"/>
                </a:solidFill>
              </a:rPr>
              <a:t>permiten ajustar márgenes, alineaciones, tamaños, colores y otras propiedades</a:t>
            </a:r>
            <a:r>
              <a:rPr lang="es-PE" sz="1400" spc="-10" dirty="0">
                <a:solidFill>
                  <a:srgbClr val="262626"/>
                </a:solidFill>
              </a:rPr>
              <a:t> de manera eficiente. </a:t>
            </a:r>
          </a:p>
        </p:txBody>
      </p:sp>
      <p:pic>
        <p:nvPicPr>
          <p:cNvPr id="2" name="Picture 2" descr="10 Most Common Bootstrap Mistakes That Developers Make | Toptal®">
            <a:extLst>
              <a:ext uri="{FF2B5EF4-FFF2-40B4-BE49-F238E27FC236}">
                <a16:creationId xmlns:a16="http://schemas.microsoft.com/office/drawing/2014/main" id="{7834F648-584E-78FF-54E8-1D73941C9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" b="23516"/>
          <a:stretch/>
        </p:blipFill>
        <p:spPr bwMode="auto">
          <a:xfrm>
            <a:off x="1723036" y="2806070"/>
            <a:ext cx="5697928" cy="21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24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A8D37-CFBA-342A-FD15-1CC3804DC7C1}"/>
              </a:ext>
            </a:extLst>
          </p:cNvPr>
          <p:cNvSpPr txBox="1"/>
          <p:nvPr/>
        </p:nvSpPr>
        <p:spPr>
          <a:xfrm>
            <a:off x="407875" y="674773"/>
            <a:ext cx="832824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PE" sz="1400" spc="-10" dirty="0">
                <a:solidFill>
                  <a:srgbClr val="262626"/>
                </a:solidFill>
              </a:rPr>
              <a:t>Algunos ejemplos de clases de </a:t>
            </a:r>
            <a:r>
              <a:rPr lang="es-PE" sz="1400" spc="-10" dirty="0" err="1">
                <a:solidFill>
                  <a:srgbClr val="262626"/>
                </a:solidFill>
              </a:rPr>
              <a:t>helpers</a:t>
            </a:r>
            <a:r>
              <a:rPr lang="es-PE" sz="1400" spc="-10" dirty="0">
                <a:solidFill>
                  <a:srgbClr val="262626"/>
                </a:solidFill>
              </a:rPr>
              <a:t> incluyen:</a:t>
            </a:r>
          </a:p>
          <a:p>
            <a:pPr algn="l"/>
            <a:endParaRPr lang="es-PE" sz="1400" spc="-10" dirty="0">
              <a:solidFill>
                <a:srgbClr val="262626"/>
              </a:solidFill>
            </a:endParaRP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s-PE" sz="1400" b="1" spc="-10" dirty="0"/>
              <a:t>Clases de espaciado: </a:t>
            </a:r>
            <a:r>
              <a:rPr lang="es-PE" sz="1400" spc="-10" dirty="0"/>
              <a:t>Estas clases permiten agregar márgenes o rellenos a los elementos para ajustar su espacio respecto a otros elementos o bordes de la página.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s-PE" sz="1400" b="1" spc="-10" dirty="0"/>
              <a:t>Clases de alineación</a:t>
            </a:r>
            <a:r>
              <a:rPr lang="es-PE" sz="1400" spc="-10" dirty="0"/>
              <a:t>: Ayudan a alinear elementos horizontal o verticalmente.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s-PE" sz="1400" b="1" spc="-10" dirty="0"/>
              <a:t>Clases de visualización:</a:t>
            </a:r>
            <a:r>
              <a:rPr lang="es-PE" sz="1400" spc="-10" dirty="0"/>
              <a:t> Estas clases permiten controlar la visibilidad de los elementos en diferentes tamaños de pantalla.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s-PE" sz="1400" b="1" spc="-10" dirty="0"/>
              <a:t>Clases de tipografía: </a:t>
            </a:r>
            <a:r>
              <a:rPr lang="es-PE" sz="1400" spc="-10" dirty="0"/>
              <a:t>Proporcionan estilos para modificar el tamaño, el peso, el estilo y otras propiedades de la tipografía.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s-PE" sz="1400" b="1" spc="-10" dirty="0"/>
              <a:t>Clases de colores: </a:t>
            </a:r>
            <a:r>
              <a:rPr lang="es-PE" sz="1400" spc="-10" dirty="0"/>
              <a:t>Permiten cambiar el color de fondo o texto de los elementos</a:t>
            </a:r>
            <a:r>
              <a:rPr lang="es-PE" dirty="0"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s-PE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s-PE" sz="1400" b="1" spc="-10" dirty="0">
                <a:solidFill>
                  <a:srgbClr val="262626"/>
                </a:solidFill>
              </a:rPr>
              <a:t>Pongámoslo en práctica: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D8C6F6F-B674-CEC4-9115-FE109A2F1E67}"/>
              </a:ext>
            </a:extLst>
          </p:cNvPr>
          <p:cNvSpPr/>
          <p:nvPr/>
        </p:nvSpPr>
        <p:spPr>
          <a:xfrm>
            <a:off x="584585" y="3484866"/>
            <a:ext cx="7974830" cy="1733019"/>
          </a:xfrm>
          <a:prstGeom prst="rect">
            <a:avLst/>
          </a:prstGeom>
          <a:ln w="19050">
            <a:solidFill>
              <a:srgbClr val="276B7D"/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noFill/>
              </a:rPr>
              <a:t>V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CAA5C3-1D5C-34F4-3C0B-123C961EC707}"/>
              </a:ext>
            </a:extLst>
          </p:cNvPr>
          <p:cNvSpPr txBox="1"/>
          <p:nvPr/>
        </p:nvSpPr>
        <p:spPr>
          <a:xfrm>
            <a:off x="665248" y="3573441"/>
            <a:ext cx="7813503" cy="156966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"container"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"text-center"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Título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Principal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"text-muted"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Este es un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párrafo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gris claro.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"d-md-block"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Este div solo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será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visible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pantallas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medianas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superiores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-primary mt-3"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Botón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Primario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P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C5399B-1D58-6CC3-C829-3FD240B7E956}"/>
              </a:ext>
            </a:extLst>
          </p:cNvPr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HELPERS - VIDEOS</a:t>
            </a:r>
          </a:p>
        </p:txBody>
      </p:sp>
    </p:spTree>
    <p:extLst>
      <p:ext uri="{BB962C8B-B14F-4D97-AF65-F5344CB8AC3E}">
        <p14:creationId xmlns:p14="http://schemas.microsoft.com/office/powerpoint/2010/main" val="96732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b="1" dirty="0">
                <a:solidFill>
                  <a:schemeClr val="bg1"/>
                </a:solidFill>
                <a:latin typeface="Calibri"/>
                <a:cs typeface="Calibri"/>
              </a:rPr>
              <a:t>UTILITIES</a:t>
            </a:r>
            <a:endParaRPr lang="en-PE" sz="28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44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UTILITIES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EA200-8DB4-7387-2762-FA3A6E208020}"/>
              </a:ext>
            </a:extLst>
          </p:cNvPr>
          <p:cNvSpPr txBox="1"/>
          <p:nvPr/>
        </p:nvSpPr>
        <p:spPr>
          <a:xfrm>
            <a:off x="407875" y="674773"/>
            <a:ext cx="815192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PE" sz="1400" spc="-10" dirty="0">
                <a:solidFill>
                  <a:srgbClr val="262626"/>
                </a:solidFill>
              </a:rPr>
              <a:t>Las </a:t>
            </a:r>
            <a:r>
              <a:rPr lang="es-PE" sz="1400" spc="-10" dirty="0" err="1">
                <a:solidFill>
                  <a:srgbClr val="262626"/>
                </a:solidFill>
              </a:rPr>
              <a:t>utilities</a:t>
            </a:r>
            <a:r>
              <a:rPr lang="es-PE" sz="1400" spc="-10" dirty="0">
                <a:solidFill>
                  <a:srgbClr val="262626"/>
                </a:solidFill>
              </a:rPr>
              <a:t> en Bootstrap </a:t>
            </a:r>
            <a:r>
              <a:rPr lang="es-PE" sz="1400" b="1" spc="-10" dirty="0">
                <a:solidFill>
                  <a:srgbClr val="262626"/>
                </a:solidFill>
              </a:rPr>
              <a:t>son un conjunto de clases de CSS</a:t>
            </a:r>
            <a:r>
              <a:rPr lang="es-PE" sz="1400" spc="-10" dirty="0">
                <a:solidFill>
                  <a:srgbClr val="262626"/>
                </a:solidFill>
              </a:rPr>
              <a:t> que proporcionan </a:t>
            </a:r>
            <a:r>
              <a:rPr lang="es-PE" sz="1400" b="1" spc="-10" dirty="0">
                <a:solidFill>
                  <a:srgbClr val="262626"/>
                </a:solidFill>
              </a:rPr>
              <a:t>estilos predefinidos para realizar ajustes rápidos y sencillos en el diseño</a:t>
            </a:r>
            <a:r>
              <a:rPr lang="es-PE" sz="1400" spc="-10" dirty="0">
                <a:solidFill>
                  <a:srgbClr val="262626"/>
                </a:solidFill>
              </a:rPr>
              <a:t>, apariencia y comportamiento de los elementos HTML sin necesidad de escribir reglas de CSS personalizadas. Estas clases se utilizan para </a:t>
            </a:r>
            <a:r>
              <a:rPr lang="es-PE" sz="1400" b="1" spc="-10" dirty="0">
                <a:solidFill>
                  <a:srgbClr val="262626"/>
                </a:solidFill>
              </a:rPr>
              <a:t>realizar tareas comunes de diseño de manera rápida y eficiente.</a:t>
            </a:r>
          </a:p>
          <a:p>
            <a:pPr algn="l"/>
            <a:endParaRPr lang="es-PE" sz="1400" spc="-10" dirty="0">
              <a:solidFill>
                <a:srgbClr val="262626"/>
              </a:solidFill>
            </a:endParaRPr>
          </a:p>
          <a:p>
            <a:pPr algn="l"/>
            <a:r>
              <a:rPr lang="es-PE" sz="1400" spc="-10" dirty="0">
                <a:solidFill>
                  <a:srgbClr val="262626"/>
                </a:solidFill>
              </a:rPr>
              <a:t>Las </a:t>
            </a:r>
            <a:r>
              <a:rPr lang="es-PE" sz="1400" spc="-10" dirty="0" err="1">
                <a:solidFill>
                  <a:srgbClr val="262626"/>
                </a:solidFill>
              </a:rPr>
              <a:t>utilities</a:t>
            </a:r>
            <a:r>
              <a:rPr lang="es-PE" sz="1400" spc="-10" dirty="0">
                <a:solidFill>
                  <a:srgbClr val="262626"/>
                </a:solidFill>
              </a:rPr>
              <a:t> se componen de clases cortas y fáciles de recordar que siguen una nomenclatura consistente. Estas clases </a:t>
            </a:r>
            <a:r>
              <a:rPr lang="es-PE" sz="1400" b="1" spc="-10" dirty="0">
                <a:solidFill>
                  <a:srgbClr val="262626"/>
                </a:solidFill>
              </a:rPr>
              <a:t>se aplican directamente en los elementos HTML </a:t>
            </a:r>
            <a:r>
              <a:rPr lang="es-PE" sz="1400" spc="-10" dirty="0">
                <a:solidFill>
                  <a:srgbClr val="262626"/>
                </a:solidFill>
              </a:rPr>
              <a:t>utilizando el atributo </a:t>
            </a:r>
            <a:r>
              <a:rPr lang="es-PE" sz="1400" spc="-10" dirty="0" err="1">
                <a:solidFill>
                  <a:srgbClr val="262626"/>
                </a:solidFill>
              </a:rPr>
              <a:t>class</a:t>
            </a:r>
            <a:r>
              <a:rPr lang="es-PE" sz="1400" spc="-10" dirty="0">
                <a:solidFill>
                  <a:srgbClr val="262626"/>
                </a:solidFill>
              </a:rPr>
              <a:t>.</a:t>
            </a:r>
          </a:p>
          <a:p>
            <a:pPr algn="l"/>
            <a:endParaRPr lang="es-PE" sz="1400" spc="-10" dirty="0">
              <a:solidFill>
                <a:srgbClr val="262626"/>
              </a:solidFill>
            </a:endParaRPr>
          </a:p>
          <a:p>
            <a:pPr algn="l"/>
            <a:r>
              <a:rPr lang="es-PE" sz="1400" spc="-10" dirty="0">
                <a:solidFill>
                  <a:srgbClr val="262626"/>
                </a:solidFill>
              </a:rPr>
              <a:t>Por ejemplo, con las </a:t>
            </a:r>
            <a:r>
              <a:rPr lang="es-PE" sz="1400" spc="-10" dirty="0" err="1">
                <a:solidFill>
                  <a:srgbClr val="262626"/>
                </a:solidFill>
              </a:rPr>
              <a:t>utilities</a:t>
            </a:r>
            <a:r>
              <a:rPr lang="es-PE" sz="1400" spc="-10" dirty="0">
                <a:solidFill>
                  <a:srgbClr val="262626"/>
                </a:solidFill>
              </a:rPr>
              <a:t> de espaciado, puedes agregar márgenes o rellenos a los elementos, como m-3 para un margen de tamaño medio o p-2 para un relleno de tamaño pequeño. Esto te permite controlar el espacio entre los elementos y mejorar la legibilidad y el diseño de tu página de manera rápida.</a:t>
            </a:r>
          </a:p>
          <a:p>
            <a:br>
              <a:rPr lang="en-US" dirty="0"/>
            </a:br>
            <a:endParaRPr lang="en-US" b="0" i="0" dirty="0">
              <a:effectLst/>
              <a:latin typeface="Söhne"/>
            </a:endParaRPr>
          </a:p>
        </p:txBody>
      </p:sp>
      <p:pic>
        <p:nvPicPr>
          <p:cNvPr id="2050" name="Picture 2" descr="Bootstrap 4/5 Equal Height Cards using Grid and Flexbox Utilities – Chris  Straw">
            <a:extLst>
              <a:ext uri="{FF2B5EF4-FFF2-40B4-BE49-F238E27FC236}">
                <a16:creationId xmlns:a16="http://schemas.microsoft.com/office/drawing/2014/main" id="{982BC9B6-CCB2-DF51-267B-596D5D2A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49" y="3262596"/>
            <a:ext cx="6826102" cy="177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08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875" y="933457"/>
            <a:ext cx="760889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s-ES_tradnl" sz="1600" spc="-10" dirty="0">
              <a:solidFill>
                <a:srgbClr val="262626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600" spc="-10" dirty="0">
                <a:solidFill>
                  <a:srgbClr val="262626"/>
                </a:solidFill>
              </a:rPr>
              <a:t>En esta sesión aprenderás cómo implementar tablas y formularios gracias a Bootstrap.</a:t>
            </a:r>
          </a:p>
          <a:p>
            <a:r>
              <a:rPr lang="es-ES" sz="1600" spc="-10" dirty="0">
                <a:solidFill>
                  <a:srgbClr val="262626"/>
                </a:solidFill>
              </a:rPr>
              <a:t>Verás que es muy sencillo y esto nos ahorra mucho tiempo de desarrollo.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2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F9C9BB8-D24B-5E5D-2E24-20B6C756265F}"/>
              </a:ext>
            </a:extLst>
          </p:cNvPr>
          <p:cNvSpPr/>
          <p:nvPr/>
        </p:nvSpPr>
        <p:spPr>
          <a:xfrm>
            <a:off x="1001776" y="717375"/>
            <a:ext cx="7142151" cy="4302256"/>
          </a:xfrm>
          <a:prstGeom prst="rect">
            <a:avLst/>
          </a:prstGeom>
          <a:ln w="19050">
            <a:solidFill>
              <a:srgbClr val="276B7D"/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noFill/>
              </a:rPr>
              <a:t>V</a:t>
            </a: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Utilities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0496CC-8860-DEE3-8E55-AB39C2AEB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02" y="821574"/>
            <a:ext cx="6931195" cy="40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1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2ACE945-CE59-DBE5-9EBC-F6038ECFE391}"/>
              </a:ext>
            </a:extLst>
          </p:cNvPr>
          <p:cNvSpPr/>
          <p:nvPr/>
        </p:nvSpPr>
        <p:spPr>
          <a:xfrm>
            <a:off x="4185511" y="1620565"/>
            <a:ext cx="4609777" cy="2675699"/>
          </a:xfrm>
          <a:prstGeom prst="rect">
            <a:avLst/>
          </a:prstGeom>
          <a:ln w="19050">
            <a:solidFill>
              <a:srgbClr val="276B7D"/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noFill/>
              </a:rPr>
              <a:t>V</a:t>
            </a: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Utilities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154BAE-B9C7-F8F0-7E36-D16C7FF1D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" t="1712" r="6982" b="4647"/>
          <a:stretch/>
        </p:blipFill>
        <p:spPr>
          <a:xfrm>
            <a:off x="4241800" y="1671320"/>
            <a:ext cx="4494325" cy="2559096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76FFFAC1-BF10-F33B-9A79-53EE58E2D55F}"/>
              </a:ext>
            </a:extLst>
          </p:cNvPr>
          <p:cNvSpPr txBox="1"/>
          <p:nvPr/>
        </p:nvSpPr>
        <p:spPr>
          <a:xfrm>
            <a:off x="407875" y="757113"/>
            <a:ext cx="707817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b="1" spc="-10" dirty="0">
                <a:solidFill>
                  <a:srgbClr val="262626"/>
                </a:solidFill>
                <a:cs typeface="Source Sans Pro"/>
              </a:rPr>
              <a:t>EJEMPLOS USANDO CLASES PARA EL BG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B9B8BA2-B0E7-6668-1EA2-E410B10D7D8F}"/>
              </a:ext>
            </a:extLst>
          </p:cNvPr>
          <p:cNvSpPr/>
          <p:nvPr/>
        </p:nvSpPr>
        <p:spPr>
          <a:xfrm>
            <a:off x="407875" y="1623345"/>
            <a:ext cx="3591489" cy="2675699"/>
          </a:xfrm>
          <a:prstGeom prst="rect">
            <a:avLst/>
          </a:prstGeom>
          <a:ln w="19050">
            <a:solidFill>
              <a:srgbClr val="276B7D"/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noFill/>
              </a:rPr>
              <a:t>V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D252CA-7238-F289-BC72-FCF3CF39B61C}"/>
              </a:ext>
            </a:extLst>
          </p:cNvPr>
          <p:cNvSpPr txBox="1"/>
          <p:nvPr/>
        </p:nvSpPr>
        <p:spPr>
          <a:xfrm>
            <a:off x="488539" y="1711920"/>
            <a:ext cx="3425985" cy="2492990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-success"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Contenido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fondo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verde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-warning"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Contenido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fondo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amarillo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-info"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Contenido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fondo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azul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claro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-danger"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Contenido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fondo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rojo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P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8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10"/>
          <p:cNvSpPr/>
          <p:nvPr/>
        </p:nvSpPr>
        <p:spPr>
          <a:xfrm>
            <a:off x="407874" y="995603"/>
            <a:ext cx="783261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s-PE" sz="1700" dirty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Bootstrap nos permite usar clases preestablecidas muy similares a etiquetas semánticas HTML 5, intuitivas para poder aplicarlas en nuestros proyectos WEB.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PE" sz="1700" dirty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Implementar tablas y formularios es muy sencillo gracias a bootstrap, esto nos ahorra mucho tiempo de desarrollo.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PE" sz="1700" dirty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Con bootstrap podemos diseñar y desarrollar cualquier proyecto web muy rápidamente.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  <a:p>
            <a:pPr lvl="1"/>
            <a:endParaRPr lang="es-PE" sz="1700" dirty="0">
              <a:solidFill>
                <a:srgbClr val="FFFFFF"/>
              </a:solidFill>
              <a:latin typeface="Calibri"/>
              <a:ea typeface="Calibri" panose="020F0502020204030204" pitchFamily="34" charset="0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4" y="724844"/>
            <a:ext cx="8309577" cy="44567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0"/>
              </a:spcBef>
              <a:buSzPct val="100000"/>
            </a:pPr>
            <a:r>
              <a:rPr lang="es-PE" sz="1600" dirty="0">
                <a:cs typeface="Calibri"/>
              </a:rPr>
              <a:t>Bootstrap 5 recuperado de </a:t>
            </a:r>
            <a:r>
              <a:rPr lang="es-PE" sz="1600" i="1" dirty="0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https://www.w3schools.com/bootstrap5/index.php</a:t>
            </a:r>
            <a:endParaRPr lang="es-PE" sz="1600" i="1" dirty="0">
              <a:cs typeface="Calibri"/>
            </a:endParaRPr>
          </a:p>
          <a:p>
            <a:pPr marL="174625" indent="-174625">
              <a:spcBef>
                <a:spcPts val="0"/>
              </a:spcBef>
              <a:buSzPct val="100000"/>
            </a:pPr>
            <a:endParaRPr lang="es-PE" sz="1600" dirty="0">
              <a:cs typeface="Calibri"/>
            </a:endParaRPr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s-PE" sz="1600" dirty="0">
                <a:cs typeface="Calibri"/>
              </a:rPr>
              <a:t>Introducción a bootstrap. Recuperado de  </a:t>
            </a:r>
            <a:r>
              <a:rPr lang="es-PE" sz="1600" i="1" dirty="0"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https://getbootstrap.com/docs/5.3/getting-started/introduction/</a:t>
            </a:r>
            <a:endParaRPr lang="es-PE" sz="1600" i="1" dirty="0">
              <a:cs typeface="Calibri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endParaRPr lang="es-PE" sz="1600" dirty="0">
              <a:cs typeface="Calibri"/>
            </a:endParaRPr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s-PE" sz="1600" dirty="0">
                <a:cs typeface="Calibri"/>
              </a:rPr>
              <a:t>What is bootstrap. Recuperado de  </a:t>
            </a:r>
            <a:r>
              <a:rPr lang="es-PE" sz="1600" i="1" dirty="0"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https://www.hostinger.com/tutorials/what-is-bootstrap/#Basic_Functions_of_Bootstrap</a:t>
            </a:r>
            <a:endParaRPr lang="es-PE" sz="1600" i="1" dirty="0">
              <a:cs typeface="Calibri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endParaRPr lang="es-PE" sz="1600" dirty="0">
              <a:cs typeface="Calibri"/>
            </a:endParaRPr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s-PE" sz="1600" dirty="0">
                <a:cs typeface="Calibri"/>
              </a:rPr>
              <a:t>Bootstrap ICONS Recuperado de  </a:t>
            </a:r>
            <a:r>
              <a:rPr lang="es-PE" sz="1600" i="1" dirty="0"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https://rockcontent.com/es/blog/bootstrap/</a:t>
            </a:r>
            <a:endParaRPr lang="es-PE" sz="1600" i="1" dirty="0">
              <a:cs typeface="Calibri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endParaRPr lang="es-PE" sz="1600" dirty="0">
              <a:cs typeface="Calibri"/>
            </a:endParaRPr>
          </a:p>
          <a:p>
            <a:pPr marL="174625" indent="-174625">
              <a:spcBef>
                <a:spcPts val="0"/>
              </a:spcBef>
              <a:buSzPct val="100000"/>
            </a:pPr>
            <a:endParaRPr lang="es-PE" sz="1600" dirty="0">
              <a:cs typeface="Calibri"/>
            </a:endParaRPr>
          </a:p>
          <a:p>
            <a:pPr marL="0" indent="0">
              <a:spcBef>
                <a:spcPts val="0"/>
              </a:spcBef>
              <a:buSzPct val="100000"/>
              <a:buNone/>
            </a:pPr>
            <a:endParaRPr lang="es" sz="1500" dirty="0">
              <a:latin typeface="Calibri"/>
              <a:cs typeface="Calibri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BIBLIOGRAFÍA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253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PE" sz="2800" b="1" dirty="0">
                <a:solidFill>
                  <a:schemeClr val="bg1"/>
                </a:solidFill>
                <a:latin typeface="Graphik Regular" charset="0"/>
              </a:rPr>
              <a:t>FORMULARIOS</a:t>
            </a:r>
            <a:endParaRPr lang="es-PE" sz="2800" b="1" dirty="0">
              <a:solidFill>
                <a:schemeClr val="bg1"/>
              </a:solidFill>
              <a:latin typeface="Graphik Bold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b="1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FORMULARIOS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875" y="810908"/>
            <a:ext cx="8080142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b="1" spc="-10" dirty="0">
                <a:solidFill>
                  <a:srgbClr val="262626"/>
                </a:solidFill>
                <a:cs typeface="Source Sans Pro"/>
              </a:rPr>
              <a:t>FORMULARIOS 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400" spc="-10" dirty="0">
                <a:solidFill>
                  <a:srgbClr val="262626"/>
                </a:solidFill>
              </a:rPr>
              <a:t>Los formularios son una forma de </a:t>
            </a:r>
            <a:r>
              <a:rPr lang="es-PE" sz="1400" b="1" spc="-10" dirty="0">
                <a:solidFill>
                  <a:srgbClr val="262626"/>
                </a:solidFill>
              </a:rPr>
              <a:t>comunicación entre el usuario y el sitio web.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400" spc="-10" dirty="0">
              <a:solidFill>
                <a:srgbClr val="262626"/>
              </a:solidFill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400" spc="-10" dirty="0">
                <a:solidFill>
                  <a:srgbClr val="262626"/>
                </a:solidFill>
              </a:rPr>
              <a:t>A través de un formulario, un usuario </a:t>
            </a:r>
            <a:r>
              <a:rPr lang="es-PE" sz="1400" b="1" spc="-10" dirty="0">
                <a:solidFill>
                  <a:srgbClr val="262626"/>
                </a:solidFill>
              </a:rPr>
              <a:t>envía información al sitio web</a:t>
            </a:r>
            <a:r>
              <a:rPr lang="es-PE" sz="1400" spc="-10" dirty="0">
                <a:solidFill>
                  <a:srgbClr val="262626"/>
                </a:solidFill>
              </a:rPr>
              <a:t> para su procesamiento.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400" spc="-10" dirty="0">
              <a:solidFill>
                <a:srgbClr val="262626"/>
              </a:solidFill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400" spc="-10" dirty="0">
                <a:solidFill>
                  <a:srgbClr val="262626"/>
                </a:solidFill>
              </a:rPr>
              <a:t>El llenado de un formulario puede resultar una tarea tediosa para el usuario, por ello debemos tratar de </a:t>
            </a:r>
            <a:r>
              <a:rPr lang="es-PE" sz="1400" b="1" spc="-10" dirty="0">
                <a:solidFill>
                  <a:srgbClr val="262626"/>
                </a:solidFill>
              </a:rPr>
              <a:t>hacer que el llenado sea lo más simple posible</a:t>
            </a:r>
            <a:r>
              <a:rPr lang="es-PE" sz="1400" spc="-10" dirty="0">
                <a:solidFill>
                  <a:srgbClr val="262626"/>
                </a:solidFill>
              </a:rPr>
              <a:t>, indicando claramente la información y el formato que se debe ingresar y comunicando los posibles errores.</a:t>
            </a:r>
          </a:p>
        </p:txBody>
      </p:sp>
      <p:pic>
        <p:nvPicPr>
          <p:cNvPr id="1026" name="Picture 2" descr="Form Components | UI Components Library | Uizard">
            <a:extLst>
              <a:ext uri="{FF2B5EF4-FFF2-40B4-BE49-F238E27FC236}">
                <a16:creationId xmlns:a16="http://schemas.microsoft.com/office/drawing/2014/main" id="{23A56B50-C69F-6AF9-B32B-4289710B8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68"/>
          <a:stretch/>
        </p:blipFill>
        <p:spPr bwMode="auto">
          <a:xfrm>
            <a:off x="1267562" y="3096488"/>
            <a:ext cx="6344806" cy="1807604"/>
          </a:xfrm>
          <a:prstGeom prst="rect">
            <a:avLst/>
          </a:prstGeom>
          <a:noFill/>
          <a:ln>
            <a:solidFill>
              <a:srgbClr val="276B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609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FORMULARIOS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875" y="810908"/>
            <a:ext cx="4472238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s-ES_tradnl" sz="1400" b="1" spc="-10" dirty="0">
                <a:solidFill>
                  <a:srgbClr val="262626"/>
                </a:solidFill>
              </a:rPr>
              <a:t>¿Qué es un </a:t>
            </a:r>
            <a:r>
              <a:rPr lang="es-ES_tradnl" sz="1400" b="1" spc="-10" dirty="0" err="1">
                <a:solidFill>
                  <a:srgbClr val="262626"/>
                </a:solidFill>
              </a:rPr>
              <a:t>form</a:t>
            </a:r>
            <a:r>
              <a:rPr lang="es-ES_tradnl" sz="1400" b="1" spc="-10" dirty="0">
                <a:solidFill>
                  <a:srgbClr val="262626"/>
                </a:solidFill>
              </a:rPr>
              <a:t> de BOOTSTRAP? </a:t>
            </a:r>
          </a:p>
          <a:p>
            <a:pPr algn="l"/>
            <a:endParaRPr lang="es-ES_tradnl" sz="1400" spc="-10" dirty="0">
              <a:solidFill>
                <a:srgbClr val="262626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s-PE" sz="1400" spc="-10" dirty="0">
                <a:solidFill>
                  <a:srgbClr val="262626"/>
                </a:solidFill>
              </a:rPr>
              <a:t>Los formularios de Bootstrap son una parte fundamental del diseño y desarrollo web, ya que permiten a los usuarios </a:t>
            </a:r>
            <a:r>
              <a:rPr lang="es-PE" sz="1400" b="1" spc="-10" dirty="0">
                <a:solidFill>
                  <a:srgbClr val="262626"/>
                </a:solidFill>
              </a:rPr>
              <a:t>enviar datos y realizar interacciones con el sitio web o la aplicación. </a:t>
            </a:r>
          </a:p>
          <a:p>
            <a:pPr algn="l"/>
            <a:endParaRPr lang="es-PE" sz="1400" spc="-10" dirty="0">
              <a:solidFill>
                <a:srgbClr val="262626"/>
              </a:solidFill>
            </a:endParaRPr>
          </a:p>
          <a:p>
            <a:pPr algn="l"/>
            <a:r>
              <a:rPr lang="es-PE" sz="1400" spc="-10" dirty="0">
                <a:solidFill>
                  <a:srgbClr val="262626"/>
                </a:solidFill>
              </a:rPr>
              <a:t>Bootstrap ofrece un </a:t>
            </a:r>
            <a:r>
              <a:rPr lang="es-PE" sz="1400" b="1" spc="-10" dirty="0">
                <a:solidFill>
                  <a:srgbClr val="262626"/>
                </a:solidFill>
              </a:rPr>
              <a:t>conjunto completo de estilos y componentes </a:t>
            </a:r>
            <a:r>
              <a:rPr lang="es-PE" sz="1400" spc="-10" dirty="0">
                <a:solidFill>
                  <a:srgbClr val="262626"/>
                </a:solidFill>
              </a:rPr>
              <a:t>que hacen que la creación y personalización de formularios sea mucho más sencilla y rápida.</a:t>
            </a:r>
          </a:p>
          <a:p>
            <a:pPr algn="l"/>
            <a:endParaRPr lang="es-PE" sz="1400" spc="-10" dirty="0">
              <a:solidFill>
                <a:srgbClr val="262626"/>
              </a:solidFill>
            </a:endParaRPr>
          </a:p>
          <a:p>
            <a:pPr algn="l"/>
            <a:r>
              <a:rPr lang="es-PE" sz="1400" spc="-10" dirty="0">
                <a:solidFill>
                  <a:srgbClr val="262626"/>
                </a:solidFill>
              </a:rPr>
              <a:t>En esencia, </a:t>
            </a:r>
            <a:r>
              <a:rPr lang="es-PE" sz="1400" b="1" spc="-10" dirty="0">
                <a:solidFill>
                  <a:srgbClr val="262626"/>
                </a:solidFill>
              </a:rPr>
              <a:t>un formulario es una colección de campos y elementos</a:t>
            </a:r>
            <a:r>
              <a:rPr lang="es-PE" sz="1400" spc="-10" dirty="0">
                <a:solidFill>
                  <a:srgbClr val="262626"/>
                </a:solidFill>
              </a:rPr>
              <a:t> que permiten a los usuarios ingresar información. Pueden contener campos de texto, casillas de verificación, botones, menús desplegables y más. Los formularios son fundamentales para interactuar con los usuarios, como recopilar información de registro, comentarios, iniciar sesión y realizar búsquedas, entre otras cosas.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63AF3-61FD-1C89-EA1F-7B8D57DD9B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0" t="3161"/>
          <a:stretch/>
        </p:blipFill>
        <p:spPr>
          <a:xfrm>
            <a:off x="5287618" y="810908"/>
            <a:ext cx="3273430" cy="3662541"/>
          </a:xfrm>
          <a:prstGeom prst="roundRect">
            <a:avLst>
              <a:gd name="adj" fmla="val 0"/>
            </a:avLst>
          </a:prstGeom>
          <a:ln w="12700">
            <a:solidFill>
              <a:srgbClr val="276B7D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215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FORMULARIOS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876" y="810908"/>
            <a:ext cx="42933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s-ES_tradnl" sz="1400" b="1" spc="-10" dirty="0">
                <a:solidFill>
                  <a:srgbClr val="262626"/>
                </a:solidFill>
              </a:rPr>
              <a:t>Probemos este </a:t>
            </a:r>
            <a:r>
              <a:rPr lang="es-ES_tradnl" sz="1400" b="1" spc="-10" dirty="0" err="1">
                <a:solidFill>
                  <a:srgbClr val="262626"/>
                </a:solidFill>
              </a:rPr>
              <a:t>form</a:t>
            </a:r>
            <a:endParaRPr lang="en-US" sz="1300" dirty="0">
              <a:solidFill>
                <a:srgbClr val="999999"/>
              </a:solidFill>
              <a:effectLst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2374898-6C40-FC17-77A8-B6B46D026A9E}"/>
              </a:ext>
            </a:extLst>
          </p:cNvPr>
          <p:cNvSpPr/>
          <p:nvPr/>
        </p:nvSpPr>
        <p:spPr>
          <a:xfrm>
            <a:off x="584585" y="1162487"/>
            <a:ext cx="7974830" cy="3973414"/>
          </a:xfrm>
          <a:prstGeom prst="rect">
            <a:avLst/>
          </a:prstGeom>
          <a:ln w="19050">
            <a:solidFill>
              <a:srgbClr val="276B7D"/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noFill/>
              </a:rPr>
              <a:t>V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CEC24A-5F70-C479-FDB2-AB631DE06426}"/>
              </a:ext>
            </a:extLst>
          </p:cNvPr>
          <p:cNvSpPr txBox="1"/>
          <p:nvPr/>
        </p:nvSpPr>
        <p:spPr>
          <a:xfrm>
            <a:off x="664431" y="1252229"/>
            <a:ext cx="7813503" cy="378565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"p-3 m-0 border-0 bd-example m-0 border-0"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"mb-3"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"exampleInputEmail1"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"form-label"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"form-control"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"exampleInputEmail1"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aria-</a:t>
            </a:r>
            <a:r>
              <a:rPr lang="en-US" sz="1200" b="0" dirty="0" err="1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describedby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emailHelp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emailHelp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"form-text"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Nunca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compartiremos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contraseña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nadie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"mb-3"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"exampleInputEmail1"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"form-label"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Apellido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"form-control"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"exampleInputEmail1"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aria-</a:t>
            </a:r>
            <a:r>
              <a:rPr lang="en-US" sz="1200" b="0" dirty="0" err="1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describedby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emailHelp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"mb-3"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"exampleInputPassword1"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"form-label"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Contraseña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"password"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"form-control"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"exampleInputPassword1"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"mb-3 form-check"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"checkbox"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"form-check-input"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"exampleCheck1"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"form-check-label"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"exampleCheck1"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Pruebame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-primary"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P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98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FORMULARIOS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875" y="810908"/>
            <a:ext cx="81642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s-ES_tradnl" sz="1400" b="1" spc="-10" dirty="0">
                <a:solidFill>
                  <a:srgbClr val="262626"/>
                </a:solidFill>
              </a:rPr>
              <a:t>Probemos este otro </a:t>
            </a:r>
            <a:r>
              <a:rPr lang="es-ES_tradnl" sz="1400" b="1" spc="-10" dirty="0" err="1">
                <a:solidFill>
                  <a:srgbClr val="262626"/>
                </a:solidFill>
              </a:rPr>
              <a:t>form</a:t>
            </a:r>
            <a:endParaRPr lang="en-US" sz="1300" dirty="0">
              <a:solidFill>
                <a:srgbClr val="999999"/>
              </a:solidFill>
              <a:effectLst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8740417-FFB5-BA22-7843-8B5E725D4939}"/>
              </a:ext>
            </a:extLst>
          </p:cNvPr>
          <p:cNvSpPr/>
          <p:nvPr/>
        </p:nvSpPr>
        <p:spPr>
          <a:xfrm>
            <a:off x="584585" y="1162487"/>
            <a:ext cx="7974830" cy="3973414"/>
          </a:xfrm>
          <a:prstGeom prst="rect">
            <a:avLst/>
          </a:prstGeom>
          <a:ln w="19050">
            <a:solidFill>
              <a:srgbClr val="276B7D"/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noFill/>
              </a:rPr>
              <a:t>V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8C3675-0AA8-22B1-5BE3-AB5C83F24BFE}"/>
              </a:ext>
            </a:extLst>
          </p:cNvPr>
          <p:cNvSpPr txBox="1"/>
          <p:nvPr/>
        </p:nvSpPr>
        <p:spPr>
          <a:xfrm>
            <a:off x="665248" y="1241637"/>
            <a:ext cx="7813503" cy="378565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"p-3 m-0 border-0 bd-example m-0 border-0"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Campos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Deshabilitados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"mb-3"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disabledTextInput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"form-label"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Deshabilitado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disabledTextInput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"form-control"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"Disabled"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"mb-3"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disabledSelect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"form-label"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Deshabilitado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Menu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disabledSelect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"form-select"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Selección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Deshabilitada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="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mb-3"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"form-check"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"form-check-input"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"checkbox"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disabledFieldsetCheck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"form-check-label"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disabledFieldsetCheck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¿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Puedes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checkearme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"?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-primary"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P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48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C87D3B11-284F-9899-B679-6DF39CC4DAAC}"/>
              </a:ext>
            </a:extLst>
          </p:cNvPr>
          <p:cNvSpPr/>
          <p:nvPr/>
        </p:nvSpPr>
        <p:spPr>
          <a:xfrm>
            <a:off x="1464370" y="4180905"/>
            <a:ext cx="6200801" cy="859322"/>
          </a:xfrm>
          <a:prstGeom prst="rect">
            <a:avLst/>
          </a:prstGeom>
          <a:ln w="19050">
            <a:solidFill>
              <a:srgbClr val="276B7D"/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noFill/>
              </a:rPr>
              <a:t>V</a:t>
            </a:r>
          </a:p>
        </p:txBody>
      </p:sp>
      <p:sp>
        <p:nvSpPr>
          <p:cNvPr id="3" name="object 7"/>
          <p:cNvSpPr txBox="1"/>
          <p:nvPr/>
        </p:nvSpPr>
        <p:spPr>
          <a:xfrm>
            <a:off x="407874" y="674773"/>
            <a:ext cx="805032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s-PE" sz="1400" spc="-10" dirty="0">
                <a:solidFill>
                  <a:srgbClr val="262626"/>
                </a:solidFill>
              </a:rPr>
              <a:t>Las posibilidades son virtualmente infinitas en la elaboración de formularios. Bootstrap nos da la capacidad de tamaños, colores, formas y demás para construir formularios a medida.</a:t>
            </a:r>
          </a:p>
          <a:p>
            <a:pPr algn="l"/>
            <a:endParaRPr lang="es-PE" sz="1400" spc="-10" dirty="0">
              <a:solidFill>
                <a:srgbClr val="262626"/>
              </a:solidFill>
            </a:endParaRPr>
          </a:p>
          <a:p>
            <a:pPr algn="l"/>
            <a:r>
              <a:rPr lang="es-PE" sz="1400" spc="-10" dirty="0">
                <a:solidFill>
                  <a:srgbClr val="262626"/>
                </a:solidFill>
              </a:rPr>
              <a:t>Veamos el siguiente ejemplo:</a:t>
            </a: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FORMULARIOS</a:t>
            </a:r>
            <a:endParaRPr lang="es-PE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F1E8F1-CD65-05BE-4416-5D7FBD200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" t="5239" r="1254" b="5665"/>
          <a:stretch/>
        </p:blipFill>
        <p:spPr>
          <a:xfrm>
            <a:off x="1513815" y="4230995"/>
            <a:ext cx="6098553" cy="75700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637DB96-6CF5-ECBA-C679-5185290A3836}"/>
              </a:ext>
            </a:extLst>
          </p:cNvPr>
          <p:cNvSpPr/>
          <p:nvPr/>
        </p:nvSpPr>
        <p:spPr>
          <a:xfrm>
            <a:off x="483369" y="1647325"/>
            <a:ext cx="7974830" cy="2288572"/>
          </a:xfrm>
          <a:prstGeom prst="rect">
            <a:avLst/>
          </a:prstGeom>
          <a:ln w="19050">
            <a:solidFill>
              <a:srgbClr val="276B7D"/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noFill/>
              </a:rPr>
              <a:t>V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24E15A-FE3E-1C6F-E6B2-698204153191}"/>
              </a:ext>
            </a:extLst>
          </p:cNvPr>
          <p:cNvSpPr txBox="1"/>
          <p:nvPr/>
        </p:nvSpPr>
        <p:spPr>
          <a:xfrm>
            <a:off x="564032" y="1726474"/>
            <a:ext cx="7813503" cy="212365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"row g-3"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"col-auto"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"staticEmail2"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"visually-hidden"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"form-control-plaintext"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"staticEmail2"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email@example.com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"col-auto"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"inputPassword2"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"visually-hidden"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"password"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"form-control"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"inputPassword2"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"Password"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"col-auto"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-primary mb-3"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Confirm identity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 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P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0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407874" y="674773"/>
            <a:ext cx="852181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s-PE" sz="1400" spc="-10" dirty="0">
                <a:solidFill>
                  <a:srgbClr val="262626"/>
                </a:solidFill>
              </a:rPr>
              <a:t>Descubramos qué opciones nos da este código:</a:t>
            </a: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FORMULARIOS</a:t>
            </a:r>
            <a:endParaRPr lang="es-PE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09E5DBC-C0F8-D6FA-E081-4B25FACF6155}"/>
              </a:ext>
            </a:extLst>
          </p:cNvPr>
          <p:cNvSpPr/>
          <p:nvPr/>
        </p:nvSpPr>
        <p:spPr>
          <a:xfrm>
            <a:off x="584585" y="1019608"/>
            <a:ext cx="7974830" cy="3825769"/>
          </a:xfrm>
          <a:prstGeom prst="rect">
            <a:avLst/>
          </a:prstGeom>
          <a:ln w="19050">
            <a:solidFill>
              <a:srgbClr val="276B7D"/>
            </a:solidFill>
            <a:extLst>
              <a:ext uri="{C807C97D-BFC1-408E-A445-0C87EB9F89A2}">
                <ask:lineSketchStyleProps xmlns:ask="http://schemas.microsoft.com/office/drawing/2018/sketchyshapes" xmlns="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>
                <a:noFill/>
              </a:rPr>
              <a:t>V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DF7C46-A44F-A863-0C25-F3063C588637}"/>
              </a:ext>
            </a:extLst>
          </p:cNvPr>
          <p:cNvSpPr txBox="1"/>
          <p:nvPr/>
        </p:nvSpPr>
        <p:spPr>
          <a:xfrm>
            <a:off x="665248" y="1145891"/>
            <a:ext cx="7813503" cy="3600986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"mb-3"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formFile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"form-label"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Ejemplo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 entrada de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archivo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predeterminada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"form-control"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formFile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"mb-3"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formFileMultiple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"form-label"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Ejemplo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 entrada de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múltiples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archivos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"form-control"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formFileMultiple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"mb-3"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formFileDisabled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"form-label"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Ejemplo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 entrada de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archivo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deshabilitada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"form-control"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formFileDisabled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"mb-3"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formFileSm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"form-label"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Ejemplo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 entrada de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archivo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pequeño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"form-control form-control-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formFileSm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formFileLg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"form-label"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Ejemplo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 entrada de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archivo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grande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"form-control form-control-lg"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formFileLg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6688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DBB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2AA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22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PE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94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LANTILLA PPT-2021.pptx" id="{08C4CCA2-8EB9-4C80-8F67-5227949D9027}" vid="{EDF6FAD4-7C05-486A-A54E-435F6F95E3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PPT-2021</Template>
  <TotalTime>9103</TotalTime>
  <Words>2607</Words>
  <Application>Microsoft Office PowerPoint</Application>
  <PresentationFormat>Presentación en pantalla (16:10)</PresentationFormat>
  <Paragraphs>259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Graphik Bold</vt:lpstr>
      <vt:lpstr>Graphik Regular</vt:lpstr>
      <vt:lpstr>Menlo</vt:lpstr>
      <vt:lpstr>Söhne</vt:lpstr>
      <vt:lpstr>Source Sans Pro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 Vergel</dc:creator>
  <cp:lastModifiedBy>Rosa Maria Muñoz Mendo</cp:lastModifiedBy>
  <cp:revision>121</cp:revision>
  <cp:lastPrinted>2018-01-16T21:42:59Z</cp:lastPrinted>
  <dcterms:created xsi:type="dcterms:W3CDTF">2021-11-09T04:06:18Z</dcterms:created>
  <dcterms:modified xsi:type="dcterms:W3CDTF">2023-08-08T10:49:59Z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