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6" r:id="rId3"/>
    <p:sldId id="320" r:id="rId4"/>
    <p:sldId id="315" r:id="rId5"/>
    <p:sldId id="309" r:id="rId6"/>
    <p:sldId id="324" r:id="rId7"/>
    <p:sldId id="326" r:id="rId8"/>
    <p:sldId id="325" r:id="rId9"/>
    <p:sldId id="321" r:id="rId10"/>
    <p:sldId id="316" r:id="rId11"/>
    <p:sldId id="322" r:id="rId12"/>
    <p:sldId id="303" r:id="rId13"/>
    <p:sldId id="305" r:id="rId14"/>
  </p:sldIdLst>
  <p:sldSz cx="9144000" cy="5715000" type="screen16x1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">
          <p15:clr>
            <a:srgbClr val="A4A3A4"/>
          </p15:clr>
        </p15:guide>
        <p15:guide id="2" pos="5455">
          <p15:clr>
            <a:srgbClr val="A4A3A4"/>
          </p15:clr>
        </p15:guide>
        <p15:guide id="3" orient="horz" pos="3274" userDrawn="1">
          <p15:clr>
            <a:srgbClr val="A4A3A4"/>
          </p15:clr>
        </p15:guide>
        <p15:guide id="4" orient="horz" pos="689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493">
          <p15:clr>
            <a:srgbClr val="A4A3A4"/>
          </p15:clr>
        </p15:guide>
        <p15:guide id="7" orient="horz" pos="387">
          <p15:clr>
            <a:srgbClr val="A4A3A4"/>
          </p15:clr>
        </p15:guide>
        <p15:guide id="8" orient="horz" pos="542">
          <p15:clr>
            <a:srgbClr val="A4A3A4"/>
          </p15:clr>
        </p15:guide>
        <p15:guide id="9" orient="horz" pos="259">
          <p15:clr>
            <a:srgbClr val="A4A3A4"/>
          </p15:clr>
        </p15:guide>
        <p15:guide id="10" orient="horz" pos="3269">
          <p15:clr>
            <a:srgbClr val="A4A3A4"/>
          </p15:clr>
        </p15:guide>
        <p15:guide id="11" pos="5461">
          <p15:clr>
            <a:srgbClr val="A4A3A4"/>
          </p15:clr>
        </p15:guide>
        <p15:guide id="12" pos="3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a Zoraida Hamada Doshi" initials="EZH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5EF"/>
    <a:srgbClr val="558ED5"/>
    <a:srgbClr val="FFFFFF"/>
    <a:srgbClr val="C00000"/>
    <a:srgbClr val="A6A6A6"/>
    <a:srgbClr val="F2F2F2"/>
    <a:srgbClr val="7F7F7F"/>
    <a:srgbClr val="FFFFFE"/>
    <a:srgbClr val="00B4B0"/>
    <a:srgbClr val="215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88345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530" y="78"/>
      </p:cViewPr>
      <p:guideLst>
        <p:guide orient="horz" pos="217"/>
        <p:guide pos="5455"/>
        <p:guide orient="horz" pos="3274"/>
        <p:guide orient="horz" pos="689"/>
        <p:guide pos="476"/>
        <p:guide pos="493"/>
        <p:guide orient="horz" pos="387"/>
        <p:guide orient="horz" pos="542"/>
        <p:guide orient="horz" pos="259"/>
        <p:guide orient="horz" pos="3269"/>
        <p:guide pos="5461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29/09/2020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29/09/2020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PE" altLang="es-PE" dirty="0" smtClean="0"/>
              <a:t>Finito: un algoritmo termina después de un determinado número de pasos</a:t>
            </a:r>
          </a:p>
          <a:p>
            <a:pPr marL="171450" indent="-171450">
              <a:buFontTx/>
              <a:buChar char="-"/>
            </a:pPr>
            <a:r>
              <a:rPr lang="es-PE" altLang="es-PE" dirty="0" smtClean="0"/>
              <a:t>Definido: cada paso está claramente definido, sin ambigüedad</a:t>
            </a:r>
          </a:p>
          <a:p>
            <a:pPr marL="171450" indent="-171450">
              <a:buFontTx/>
              <a:buChar char="-"/>
            </a:pPr>
            <a:r>
              <a:rPr lang="es-PE" altLang="es-PE" dirty="0" smtClean="0"/>
              <a:t>Un algoritmo acepta 0, 1 </a:t>
            </a:r>
            <a:r>
              <a:rPr lang="es-PE" altLang="es-PE" dirty="0" err="1" smtClean="0"/>
              <a:t>ó</a:t>
            </a:r>
            <a:r>
              <a:rPr lang="es-PE" altLang="es-PE" dirty="0" smtClean="0"/>
              <a:t> más datos de entrada</a:t>
            </a:r>
          </a:p>
          <a:p>
            <a:pPr marL="171450" indent="-171450">
              <a:buFontTx/>
              <a:buChar char="-"/>
            </a:pPr>
            <a:r>
              <a:rPr lang="es-PE" altLang="es-PE" dirty="0" smtClean="0"/>
              <a:t>Un algoritmo produce al menos una salida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altLang="es-PE" dirty="0" smtClean="0"/>
              <a:t>Aquí la eficiencia significa que un programa debería dar respuesta en el menor tiempo posible, utilizando lo mínimo de memoria.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7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referimos a la memoria</a:t>
            </a:r>
            <a:r>
              <a:rPr lang="es-PE" baseline="0" dirty="0" smtClean="0"/>
              <a:t> principal de computador: La RAM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PE" dirty="0" smtClean="0"/>
              <a:t>Se les denomina estructuras lineales ya que a continuación de un elemento sólo está otro elemento.</a:t>
            </a:r>
          </a:p>
          <a:p>
            <a:pPr eaLnBrk="1" hangingPunct="1"/>
            <a:r>
              <a:rPr lang="es-ES_tradnl" altLang="es-PE" dirty="0" smtClean="0"/>
              <a:t>A diferencia de las estructuras no lineales en donde a continuación de un elemento puede haber 0, 1 </a:t>
            </a:r>
            <a:r>
              <a:rPr lang="es-ES_tradnl" altLang="es-PE" dirty="0" err="1" smtClean="0"/>
              <a:t>ó</a:t>
            </a:r>
            <a:r>
              <a:rPr lang="es-ES_tradnl" altLang="es-PE" dirty="0" smtClean="0"/>
              <a:t> más elementos.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PE" dirty="0" smtClean="0"/>
              <a:t>Se les denomina Estructuras estáticas porque tienen un tamaño ya establecido y no se puede modificar durante la ejecución del programa.</a:t>
            </a:r>
          </a:p>
          <a:p>
            <a:pPr eaLnBrk="1" hangingPunct="1"/>
            <a:r>
              <a:rPr lang="es-ES_tradnl" altLang="es-PE" dirty="0" smtClean="0"/>
              <a:t>En cambio, en las Estructuras dinámicas, no se establece un tamaño. Este puede aumentar </a:t>
            </a:r>
            <a:r>
              <a:rPr lang="es-ES_tradnl" altLang="es-PE" dirty="0" err="1" smtClean="0"/>
              <a:t>ó</a:t>
            </a:r>
            <a:r>
              <a:rPr lang="es-ES_tradnl" altLang="es-PE" dirty="0" smtClean="0"/>
              <a:t> disminuir durante la ejecución del programa.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2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007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312777" y="5260073"/>
            <a:ext cx="8568205" cy="312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8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/>
          <p:cNvSpPr>
            <a:spLocks noGrp="1"/>
          </p:cNvSpPr>
          <p:nvPr>
            <p:ph type="pic" sz="quarter" idx="11"/>
          </p:nvPr>
        </p:nvSpPr>
        <p:spPr>
          <a:xfrm>
            <a:off x="5045075" y="881063"/>
            <a:ext cx="3624263" cy="4308475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488950" y="881063"/>
            <a:ext cx="3682835" cy="4308474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0"/>
          </p:nvPr>
        </p:nvSpPr>
        <p:spPr>
          <a:xfrm>
            <a:off x="2260600" y="2295525"/>
            <a:ext cx="4622800" cy="2903538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/>
          <p:cNvSpPr>
            <a:spLocks noGrp="1"/>
          </p:cNvSpPr>
          <p:nvPr>
            <p:ph type="pic" sz="quarter" idx="11"/>
          </p:nvPr>
        </p:nvSpPr>
        <p:spPr>
          <a:xfrm>
            <a:off x="4662488" y="1528763"/>
            <a:ext cx="4006850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6" name="Marcador de imágenes prediseñadas 5"/>
          <p:cNvSpPr>
            <a:spLocks noGrp="1"/>
          </p:cNvSpPr>
          <p:nvPr>
            <p:ph type="clipArt" sz="quarter" idx="10"/>
          </p:nvPr>
        </p:nvSpPr>
        <p:spPr>
          <a:xfrm>
            <a:off x="503238" y="1528763"/>
            <a:ext cx="4013235" cy="3660775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88950" y="860424"/>
            <a:ext cx="8180387" cy="4329113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2184400" y="1360488"/>
            <a:ext cx="4775200" cy="26860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21547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Algoritmos</a:t>
              </a:r>
              <a:r>
                <a:rPr lang="en-US" sz="800" kern="1200" baseline="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y Estructuras de Datos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01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60" r:id="rId5"/>
    <p:sldLayoutId id="2147483657" r:id="rId6"/>
    <p:sldLayoutId id="2147483658" r:id="rId7"/>
    <p:sldLayoutId id="2147483661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Aqftq6nlgnM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503238" y="1207530"/>
            <a:ext cx="8049072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SESIÓN </a:t>
            </a:r>
            <a:r>
              <a:rPr lang="en-US" sz="2800" dirty="0" smtClean="0">
                <a:solidFill>
                  <a:schemeClr val="bg1"/>
                </a:solidFill>
                <a:latin typeface="Calibri"/>
                <a:cs typeface="Calibri"/>
              </a:rPr>
              <a:t>/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PE" sz="3000" b="1" dirty="0" smtClean="0">
                <a:solidFill>
                  <a:schemeClr val="bg1"/>
                </a:solidFill>
                <a:latin typeface="Calibri"/>
                <a:cs typeface="Calibri"/>
              </a:rPr>
              <a:t>ESTRUCTURAS DE DATOS Y ALGORITMOS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n-US" b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ESTRUCTURAS DE DATOS</a:t>
            </a:r>
            <a: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s-ES" sz="1600" b="1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/ ALGORITMOS</a:t>
            </a: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1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62348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700" dirty="0" smtClean="0">
                <a:solidFill>
                  <a:srgbClr val="438AD7"/>
                </a:solidFill>
              </a:rPr>
              <a:t>Definición</a:t>
            </a:r>
            <a:endParaRPr lang="es-PE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297" y="1459521"/>
            <a:ext cx="429998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Un Algoritmo es una secuencia ordenada de pasos que conducen a la solución de un problema.</a:t>
            </a: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8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17" y="1167429"/>
            <a:ext cx="2349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2283" y="1576492"/>
            <a:ext cx="287950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Es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finito</a:t>
            </a:r>
            <a:endParaRPr lang="en-US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Está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definido</a:t>
            </a:r>
            <a:endParaRPr lang="en-US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Permite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el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ingreso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de datos</a:t>
            </a:r>
          </a:p>
          <a:p>
            <a:pPr marL="180000" indent="-168275">
              <a:lnSpc>
                <a:spcPct val="150000"/>
              </a:lnSpc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Muestra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resultados</a:t>
            </a: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ALGORITMOS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13" y="962348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 smtClean="0">
                <a:solidFill>
                  <a:srgbClr val="438AD7"/>
                </a:solidFill>
              </a:rPr>
              <a:t>Características</a:t>
            </a:r>
            <a:endParaRPr lang="en-US" sz="1700" dirty="0">
              <a:solidFill>
                <a:srgbClr val="438AD7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499238" y="1576492"/>
            <a:ext cx="3315731" cy="1809524"/>
            <a:chOff x="437559" y="1644381"/>
            <a:chExt cx="3315731" cy="1809524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90" y="1644381"/>
              <a:ext cx="2952381" cy="1809524"/>
            </a:xfrm>
            <a:prstGeom prst="rect">
              <a:avLst/>
            </a:prstGeom>
          </p:spPr>
        </p:pic>
        <p:sp>
          <p:nvSpPr>
            <p:cNvPr id="4" name="3 Rectángulo"/>
            <p:cNvSpPr/>
            <p:nvPr/>
          </p:nvSpPr>
          <p:spPr>
            <a:xfrm>
              <a:off x="437559" y="1650915"/>
              <a:ext cx="3315731" cy="180299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40765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Existe seis formas de organizar los datos en la memoria del computador.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Al momento de elaborar una aplicación, se debe elegir la Estructura de Datos y los Algoritmos que resulten más eficientes.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PE" sz="17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PE" sz="1700" dirty="0" smtClean="0">
                <a:solidFill>
                  <a:schemeClr val="bg1"/>
                </a:solidFill>
                <a:latin typeface="+mj-lt"/>
                <a:cs typeface="Source Sans Pro" panose="020B0604020202020204" charset="0"/>
              </a:rPr>
              <a:t>En computación, la eficiencia se mide por la cantidad de memoria que consume un programa y el tiempo de respuesta del mismo.</a:t>
            </a:r>
            <a:endParaRPr lang="es-PE" sz="1700" dirty="0">
              <a:solidFill>
                <a:schemeClr val="bg1"/>
              </a:solidFill>
              <a:latin typeface="+mj-lt"/>
              <a:cs typeface="Source Sans Pro" panose="020B0604020202020204" charset="0"/>
            </a:endParaRPr>
          </a:p>
          <a:p>
            <a:pPr lvl="1">
              <a:buClr>
                <a:srgbClr val="FFFF00"/>
              </a:buClr>
            </a:pPr>
            <a:endParaRPr lang="es-PE" sz="1700" dirty="0" smtClean="0">
              <a:solidFill>
                <a:srgbClr val="FFFFFF"/>
              </a:solidFill>
              <a:latin typeface="Calibri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5" y="724844"/>
            <a:ext cx="8138950" cy="11571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Cairo, O.; Guardati, S. (2008). </a:t>
            </a:r>
            <a:r>
              <a:rPr lang="es" sz="1500" u="sng" dirty="0" smtClean="0">
                <a:latin typeface="Calibri"/>
                <a:cs typeface="Calibri"/>
              </a:rPr>
              <a:t>Estructuras de datos</a:t>
            </a:r>
            <a:r>
              <a:rPr lang="es" sz="1500" dirty="0" smtClean="0">
                <a:latin typeface="Calibri"/>
                <a:cs typeface="Calibri"/>
              </a:rPr>
              <a:t>. 3ra. Edición. México D.F., Mexico: McGraw Hill.</a:t>
            </a:r>
          </a:p>
          <a:p>
            <a:pPr marL="174625" indent="-174625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SzPct val="100000"/>
            </a:pPr>
            <a:r>
              <a:rPr lang="es" sz="1500" dirty="0" smtClean="0">
                <a:latin typeface="Calibri"/>
                <a:cs typeface="Calibri"/>
              </a:rPr>
              <a:t>Instituto NIIT (2011). </a:t>
            </a:r>
            <a:r>
              <a:rPr lang="es" sz="1500" u="sng" dirty="0" smtClean="0">
                <a:latin typeface="Calibri"/>
                <a:cs typeface="Calibri"/>
              </a:rPr>
              <a:t>Data Structures and Algorithms</a:t>
            </a:r>
            <a:r>
              <a:rPr lang="es" sz="1500" dirty="0" smtClean="0">
                <a:latin typeface="Calibri"/>
                <a:cs typeface="Calibri"/>
              </a:rPr>
              <a:t>. Student guide.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 BIBLIOGRAFÍA</a:t>
            </a:r>
            <a:endParaRPr lang="en-US" sz="1700" dirty="0">
              <a:solidFill>
                <a:srgbClr val="438AD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299" y="810908"/>
            <a:ext cx="780872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Para resolver un problema utilizando la computadora, es necesario escribir un programa.</a:t>
            </a: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Un programa consta de dos componentes: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498836" y="3026110"/>
            <a:ext cx="83368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Clr>
                <a:srgbClr val="0070C0"/>
              </a:buClr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Para resolver un problema de manera </a:t>
            </a:r>
            <a:r>
              <a:rPr lang="en-US" sz="1600" spc="-10" dirty="0" smtClean="0">
                <a:solidFill>
                  <a:srgbClr val="0070C0"/>
                </a:solidFill>
                <a:cs typeface="Source Sans Pro"/>
              </a:rPr>
              <a:t>eficiente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, es necesario seleccionar una correcta combinación de Estructuras de datos y Algoritmos.</a:t>
            </a: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583726" y="1998858"/>
            <a:ext cx="1499197" cy="56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_tradnl" altLang="es-PE" sz="1600" dirty="0" smtClean="0">
                <a:latin typeface="+mn-lt"/>
              </a:rPr>
              <a:t>Una estructura de datos</a:t>
            </a:r>
            <a:endParaRPr lang="es-ES_tradnl" altLang="es-PE" sz="1600" i="1" dirty="0">
              <a:latin typeface="+mn-lt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2541261" y="1860629"/>
            <a:ext cx="1562959" cy="808143"/>
          </a:xfrm>
          <a:prstGeom prst="ellipse">
            <a:avLst/>
          </a:prstGeom>
          <a:noFill/>
          <a:ln w="63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054120" y="2098093"/>
            <a:ext cx="1499197" cy="28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_tradnl" altLang="es-PE" sz="1600" dirty="0" smtClean="0">
                <a:latin typeface="+mn-lt"/>
              </a:rPr>
              <a:t>Un algoritmo</a:t>
            </a:r>
            <a:endParaRPr lang="es-ES_tradnl" altLang="es-PE" sz="1600" i="1" dirty="0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5011655" y="1853534"/>
            <a:ext cx="1562959" cy="808143"/>
          </a:xfrm>
          <a:prstGeom prst="ellipse">
            <a:avLst/>
          </a:prstGeom>
          <a:noFill/>
          <a:ln w="63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01287" y="4315072"/>
            <a:ext cx="4341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altLang="es-ES" b="1" dirty="0" smtClean="0"/>
              <a:t>“Las Estructuras de Datos y su importancia”</a:t>
            </a:r>
            <a:endParaRPr lang="es-ES" altLang="es-ES" b="1" dirty="0"/>
          </a:p>
        </p:txBody>
      </p:sp>
      <p:sp>
        <p:nvSpPr>
          <p:cNvPr id="3" name="Rectángulo 2"/>
          <p:cNvSpPr/>
          <p:nvPr/>
        </p:nvSpPr>
        <p:spPr>
          <a:xfrm>
            <a:off x="2286000" y="4581661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1600" dirty="0">
                <a:cs typeface="Calibri"/>
                <a:hlinkClick r:id="rId2"/>
              </a:rPr>
              <a:t>https://www.youtube.com/watch?v=Aqftq6nlgnM</a:t>
            </a:r>
            <a:endParaRPr lang="es-ES" altLang="es-ES" sz="1600" dirty="0" smtClean="0"/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VIDEO</a:t>
            </a:r>
            <a:endParaRPr lang="en-US" sz="1700" dirty="0">
              <a:solidFill>
                <a:srgbClr val="438AD7"/>
              </a:solidFill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3087633" y="1300743"/>
            <a:ext cx="2914650" cy="2305050"/>
            <a:chOff x="3247128" y="1300743"/>
            <a:chExt cx="2914650" cy="2305050"/>
          </a:xfrm>
        </p:grpSpPr>
        <p:pic>
          <p:nvPicPr>
            <p:cNvPr id="7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7128" y="1300743"/>
              <a:ext cx="2914650" cy="23050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8 Proceso"/>
            <p:cNvSpPr/>
            <p:nvPr/>
          </p:nvSpPr>
          <p:spPr>
            <a:xfrm>
              <a:off x="4731389" y="2254102"/>
              <a:ext cx="436034" cy="442527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0" name="9 Proceso"/>
            <p:cNvSpPr/>
            <p:nvPr/>
          </p:nvSpPr>
          <p:spPr>
            <a:xfrm>
              <a:off x="5167105" y="2184007"/>
              <a:ext cx="382228" cy="306324"/>
            </a:xfrm>
            <a:prstGeom prst="flowChartProcess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4801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ESTRUCTURAS DE DATOS</a:t>
            </a: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7"/>
          <p:cNvSpPr txBox="1"/>
          <p:nvPr/>
        </p:nvSpPr>
        <p:spPr>
          <a:xfrm>
            <a:off x="495298" y="1459521"/>
            <a:ext cx="795758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Una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Estructura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de Datos es la forma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cómo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se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organizan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los datos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en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la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memoria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del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computador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ESTRUCTURAS DE DATOS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411413" y="962348"/>
            <a:ext cx="194901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err="1" smtClean="0">
                <a:solidFill>
                  <a:srgbClr val="438AD7"/>
                </a:solidFill>
              </a:rPr>
              <a:t>Definición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68" y="2283762"/>
            <a:ext cx="2190750" cy="270033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955" y="2508663"/>
            <a:ext cx="1152244" cy="1975275"/>
          </a:xfrm>
          <a:prstGeom prst="rect">
            <a:avLst/>
          </a:prstGeom>
        </p:spPr>
      </p:pic>
      <p:sp>
        <p:nvSpPr>
          <p:cNvPr id="6" name="5 Forma libre"/>
          <p:cNvSpPr/>
          <p:nvPr/>
        </p:nvSpPr>
        <p:spPr>
          <a:xfrm>
            <a:off x="4136076" y="2392239"/>
            <a:ext cx="1818167" cy="457296"/>
          </a:xfrm>
          <a:custGeom>
            <a:avLst/>
            <a:gdLst>
              <a:gd name="connsiteX0" fmla="*/ 0 w 1818167"/>
              <a:gd name="connsiteY0" fmla="*/ 425398 h 457296"/>
              <a:gd name="connsiteX1" fmla="*/ 903767 w 1818167"/>
              <a:gd name="connsiteY1" fmla="*/ 96 h 457296"/>
              <a:gd name="connsiteX2" fmla="*/ 1818167 w 1818167"/>
              <a:gd name="connsiteY2" fmla="*/ 457296 h 45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67" h="457296">
                <a:moveTo>
                  <a:pt x="0" y="425398"/>
                </a:moveTo>
                <a:cubicBezTo>
                  <a:pt x="300369" y="210089"/>
                  <a:pt x="600739" y="-5220"/>
                  <a:pt x="903767" y="96"/>
                </a:cubicBezTo>
                <a:cubicBezTo>
                  <a:pt x="1206795" y="5412"/>
                  <a:pt x="1708297" y="397045"/>
                  <a:pt x="1818167" y="4572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object 7"/>
          <p:cNvSpPr txBox="1"/>
          <p:nvPr/>
        </p:nvSpPr>
        <p:spPr>
          <a:xfrm>
            <a:off x="4676048" y="2642153"/>
            <a:ext cx="73822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 algn="ctr">
              <a:buSzPct val="100000"/>
              <a:tabLst>
                <a:tab pos="121285" algn="l"/>
              </a:tabLst>
            </a:pPr>
            <a:r>
              <a:rPr lang="en-US" sz="1600" i="1" spc="-1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endParaRPr lang="en-US" sz="1600" i="1" spc="-1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9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ESTRUCTURAS DE DATOS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411414" y="962348"/>
            <a:ext cx="158750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Clasificación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579035" y="3612483"/>
            <a:ext cx="152400" cy="1042015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PE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91693" y="3590823"/>
            <a:ext cx="907609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Grafos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81949" y="1998858"/>
            <a:ext cx="1158980" cy="56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_tradnl" altLang="es-PE" sz="1600" dirty="0" smtClean="0">
                <a:latin typeface="+mn-lt"/>
              </a:rPr>
              <a:t>Estructuras lineales</a:t>
            </a:r>
            <a:endParaRPr lang="es-ES_tradnl" altLang="es-PE" sz="1600" i="1" dirty="0">
              <a:latin typeface="+mn-lt"/>
            </a:endParaRPr>
          </a:p>
        </p:txBody>
      </p:sp>
      <p:sp>
        <p:nvSpPr>
          <p:cNvPr id="2" name="1 Elipse"/>
          <p:cNvSpPr/>
          <p:nvPr/>
        </p:nvSpPr>
        <p:spPr>
          <a:xfrm>
            <a:off x="1658722" y="1860629"/>
            <a:ext cx="1562959" cy="808143"/>
          </a:xfrm>
          <a:prstGeom prst="ellipse">
            <a:avLst/>
          </a:prstGeom>
          <a:noFill/>
          <a:ln w="63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885487" y="3810006"/>
            <a:ext cx="1158980" cy="56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_tradnl" altLang="es-PE" sz="1600" dirty="0" smtClean="0">
                <a:latin typeface="+mn-lt"/>
              </a:rPr>
              <a:t>Estructuras no lineales</a:t>
            </a:r>
            <a:endParaRPr lang="es-ES_tradnl" altLang="es-PE" sz="1600" i="1" dirty="0">
              <a:latin typeface="+mn-lt"/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1662260" y="3693043"/>
            <a:ext cx="1562959" cy="808143"/>
          </a:xfrm>
          <a:prstGeom prst="ellipse">
            <a:avLst/>
          </a:prstGeom>
          <a:noFill/>
          <a:ln w="63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Rectángulo redondeado"/>
          <p:cNvSpPr/>
          <p:nvPr/>
        </p:nvSpPr>
        <p:spPr>
          <a:xfrm>
            <a:off x="4146615" y="3586713"/>
            <a:ext cx="1180214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295231" y="4264240"/>
            <a:ext cx="907609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Árboles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150153" y="4260130"/>
            <a:ext cx="1180214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284598" y="1712320"/>
            <a:ext cx="907609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Arreglos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4139520" y="1708210"/>
            <a:ext cx="1180214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245604" y="2385737"/>
            <a:ext cx="1570386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Listas enlazadas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4143058" y="2381627"/>
            <a:ext cx="1757992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AutoShape 5"/>
          <p:cNvSpPr>
            <a:spLocks/>
          </p:cNvSpPr>
          <p:nvPr/>
        </p:nvSpPr>
        <p:spPr bwMode="auto">
          <a:xfrm>
            <a:off x="3582573" y="1702081"/>
            <a:ext cx="152400" cy="1042015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PE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6517528" y="1712320"/>
            <a:ext cx="907609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Pilas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6372450" y="1708210"/>
            <a:ext cx="1180214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6521066" y="2385737"/>
            <a:ext cx="907609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Colas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6375988" y="2381627"/>
            <a:ext cx="1180214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6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ESTRUCTURAS DE DATOS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411414" y="962348"/>
            <a:ext cx="184268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Sub clasificación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1888466" y="1701714"/>
            <a:ext cx="152400" cy="863400"/>
          </a:xfrm>
          <a:prstGeom prst="leftBrace">
            <a:avLst>
              <a:gd name="adj1" fmla="val 95604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PE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101373" y="1581511"/>
            <a:ext cx="2279226" cy="114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ES_tradnl" altLang="es-PE" sz="1600" i="1" dirty="0" smtClean="0">
                <a:latin typeface="Times New Roman" pitchFamily="18" charset="0"/>
              </a:rPr>
              <a:t>Unidimensionales</a:t>
            </a:r>
            <a:endParaRPr lang="es-ES_tradnl" altLang="es-PE" sz="1600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ES_tradnl" altLang="es-PE" sz="1600" i="1" dirty="0" smtClean="0">
                <a:latin typeface="Times New Roman" pitchFamily="18" charset="0"/>
              </a:rPr>
              <a:t>Bidimensionales</a:t>
            </a:r>
            <a:endParaRPr lang="es-ES_tradnl" altLang="es-PE" sz="1600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ES_tradnl" altLang="es-PE" sz="1600" i="1" dirty="0" smtClean="0">
                <a:latin typeface="Times New Roman" pitchFamily="18" charset="0"/>
              </a:rPr>
              <a:t>Multidimensionales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>
            <a:off x="6608555" y="1689327"/>
            <a:ext cx="152400" cy="863400"/>
          </a:xfrm>
          <a:prstGeom prst="leftBrace">
            <a:avLst>
              <a:gd name="adj1" fmla="val 95604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MX" altLang="es-PE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00196" y="1569124"/>
            <a:ext cx="1386278" cy="114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ES_tradnl" altLang="es-PE" sz="1600" i="1" dirty="0" smtClean="0">
                <a:latin typeface="Times New Roman" pitchFamily="18" charset="0"/>
              </a:rPr>
              <a:t>Simples</a:t>
            </a:r>
            <a:endParaRPr lang="es-ES_tradnl" altLang="es-PE" sz="1600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ES_tradnl" altLang="es-PE" sz="1600" i="1" dirty="0" smtClean="0">
                <a:latin typeface="Times New Roman" pitchFamily="18" charset="0"/>
              </a:rPr>
              <a:t>Circulares</a:t>
            </a:r>
            <a:endParaRPr lang="es-ES_tradnl" altLang="es-PE" sz="1600" i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ES_tradnl" altLang="es-PE" sz="1600" i="1" dirty="0" smtClean="0">
                <a:latin typeface="Times New Roman" pitchFamily="18" charset="0"/>
              </a:rPr>
              <a:t>Dobles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58745" y="1924980"/>
            <a:ext cx="907609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Arreglos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513667" y="1920870"/>
            <a:ext cx="1180214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798520" y="1907252"/>
            <a:ext cx="1570386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Listas enlazadas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4695974" y="1903142"/>
            <a:ext cx="1757992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3699945" y="3895669"/>
            <a:ext cx="1648232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Árboles binarios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3625579" y="3884418"/>
            <a:ext cx="1757992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2512587" y="3165530"/>
            <a:ext cx="1006788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Árboles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2470120" y="3154279"/>
            <a:ext cx="1081154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5521725" y="4611618"/>
            <a:ext cx="2583658" cy="3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 algn="ctr" eaLnBrk="1" hangingPunct="1">
              <a:lnSpc>
                <a:spcPct val="120000"/>
              </a:lnSpc>
              <a:buClr>
                <a:srgbClr val="0070C0"/>
              </a:buClr>
              <a:buNone/>
            </a:pPr>
            <a:r>
              <a:rPr lang="es-ES_tradnl" altLang="es-PE" sz="1600" i="1" dirty="0" smtClean="0">
                <a:latin typeface="Times New Roman" pitchFamily="18" charset="0"/>
              </a:rPr>
              <a:t>Árboles binarios ordenados</a:t>
            </a:r>
            <a:endParaRPr lang="es-ES_tradnl" altLang="es-PE" sz="1600" i="1" dirty="0">
              <a:latin typeface="Times New Roman" pitchFamily="18" charset="0"/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5468626" y="4600367"/>
            <a:ext cx="2658023" cy="39436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" name="2 Conector recto"/>
          <p:cNvCxnSpPr/>
          <p:nvPr/>
        </p:nvCxnSpPr>
        <p:spPr>
          <a:xfrm>
            <a:off x="3010697" y="3668233"/>
            <a:ext cx="0" cy="42256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 de flecha"/>
          <p:cNvCxnSpPr/>
          <p:nvPr/>
        </p:nvCxnSpPr>
        <p:spPr>
          <a:xfrm>
            <a:off x="3010697" y="4090798"/>
            <a:ext cx="508678" cy="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4470956" y="4405448"/>
            <a:ext cx="0" cy="42256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4470956" y="4828013"/>
            <a:ext cx="877221" cy="0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266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ESTRUCTURAS DE DATOS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411414" y="962348"/>
            <a:ext cx="158750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Tipos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2" name="1 Conector"/>
          <p:cNvSpPr/>
          <p:nvPr/>
        </p:nvSpPr>
        <p:spPr>
          <a:xfrm>
            <a:off x="2658168" y="2424252"/>
            <a:ext cx="2402937" cy="223280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95090" y="1886294"/>
            <a:ext cx="1930879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_tradnl" altLang="es-PE" sz="1600" dirty="0">
                <a:latin typeface="+mn-lt"/>
                <a:cs typeface="Times New Roman" pitchFamily="18" charset="0"/>
              </a:rPr>
              <a:t>Estructuras estáticas</a:t>
            </a:r>
            <a:endParaRPr lang="es-ES_tradnl" altLang="es-PE" sz="1600" i="1" dirty="0">
              <a:latin typeface="+mn-lt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734661" y="1886294"/>
            <a:ext cx="2101000" cy="3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s-ES_tradnl" altLang="es-PE" sz="1600" dirty="0">
                <a:latin typeface="+mn-lt"/>
                <a:cs typeface="Times New Roman" pitchFamily="18" charset="0"/>
              </a:rPr>
              <a:t>Estructuras dinámicas</a:t>
            </a:r>
            <a:endParaRPr lang="es-ES_tradnl" altLang="es-PE" sz="1600" i="1" dirty="0">
              <a:latin typeface="+mn-lt"/>
              <a:cs typeface="Times New Roman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744036" y="3296559"/>
            <a:ext cx="1189184" cy="36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80975" indent="-180975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s-PE" sz="1600" i="1" dirty="0">
                <a:latin typeface="Times New Roman" pitchFamily="18" charset="0"/>
                <a:cs typeface="Times New Roman" pitchFamily="18" charset="0"/>
              </a:rPr>
              <a:t>Arreglos</a:t>
            </a:r>
          </a:p>
        </p:txBody>
      </p:sp>
      <p:sp>
        <p:nvSpPr>
          <p:cNvPr id="14" name="13 Conector"/>
          <p:cNvSpPr/>
          <p:nvPr/>
        </p:nvSpPr>
        <p:spPr>
          <a:xfrm>
            <a:off x="3831336" y="2427790"/>
            <a:ext cx="2402937" cy="223280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128218" y="3114162"/>
            <a:ext cx="1261956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80975" indent="-180975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s-PE" sz="1600" i="1" dirty="0" smtClean="0">
                <a:latin typeface="Times New Roman" pitchFamily="18" charset="0"/>
                <a:cs typeface="Times New Roman" pitchFamily="18" charset="0"/>
              </a:rPr>
              <a:t>Listas</a:t>
            </a:r>
            <a:endParaRPr lang="es-ES_tradnl" altLang="es-PE" sz="1600" i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s-PE" sz="1600" i="1" dirty="0">
                <a:latin typeface="Times New Roman" pitchFamily="18" charset="0"/>
                <a:cs typeface="Times New Roman" pitchFamily="18" charset="0"/>
              </a:rPr>
              <a:t>Árboles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015446" y="2923846"/>
            <a:ext cx="1300839" cy="114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80975" indent="-180975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s-PE" sz="1600" i="1" dirty="0" smtClean="0">
                <a:latin typeface="Times New Roman" pitchFamily="18" charset="0"/>
                <a:cs typeface="Times New Roman" pitchFamily="18" charset="0"/>
              </a:rPr>
              <a:t>Pilas</a:t>
            </a:r>
          </a:p>
          <a:p>
            <a:pPr marL="180975" indent="-180975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s-PE" sz="1600" i="1" dirty="0" smtClean="0">
                <a:latin typeface="Times New Roman" pitchFamily="18" charset="0"/>
                <a:cs typeface="Times New Roman" pitchFamily="18" charset="0"/>
              </a:rPr>
              <a:t>Colas</a:t>
            </a:r>
          </a:p>
          <a:p>
            <a:pPr marL="180975" indent="-180975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s-ES_tradnl" altLang="es-PE" sz="1600" i="1" dirty="0" smtClean="0">
                <a:latin typeface="Times New Roman" pitchFamily="18" charset="0"/>
                <a:cs typeface="Times New Roman" pitchFamily="18" charset="0"/>
              </a:rPr>
              <a:t>Grafos</a:t>
            </a:r>
            <a:endParaRPr lang="es-ES_tradnl" altLang="es-PE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7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ALGORITMOS</a:t>
            </a: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469</Words>
  <Application>Microsoft Office PowerPoint</Application>
  <PresentationFormat>Presentación en pantalla (16:10)</PresentationFormat>
  <Paragraphs>93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Source Sans Pro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Christian Santamaria Saldaña</cp:lastModifiedBy>
  <cp:revision>388</cp:revision>
  <cp:lastPrinted>2018-01-16T21:42:59Z</cp:lastPrinted>
  <dcterms:created xsi:type="dcterms:W3CDTF">2016-10-06T14:52:02Z</dcterms:created>
  <dcterms:modified xsi:type="dcterms:W3CDTF">2020-09-29T18:39:15Z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