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6" r:id="rId3"/>
    <p:sldId id="315" r:id="rId4"/>
    <p:sldId id="309" r:id="rId5"/>
    <p:sldId id="321" r:id="rId6"/>
    <p:sldId id="316" r:id="rId7"/>
    <p:sldId id="324" r:id="rId8"/>
    <p:sldId id="322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03" r:id="rId17"/>
    <p:sldId id="305" r:id="rId18"/>
  </p:sldIdLst>
  <p:sldSz cx="9144000" cy="5715000" type="screen16x1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493">
          <p15:clr>
            <a:srgbClr val="A4A3A4"/>
          </p15:clr>
        </p15:guide>
        <p15:guide id="7" orient="horz" pos="387">
          <p15:clr>
            <a:srgbClr val="A4A3A4"/>
          </p15:clr>
        </p15:guide>
        <p15:guide id="8" orient="horz" pos="542">
          <p15:clr>
            <a:srgbClr val="A4A3A4"/>
          </p15:clr>
        </p15:guide>
        <p15:guide id="9" orient="horz" pos="259">
          <p15:clr>
            <a:srgbClr val="A4A3A4"/>
          </p15:clr>
        </p15:guide>
        <p15:guide id="10" orient="horz" pos="3269">
          <p15:clr>
            <a:srgbClr val="A4A3A4"/>
          </p15:clr>
        </p15:guide>
        <p15:guide id="11" pos="5461">
          <p15:clr>
            <a:srgbClr val="A4A3A4"/>
          </p15:clr>
        </p15:guide>
        <p15:guide id="12" pos="3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a Zoraida Hamada Doshi" initials="EZ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5EF"/>
    <a:srgbClr val="558ED5"/>
    <a:srgbClr val="FFFFFF"/>
    <a:srgbClr val="C00000"/>
    <a:srgbClr val="A6A6A6"/>
    <a:srgbClr val="F2F2F2"/>
    <a:srgbClr val="7F7F7F"/>
    <a:srgbClr val="FFFFFE"/>
    <a:srgbClr val="00B4B0"/>
    <a:srgbClr val="215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37" autoAdjust="0"/>
    <p:restoredTop sz="90000" autoAdjust="0"/>
  </p:normalViewPr>
  <p:slideViewPr>
    <p:cSldViewPr snapToGrid="0" snapToObjects="1" showGuides="1">
      <p:cViewPr varScale="1">
        <p:scale>
          <a:sx n="98" d="100"/>
          <a:sy n="98" d="100"/>
        </p:scale>
        <p:origin x="636" y="72"/>
      </p:cViewPr>
      <p:guideLst>
        <p:guide orient="horz" pos="217"/>
        <p:guide pos="5455"/>
        <p:guide orient="horz" pos="3274"/>
        <p:guide orient="horz" pos="689"/>
        <p:guide pos="476"/>
        <p:guide pos="493"/>
        <p:guide orient="horz" pos="387"/>
        <p:guide orient="horz" pos="542"/>
        <p:guide orient="horz" pos="259"/>
        <p:guide orient="horz" pos="3269"/>
        <p:guide pos="5461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29/09/2020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Primero se busca el número 9 dentro del Vector. Una</a:t>
            </a:r>
            <a:r>
              <a:rPr lang="es-PE" baseline="0" dirty="0" smtClean="0"/>
              <a:t> vez que se conoce su posición, se procede a reemplazar por el número 8.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Si no se indica un tipo de ordenamiento, se asume ordenamiento ascendente.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inserción al final recibe el nombre</a:t>
            </a:r>
            <a:r>
              <a:rPr lang="es-PE" baseline="0" dirty="0" smtClean="0"/>
              <a:t> de Adicionar.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</a:t>
            </a:r>
            <a:r>
              <a:rPr lang="es-PE" baseline="0" dirty="0" smtClean="0"/>
              <a:t> partir de la posición 1, todos los elementos se desplazan una posición hacia abajo.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dirty="0" smtClean="0"/>
              <a:t>Al sacar un elemento del Vector, se libera el espacio de memoria que estaba ocupando.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</a:t>
            </a:r>
            <a:r>
              <a:rPr lang="es-PE" baseline="0" dirty="0" smtClean="0"/>
              <a:t> partir de la posición 0, todos los elementos se desplazan una posición hacia arriba.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977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Existen 2 formas de</a:t>
            </a:r>
            <a:r>
              <a:rPr lang="es-PE" baseline="0" dirty="0" smtClean="0"/>
              <a:t> representar un Arreglo unidimensional.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007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Primero se visita la posición cero,</a:t>
            </a:r>
            <a:r>
              <a:rPr lang="es-PE" baseline="0" dirty="0" smtClean="0"/>
              <a:t> luego la posición 1 y así sucesivamente.</a:t>
            </a:r>
          </a:p>
          <a:p>
            <a:r>
              <a:rPr lang="es-PE" baseline="0" dirty="0" smtClean="0"/>
              <a:t>Para implementar este algoritmo se utiliza una estructura repetitiva.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Existen</a:t>
            </a:r>
            <a:r>
              <a:rPr lang="es-PE" baseline="0" dirty="0" smtClean="0"/>
              <a:t> varios algoritmos de búsqueda. El algoritmo mostrado se conoce como búsqueda secuencial.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12777" y="5260073"/>
            <a:ext cx="8568205" cy="312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/>
          <p:cNvSpPr>
            <a:spLocks noGrp="1"/>
          </p:cNvSpPr>
          <p:nvPr>
            <p:ph type="pic" sz="quarter" idx="11"/>
          </p:nvPr>
        </p:nvSpPr>
        <p:spPr>
          <a:xfrm>
            <a:off x="5045075" y="881063"/>
            <a:ext cx="3624263" cy="4308475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488950" y="881063"/>
            <a:ext cx="3682835" cy="4308474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0"/>
          </p:nvPr>
        </p:nvSpPr>
        <p:spPr>
          <a:xfrm>
            <a:off x="2260600" y="2295525"/>
            <a:ext cx="4622800" cy="2903538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1"/>
          </p:nvPr>
        </p:nvSpPr>
        <p:spPr>
          <a:xfrm>
            <a:off x="4662488" y="1528763"/>
            <a:ext cx="4006850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6" name="Marcador de imágenes prediseñadas 5"/>
          <p:cNvSpPr>
            <a:spLocks noGrp="1"/>
          </p:cNvSpPr>
          <p:nvPr>
            <p:ph type="clipArt" sz="quarter" idx="10"/>
          </p:nvPr>
        </p:nvSpPr>
        <p:spPr>
          <a:xfrm>
            <a:off x="503238" y="1528763"/>
            <a:ext cx="4013235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88950" y="860424"/>
            <a:ext cx="8180387" cy="4329113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2184400" y="1360488"/>
            <a:ext cx="4775200" cy="26860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2313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ALGORITMO Y ESTRUCTURA DE DATOS </a:t>
              </a:r>
              <a:r>
                <a:rPr lang="es-PE" sz="8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02</a:t>
              </a:r>
              <a:endParaRPr lang="es-PE" sz="800" noProof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60" r:id="rId5"/>
    <p:sldLayoutId id="2147483657" r:id="rId6"/>
    <p:sldLayoutId id="2147483658" r:id="rId7"/>
    <p:sldLayoutId id="2147483661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03238" y="1207530"/>
            <a:ext cx="8049072" cy="288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SESIÓN </a:t>
            </a:r>
            <a:r>
              <a:rPr lang="en-US" sz="2800" dirty="0" smtClean="0">
                <a:solidFill>
                  <a:schemeClr val="bg1"/>
                </a:solidFill>
                <a:latin typeface="Calibri"/>
                <a:cs typeface="Calibri"/>
              </a:rPr>
              <a:t>/02</a:t>
            </a:r>
            <a:endParaRPr lang="en-US" sz="28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PE" sz="3000" b="1" dirty="0" smtClean="0">
                <a:solidFill>
                  <a:schemeClr val="bg1"/>
                </a:solidFill>
                <a:latin typeface="Calibri"/>
                <a:cs typeface="Calibri"/>
              </a:rPr>
              <a:t>ARREGLOS UNIDIMENSIONALES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CARACTERÍSTICAS</a:t>
            </a:r>
            <a: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REPRESENTACIÓN GRÁFICA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OPERACIONES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3" y="941082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Modificación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95298" y="1395723"/>
            <a:ext cx="611815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cambiar el valor de un elemento del Vector.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626786"/>
              </p:ext>
            </p:extLst>
          </p:nvPr>
        </p:nvGraphicFramePr>
        <p:xfrm>
          <a:off x="1322177" y="2856734"/>
          <a:ext cx="1239838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Hoja de cálculo" r:id="rId4" imgW="1171643" imgH="1914525" progId="Excel.Sheet.8">
                  <p:embed/>
                </p:oleObj>
              </mc:Choice>
              <mc:Fallback>
                <p:oleObj name="Hoja de cálculo" r:id="rId4" imgW="1171643" imgH="1914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177" y="2856734"/>
                        <a:ext cx="1239838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ject 7"/>
          <p:cNvSpPr txBox="1"/>
          <p:nvPr/>
        </p:nvSpPr>
        <p:spPr>
          <a:xfrm>
            <a:off x="498835" y="2090406"/>
            <a:ext cx="6337899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Ejemplo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En el siguiente Vector, modifica el número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9 </a:t>
            </a:r>
            <a:r>
              <a:rPr lang="es-PE" sz="1600" spc="-10" dirty="0" smtClean="0">
                <a:cs typeface="Source Sans Pro"/>
              </a:rPr>
              <a:t>por el número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 8</a:t>
            </a:r>
            <a:endParaRPr lang="es-PE" sz="1600" spc="-10" dirty="0">
              <a:solidFill>
                <a:srgbClr val="0070C0"/>
              </a:solidFill>
              <a:cs typeface="Source Sans Pro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3904824" y="3673555"/>
            <a:ext cx="1166938" cy="32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 algn="ctr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s-PE" sz="1600" i="1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PE" sz="1600" i="1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957841"/>
              </p:ext>
            </p:extLst>
          </p:nvPr>
        </p:nvGraphicFramePr>
        <p:xfrm>
          <a:off x="5536594" y="2861038"/>
          <a:ext cx="1239837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Hoja de cálculo" r:id="rId6" imgW="1171643" imgH="1914525" progId="Excel.Sheet.8">
                  <p:embed/>
                </p:oleObj>
              </mc:Choice>
              <mc:Fallback>
                <p:oleObj name="Hoja de cálculo" r:id="rId6" imgW="1171643" imgH="1914525" progId="Excel.Sheet.8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594" y="2861038"/>
                        <a:ext cx="1239837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3" y="941082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Ordenamiento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95298" y="1395723"/>
            <a:ext cx="7755567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trata de establecer un orden (ascendente 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ó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descendente) entre los elementos del Vector.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90423"/>
              </p:ext>
            </p:extLst>
          </p:nvPr>
        </p:nvGraphicFramePr>
        <p:xfrm>
          <a:off x="1322177" y="2856734"/>
          <a:ext cx="1239838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Hoja de cálculo" r:id="rId4" imgW="1171643" imgH="1914525" progId="Excel.Sheet.8">
                  <p:embed/>
                </p:oleObj>
              </mc:Choice>
              <mc:Fallback>
                <p:oleObj name="Hoja de cálculo" r:id="rId4" imgW="1171643" imgH="1914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177" y="2856734"/>
                        <a:ext cx="1239838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ject 7"/>
          <p:cNvSpPr txBox="1"/>
          <p:nvPr/>
        </p:nvSpPr>
        <p:spPr>
          <a:xfrm>
            <a:off x="498835" y="2090406"/>
            <a:ext cx="4955667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Ejemplo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En el siguiente Vector, ordena sus elementos</a:t>
            </a:r>
            <a:endParaRPr lang="es-PE" sz="1600" spc="-10" dirty="0">
              <a:solidFill>
                <a:srgbClr val="0070C0"/>
              </a:solidFill>
              <a:cs typeface="Source Sans Pro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3904824" y="3673555"/>
            <a:ext cx="1166938" cy="32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 algn="ctr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s-PE" sz="1600" i="1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PE" sz="1600" i="1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997762"/>
              </p:ext>
            </p:extLst>
          </p:nvPr>
        </p:nvGraphicFramePr>
        <p:xfrm>
          <a:off x="5536594" y="2861038"/>
          <a:ext cx="1239837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Hoja de cálculo" r:id="rId6" imgW="1171643" imgH="1914525" progId="Excel.Sheet.8">
                  <p:embed/>
                </p:oleObj>
              </mc:Choice>
              <mc:Fallback>
                <p:oleObj name="Hoja de cálculo" r:id="rId6" imgW="1171643" imgH="1914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594" y="2861038"/>
                        <a:ext cx="1239837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6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4" y="941082"/>
            <a:ext cx="136422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Inserción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95299" y="1395723"/>
            <a:ext cx="66178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agregar un elemento en una determinada posición.</a:t>
            </a:r>
          </a:p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inserción puede ser: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10235" y="2339861"/>
            <a:ext cx="2471188" cy="9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93775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630363" indent="-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226695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903538" indent="-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33607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179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2751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7323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PE" altLang="es-PE" sz="1600" dirty="0">
                <a:latin typeface="+mn-lt"/>
              </a:rPr>
              <a:t>Al inicio.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PE" altLang="es-PE" sz="1600" dirty="0">
                <a:latin typeface="+mn-lt"/>
              </a:rPr>
              <a:t>Al final </a:t>
            </a:r>
            <a:r>
              <a:rPr lang="es-PE" altLang="es-PE" sz="1600" dirty="0">
                <a:solidFill>
                  <a:srgbClr val="D13409"/>
                </a:solidFill>
                <a:latin typeface="+mn-lt"/>
              </a:rPr>
              <a:t>(</a:t>
            </a:r>
            <a:r>
              <a:rPr lang="es-PE" altLang="es-PE" sz="1600" dirty="0">
                <a:latin typeface="+mn-lt"/>
              </a:rPr>
              <a:t>adicionar</a:t>
            </a:r>
            <a:r>
              <a:rPr lang="es-PE" altLang="es-PE" sz="1600" dirty="0">
                <a:solidFill>
                  <a:srgbClr val="D13409"/>
                </a:solidFill>
                <a:latin typeface="+mn-lt"/>
              </a:rPr>
              <a:t>)</a:t>
            </a:r>
            <a:r>
              <a:rPr lang="es-PE" altLang="es-PE" sz="1600" dirty="0">
                <a:latin typeface="+mn-lt"/>
              </a:rPr>
              <a:t>.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PE" altLang="es-PE" sz="1600" dirty="0">
                <a:latin typeface="+mn-lt"/>
              </a:rPr>
              <a:t>Entre dos elementos.</a:t>
            </a:r>
            <a:endParaRPr lang="es-ES" altLang="es-P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4" y="941082"/>
            <a:ext cx="136422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Inserción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95299" y="1395723"/>
            <a:ext cx="6617882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agregar un elemento en una determinada posición.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87867"/>
              </p:ext>
            </p:extLst>
          </p:nvPr>
        </p:nvGraphicFramePr>
        <p:xfrm>
          <a:off x="1322177" y="2856734"/>
          <a:ext cx="1239838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Hoja de cálculo" r:id="rId4" imgW="1171643" imgH="1914525" progId="Excel.Sheet.8">
                  <p:embed/>
                </p:oleObj>
              </mc:Choice>
              <mc:Fallback>
                <p:oleObj name="Hoja de cálculo" r:id="rId4" imgW="1171643" imgH="1914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177" y="2856734"/>
                        <a:ext cx="1239838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ject 7"/>
          <p:cNvSpPr txBox="1"/>
          <p:nvPr/>
        </p:nvSpPr>
        <p:spPr>
          <a:xfrm>
            <a:off x="498836" y="2090406"/>
            <a:ext cx="63804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Ejemplo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En el siguiente Vector, inserta el número 8 en la posición 1</a:t>
            </a:r>
            <a:endParaRPr lang="es-PE" sz="1600" spc="-10" dirty="0">
              <a:solidFill>
                <a:srgbClr val="0070C0"/>
              </a:solidFill>
              <a:cs typeface="Source Sans Pro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3904824" y="3673555"/>
            <a:ext cx="1166938" cy="32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 algn="ctr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s-PE" sz="1600" i="1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PE" sz="1600" i="1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86480"/>
              </p:ext>
            </p:extLst>
          </p:nvPr>
        </p:nvGraphicFramePr>
        <p:xfrm>
          <a:off x="5537200" y="2860675"/>
          <a:ext cx="1239838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Hoja de cálculo" r:id="rId6" imgW="1171643" imgH="1914525" progId="Excel.Sheet.8">
                  <p:embed/>
                </p:oleObj>
              </mc:Choice>
              <mc:Fallback>
                <p:oleObj name="Hoja de cálculo" r:id="rId6" imgW="1171643" imgH="1914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860675"/>
                        <a:ext cx="1239838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7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4" y="941082"/>
            <a:ext cx="136422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Eliminación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95299" y="1395723"/>
            <a:ext cx="66178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trata de sacar un elemento del Vector.</a:t>
            </a:r>
          </a:p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eliminación puede ser: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10235" y="2339861"/>
            <a:ext cx="2471188" cy="9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93775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630363" indent="-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226695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903538" indent="-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33607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179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2751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7323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PE" altLang="es-PE" sz="1600" dirty="0">
                <a:latin typeface="+mn-lt"/>
              </a:rPr>
              <a:t>Al inicio.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PE" altLang="es-PE" sz="1600" dirty="0">
                <a:latin typeface="+mn-lt"/>
              </a:rPr>
              <a:t>Al </a:t>
            </a:r>
            <a:r>
              <a:rPr lang="es-PE" altLang="es-PE" sz="1600" dirty="0" smtClean="0">
                <a:latin typeface="+mn-lt"/>
              </a:rPr>
              <a:t>final.</a:t>
            </a:r>
            <a:endParaRPr lang="es-PE" altLang="es-PE" sz="1600" dirty="0">
              <a:latin typeface="+mn-lt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PE" altLang="es-PE" sz="1600" dirty="0">
                <a:latin typeface="+mn-lt"/>
              </a:rPr>
              <a:t>Entre dos elementos.</a:t>
            </a:r>
            <a:endParaRPr lang="es-ES" altLang="es-P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37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4" y="941082"/>
            <a:ext cx="136422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Eliminación</a:t>
            </a:r>
            <a:endParaRPr lang="es-PE" sz="1700" dirty="0">
              <a:solidFill>
                <a:srgbClr val="438AD7"/>
              </a:solidFill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02515"/>
              </p:ext>
            </p:extLst>
          </p:nvPr>
        </p:nvGraphicFramePr>
        <p:xfrm>
          <a:off x="1322177" y="2856734"/>
          <a:ext cx="1239838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Hoja de cálculo" r:id="rId4" imgW="1171643" imgH="1914525" progId="Excel.Sheet.8">
                  <p:embed/>
                </p:oleObj>
              </mc:Choice>
              <mc:Fallback>
                <p:oleObj name="Hoja de cálculo" r:id="rId4" imgW="1171643" imgH="1914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177" y="2856734"/>
                        <a:ext cx="1239838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ject 7"/>
          <p:cNvSpPr txBox="1"/>
          <p:nvPr/>
        </p:nvSpPr>
        <p:spPr>
          <a:xfrm>
            <a:off x="498836" y="2090406"/>
            <a:ext cx="6380430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Ejemplo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En el siguiente Vector, elimina el número 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2</a:t>
            </a:r>
            <a:endParaRPr lang="es-PE" sz="1600" spc="-10" dirty="0">
              <a:solidFill>
                <a:srgbClr val="0070C0"/>
              </a:solidFill>
              <a:cs typeface="Source Sans Pro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3904824" y="3673555"/>
            <a:ext cx="1166938" cy="32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 algn="ctr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s-PE" sz="1600" i="1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PE" sz="1600" i="1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672358"/>
              </p:ext>
            </p:extLst>
          </p:nvPr>
        </p:nvGraphicFramePr>
        <p:xfrm>
          <a:off x="5537200" y="2860675"/>
          <a:ext cx="1239838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Hoja de cálculo" r:id="rId6" imgW="1171643" imgH="1914525" progId="Excel.Sheet.8">
                  <p:embed/>
                </p:oleObj>
              </mc:Choice>
              <mc:Fallback>
                <p:oleObj name="Hoja de cálculo" r:id="rId6" imgW="1171643" imgH="1914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860675"/>
                        <a:ext cx="1239838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ject 7"/>
          <p:cNvSpPr txBox="1"/>
          <p:nvPr/>
        </p:nvSpPr>
        <p:spPr>
          <a:xfrm>
            <a:off x="495299" y="1395723"/>
            <a:ext cx="4735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trata de sacar un elemento del Vector.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171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613210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La forma de representar gráficamente un Arreglo Unidimensional depende de la operación que se desea realizar.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Sobre los datos almacenados en un Vector, se pueden realizar seis operaciones.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La eficiencia de los algoritmos de inserción y eliminación se mide por el número de traslados a realizar.</a:t>
            </a: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FFFF00"/>
                </a:solidFill>
              </a:rPr>
              <a:t>/</a:t>
            </a:r>
            <a:r>
              <a:rPr lang="en-US" sz="1700" dirty="0">
                <a:solidFill>
                  <a:schemeClr val="bg1"/>
                </a:solidFill>
              </a:rPr>
              <a:t>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5" y="724844"/>
            <a:ext cx="8138950" cy="11571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Cairo, O.; Guardati, S. (2008). </a:t>
            </a:r>
            <a:r>
              <a:rPr lang="es" sz="1500" u="sng" dirty="0" smtClean="0">
                <a:latin typeface="Calibri"/>
                <a:cs typeface="Calibri"/>
              </a:rPr>
              <a:t>Estructuras de datos</a:t>
            </a:r>
            <a:r>
              <a:rPr lang="es" sz="1500" dirty="0" smtClean="0">
                <a:latin typeface="Calibri"/>
                <a:cs typeface="Calibri"/>
              </a:rPr>
              <a:t>. 3ra. Edición. México D.F., Mexico: McGraw Hill.</a:t>
            </a:r>
          </a:p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Instituto NIIT (2011). </a:t>
            </a:r>
            <a:r>
              <a:rPr lang="es" sz="1500" u="sng" dirty="0" smtClean="0">
                <a:latin typeface="Calibri"/>
                <a:cs typeface="Calibri"/>
              </a:rPr>
              <a:t>Data Structures and Algorithms</a:t>
            </a:r>
            <a:r>
              <a:rPr lang="es" sz="1500" dirty="0" smtClean="0">
                <a:latin typeface="Calibri"/>
                <a:cs typeface="Calibri"/>
              </a:rPr>
              <a:t>. Student guide.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BIBLIOGRAFÍA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299" y="810908"/>
            <a:ext cx="7808729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clase anterior conocimos las Estructuras de Datos, la forma cómo se clasifican y la importancia de una adecuada selección de los algoritmos para la elaboración de programas eficientes.</a:t>
            </a:r>
            <a:br>
              <a:rPr lang="es-PE" sz="1600" spc="-10" dirty="0" smtClean="0">
                <a:solidFill>
                  <a:srgbClr val="262626"/>
                </a:solidFill>
                <a:cs typeface="Source Sans Pro"/>
              </a:rPr>
            </a:b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la presente sesión, trataremos con mayor detalle la primera Estructura de Datos: Los Arreglos; específicamente, los arreglos unidimensionales. Revisaremos sus principales características, la forma cómo se representan y las operaciones que se pueden realizar sobre esta estructura.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Culminaremos analizando la eficiencia de los algoritmos de inserción y eliminación de elementos.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CARACTERÍSTICAS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CARACTERÍSTICAS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8" y="810908"/>
            <a:ext cx="796449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lnSpc>
                <a:spcPct val="150000"/>
              </a:lnSpc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 los Arreglos Unidimensionales se les conoce también como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Vectores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80000" indent="-168275">
              <a:lnSpc>
                <a:spcPct val="150000"/>
              </a:lnSpc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Los elementos de un Vector se almacenan en posiciones sucesivas de memoria.</a:t>
            </a:r>
          </a:p>
          <a:p>
            <a:pPr marL="180000" indent="-168275">
              <a:lnSpc>
                <a:spcPct val="150000"/>
              </a:lnSpc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accede a través de un número llamado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índice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, el cual representa la posición de un elemento dentro del Vector.</a:t>
            </a:r>
          </a:p>
          <a:p>
            <a:pPr marL="180000" indent="-168275">
              <a:lnSpc>
                <a:spcPct val="150000"/>
              </a:lnSpc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 primer elemento se almacena en la posición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cero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9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REPRESENTACIÓN GRÁFICA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8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REPRESENTACIÓN GRÁFICA</a:t>
            </a:r>
            <a:endParaRPr lang="en-US" sz="1700" dirty="0">
              <a:solidFill>
                <a:srgbClr val="438AD7"/>
              </a:solidFill>
            </a:endParaRPr>
          </a:p>
        </p:txBody>
      </p:sp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070133"/>
              </p:ext>
            </p:extLst>
          </p:nvPr>
        </p:nvGraphicFramePr>
        <p:xfrm>
          <a:off x="3237688" y="1659531"/>
          <a:ext cx="305593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Hoja de cálculo" r:id="rId4" imgW="2914785" imgH="771525" progId="Excel.Sheet.8">
                  <p:embed/>
                </p:oleObj>
              </mc:Choice>
              <mc:Fallback>
                <p:oleObj name="Hoja de cálculo" r:id="rId4" imgW="2914785" imgH="7715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688" y="1659531"/>
                        <a:ext cx="305593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593009" y="1264029"/>
            <a:ext cx="2350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65113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defTabSz="265113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09688" indent="-342900" defTabSz="265113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31975" indent="-342900" defTabSz="265113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354263" indent="-342900" defTabSz="265113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8114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686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7258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830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Clr>
                <a:srgbClr val="D13409"/>
              </a:buClr>
              <a:buFontTx/>
              <a:buNone/>
            </a:pPr>
            <a:r>
              <a:rPr lang="es-PE" altLang="es-PE" sz="1600" i="1" dirty="0">
                <a:solidFill>
                  <a:srgbClr val="D13409"/>
                </a:solidFill>
                <a:latin typeface="Times New Roman" pitchFamily="18" charset="0"/>
              </a:rPr>
              <a:t>&lt;</a:t>
            </a:r>
            <a:r>
              <a:rPr lang="es-PE" altLang="es-PE" sz="1600" i="1" dirty="0">
                <a:latin typeface="Times New Roman" pitchFamily="18" charset="0"/>
              </a:rPr>
              <a:t>Nombre del vector</a:t>
            </a:r>
            <a:r>
              <a:rPr lang="es-PE" altLang="es-PE" sz="1600" i="1" dirty="0">
                <a:solidFill>
                  <a:srgbClr val="D13409"/>
                </a:solidFill>
                <a:latin typeface="Times New Roman" pitchFamily="18" charset="0"/>
              </a:rPr>
              <a:t>&gt;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556638" y="2019893"/>
            <a:ext cx="7585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65113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defTabSz="265113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09688" indent="-342900" defTabSz="265113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31975" indent="-342900" defTabSz="265113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354263" indent="-342900" defTabSz="265113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8114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686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7258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830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Clr>
                <a:srgbClr val="D13409"/>
              </a:buClr>
              <a:buFontTx/>
              <a:buNone/>
            </a:pPr>
            <a:r>
              <a:rPr lang="es-PE" altLang="es-PE" sz="1600" i="1" dirty="0">
                <a:latin typeface="Times New Roman" pitchFamily="18" charset="0"/>
              </a:rPr>
              <a:t>índice</a:t>
            </a: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 flipV="1">
            <a:off x="6410588" y="1802406"/>
            <a:ext cx="504825" cy="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236942"/>
              </p:ext>
            </p:extLst>
          </p:nvPr>
        </p:nvGraphicFramePr>
        <p:xfrm>
          <a:off x="3266468" y="3057766"/>
          <a:ext cx="1249363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Hoja de cálculo" r:id="rId6" imgW="1171643" imgH="1533615" progId="Excel.Sheet.8">
                  <p:embed/>
                </p:oleObj>
              </mc:Choice>
              <mc:Fallback>
                <p:oleObj name="Hoja de cálculo" r:id="rId6" imgW="1171643" imgH="153361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468" y="3057766"/>
                        <a:ext cx="1249363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4581712" y="3517219"/>
            <a:ext cx="19749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65113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defTabSz="265113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09688" indent="-342900" defTabSz="265113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31975" indent="-342900" defTabSz="265113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354263" indent="-342900" defTabSz="265113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8114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686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7258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830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Clr>
                <a:srgbClr val="D13409"/>
              </a:buClr>
              <a:buFontTx/>
              <a:buNone/>
            </a:pPr>
            <a:r>
              <a:rPr lang="es-PE" altLang="es-PE" sz="1600" i="1" dirty="0">
                <a:solidFill>
                  <a:srgbClr val="D13409"/>
                </a:solidFill>
                <a:latin typeface="Times New Roman" pitchFamily="18" charset="0"/>
              </a:rPr>
              <a:t>&lt;</a:t>
            </a:r>
            <a:r>
              <a:rPr lang="es-PE" altLang="es-PE" sz="1600" i="1" dirty="0">
                <a:latin typeface="Times New Roman" pitchFamily="18" charset="0"/>
              </a:rPr>
              <a:t>Nombre del vector</a:t>
            </a:r>
            <a:r>
              <a:rPr lang="es-PE" altLang="es-PE" sz="1600" i="1" dirty="0">
                <a:solidFill>
                  <a:srgbClr val="D13409"/>
                </a:solidFill>
                <a:latin typeface="Times New Roman" pitchFamily="18" charset="0"/>
              </a:rPr>
              <a:t>&gt;</a:t>
            </a: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6915413" y="1802406"/>
            <a:ext cx="0" cy="217487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6" name="object 7"/>
          <p:cNvSpPr txBox="1"/>
          <p:nvPr/>
        </p:nvSpPr>
        <p:spPr>
          <a:xfrm>
            <a:off x="495299" y="906605"/>
            <a:ext cx="2088414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lnSpc>
                <a:spcPct val="150000"/>
              </a:lnSpc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forma horizontal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498836" y="2717753"/>
            <a:ext cx="1957285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lnSpc>
                <a:spcPct val="150000"/>
              </a:lnSpc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forma vertical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 flipV="1">
            <a:off x="4199860" y="4667491"/>
            <a:ext cx="0" cy="308546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4199860" y="4976037"/>
            <a:ext cx="315971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4644225" y="4806760"/>
            <a:ext cx="7585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65113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defTabSz="265113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09688" indent="-342900" defTabSz="265113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31975" indent="-342900" defTabSz="265113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354263" indent="-342900" defTabSz="265113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8114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686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7258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83063" indent="-342900" defTabSz="2651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Clr>
                <a:srgbClr val="D13409"/>
              </a:buClr>
              <a:buFontTx/>
              <a:buNone/>
            </a:pPr>
            <a:r>
              <a:rPr lang="es-PE" altLang="es-PE" sz="1600" i="1" dirty="0">
                <a:latin typeface="Times New Roman" pitchFamily="18" charset="0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4790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OPERACIONES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2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3" y="941082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Recorrido</a:t>
            </a:r>
            <a:endParaRPr lang="es-PE" sz="1700" dirty="0">
              <a:solidFill>
                <a:srgbClr val="438AD7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943262"/>
              </p:ext>
            </p:extLst>
          </p:nvPr>
        </p:nvGraphicFramePr>
        <p:xfrm>
          <a:off x="2556401" y="2839201"/>
          <a:ext cx="305593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Hoja de cálculo" r:id="rId4" imgW="2914785" imgH="771525" progId="Excel.Sheet.8">
                  <p:embed/>
                </p:oleObj>
              </mc:Choice>
              <mc:Fallback>
                <p:oleObj name="Hoja de cálculo" r:id="rId4" imgW="2914785" imgH="771525" progId="Excel.Shee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401" y="2839201"/>
                        <a:ext cx="305593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Flecha circular"/>
          <p:cNvSpPr/>
          <p:nvPr/>
        </p:nvSpPr>
        <p:spPr>
          <a:xfrm>
            <a:off x="2892051" y="2638572"/>
            <a:ext cx="510360" cy="381138"/>
          </a:xfrm>
          <a:prstGeom prst="circularArrow">
            <a:avLst/>
          </a:prstGeom>
          <a:noFill/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9 Flecha circular"/>
          <p:cNvSpPr/>
          <p:nvPr/>
        </p:nvSpPr>
        <p:spPr>
          <a:xfrm>
            <a:off x="3512303" y="2642110"/>
            <a:ext cx="510360" cy="381138"/>
          </a:xfrm>
          <a:prstGeom prst="circularArrow">
            <a:avLst/>
          </a:prstGeom>
          <a:noFill/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1" name="10 Flecha circular"/>
          <p:cNvSpPr/>
          <p:nvPr/>
        </p:nvSpPr>
        <p:spPr>
          <a:xfrm>
            <a:off x="4118384" y="2642110"/>
            <a:ext cx="510360" cy="381138"/>
          </a:xfrm>
          <a:prstGeom prst="circularArrow">
            <a:avLst/>
          </a:prstGeom>
          <a:noFill/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495298" y="1395723"/>
            <a:ext cx="4059027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visitar cada elemento del Vector.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0765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3" y="941082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Búsqueda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95298" y="1395723"/>
            <a:ext cx="6118153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trata de encontrar un valor dentro del Vector.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89771"/>
              </p:ext>
            </p:extLst>
          </p:nvPr>
        </p:nvGraphicFramePr>
        <p:xfrm>
          <a:off x="5954550" y="2357010"/>
          <a:ext cx="1239838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Hoja de cálculo" r:id="rId4" imgW="1171643" imgH="1914525" progId="Excel.Sheet.8">
                  <p:embed/>
                </p:oleObj>
              </mc:Choice>
              <mc:Fallback>
                <p:oleObj name="Hoja de cálculo" r:id="rId4" imgW="1171643" imgH="1914525" progId="Excel.Sheet.8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550" y="2357010"/>
                        <a:ext cx="1239838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ject 7"/>
          <p:cNvSpPr txBox="1"/>
          <p:nvPr/>
        </p:nvSpPr>
        <p:spPr>
          <a:xfrm>
            <a:off x="498836" y="2090406"/>
            <a:ext cx="4594159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Ejemplo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En el siguiente Vector, busca el número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7</a:t>
            </a:r>
            <a:endParaRPr lang="es-PE" sz="1600" spc="-10" dirty="0">
              <a:solidFill>
                <a:srgbClr val="0070C0"/>
              </a:solidFill>
              <a:cs typeface="Source Sans Pro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502374" y="4348140"/>
            <a:ext cx="4590621" cy="32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s-PE" sz="1600" i="1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número </a:t>
            </a:r>
            <a:r>
              <a:rPr lang="es-PE" sz="1600" i="1" spc="-1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s-PE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encuentra en la posición </a:t>
            </a:r>
            <a:r>
              <a:rPr lang="es-PE" sz="1600" i="1" spc="-1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PE" sz="1600" i="1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3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671</Words>
  <Application>Microsoft Office PowerPoint</Application>
  <PresentationFormat>Presentación en pantalla (16:10)</PresentationFormat>
  <Paragraphs>104</Paragraphs>
  <Slides>17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Source Sans Pro</vt:lpstr>
      <vt:lpstr>Times New Roman</vt:lpstr>
      <vt:lpstr>Wingdings</vt:lpstr>
      <vt:lpstr>Office Theme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Christian Santamaria Saldaña</cp:lastModifiedBy>
  <cp:revision>407</cp:revision>
  <cp:lastPrinted>2018-01-16T21:42:59Z</cp:lastPrinted>
  <dcterms:created xsi:type="dcterms:W3CDTF">2016-10-06T14:52:02Z</dcterms:created>
  <dcterms:modified xsi:type="dcterms:W3CDTF">2020-09-29T18:41:44Z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