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16.xml" ContentType="application/vnd.openxmlformats-officedocument.presentationml.notesSlide+xml"/>
  <Override PartName="/ppt/tags/tag20.xml" ContentType="application/vnd.openxmlformats-officedocument.presentationml.tags+xml"/>
  <Override PartName="/ppt/notesSlides/notesSlide17.xml" ContentType="application/vnd.openxmlformats-officedocument.presentationml.notesSlide+xml"/>
  <Override PartName="/ppt/tags/tag21.xml" ContentType="application/vnd.openxmlformats-officedocument.presentationml.tags+xml"/>
  <Override PartName="/ppt/notesSlides/notesSlide18.xml" ContentType="application/vnd.openxmlformats-officedocument.presentationml.notesSlide+xml"/>
  <Override PartName="/ppt/tags/tag22.xml" ContentType="application/vnd.openxmlformats-officedocument.presentationml.tags+xml"/>
  <Override PartName="/ppt/notesSlides/notesSlide19.xml" ContentType="application/vnd.openxmlformats-officedocument.presentationml.notesSlide+xml"/>
  <Override PartName="/ppt/tags/tag23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24.xml" ContentType="application/vnd.openxmlformats-officedocument.presentationml.notesSlide+xml"/>
  <Override PartName="/ppt/tags/tag28.xml" ContentType="application/vnd.openxmlformats-officedocument.presentationml.tags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06" r:id="rId3"/>
    <p:sldId id="315" r:id="rId4"/>
    <p:sldId id="309" r:id="rId5"/>
    <p:sldId id="332" r:id="rId6"/>
    <p:sldId id="333" r:id="rId7"/>
    <p:sldId id="334" r:id="rId8"/>
    <p:sldId id="336" r:id="rId9"/>
    <p:sldId id="338" r:id="rId10"/>
    <p:sldId id="339" r:id="rId11"/>
    <p:sldId id="335" r:id="rId12"/>
    <p:sldId id="324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03" r:id="rId26"/>
    <p:sldId id="305" r:id="rId27"/>
  </p:sldIdLst>
  <p:sldSz cx="9144000" cy="5715000" type="screen16x10"/>
  <p:notesSz cx="6858000" cy="9144000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">
          <p15:clr>
            <a:srgbClr val="A4A3A4"/>
          </p15:clr>
        </p15:guide>
        <p15:guide id="2" pos="5455">
          <p15:clr>
            <a:srgbClr val="A4A3A4"/>
          </p15:clr>
        </p15:guide>
        <p15:guide id="3" orient="horz" pos="3274" userDrawn="1">
          <p15:clr>
            <a:srgbClr val="A4A3A4"/>
          </p15:clr>
        </p15:guide>
        <p15:guide id="4" orient="horz" pos="689" userDrawn="1">
          <p15:clr>
            <a:srgbClr val="A4A3A4"/>
          </p15:clr>
        </p15:guide>
        <p15:guide id="5" pos="476" userDrawn="1">
          <p15:clr>
            <a:srgbClr val="A4A3A4"/>
          </p15:clr>
        </p15:guide>
        <p15:guide id="6" pos="493">
          <p15:clr>
            <a:srgbClr val="A4A3A4"/>
          </p15:clr>
        </p15:guide>
        <p15:guide id="7" orient="horz" pos="387">
          <p15:clr>
            <a:srgbClr val="A4A3A4"/>
          </p15:clr>
        </p15:guide>
        <p15:guide id="8" orient="horz" pos="542">
          <p15:clr>
            <a:srgbClr val="A4A3A4"/>
          </p15:clr>
        </p15:guide>
        <p15:guide id="9" orient="horz" pos="259">
          <p15:clr>
            <a:srgbClr val="A4A3A4"/>
          </p15:clr>
        </p15:guide>
        <p15:guide id="10" orient="horz" pos="3269">
          <p15:clr>
            <a:srgbClr val="A4A3A4"/>
          </p15:clr>
        </p15:guide>
        <p15:guide id="11" pos="5461">
          <p15:clr>
            <a:srgbClr val="A4A3A4"/>
          </p15:clr>
        </p15:guide>
        <p15:guide id="12" pos="3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va Zoraida Hamada Doshi" initials="EZH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5BD7"/>
    <a:srgbClr val="BFD5EF"/>
    <a:srgbClr val="558ED5"/>
    <a:srgbClr val="FFFFFF"/>
    <a:srgbClr val="C00000"/>
    <a:srgbClr val="A6A6A6"/>
    <a:srgbClr val="F2F2F2"/>
    <a:srgbClr val="7F7F7F"/>
    <a:srgbClr val="FFFFFE"/>
    <a:srgbClr val="00B4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9267" autoAdjust="0"/>
    <p:restoredTop sz="87194" autoAdjust="0"/>
  </p:normalViewPr>
  <p:slideViewPr>
    <p:cSldViewPr snapToGrid="0" snapToObjects="1" showGuides="1">
      <p:cViewPr varScale="1">
        <p:scale>
          <a:sx n="109" d="100"/>
          <a:sy n="109" d="100"/>
        </p:scale>
        <p:origin x="1170" y="108"/>
      </p:cViewPr>
      <p:guideLst>
        <p:guide orient="horz" pos="217"/>
        <p:guide pos="5455"/>
        <p:guide orient="horz" pos="3274"/>
        <p:guide orient="horz" pos="689"/>
        <p:guide pos="476"/>
        <p:guide pos="493"/>
        <p:guide orient="horz" pos="387"/>
        <p:guide orient="horz" pos="542"/>
        <p:guide orient="horz" pos="259"/>
        <p:guide orient="horz" pos="3269"/>
        <p:guide pos="5461"/>
        <p:guide pos="3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4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32DC7-834F-6148-86AF-F72164F7FFC1}" type="datetimeFigureOut">
              <a:rPr lang="es-ES" smtClean="0"/>
              <a:t>29/09/2020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A6FD5-E31A-6D44-BE80-5A94AC694FC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6518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F1720-AE80-4069-8D89-2C76E8AFD874}" type="datetimeFigureOut">
              <a:rPr lang="es-PE" smtClean="0"/>
              <a:t>29/09/2020</a:t>
            </a:fld>
            <a:endParaRPr lang="es-PE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700CA-E45F-416D-B659-25554F846B43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4852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altLang="es-PE" dirty="0" smtClean="0"/>
              <a:t>Se encontró al dato buscado, realizando sólo 3 comparaciones.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10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altLang="es-PE" dirty="0" smtClean="0"/>
              <a:t>Donde n representa</a:t>
            </a:r>
            <a:r>
              <a:rPr lang="es-PE" altLang="es-PE" baseline="0" dirty="0" smtClean="0"/>
              <a:t> </a:t>
            </a:r>
            <a:r>
              <a:rPr lang="es-PE" altLang="es-PE" dirty="0" smtClean="0"/>
              <a:t>el tamaño del Vector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altLang="es-PE" dirty="0" smtClean="0"/>
              <a:t>Existen varios algoritmos de ordenamiento, entre los más importantes tenemos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altLang="es-PE" dirty="0" smtClean="0"/>
              <a:t>Donde n representa</a:t>
            </a:r>
            <a:r>
              <a:rPr lang="es-PE" altLang="es-PE" baseline="0" dirty="0" smtClean="0"/>
              <a:t> </a:t>
            </a:r>
            <a:r>
              <a:rPr lang="es-PE" altLang="es-PE" dirty="0" smtClean="0"/>
              <a:t>el tamaño del Vector</a:t>
            </a:r>
          </a:p>
          <a:p>
            <a:endParaRPr lang="es-PE" altLang="es-PE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14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altLang="es-PE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15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altLang="es-PE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16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altLang="es-PE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17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altLang="es-PE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18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altLang="es-PE" dirty="0" smtClean="0"/>
              <a:t>Si no se especifica, se asume ordenamiento ascendente.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19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697701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altLang="es-PE" dirty="0" smtClean="0"/>
              <a:t>Terminada la primera rueda, el menor valor se encuentra en la posición 0.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20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altLang="es-PE" dirty="0" smtClean="0"/>
              <a:t>Terminada la segunda rueda, el segundo menor valor se encuentra en la posición 1.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altLang="es-PE" dirty="0" smtClean="0"/>
              <a:t>Terminada la tercera rueda, el tercer menor valor se encuentra en la posición 2.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altLang="es-PE" dirty="0" smtClean="0"/>
              <a:t>Terminada la cuarta rueda, tenemos el Vector</a:t>
            </a:r>
            <a:r>
              <a:rPr lang="es-PE" altLang="es-PE" baseline="0" dirty="0" smtClean="0"/>
              <a:t> ordenado.</a:t>
            </a:r>
            <a:endParaRPr lang="es-PE" altLang="es-PE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altLang="es-PE" dirty="0" smtClean="0"/>
              <a:t>Donde n representa</a:t>
            </a:r>
            <a:r>
              <a:rPr lang="es-PE" altLang="es-PE" baseline="0" dirty="0" smtClean="0"/>
              <a:t> el tamaño del Vector.</a:t>
            </a:r>
            <a:endParaRPr lang="es-PE" altLang="es-PE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24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25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altLang="es-PE" dirty="0" smtClean="0"/>
              <a:t>Existen varios algoritmos de búsqueda, entre los más importantes tenemos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4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altLang="es-PE" dirty="0" smtClean="0"/>
              <a:t>Este algoritmo empieza comparando el número buscado con el primer elemento (posición 0).</a:t>
            </a:r>
          </a:p>
          <a:p>
            <a:r>
              <a:rPr lang="es-PE" altLang="es-PE" dirty="0" smtClean="0"/>
              <a:t>Si el valor no coincide, se compara con el segundo elemento (posición 1).</a:t>
            </a:r>
          </a:p>
          <a:p>
            <a:r>
              <a:rPr lang="es-PE" altLang="es-PE" dirty="0" smtClean="0"/>
              <a:t>Si el valor no coincide, se compara con el tercer elemento (posición 2).</a:t>
            </a:r>
          </a:p>
          <a:p>
            <a:r>
              <a:rPr lang="es-PE" altLang="es-PE" dirty="0" smtClean="0"/>
              <a:t>El algoritmo termina cuando se encuentra el número buscado ó cuando se llega al final del Vector.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5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altLang="es-PE" dirty="0" smtClean="0"/>
              <a:t>Donde n representa</a:t>
            </a:r>
            <a:r>
              <a:rPr lang="es-PE" altLang="es-PE" baseline="0" dirty="0" smtClean="0"/>
              <a:t> </a:t>
            </a:r>
            <a:r>
              <a:rPr lang="es-PE" altLang="es-PE" dirty="0" smtClean="0"/>
              <a:t>el tamaño del Vector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6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altLang="es-PE" dirty="0" smtClean="0"/>
              <a:t>Los elementos del Vector A se encuentran ordenados de menor a mayor.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7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altLang="es-PE" dirty="0" smtClean="0"/>
              <a:t>La posición del elemento central se halla con la semisuma de las posiciones de los extremos.</a:t>
            </a:r>
          </a:p>
          <a:p>
            <a:r>
              <a:rPr lang="es-PE" altLang="es-PE" dirty="0" smtClean="0"/>
              <a:t>Se toma la parte entera del resultado.</a:t>
            </a:r>
          </a:p>
          <a:p>
            <a:r>
              <a:rPr lang="es-PE" altLang="es-PE" dirty="0" smtClean="0"/>
              <a:t>Como no son iguales, se pregunta si el dato buscado es menor al elemento central.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8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altLang="es-PE" dirty="0" smtClean="0"/>
              <a:t>El</a:t>
            </a:r>
            <a:r>
              <a:rPr lang="es-PE" altLang="es-PE" baseline="0" dirty="0" smtClean="0"/>
              <a:t> Vector está ordenado, por lo tanto se descarta el bloque que se encuentra a la izquierda del elemento central, toda vez que el valor buscado no se encuentra en dicho bloque.</a:t>
            </a:r>
            <a:endParaRPr lang="es-PE" altLang="es-PE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9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08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94313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312777" y="5260073"/>
            <a:ext cx="8568205" cy="312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488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posición de imagen 17"/>
          <p:cNvSpPr>
            <a:spLocks noGrp="1"/>
          </p:cNvSpPr>
          <p:nvPr>
            <p:ph type="pic" sz="quarter" idx="11"/>
          </p:nvPr>
        </p:nvSpPr>
        <p:spPr>
          <a:xfrm>
            <a:off x="5045075" y="881063"/>
            <a:ext cx="3624263" cy="4308475"/>
          </a:xfrm>
          <a:prstGeom prst="rect">
            <a:avLst/>
          </a:prstGeom>
        </p:spPr>
        <p:txBody>
          <a:bodyPr vert="horz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182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/>
          <p:cNvSpPr>
            <a:spLocks noGrp="1"/>
          </p:cNvSpPr>
          <p:nvPr>
            <p:ph type="pic" sz="quarter" idx="10"/>
          </p:nvPr>
        </p:nvSpPr>
        <p:spPr>
          <a:xfrm>
            <a:off x="488950" y="881063"/>
            <a:ext cx="3682835" cy="4308474"/>
          </a:xfrm>
          <a:prstGeom prst="rect">
            <a:avLst/>
          </a:prstGeom>
        </p:spPr>
        <p:txBody>
          <a:bodyPr vert="horz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222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Centr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/>
          <p:cNvSpPr>
            <a:spLocks noGrp="1"/>
          </p:cNvSpPr>
          <p:nvPr>
            <p:ph type="pic" sz="quarter" idx="10"/>
          </p:nvPr>
        </p:nvSpPr>
        <p:spPr>
          <a:xfrm>
            <a:off x="2260600" y="2295525"/>
            <a:ext cx="4622800" cy="2903538"/>
          </a:xfrm>
          <a:prstGeom prst="rect">
            <a:avLst/>
          </a:prstGeom>
        </p:spPr>
        <p:txBody>
          <a:bodyPr vert="horz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550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2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/>
          <p:cNvSpPr>
            <a:spLocks noGrp="1"/>
          </p:cNvSpPr>
          <p:nvPr>
            <p:ph type="pic" sz="quarter" idx="11"/>
          </p:nvPr>
        </p:nvSpPr>
        <p:spPr>
          <a:xfrm>
            <a:off x="4662488" y="1528763"/>
            <a:ext cx="4006850" cy="3660775"/>
          </a:xfrm>
          <a:prstGeom prst="rect">
            <a:avLst/>
          </a:prstGeom>
        </p:spPr>
        <p:txBody>
          <a:bodyPr vert="horz"/>
          <a:lstStyle/>
          <a:p>
            <a:endParaRPr lang="es-ES" dirty="0"/>
          </a:p>
        </p:txBody>
      </p:sp>
      <p:sp>
        <p:nvSpPr>
          <p:cNvPr id="6" name="Marcador de imágenes prediseñadas 5"/>
          <p:cNvSpPr>
            <a:spLocks noGrp="1"/>
          </p:cNvSpPr>
          <p:nvPr>
            <p:ph type="clipArt" sz="quarter" idx="10"/>
          </p:nvPr>
        </p:nvSpPr>
        <p:spPr>
          <a:xfrm>
            <a:off x="503238" y="1528763"/>
            <a:ext cx="4013235" cy="3660775"/>
          </a:xfrm>
          <a:prstGeom prst="rect">
            <a:avLst/>
          </a:prstGeom>
        </p:spPr>
        <p:txBody>
          <a:bodyPr vert="horz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469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Imagen Gig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/>
          <p:cNvSpPr>
            <a:spLocks noGrp="1"/>
          </p:cNvSpPr>
          <p:nvPr>
            <p:ph type="pic" sz="quarter" idx="10"/>
          </p:nvPr>
        </p:nvSpPr>
        <p:spPr>
          <a:xfrm>
            <a:off x="488950" y="860424"/>
            <a:ext cx="8180387" cy="4329113"/>
          </a:xfrm>
          <a:prstGeom prst="rect">
            <a:avLst/>
          </a:prstGeom>
        </p:spPr>
        <p:txBody>
          <a:bodyPr vert="horz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695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/>
          <p:cNvSpPr>
            <a:spLocks noGrp="1"/>
          </p:cNvSpPr>
          <p:nvPr>
            <p:ph type="pic" sz="quarter" idx="10"/>
          </p:nvPr>
        </p:nvSpPr>
        <p:spPr>
          <a:xfrm>
            <a:off x="2184400" y="1360488"/>
            <a:ext cx="4775200" cy="2686050"/>
          </a:xfrm>
          <a:prstGeom prst="rect">
            <a:avLst/>
          </a:prstGeom>
        </p:spPr>
        <p:txBody>
          <a:bodyPr vert="horz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526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 userDrawn="1"/>
        </p:nvGrpSpPr>
        <p:grpSpPr>
          <a:xfrm>
            <a:off x="944054" y="5369051"/>
            <a:ext cx="7804380" cy="215444"/>
            <a:chOff x="944054" y="5369051"/>
            <a:chExt cx="7804380" cy="215444"/>
          </a:xfrm>
        </p:grpSpPr>
        <p:sp>
          <p:nvSpPr>
            <p:cNvPr id="16" name="TextBox 7"/>
            <p:cNvSpPr txBox="1"/>
            <p:nvPr userDrawn="1"/>
          </p:nvSpPr>
          <p:spPr>
            <a:xfrm>
              <a:off x="944054" y="5369051"/>
              <a:ext cx="23599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800" kern="1200" noProof="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ALGORITMO Y ESTRUCTURA DE DATOS </a:t>
              </a:r>
              <a:r>
                <a:rPr lang="es-PE" sz="800" noProof="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Wingdings"/>
                  <a:cs typeface="Calibri"/>
                  <a:sym typeface="Wingdings"/>
                </a:rPr>
                <a:t></a:t>
              </a:r>
              <a:r>
                <a:rPr lang="es-PE" sz="800" kern="1200" noProof="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  SESIÓN 03</a:t>
              </a:r>
              <a:endParaRPr lang="es-PE" sz="800" noProof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18" name="Rectangle 3"/>
            <p:cNvSpPr/>
            <p:nvPr userDrawn="1"/>
          </p:nvSpPr>
          <p:spPr>
            <a:xfrm>
              <a:off x="7379148" y="5384440"/>
              <a:ext cx="1369286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s-ES_tradnl" sz="600" dirty="0" smtClean="0">
                  <a:solidFill>
                    <a:schemeClr val="bg1">
                      <a:lumMod val="50000"/>
                    </a:schemeClr>
                  </a:solidFill>
                </a:rPr>
                <a:t>© </a:t>
              </a:r>
              <a:r>
                <a:rPr lang="es-ES_tradnl" sz="600" dirty="0" smtClean="0">
                  <a:solidFill>
                    <a:schemeClr val="bg1">
                      <a:lumMod val="50000"/>
                    </a:schemeClr>
                  </a:solidFill>
                </a:rPr>
                <a:t>ISIL</a:t>
              </a:r>
              <a:r>
                <a:rPr lang="es-ES_tradnl" sz="600" dirty="0" smtClean="0">
                  <a:solidFill>
                    <a:schemeClr val="bg1">
                      <a:lumMod val="50000"/>
                    </a:schemeClr>
                  </a:solidFill>
                </a:rPr>
                <a:t>. Todos los derechos reservados</a:t>
              </a:r>
              <a:endParaRPr lang="es-ES_tradnl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495300" y="5328911"/>
            <a:ext cx="448573" cy="25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3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60" r:id="rId5"/>
    <p:sldLayoutId id="2147483657" r:id="rId6"/>
    <p:sldLayoutId id="2147483658" r:id="rId7"/>
    <p:sldLayoutId id="2147483661" r:id="rId8"/>
    <p:sldLayoutId id="2147483659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10.bin"/><Relationship Id="rId2" Type="http://schemas.openxmlformats.org/officeDocument/2006/relationships/tags" Target="../tags/tag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2.wmf"/><Relationship Id="rId4" Type="http://schemas.openxmlformats.org/officeDocument/2006/relationships/notesSlide" Target="../notesSlides/notesSlide10.xml"/><Relationship Id="rId9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oleObject" Target="../embeddings/oleObject18.bin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8.emf"/><Relationship Id="rId2" Type="http://schemas.openxmlformats.org/officeDocument/2006/relationships/tags" Target="../tags/tag2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7.emf"/><Relationship Id="rId4" Type="http://schemas.openxmlformats.org/officeDocument/2006/relationships/notesSlide" Target="../notesSlides/notesSlide20.xml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3.emf"/><Relationship Id="rId2" Type="http://schemas.openxmlformats.org/officeDocument/2006/relationships/tags" Target="../tags/tag2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2.emf"/><Relationship Id="rId4" Type="http://schemas.openxmlformats.org/officeDocument/2006/relationships/notesSlide" Target="../notesSlides/notesSlide21.xml"/><Relationship Id="rId9" Type="http://schemas.openxmlformats.org/officeDocument/2006/relationships/oleObject" Target="../embeddings/oleObject2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24.bin"/><Relationship Id="rId2" Type="http://schemas.openxmlformats.org/officeDocument/2006/relationships/tags" Target="../tags/tag2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6.emf"/><Relationship Id="rId4" Type="http://schemas.openxmlformats.org/officeDocument/2006/relationships/notesSlide" Target="../notesSlides/notesSlide22.xml"/><Relationship Id="rId9" Type="http://schemas.openxmlformats.org/officeDocument/2006/relationships/oleObject" Target="../embeddings/oleObject2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27.bin"/><Relationship Id="rId2" Type="http://schemas.openxmlformats.org/officeDocument/2006/relationships/tags" Target="../tags/tag2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6.bin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4.bin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wmf"/><Relationship Id="rId4" Type="http://schemas.openxmlformats.org/officeDocument/2006/relationships/notesSlide" Target="../notesSlides/notesSlide8.xml"/><Relationship Id="rId9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7.bin"/><Relationship Id="rId2" Type="http://schemas.openxmlformats.org/officeDocument/2006/relationships/tags" Target="../tags/tag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wmf"/><Relationship Id="rId4" Type="http://schemas.openxmlformats.org/officeDocument/2006/relationships/notesSlide" Target="../notesSlides/notesSlide9.xml"/><Relationship Id="rId9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503238" y="1207530"/>
            <a:ext cx="8049072" cy="2613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libri"/>
                <a:cs typeface="Calibri"/>
              </a:rPr>
              <a:t>SESIÓN </a:t>
            </a:r>
            <a:r>
              <a:rPr lang="en-US" sz="2800" dirty="0" smtClean="0">
                <a:solidFill>
                  <a:schemeClr val="bg1"/>
                </a:solidFill>
                <a:latin typeface="Calibri"/>
                <a:cs typeface="Calibri"/>
              </a:rPr>
              <a:t>/03</a:t>
            </a:r>
            <a:endParaRPr lang="en-US" sz="2800" dirty="0">
              <a:solidFill>
                <a:schemeClr val="bg1"/>
              </a:solidFill>
              <a:latin typeface="Calibri"/>
              <a:cs typeface="Calibri"/>
            </a:endParaRPr>
          </a:p>
          <a:p>
            <a:pPr algn="ctr">
              <a:lnSpc>
                <a:spcPct val="90000"/>
              </a:lnSpc>
              <a:defRPr/>
            </a:pPr>
            <a:r>
              <a:rPr lang="es-PE" sz="3000" b="1" dirty="0" smtClean="0">
                <a:solidFill>
                  <a:schemeClr val="bg1"/>
                </a:solidFill>
                <a:latin typeface="Calibri"/>
                <a:cs typeface="Calibri"/>
              </a:rPr>
              <a:t>BÚSQUEDA Y ORDENAMIENTO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b="1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b="1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b="1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110000"/>
              </a:lnSpc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Calibri"/>
                <a:cs typeface="Calibri"/>
              </a:rPr>
              <a:t>/ ALGORITMOS DE BÚSQUEDA</a:t>
            </a:r>
            <a:r>
              <a:rPr lang="es-ES" sz="1600" b="1" dirty="0" smtClean="0">
                <a:solidFill>
                  <a:schemeClr val="bg1"/>
                </a:solidFill>
                <a:latin typeface="Calibri"/>
                <a:cs typeface="Calibri"/>
              </a:rPr>
              <a:t/>
            </a:r>
            <a:br>
              <a:rPr lang="es-ES" sz="1600" b="1" dirty="0" smtClean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1600" b="1" dirty="0" smtClean="0">
                <a:solidFill>
                  <a:schemeClr val="bg1"/>
                </a:solidFill>
                <a:latin typeface="Calibri"/>
                <a:cs typeface="Calibri"/>
              </a:rPr>
              <a:t>/ ALGORITMOS DE ORDENAMIENTO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317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/>
          <p:nvPr/>
        </p:nvSpPr>
        <p:spPr>
          <a:xfrm>
            <a:off x="411413" y="941082"/>
            <a:ext cx="198091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700" dirty="0" smtClean="0">
                <a:solidFill>
                  <a:srgbClr val="438AD7"/>
                </a:solidFill>
              </a:rPr>
              <a:t>Descripción</a:t>
            </a:r>
            <a:endParaRPr lang="es-PE" sz="1700" dirty="0">
              <a:solidFill>
                <a:srgbClr val="438AD7"/>
              </a:solidFill>
            </a:endParaRPr>
          </a:p>
        </p:txBody>
      </p:sp>
      <p:graphicFrame>
        <p:nvGraphicFramePr>
          <p:cNvPr id="1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052785"/>
              </p:ext>
            </p:extLst>
          </p:nvPr>
        </p:nvGraphicFramePr>
        <p:xfrm>
          <a:off x="1619250" y="2005974"/>
          <a:ext cx="600233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4" name="Hoja de cálculo" r:id="rId5" imgW="5724457" imgH="771525" progId="Excel.Sheet.8">
                  <p:embed/>
                </p:oleObj>
              </mc:Choice>
              <mc:Fallback>
                <p:oleObj name="Hoja de cálculo" r:id="rId5" imgW="5724457" imgH="77152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005974"/>
                        <a:ext cx="6002338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5"/>
          <p:cNvSpPr txBox="1">
            <a:spLocks noChangeArrowheads="1"/>
          </p:cNvSpPr>
          <p:nvPr/>
        </p:nvSpPr>
        <p:spPr bwMode="auto">
          <a:xfrm>
            <a:off x="848354" y="2022478"/>
            <a:ext cx="504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1340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s-PE" altLang="es-PE" sz="1800" dirty="0">
                <a:latin typeface="Times New Roman" pitchFamily="18" charset="0"/>
              </a:rPr>
              <a:t>A</a:t>
            </a:r>
          </a:p>
        </p:txBody>
      </p:sp>
      <p:sp>
        <p:nvSpPr>
          <p:cNvPr id="25" name="AutoShape 16"/>
          <p:cNvSpPr>
            <a:spLocks noChangeArrowheads="1"/>
          </p:cNvSpPr>
          <p:nvPr/>
        </p:nvSpPr>
        <p:spPr bwMode="auto">
          <a:xfrm>
            <a:off x="5660037" y="2995166"/>
            <a:ext cx="144462" cy="215900"/>
          </a:xfrm>
          <a:prstGeom prst="upArrow">
            <a:avLst>
              <a:gd name="adj1" fmla="val 50000"/>
              <a:gd name="adj2" fmla="val 37363"/>
            </a:avLst>
          </a:prstGeom>
          <a:solidFill>
            <a:srgbClr val="D1340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charset="0"/>
            </a:endParaRPr>
          </a:p>
        </p:txBody>
      </p:sp>
      <p:sp>
        <p:nvSpPr>
          <p:cNvPr id="26" name="AutoShape 17"/>
          <p:cNvSpPr>
            <a:spLocks noChangeArrowheads="1"/>
          </p:cNvSpPr>
          <p:nvPr/>
        </p:nvSpPr>
        <p:spPr bwMode="auto">
          <a:xfrm>
            <a:off x="7164388" y="2984533"/>
            <a:ext cx="144462" cy="215900"/>
          </a:xfrm>
          <a:prstGeom prst="upArrow">
            <a:avLst>
              <a:gd name="adj1" fmla="val 50000"/>
              <a:gd name="adj2" fmla="val 37363"/>
            </a:avLst>
          </a:prstGeom>
          <a:solidFill>
            <a:srgbClr val="D1340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charset="0"/>
            </a:endParaRPr>
          </a:p>
        </p:txBody>
      </p:sp>
      <p:sp>
        <p:nvSpPr>
          <p:cNvPr id="27" name="object 7"/>
          <p:cNvSpPr txBox="1"/>
          <p:nvPr/>
        </p:nvSpPr>
        <p:spPr>
          <a:xfrm>
            <a:off x="495298" y="1395723"/>
            <a:ext cx="492730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113" indent="-254000">
              <a:lnSpc>
                <a:spcPct val="150000"/>
              </a:lnSpc>
              <a:buClr>
                <a:srgbClr val="0070C0"/>
              </a:buClr>
              <a:buSzPct val="100000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5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.	Se determina</a:t>
            </a:r>
            <a:r>
              <a:rPr lang="es-PE" altLang="es-PE" sz="1600" dirty="0" smtClean="0"/>
              <a:t> </a:t>
            </a:r>
            <a:r>
              <a:rPr lang="es-PE" altLang="es-PE" sz="1600" dirty="0"/>
              <a:t>la posición del </a:t>
            </a:r>
            <a:r>
              <a:rPr lang="es-PE" altLang="es-PE" sz="1600" dirty="0" smtClean="0"/>
              <a:t>nuevo elemento central.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 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372982"/>
              </p:ext>
            </p:extLst>
          </p:nvPr>
        </p:nvGraphicFramePr>
        <p:xfrm>
          <a:off x="3098800" y="3179763"/>
          <a:ext cx="1352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5" name="Ecuación" r:id="rId7" imgW="901440" imgH="393480" progId="Equation.3">
                  <p:embed/>
                </p:oleObj>
              </mc:Choice>
              <mc:Fallback>
                <p:oleObj name="Ecuación" r:id="rId7" imgW="901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3179763"/>
                        <a:ext cx="13525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157560"/>
              </p:ext>
            </p:extLst>
          </p:nvPr>
        </p:nvGraphicFramePr>
        <p:xfrm>
          <a:off x="6023176" y="3317875"/>
          <a:ext cx="989012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6" name="Ecuación" r:id="rId9" imgW="660240" imgH="177480" progId="Equation.3">
                  <p:embed/>
                </p:oleObj>
              </mc:Choice>
              <mc:Fallback>
                <p:oleObj name="Ecuación" r:id="rId9" imgW="6602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3176" y="3317875"/>
                        <a:ext cx="989012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5766267" y="3935278"/>
            <a:ext cx="1336270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79475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401763" indent="-3429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924050" indent="-3429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446338" indent="-3429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903538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360738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817938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275138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Clr>
                <a:srgbClr val="D13409"/>
              </a:buClr>
              <a:buFont typeface="Wingdings" pitchFamily="2" charset="2"/>
              <a:buNone/>
            </a:pPr>
            <a:r>
              <a:rPr lang="es-PE" altLang="es-PE" sz="1600" dirty="0">
                <a:latin typeface="Times New Roman" pitchFamily="18" charset="0"/>
              </a:rPr>
              <a:t>¿ </a:t>
            </a:r>
            <a:r>
              <a:rPr lang="es-PE" altLang="es-PE" sz="1600" dirty="0" smtClean="0">
                <a:latin typeface="Times New Roman" pitchFamily="18" charset="0"/>
              </a:rPr>
              <a:t>40 </a:t>
            </a:r>
            <a:r>
              <a:rPr lang="es-PE" altLang="es-PE" sz="1600" dirty="0">
                <a:solidFill>
                  <a:srgbClr val="FF0000"/>
                </a:solidFill>
                <a:latin typeface="Times New Roman" pitchFamily="18" charset="0"/>
              </a:rPr>
              <a:t>=</a:t>
            </a:r>
            <a:r>
              <a:rPr lang="es-PE" altLang="es-PE" sz="1600" dirty="0">
                <a:latin typeface="Times New Roman" pitchFamily="18" charset="0"/>
              </a:rPr>
              <a:t> </a:t>
            </a:r>
            <a:r>
              <a:rPr lang="es-PE" altLang="es-PE" sz="1600" dirty="0" smtClean="0">
                <a:latin typeface="Times New Roman" pitchFamily="18" charset="0"/>
              </a:rPr>
              <a:t>A</a:t>
            </a:r>
            <a:r>
              <a:rPr lang="es-PE" altLang="es-PE" sz="1600" dirty="0" smtClean="0">
                <a:solidFill>
                  <a:srgbClr val="FF0000"/>
                </a:solidFill>
                <a:latin typeface="Times New Roman" pitchFamily="18" charset="0"/>
              </a:rPr>
              <a:t>[</a:t>
            </a:r>
            <a:r>
              <a:rPr lang="es-PE" altLang="es-PE" sz="1600" dirty="0" smtClean="0">
                <a:latin typeface="Times New Roman" pitchFamily="18" charset="0"/>
              </a:rPr>
              <a:t>6</a:t>
            </a:r>
            <a:r>
              <a:rPr lang="es-PE" altLang="es-PE" sz="1600" dirty="0" smtClean="0">
                <a:solidFill>
                  <a:srgbClr val="FF0000"/>
                </a:solidFill>
                <a:latin typeface="Times New Roman" pitchFamily="18" charset="0"/>
              </a:rPr>
              <a:t>]</a:t>
            </a:r>
            <a:r>
              <a:rPr lang="es-PE" altLang="es-PE" sz="1600" dirty="0" smtClean="0">
                <a:latin typeface="Times New Roman" pitchFamily="18" charset="0"/>
              </a:rPr>
              <a:t> </a:t>
            </a:r>
            <a:r>
              <a:rPr lang="es-PE" altLang="es-PE" sz="1600" dirty="0">
                <a:latin typeface="Times New Roman" pitchFamily="18" charset="0"/>
              </a:rPr>
              <a:t>? </a:t>
            </a:r>
          </a:p>
        </p:txBody>
      </p:sp>
      <p:sp>
        <p:nvSpPr>
          <p:cNvPr id="30" name="object 7"/>
          <p:cNvSpPr txBox="1"/>
          <p:nvPr/>
        </p:nvSpPr>
        <p:spPr>
          <a:xfrm>
            <a:off x="498835" y="3919282"/>
            <a:ext cx="478209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113" indent="-254000">
              <a:lnSpc>
                <a:spcPct val="150000"/>
              </a:lnSpc>
              <a:buClr>
                <a:srgbClr val="0070C0"/>
              </a:buClr>
              <a:buSzPct val="100000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6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.	Se compara el dato buscado con el </a:t>
            </a:r>
            <a:r>
              <a:rPr lang="es-PE" altLang="es-PE" sz="1600" dirty="0" smtClean="0"/>
              <a:t>elemento </a:t>
            </a:r>
            <a:r>
              <a:rPr lang="es-PE" altLang="es-PE" sz="1600" dirty="0"/>
              <a:t>central.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 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31" name="object 7"/>
          <p:cNvSpPr txBox="1"/>
          <p:nvPr/>
        </p:nvSpPr>
        <p:spPr>
          <a:xfrm>
            <a:off x="739855" y="4777017"/>
            <a:ext cx="688173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113" indent="-254000">
              <a:lnSpc>
                <a:spcPct val="150000"/>
              </a:lnSpc>
              <a:buClr>
                <a:srgbClr val="0070C0"/>
              </a:buClr>
              <a:buSzPct val="100000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Como  e</a:t>
            </a:r>
            <a:r>
              <a:rPr lang="es-PE" altLang="es-PE" sz="1600" dirty="0" smtClean="0"/>
              <a:t>l dato </a:t>
            </a:r>
            <a:r>
              <a:rPr lang="es-PE" altLang="es-PE" sz="1600" dirty="0"/>
              <a:t>buscado es </a:t>
            </a:r>
            <a:r>
              <a:rPr lang="es-PE" altLang="es-PE" sz="1600" dirty="0" smtClean="0"/>
              <a:t>igual al valor de la posición 6, se termina la búsqueda.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14" name="Rectangle 5"/>
          <p:cNvSpPr/>
          <p:nvPr/>
        </p:nvSpPr>
        <p:spPr>
          <a:xfrm>
            <a:off x="407875" y="320830"/>
            <a:ext cx="513231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ALGORITMO DE BÚSQUEDA / BÚSQUEDA BINARIA</a:t>
            </a:r>
            <a:endParaRPr lang="en-US" sz="1700" dirty="0">
              <a:solidFill>
                <a:srgbClr val="438AD7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0185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/>
        </p:nvSpPr>
        <p:spPr>
          <a:xfrm>
            <a:off x="411413" y="941082"/>
            <a:ext cx="242748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700" dirty="0" smtClean="0">
                <a:solidFill>
                  <a:srgbClr val="438AD7"/>
                </a:solidFill>
              </a:rPr>
              <a:t>Eficiencia</a:t>
            </a:r>
            <a:endParaRPr lang="es-PE" sz="1700" dirty="0">
              <a:solidFill>
                <a:srgbClr val="438AD7"/>
              </a:solidFill>
            </a:endParaRPr>
          </a:p>
        </p:txBody>
      </p:sp>
      <p:sp>
        <p:nvSpPr>
          <p:cNvPr id="5" name="object 7"/>
          <p:cNvSpPr txBox="1"/>
          <p:nvPr/>
        </p:nvSpPr>
        <p:spPr>
          <a:xfrm>
            <a:off x="495298" y="1395723"/>
            <a:ext cx="590550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La eficiencia se determina por el número de comparaciones a realizar.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11" name="8 CuadroTexto"/>
          <p:cNvSpPr txBox="1">
            <a:spLocks noChangeArrowheads="1"/>
          </p:cNvSpPr>
          <p:nvPr/>
        </p:nvSpPr>
        <p:spPr bwMode="auto">
          <a:xfrm>
            <a:off x="5854695" y="3526382"/>
            <a:ext cx="1657350" cy="369332"/>
          </a:xfrm>
          <a:prstGeom prst="rect">
            <a:avLst/>
          </a:prstGeom>
          <a:solidFill>
            <a:srgbClr val="FFFF00"/>
          </a:solidFill>
          <a:ln w="9525">
            <a:solidFill>
              <a:srgbClr val="0066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PE" altLang="es-PE" sz="1800" i="1">
                <a:latin typeface="Times New Roman" pitchFamily="18" charset="0"/>
                <a:cs typeface="Times New Roman" pitchFamily="18" charset="0"/>
              </a:rPr>
              <a:t>Peor caso</a:t>
            </a:r>
          </a:p>
        </p:txBody>
      </p:sp>
      <p:sp>
        <p:nvSpPr>
          <p:cNvPr id="13" name="9 CuadroTexto"/>
          <p:cNvSpPr txBox="1">
            <a:spLocks noChangeArrowheads="1"/>
          </p:cNvSpPr>
          <p:nvPr/>
        </p:nvSpPr>
        <p:spPr bwMode="auto">
          <a:xfrm>
            <a:off x="5854695" y="2268836"/>
            <a:ext cx="1657350" cy="369332"/>
          </a:xfrm>
          <a:prstGeom prst="rect">
            <a:avLst/>
          </a:prstGeom>
          <a:solidFill>
            <a:srgbClr val="FFFF00"/>
          </a:solidFill>
          <a:ln w="9525">
            <a:solidFill>
              <a:srgbClr val="0066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PE" altLang="es-PE" sz="1800" i="1" dirty="0">
                <a:latin typeface="Times New Roman" pitchFamily="18" charset="0"/>
                <a:cs typeface="Times New Roman" pitchFamily="18" charset="0"/>
              </a:rPr>
              <a:t>Mejor caso</a:t>
            </a:r>
          </a:p>
        </p:txBody>
      </p:sp>
      <p:sp>
        <p:nvSpPr>
          <p:cNvPr id="15" name="object 7"/>
          <p:cNvSpPr txBox="1"/>
          <p:nvPr/>
        </p:nvSpPr>
        <p:spPr>
          <a:xfrm>
            <a:off x="495298" y="2044336"/>
            <a:ext cx="5214386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000" indent="-168275">
              <a:lnSpc>
                <a:spcPct val="150000"/>
              </a:lnSpc>
              <a:buClr>
                <a:srgbClr val="0070C0"/>
              </a:buClr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S</a:t>
            </a:r>
            <a:r>
              <a:rPr lang="es-PE" altLang="es-PE" sz="1600" dirty="0" smtClean="0"/>
              <a:t>i </a:t>
            </a:r>
            <a:r>
              <a:rPr lang="es-PE" altLang="es-PE" sz="1600" dirty="0"/>
              <a:t>el dato buscado se encuentra en la </a:t>
            </a:r>
            <a:r>
              <a:rPr lang="es-PE" altLang="es-PE" sz="1600" dirty="0" smtClean="0"/>
              <a:t>posición central:</a:t>
            </a:r>
          </a:p>
          <a:p>
            <a:pPr marL="180975" indent="-169863">
              <a:lnSpc>
                <a:spcPct val="150000"/>
              </a:lnSpc>
              <a:buClr>
                <a:srgbClr val="0070C0"/>
              </a:buClr>
              <a:buSzPct val="100000"/>
              <a:tabLst>
                <a:tab pos="180975" algn="l"/>
              </a:tabLst>
            </a:pPr>
            <a:r>
              <a:rPr lang="es-PE" altLang="es-PE" sz="1600" dirty="0" smtClean="0"/>
              <a:t>	Sólo </a:t>
            </a:r>
            <a:r>
              <a:rPr lang="es-PE" altLang="es-PE" sz="1600" dirty="0"/>
              <a:t>se necesitará hacer una </a:t>
            </a:r>
            <a:r>
              <a:rPr lang="es-PE" altLang="es-PE" sz="1600" dirty="0" smtClean="0"/>
              <a:t>comparación.</a:t>
            </a: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80000" indent="-168275">
              <a:lnSpc>
                <a:spcPct val="150000"/>
              </a:lnSpc>
              <a:buClr>
                <a:srgbClr val="0070C0"/>
              </a:buClr>
              <a:buSzPct val="100000"/>
              <a:buFont typeface="Arial"/>
              <a:buChar char="•"/>
              <a:tabLst>
                <a:tab pos="121285" algn="l"/>
              </a:tabLst>
            </a:pPr>
            <a:endParaRPr lang="es-PE" altLang="es-PE" sz="1600" dirty="0" smtClean="0"/>
          </a:p>
          <a:p>
            <a:pPr marL="180000" indent="-168275">
              <a:lnSpc>
                <a:spcPct val="150000"/>
              </a:lnSpc>
              <a:buClr>
                <a:srgbClr val="0070C0"/>
              </a:buClr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altLang="es-PE" sz="1600" dirty="0" smtClean="0"/>
              <a:t>Si </a:t>
            </a:r>
            <a:r>
              <a:rPr lang="es-PE" altLang="es-PE" sz="1600" dirty="0"/>
              <a:t>el dato buscado se encuentra en </a:t>
            </a:r>
            <a:r>
              <a:rPr lang="es-PE" altLang="es-PE" sz="1600" dirty="0" smtClean="0"/>
              <a:t>uno de los extremos ó</a:t>
            </a:r>
          </a:p>
          <a:p>
            <a:pPr marL="180975" indent="-169863">
              <a:lnSpc>
                <a:spcPct val="150000"/>
              </a:lnSpc>
              <a:buClr>
                <a:srgbClr val="0070C0"/>
              </a:buClr>
              <a:buSzPct val="100000"/>
              <a:tabLst>
                <a:tab pos="180975" algn="l"/>
              </a:tabLst>
            </a:pPr>
            <a:r>
              <a:rPr lang="es-PE" altLang="es-PE" sz="1600" dirty="0" smtClean="0"/>
              <a:t>	si </a:t>
            </a:r>
            <a:r>
              <a:rPr lang="es-PE" altLang="es-PE" sz="1600" dirty="0"/>
              <a:t>este no se encuentra en el </a:t>
            </a:r>
            <a:r>
              <a:rPr lang="es-PE" altLang="es-PE" sz="1600" dirty="0" smtClean="0"/>
              <a:t>Vector:</a:t>
            </a:r>
          </a:p>
          <a:p>
            <a:pPr marL="180975" indent="-169863">
              <a:lnSpc>
                <a:spcPct val="150000"/>
              </a:lnSpc>
              <a:buClr>
                <a:srgbClr val="0070C0"/>
              </a:buClr>
              <a:buSzPct val="100000"/>
              <a:tabLst>
                <a:tab pos="180975" algn="l"/>
              </a:tabLst>
            </a:pPr>
            <a:r>
              <a:rPr lang="es-PE" altLang="es-PE" sz="1600" dirty="0"/>
              <a:t>	</a:t>
            </a:r>
            <a:r>
              <a:rPr lang="es-PE" altLang="es-PE" sz="1600" dirty="0" smtClean="0"/>
              <a:t>El número aproximado de comparaciones será: </a:t>
            </a:r>
            <a:r>
              <a:rPr lang="es-PE" altLang="es-PE" sz="1600" dirty="0" smtClean="0">
                <a:solidFill>
                  <a:srgbClr val="D13409"/>
                </a:solidFill>
              </a:rPr>
              <a:t>log</a:t>
            </a:r>
            <a:r>
              <a:rPr lang="es-PE" altLang="es-PE" sz="1600" baseline="-25000" dirty="0" smtClean="0"/>
              <a:t>2</a:t>
            </a:r>
            <a:r>
              <a:rPr lang="es-PE" altLang="es-PE" sz="1600" dirty="0" smtClean="0">
                <a:solidFill>
                  <a:srgbClr val="D13409"/>
                </a:solidFill>
              </a:rPr>
              <a:t>n</a:t>
            </a:r>
            <a:endParaRPr lang="es-PE" altLang="es-PE" sz="1600" dirty="0" smtClean="0"/>
          </a:p>
        </p:txBody>
      </p:sp>
      <p:sp>
        <p:nvSpPr>
          <p:cNvPr id="8" name="Rectangle 5"/>
          <p:cNvSpPr/>
          <p:nvPr/>
        </p:nvSpPr>
        <p:spPr>
          <a:xfrm>
            <a:off x="407875" y="320830"/>
            <a:ext cx="513231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ALGORITMO DE BÚSQUEDA / BÚSQUEDA BINARIA</a:t>
            </a:r>
            <a:endParaRPr lang="en-US" sz="1700" dirty="0">
              <a:solidFill>
                <a:srgbClr val="438AD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453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ALGORITMOS DE ORDENAMIENTO</a:t>
            </a: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221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ALGORITMOS DE ORDENAMIENTO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495298" y="810908"/>
            <a:ext cx="2970916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000" indent="-168275">
              <a:lnSpc>
                <a:spcPct val="150000"/>
              </a:lnSpc>
              <a:buClr>
                <a:srgbClr val="0070C0"/>
              </a:buClr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Ordenamiento Burbuja</a:t>
            </a:r>
          </a:p>
          <a:p>
            <a:pPr marL="180000" indent="-168275">
              <a:lnSpc>
                <a:spcPct val="150000"/>
              </a:lnSpc>
              <a:buClr>
                <a:srgbClr val="0070C0"/>
              </a:buClr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Ordenamiento Quick </a:t>
            </a:r>
            <a:r>
              <a:rPr lang="es-PE" sz="1600" spc="-10" dirty="0" err="1" smtClean="0">
                <a:solidFill>
                  <a:srgbClr val="262626"/>
                </a:solidFill>
                <a:cs typeface="Source Sans Pro"/>
              </a:rPr>
              <a:t>Sort</a:t>
            </a: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80000" indent="-168275">
              <a:lnSpc>
                <a:spcPct val="150000"/>
              </a:lnSpc>
              <a:buClr>
                <a:srgbClr val="0070C0"/>
              </a:buClr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Ordenamiento Shell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028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648598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ALGORITMO DE ORDENAMIENTO / ORDENAMIENTO BURBUJA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411413" y="941082"/>
            <a:ext cx="242748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700" dirty="0" smtClean="0">
                <a:solidFill>
                  <a:srgbClr val="438AD7"/>
                </a:solidFill>
              </a:rPr>
              <a:t>Descripción</a:t>
            </a:r>
            <a:endParaRPr lang="es-PE" sz="1700" dirty="0">
              <a:solidFill>
                <a:srgbClr val="438AD7"/>
              </a:solidFill>
            </a:endParaRPr>
          </a:p>
        </p:txBody>
      </p:sp>
      <p:sp>
        <p:nvSpPr>
          <p:cNvPr id="5" name="object 7"/>
          <p:cNvSpPr txBox="1"/>
          <p:nvPr/>
        </p:nvSpPr>
        <p:spPr>
          <a:xfrm>
            <a:off x="495298" y="1395723"/>
            <a:ext cx="757481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Para implementar este algoritmo es necesario recorrer el Vector varias veces.</a:t>
            </a:r>
          </a:p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El proceso de recorrer el Vector se llama rueda ó ronda.</a:t>
            </a:r>
          </a:p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Así, el ordenamiento se realiza en varias </a:t>
            </a:r>
            <a:r>
              <a:rPr lang="es-PE" sz="1600" b="1" spc="-10" dirty="0" smtClean="0">
                <a:solidFill>
                  <a:srgbClr val="262626"/>
                </a:solidFill>
                <a:cs typeface="Source Sans Pro"/>
              </a:rPr>
              <a:t>ruedas de comparaciones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  <p:graphicFrame>
        <p:nvGraphicFramePr>
          <p:cNvPr id="11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761115"/>
              </p:ext>
            </p:extLst>
          </p:nvPr>
        </p:nvGraphicFramePr>
        <p:xfrm>
          <a:off x="2700338" y="3153883"/>
          <a:ext cx="3824287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5" name="Hoja de cálculo" r:id="rId5" imgW="3581400" imgH="771525" progId="Excel.Sheet.8">
                  <p:embed/>
                </p:oleObj>
              </mc:Choice>
              <mc:Fallback>
                <p:oleObj name="Hoja de cálculo" r:id="rId5" imgW="3581400" imgH="77152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153883"/>
                        <a:ext cx="3824287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5"/>
          <p:cNvSpPr txBox="1">
            <a:spLocks noChangeArrowheads="1"/>
          </p:cNvSpPr>
          <p:nvPr/>
        </p:nvSpPr>
        <p:spPr bwMode="auto">
          <a:xfrm>
            <a:off x="1890388" y="3170842"/>
            <a:ext cx="504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1340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s-PE" altLang="es-PE" sz="1800" dirty="0">
                <a:latin typeface="Times New Roman" pitchFamily="18" charset="0"/>
              </a:rPr>
              <a:t>A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12087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/>
        </p:nvSpPr>
        <p:spPr>
          <a:xfrm>
            <a:off x="411413" y="941082"/>
            <a:ext cx="134295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700" dirty="0" smtClean="0">
                <a:solidFill>
                  <a:srgbClr val="438AD7"/>
                </a:solidFill>
              </a:rPr>
              <a:t>Descripción</a:t>
            </a:r>
            <a:endParaRPr lang="es-PE" sz="1700" dirty="0">
              <a:solidFill>
                <a:srgbClr val="438AD7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25781" y="4583606"/>
            <a:ext cx="3104229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rgbClr val="D13409"/>
              </a:buClr>
              <a:buFont typeface="Arial" charset="0"/>
              <a:buNone/>
            </a:pPr>
            <a:r>
              <a:rPr lang="es-PE" altLang="es-PE" sz="1600" i="1" dirty="0">
                <a:latin typeface="Times New Roman" pitchFamily="18" charset="0"/>
              </a:rPr>
              <a:t>Número de comparaciones</a:t>
            </a:r>
            <a:r>
              <a:rPr lang="es-PE" altLang="es-PE" sz="1600" i="1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es-PE" altLang="es-PE" sz="1600" i="1" dirty="0">
                <a:latin typeface="Times New Roman" pitchFamily="18" charset="0"/>
              </a:rPr>
              <a:t>  n </a:t>
            </a:r>
            <a:r>
              <a:rPr lang="es-PE" altLang="es-PE" sz="1600" i="1" dirty="0">
                <a:solidFill>
                  <a:srgbClr val="FF0000"/>
                </a:solidFill>
                <a:latin typeface="Times New Roman" pitchFamily="18" charset="0"/>
              </a:rPr>
              <a:t>-</a:t>
            </a:r>
            <a:r>
              <a:rPr lang="es-PE" altLang="es-PE" sz="1600" i="1" dirty="0">
                <a:latin typeface="Times New Roman" pitchFamily="18" charset="0"/>
              </a:rPr>
              <a:t> 1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15148" y="1870341"/>
            <a:ext cx="775065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PE" altLang="es-PE" sz="1600" dirty="0">
                <a:latin typeface="+mn-lt"/>
              </a:rPr>
              <a:t>Se compara el primer elemento del Vector con los demás elementos. Cada vez que se encuentra un elemento mayor al elemento de la posición </a:t>
            </a:r>
            <a:r>
              <a:rPr lang="es-PE" altLang="es-PE" sz="1600" dirty="0">
                <a:solidFill>
                  <a:srgbClr val="0070C0"/>
                </a:solidFill>
                <a:latin typeface="+mn-lt"/>
              </a:rPr>
              <a:t>0</a:t>
            </a:r>
            <a:r>
              <a:rPr lang="es-PE" altLang="es-PE" sz="1600" dirty="0">
                <a:latin typeface="+mn-lt"/>
              </a:rPr>
              <a:t>,  se intercambian sus valores.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867226" y="3626725"/>
            <a:ext cx="6734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1340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s-PE" altLang="es-PE" sz="1600" dirty="0">
                <a:latin typeface="Times New Roman" pitchFamily="18" charset="0"/>
              </a:rPr>
              <a:t>A</a:t>
            </a:r>
            <a:r>
              <a:rPr lang="es-PE" altLang="es-PE" sz="1600" dirty="0">
                <a:solidFill>
                  <a:srgbClr val="FF0000"/>
                </a:solidFill>
                <a:latin typeface="Times New Roman" pitchFamily="18" charset="0"/>
              </a:rPr>
              <a:t>[</a:t>
            </a:r>
            <a:r>
              <a:rPr lang="es-PE" altLang="es-PE" sz="1600" dirty="0">
                <a:latin typeface="Times New Roman" pitchFamily="18" charset="0"/>
              </a:rPr>
              <a:t>0</a:t>
            </a:r>
            <a:r>
              <a:rPr lang="es-PE" altLang="es-PE" sz="1600" dirty="0">
                <a:solidFill>
                  <a:srgbClr val="FF0000"/>
                </a:solidFill>
                <a:latin typeface="Times New Roman" pitchFamily="18" charset="0"/>
              </a:rPr>
              <a:t>]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745122" y="2904743"/>
            <a:ext cx="7921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1340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s-PE" altLang="es-PE" sz="1600">
                <a:latin typeface="Times New Roman" pitchFamily="18" charset="0"/>
              </a:rPr>
              <a:t>A</a:t>
            </a:r>
            <a:r>
              <a:rPr lang="es-PE" altLang="es-PE" sz="1600">
                <a:solidFill>
                  <a:srgbClr val="FF0000"/>
                </a:solidFill>
                <a:latin typeface="Times New Roman" pitchFamily="18" charset="0"/>
              </a:rPr>
              <a:t>[</a:t>
            </a:r>
            <a:r>
              <a:rPr lang="es-PE" altLang="es-PE" sz="1600">
                <a:latin typeface="Times New Roman" pitchFamily="18" charset="0"/>
              </a:rPr>
              <a:t>1</a:t>
            </a:r>
            <a:r>
              <a:rPr lang="es-PE" altLang="es-PE" sz="1600">
                <a:solidFill>
                  <a:srgbClr val="FF0000"/>
                </a:solidFill>
                <a:latin typeface="Times New Roman" pitchFamily="18" charset="0"/>
              </a:rPr>
              <a:t>]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4745122" y="3336543"/>
            <a:ext cx="7921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1340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s-PE" altLang="es-PE" sz="1600">
                <a:latin typeface="Times New Roman" pitchFamily="18" charset="0"/>
              </a:rPr>
              <a:t>A</a:t>
            </a:r>
            <a:r>
              <a:rPr lang="es-PE" altLang="es-PE" sz="1600">
                <a:solidFill>
                  <a:srgbClr val="FF0000"/>
                </a:solidFill>
                <a:latin typeface="Times New Roman" pitchFamily="18" charset="0"/>
              </a:rPr>
              <a:t>[</a:t>
            </a:r>
            <a:r>
              <a:rPr lang="es-PE" altLang="es-PE" sz="1600">
                <a:latin typeface="Times New Roman" pitchFamily="18" charset="0"/>
              </a:rPr>
              <a:t>2</a:t>
            </a:r>
            <a:r>
              <a:rPr lang="es-PE" altLang="es-PE" sz="1600">
                <a:solidFill>
                  <a:srgbClr val="FF0000"/>
                </a:solidFill>
                <a:latin typeface="Times New Roman" pitchFamily="18" charset="0"/>
              </a:rPr>
              <a:t>]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4745122" y="4304918"/>
            <a:ext cx="9350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1340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s-PE" altLang="es-PE" sz="1600">
                <a:latin typeface="Times New Roman" pitchFamily="18" charset="0"/>
              </a:rPr>
              <a:t>A</a:t>
            </a:r>
            <a:r>
              <a:rPr lang="es-PE" altLang="es-PE" sz="1600">
                <a:solidFill>
                  <a:srgbClr val="FF0000"/>
                </a:solidFill>
                <a:latin typeface="Times New Roman" pitchFamily="18" charset="0"/>
              </a:rPr>
              <a:t>[</a:t>
            </a:r>
            <a:r>
              <a:rPr lang="es-PE" altLang="es-PE" sz="1600">
                <a:latin typeface="Times New Roman" pitchFamily="18" charset="0"/>
              </a:rPr>
              <a:t>n-1</a:t>
            </a:r>
            <a:r>
              <a:rPr lang="es-PE" altLang="es-PE" sz="1600">
                <a:solidFill>
                  <a:srgbClr val="FF0000"/>
                </a:solidFill>
                <a:latin typeface="Times New Roman" pitchFamily="18" charset="0"/>
              </a:rPr>
              <a:t>]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4745122" y="3800093"/>
            <a:ext cx="9350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1340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s-PE" altLang="es-PE" sz="1600">
                <a:latin typeface="Times New Roman" pitchFamily="18" charset="0"/>
              </a:rPr>
              <a:t>……</a:t>
            </a:r>
            <a:endParaRPr lang="es-PE" altLang="es-PE" sz="1600">
              <a:solidFill>
                <a:srgbClr val="FF0000"/>
              </a:solidFill>
              <a:latin typeface="Times New Roman" pitchFamily="18" charset="0"/>
            </a:endParaRPr>
          </a:p>
        </p:txBody>
      </p:sp>
      <p:cxnSp>
        <p:nvCxnSpPr>
          <p:cNvPr id="18" name="17 Conector recto de flecha"/>
          <p:cNvCxnSpPr/>
          <p:nvPr/>
        </p:nvCxnSpPr>
        <p:spPr>
          <a:xfrm flipV="1">
            <a:off x="3521159" y="3192081"/>
            <a:ext cx="1150938" cy="392112"/>
          </a:xfrm>
          <a:prstGeom prst="straightConnector1">
            <a:avLst/>
          </a:prstGeom>
          <a:ln>
            <a:solidFill>
              <a:srgbClr val="0066C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endCxn id="14" idx="1"/>
          </p:cNvCxnSpPr>
          <p:nvPr/>
        </p:nvCxnSpPr>
        <p:spPr>
          <a:xfrm flipV="1">
            <a:off x="3521159" y="3505820"/>
            <a:ext cx="1223963" cy="294274"/>
          </a:xfrm>
          <a:prstGeom prst="straightConnector1">
            <a:avLst/>
          </a:prstGeom>
          <a:ln>
            <a:solidFill>
              <a:srgbClr val="0066C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endCxn id="16" idx="1"/>
          </p:cNvCxnSpPr>
          <p:nvPr/>
        </p:nvCxnSpPr>
        <p:spPr>
          <a:xfrm>
            <a:off x="3521159" y="4000118"/>
            <a:ext cx="1223963" cy="474077"/>
          </a:xfrm>
          <a:prstGeom prst="straightConnector1">
            <a:avLst/>
          </a:prstGeom>
          <a:ln>
            <a:solidFill>
              <a:srgbClr val="0066C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5"/>
          <p:cNvSpPr/>
          <p:nvPr/>
        </p:nvSpPr>
        <p:spPr>
          <a:xfrm>
            <a:off x="404318" y="1423105"/>
            <a:ext cx="126499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700" dirty="0" smtClean="0"/>
              <a:t>Rueda</a:t>
            </a:r>
            <a:r>
              <a:rPr lang="es-PE" sz="1700" dirty="0" smtClean="0">
                <a:solidFill>
                  <a:srgbClr val="438AD7"/>
                </a:solidFill>
              </a:rPr>
              <a:t>  1</a:t>
            </a:r>
            <a:endParaRPr lang="es-PE" sz="1700" dirty="0">
              <a:solidFill>
                <a:srgbClr val="438AD7"/>
              </a:solidFill>
            </a:endParaRPr>
          </a:p>
        </p:txBody>
      </p:sp>
      <p:sp>
        <p:nvSpPr>
          <p:cNvPr id="15" name="Rectangle 5"/>
          <p:cNvSpPr/>
          <p:nvPr/>
        </p:nvSpPr>
        <p:spPr>
          <a:xfrm>
            <a:off x="407875" y="320830"/>
            <a:ext cx="648598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ALGORITMO DE ORDENAMIENTO / ORDENAMIENTO BURBUJA</a:t>
            </a:r>
            <a:endParaRPr lang="en-US" sz="1700" dirty="0">
              <a:solidFill>
                <a:srgbClr val="438AD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813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/>
        </p:nvSpPr>
        <p:spPr>
          <a:xfrm>
            <a:off x="411413" y="941082"/>
            <a:ext cx="134295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700" dirty="0" smtClean="0">
                <a:solidFill>
                  <a:srgbClr val="438AD7"/>
                </a:solidFill>
              </a:rPr>
              <a:t>Descripción</a:t>
            </a:r>
            <a:endParaRPr lang="es-PE" sz="1700" dirty="0">
              <a:solidFill>
                <a:srgbClr val="438AD7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25781" y="4583606"/>
            <a:ext cx="3104229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rgbClr val="D13409"/>
              </a:buClr>
              <a:buFont typeface="Arial" charset="0"/>
              <a:buNone/>
            </a:pPr>
            <a:r>
              <a:rPr lang="es-PE" altLang="es-PE" sz="1600" i="1" dirty="0">
                <a:latin typeface="Times New Roman" pitchFamily="18" charset="0"/>
              </a:rPr>
              <a:t>Número de comparaciones</a:t>
            </a:r>
            <a:r>
              <a:rPr lang="es-PE" altLang="es-PE" sz="1600" i="1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es-PE" altLang="es-PE" sz="1600" i="1" dirty="0">
                <a:latin typeface="Times New Roman" pitchFamily="18" charset="0"/>
              </a:rPr>
              <a:t>  n </a:t>
            </a:r>
            <a:r>
              <a:rPr lang="es-PE" altLang="es-PE" sz="1600" i="1" dirty="0">
                <a:solidFill>
                  <a:srgbClr val="FF0000"/>
                </a:solidFill>
                <a:latin typeface="Times New Roman" pitchFamily="18" charset="0"/>
              </a:rPr>
              <a:t>-</a:t>
            </a:r>
            <a:r>
              <a:rPr lang="es-PE" altLang="es-PE" sz="1600" i="1" dirty="0">
                <a:latin typeface="Times New Roman" pitchFamily="18" charset="0"/>
              </a:rPr>
              <a:t> </a:t>
            </a:r>
            <a:r>
              <a:rPr lang="es-PE" altLang="es-PE" sz="1600" i="1" dirty="0" smtClean="0">
                <a:latin typeface="Times New Roman" pitchFamily="18" charset="0"/>
              </a:rPr>
              <a:t>2</a:t>
            </a:r>
            <a:endParaRPr lang="es-PE" altLang="es-PE" sz="1600" i="1" dirty="0">
              <a:latin typeface="Times New Roman" pitchFamily="1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15148" y="1870341"/>
            <a:ext cx="775065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PE" altLang="es-PE" sz="1600" dirty="0">
                <a:latin typeface="+mn-lt"/>
              </a:rPr>
              <a:t>Se compara el </a:t>
            </a:r>
            <a:r>
              <a:rPr lang="es-PE" altLang="es-PE" sz="1600" dirty="0" smtClean="0">
                <a:latin typeface="+mn-lt"/>
              </a:rPr>
              <a:t>segundo </a:t>
            </a:r>
            <a:r>
              <a:rPr lang="es-PE" altLang="es-PE" sz="1600" dirty="0">
                <a:latin typeface="+mn-lt"/>
              </a:rPr>
              <a:t>elemento del Vector con los demás elementos. Cada vez que se encuentra un elemento mayor al elemento de la posición </a:t>
            </a:r>
            <a:r>
              <a:rPr lang="es-PE" altLang="es-PE" sz="1600" dirty="0" smtClean="0">
                <a:solidFill>
                  <a:srgbClr val="0070C0"/>
                </a:solidFill>
                <a:latin typeface="+mn-lt"/>
              </a:rPr>
              <a:t>1</a:t>
            </a:r>
            <a:r>
              <a:rPr lang="es-PE" altLang="es-PE" sz="1600" dirty="0" smtClean="0">
                <a:latin typeface="+mn-lt"/>
              </a:rPr>
              <a:t>,  </a:t>
            </a:r>
            <a:r>
              <a:rPr lang="es-PE" altLang="es-PE" sz="1600" dirty="0">
                <a:latin typeface="+mn-lt"/>
              </a:rPr>
              <a:t>se intercambian sus valores.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867226" y="3626725"/>
            <a:ext cx="6734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1340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s-PE" altLang="es-PE" sz="1600" dirty="0" smtClean="0">
                <a:latin typeface="Times New Roman" pitchFamily="18" charset="0"/>
              </a:rPr>
              <a:t>A</a:t>
            </a:r>
            <a:r>
              <a:rPr lang="es-PE" altLang="es-PE" sz="1600" dirty="0" smtClean="0">
                <a:solidFill>
                  <a:srgbClr val="FF0000"/>
                </a:solidFill>
                <a:latin typeface="Times New Roman" pitchFamily="18" charset="0"/>
              </a:rPr>
              <a:t>[</a:t>
            </a:r>
            <a:r>
              <a:rPr lang="es-PE" altLang="es-PE" sz="1600" dirty="0" smtClean="0">
                <a:latin typeface="Times New Roman" pitchFamily="18" charset="0"/>
              </a:rPr>
              <a:t>1</a:t>
            </a:r>
            <a:r>
              <a:rPr lang="es-PE" altLang="es-PE" sz="1600" dirty="0" smtClean="0">
                <a:solidFill>
                  <a:srgbClr val="FF0000"/>
                </a:solidFill>
                <a:latin typeface="Times New Roman" pitchFamily="18" charset="0"/>
              </a:rPr>
              <a:t>]</a:t>
            </a:r>
            <a:endParaRPr lang="es-PE" altLang="es-PE" sz="16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745122" y="2904743"/>
            <a:ext cx="67748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1340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s-PE" altLang="es-PE" sz="1600" dirty="0" smtClean="0">
                <a:latin typeface="Times New Roman" pitchFamily="18" charset="0"/>
              </a:rPr>
              <a:t>A</a:t>
            </a:r>
            <a:r>
              <a:rPr lang="es-PE" altLang="es-PE" sz="1600" dirty="0" smtClean="0">
                <a:solidFill>
                  <a:srgbClr val="FF0000"/>
                </a:solidFill>
                <a:latin typeface="Times New Roman" pitchFamily="18" charset="0"/>
              </a:rPr>
              <a:t>[</a:t>
            </a:r>
            <a:r>
              <a:rPr lang="es-PE" altLang="es-PE" sz="1600" dirty="0" smtClean="0">
                <a:latin typeface="Times New Roman" pitchFamily="18" charset="0"/>
              </a:rPr>
              <a:t>2</a:t>
            </a:r>
            <a:r>
              <a:rPr lang="es-PE" altLang="es-PE" sz="1600" dirty="0" smtClean="0">
                <a:solidFill>
                  <a:srgbClr val="FF0000"/>
                </a:solidFill>
                <a:latin typeface="Times New Roman" pitchFamily="18" charset="0"/>
              </a:rPr>
              <a:t>]</a:t>
            </a:r>
            <a:endParaRPr lang="es-PE" altLang="es-PE" sz="16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4745122" y="3336543"/>
            <a:ext cx="67748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1340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s-PE" altLang="es-PE" sz="1600" dirty="0" smtClean="0">
                <a:latin typeface="Times New Roman" pitchFamily="18" charset="0"/>
              </a:rPr>
              <a:t>A</a:t>
            </a:r>
            <a:r>
              <a:rPr lang="es-PE" altLang="es-PE" sz="1600" dirty="0" smtClean="0">
                <a:solidFill>
                  <a:srgbClr val="FF0000"/>
                </a:solidFill>
                <a:latin typeface="Times New Roman" pitchFamily="18" charset="0"/>
              </a:rPr>
              <a:t>[</a:t>
            </a:r>
            <a:r>
              <a:rPr lang="es-PE" altLang="es-PE" sz="1600" dirty="0" smtClean="0">
                <a:latin typeface="Times New Roman" pitchFamily="18" charset="0"/>
              </a:rPr>
              <a:t>3</a:t>
            </a:r>
            <a:r>
              <a:rPr lang="es-PE" altLang="es-PE" sz="1600" dirty="0" smtClean="0">
                <a:solidFill>
                  <a:srgbClr val="FF0000"/>
                </a:solidFill>
                <a:latin typeface="Times New Roman" pitchFamily="18" charset="0"/>
              </a:rPr>
              <a:t>]</a:t>
            </a:r>
            <a:endParaRPr lang="es-PE" altLang="es-PE" sz="16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4745122" y="4304918"/>
            <a:ext cx="9350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1340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s-PE" altLang="es-PE" sz="1600">
                <a:latin typeface="Times New Roman" pitchFamily="18" charset="0"/>
              </a:rPr>
              <a:t>A</a:t>
            </a:r>
            <a:r>
              <a:rPr lang="es-PE" altLang="es-PE" sz="1600">
                <a:solidFill>
                  <a:srgbClr val="FF0000"/>
                </a:solidFill>
                <a:latin typeface="Times New Roman" pitchFamily="18" charset="0"/>
              </a:rPr>
              <a:t>[</a:t>
            </a:r>
            <a:r>
              <a:rPr lang="es-PE" altLang="es-PE" sz="1600">
                <a:latin typeface="Times New Roman" pitchFamily="18" charset="0"/>
              </a:rPr>
              <a:t>n-1</a:t>
            </a:r>
            <a:r>
              <a:rPr lang="es-PE" altLang="es-PE" sz="1600">
                <a:solidFill>
                  <a:srgbClr val="FF0000"/>
                </a:solidFill>
                <a:latin typeface="Times New Roman" pitchFamily="18" charset="0"/>
              </a:rPr>
              <a:t>]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4745122" y="3800093"/>
            <a:ext cx="9350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1340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s-PE" altLang="es-PE" sz="1600">
                <a:latin typeface="Times New Roman" pitchFamily="18" charset="0"/>
              </a:rPr>
              <a:t>……</a:t>
            </a:r>
            <a:endParaRPr lang="es-PE" altLang="es-PE" sz="1600">
              <a:solidFill>
                <a:srgbClr val="FF0000"/>
              </a:solidFill>
              <a:latin typeface="Times New Roman" pitchFamily="18" charset="0"/>
            </a:endParaRPr>
          </a:p>
        </p:txBody>
      </p:sp>
      <p:cxnSp>
        <p:nvCxnSpPr>
          <p:cNvPr id="18" name="17 Conector recto de flecha"/>
          <p:cNvCxnSpPr/>
          <p:nvPr/>
        </p:nvCxnSpPr>
        <p:spPr>
          <a:xfrm flipV="1">
            <a:off x="3521159" y="3192081"/>
            <a:ext cx="1150938" cy="392112"/>
          </a:xfrm>
          <a:prstGeom prst="straightConnector1">
            <a:avLst/>
          </a:prstGeom>
          <a:ln>
            <a:solidFill>
              <a:srgbClr val="0066C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endCxn id="14" idx="1"/>
          </p:cNvCxnSpPr>
          <p:nvPr/>
        </p:nvCxnSpPr>
        <p:spPr>
          <a:xfrm flipV="1">
            <a:off x="3521159" y="3505820"/>
            <a:ext cx="1223963" cy="294274"/>
          </a:xfrm>
          <a:prstGeom prst="straightConnector1">
            <a:avLst/>
          </a:prstGeom>
          <a:ln>
            <a:solidFill>
              <a:srgbClr val="0066C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endCxn id="16" idx="1"/>
          </p:cNvCxnSpPr>
          <p:nvPr/>
        </p:nvCxnSpPr>
        <p:spPr>
          <a:xfrm>
            <a:off x="3521159" y="4000118"/>
            <a:ext cx="1223963" cy="474077"/>
          </a:xfrm>
          <a:prstGeom prst="straightConnector1">
            <a:avLst/>
          </a:prstGeom>
          <a:ln>
            <a:solidFill>
              <a:srgbClr val="0066C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5"/>
          <p:cNvSpPr/>
          <p:nvPr/>
        </p:nvSpPr>
        <p:spPr>
          <a:xfrm>
            <a:off x="404318" y="1423105"/>
            <a:ext cx="126499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700" dirty="0" smtClean="0"/>
              <a:t>Rueda</a:t>
            </a:r>
            <a:r>
              <a:rPr lang="es-PE" sz="1700" dirty="0" smtClean="0">
                <a:solidFill>
                  <a:srgbClr val="438AD7"/>
                </a:solidFill>
              </a:rPr>
              <a:t>  2</a:t>
            </a:r>
            <a:endParaRPr lang="es-PE" sz="1700" dirty="0">
              <a:solidFill>
                <a:srgbClr val="438AD7"/>
              </a:solidFill>
            </a:endParaRPr>
          </a:p>
        </p:txBody>
      </p:sp>
      <p:sp>
        <p:nvSpPr>
          <p:cNvPr id="15" name="Rectangle 5"/>
          <p:cNvSpPr/>
          <p:nvPr/>
        </p:nvSpPr>
        <p:spPr>
          <a:xfrm>
            <a:off x="407875" y="320830"/>
            <a:ext cx="648598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ALGORITMO DE ORDENAMIENTO / ORDENAMIENTO BURBUJA</a:t>
            </a:r>
            <a:endParaRPr lang="en-US" sz="1700" dirty="0">
              <a:solidFill>
                <a:srgbClr val="438AD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723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/>
        </p:nvSpPr>
        <p:spPr>
          <a:xfrm>
            <a:off x="411413" y="941082"/>
            <a:ext cx="134295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700" dirty="0" smtClean="0">
                <a:solidFill>
                  <a:srgbClr val="438AD7"/>
                </a:solidFill>
              </a:rPr>
              <a:t>Descripción</a:t>
            </a:r>
            <a:endParaRPr lang="es-PE" sz="1700" dirty="0">
              <a:solidFill>
                <a:srgbClr val="438AD7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25781" y="4583606"/>
            <a:ext cx="3104229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rgbClr val="D13409"/>
              </a:buClr>
              <a:buFont typeface="Arial" charset="0"/>
              <a:buNone/>
            </a:pPr>
            <a:r>
              <a:rPr lang="es-PE" altLang="es-PE" sz="1600" i="1" dirty="0">
                <a:latin typeface="Times New Roman" pitchFamily="18" charset="0"/>
              </a:rPr>
              <a:t>Número de comparaciones</a:t>
            </a:r>
            <a:r>
              <a:rPr lang="es-PE" altLang="es-PE" sz="1600" i="1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es-PE" altLang="es-PE" sz="1600" i="1" dirty="0">
                <a:latin typeface="Times New Roman" pitchFamily="18" charset="0"/>
              </a:rPr>
              <a:t>  n </a:t>
            </a:r>
            <a:r>
              <a:rPr lang="es-PE" altLang="es-PE" sz="1600" i="1" dirty="0">
                <a:solidFill>
                  <a:srgbClr val="FF0000"/>
                </a:solidFill>
                <a:latin typeface="Times New Roman" pitchFamily="18" charset="0"/>
              </a:rPr>
              <a:t>-</a:t>
            </a:r>
            <a:r>
              <a:rPr lang="es-PE" altLang="es-PE" sz="1600" i="1" dirty="0">
                <a:latin typeface="Times New Roman" pitchFamily="18" charset="0"/>
              </a:rPr>
              <a:t> </a:t>
            </a:r>
            <a:r>
              <a:rPr lang="es-PE" altLang="es-PE" sz="1600" i="1" dirty="0" smtClean="0">
                <a:latin typeface="Times New Roman" pitchFamily="18" charset="0"/>
              </a:rPr>
              <a:t>3</a:t>
            </a:r>
            <a:endParaRPr lang="es-PE" altLang="es-PE" sz="1600" i="1" dirty="0">
              <a:latin typeface="Times New Roman" pitchFamily="1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15148" y="1870341"/>
            <a:ext cx="775065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PE" altLang="es-PE" sz="1600" dirty="0">
                <a:latin typeface="+mn-lt"/>
              </a:rPr>
              <a:t>Se compara el </a:t>
            </a:r>
            <a:r>
              <a:rPr lang="es-PE" altLang="es-PE" sz="1600" dirty="0" smtClean="0">
                <a:latin typeface="+mn-lt"/>
              </a:rPr>
              <a:t>tercer </a:t>
            </a:r>
            <a:r>
              <a:rPr lang="es-PE" altLang="es-PE" sz="1600" dirty="0">
                <a:latin typeface="+mn-lt"/>
              </a:rPr>
              <a:t>elemento del Vector con los demás elementos. Cada vez que se encuentra un elemento mayor al elemento de la posición </a:t>
            </a:r>
            <a:r>
              <a:rPr lang="es-PE" altLang="es-PE" sz="1600" dirty="0" smtClean="0">
                <a:solidFill>
                  <a:srgbClr val="0070C0"/>
                </a:solidFill>
                <a:latin typeface="+mn-lt"/>
              </a:rPr>
              <a:t>2</a:t>
            </a:r>
            <a:r>
              <a:rPr lang="es-PE" altLang="es-PE" sz="1600" dirty="0" smtClean="0">
                <a:latin typeface="+mn-lt"/>
              </a:rPr>
              <a:t>,  </a:t>
            </a:r>
            <a:r>
              <a:rPr lang="es-PE" altLang="es-PE" sz="1600" dirty="0">
                <a:latin typeface="+mn-lt"/>
              </a:rPr>
              <a:t>se intercambian sus valores.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867226" y="3626725"/>
            <a:ext cx="6734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1340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s-PE" altLang="es-PE" sz="1600" dirty="0" smtClean="0">
                <a:latin typeface="Times New Roman" pitchFamily="18" charset="0"/>
              </a:rPr>
              <a:t>A</a:t>
            </a:r>
            <a:r>
              <a:rPr lang="es-PE" altLang="es-PE" sz="1600" dirty="0" smtClean="0">
                <a:solidFill>
                  <a:srgbClr val="FF0000"/>
                </a:solidFill>
                <a:latin typeface="Times New Roman" pitchFamily="18" charset="0"/>
              </a:rPr>
              <a:t>[</a:t>
            </a:r>
            <a:r>
              <a:rPr lang="es-PE" altLang="es-PE" sz="1600" dirty="0" smtClean="0">
                <a:latin typeface="Times New Roman" pitchFamily="18" charset="0"/>
              </a:rPr>
              <a:t>2</a:t>
            </a:r>
            <a:r>
              <a:rPr lang="es-PE" altLang="es-PE" sz="1600" dirty="0" smtClean="0">
                <a:solidFill>
                  <a:srgbClr val="FF0000"/>
                </a:solidFill>
                <a:latin typeface="Times New Roman" pitchFamily="18" charset="0"/>
              </a:rPr>
              <a:t>]</a:t>
            </a:r>
            <a:endParaRPr lang="es-PE" altLang="es-PE" sz="16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745122" y="2904743"/>
            <a:ext cx="67748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1340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s-PE" altLang="es-PE" sz="1600" dirty="0" smtClean="0">
                <a:latin typeface="Times New Roman" pitchFamily="18" charset="0"/>
              </a:rPr>
              <a:t>A</a:t>
            </a:r>
            <a:r>
              <a:rPr lang="es-PE" altLang="es-PE" sz="1600" dirty="0" smtClean="0">
                <a:solidFill>
                  <a:srgbClr val="FF0000"/>
                </a:solidFill>
                <a:latin typeface="Times New Roman" pitchFamily="18" charset="0"/>
              </a:rPr>
              <a:t>[</a:t>
            </a:r>
            <a:r>
              <a:rPr lang="es-PE" altLang="es-PE" sz="1600" dirty="0" smtClean="0">
                <a:latin typeface="Times New Roman" pitchFamily="18" charset="0"/>
              </a:rPr>
              <a:t>3</a:t>
            </a:r>
            <a:r>
              <a:rPr lang="es-PE" altLang="es-PE" sz="1600" dirty="0" smtClean="0">
                <a:solidFill>
                  <a:srgbClr val="FF0000"/>
                </a:solidFill>
                <a:latin typeface="Times New Roman" pitchFamily="18" charset="0"/>
              </a:rPr>
              <a:t>]</a:t>
            </a:r>
            <a:endParaRPr lang="es-PE" altLang="es-PE" sz="16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4745122" y="3336543"/>
            <a:ext cx="67748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1340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s-PE" altLang="es-PE" sz="1600" dirty="0" smtClean="0">
                <a:latin typeface="Times New Roman" pitchFamily="18" charset="0"/>
              </a:rPr>
              <a:t>A</a:t>
            </a:r>
            <a:r>
              <a:rPr lang="es-PE" altLang="es-PE" sz="1600" dirty="0" smtClean="0">
                <a:solidFill>
                  <a:srgbClr val="FF0000"/>
                </a:solidFill>
                <a:latin typeface="Times New Roman" pitchFamily="18" charset="0"/>
              </a:rPr>
              <a:t>[</a:t>
            </a:r>
            <a:r>
              <a:rPr lang="es-PE" altLang="es-PE" sz="1600" dirty="0" smtClean="0">
                <a:latin typeface="Times New Roman" pitchFamily="18" charset="0"/>
              </a:rPr>
              <a:t>4</a:t>
            </a:r>
            <a:r>
              <a:rPr lang="es-PE" altLang="es-PE" sz="1600" dirty="0" smtClean="0">
                <a:solidFill>
                  <a:srgbClr val="FF0000"/>
                </a:solidFill>
                <a:latin typeface="Times New Roman" pitchFamily="18" charset="0"/>
              </a:rPr>
              <a:t>]</a:t>
            </a:r>
            <a:endParaRPr lang="es-PE" altLang="es-PE" sz="16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4745122" y="4304918"/>
            <a:ext cx="9350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1340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s-PE" altLang="es-PE" sz="1600">
                <a:latin typeface="Times New Roman" pitchFamily="18" charset="0"/>
              </a:rPr>
              <a:t>A</a:t>
            </a:r>
            <a:r>
              <a:rPr lang="es-PE" altLang="es-PE" sz="1600">
                <a:solidFill>
                  <a:srgbClr val="FF0000"/>
                </a:solidFill>
                <a:latin typeface="Times New Roman" pitchFamily="18" charset="0"/>
              </a:rPr>
              <a:t>[</a:t>
            </a:r>
            <a:r>
              <a:rPr lang="es-PE" altLang="es-PE" sz="1600">
                <a:latin typeface="Times New Roman" pitchFamily="18" charset="0"/>
              </a:rPr>
              <a:t>n-1</a:t>
            </a:r>
            <a:r>
              <a:rPr lang="es-PE" altLang="es-PE" sz="1600">
                <a:solidFill>
                  <a:srgbClr val="FF0000"/>
                </a:solidFill>
                <a:latin typeface="Times New Roman" pitchFamily="18" charset="0"/>
              </a:rPr>
              <a:t>]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4745122" y="3800093"/>
            <a:ext cx="9350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1340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s-PE" altLang="es-PE" sz="1600">
                <a:latin typeface="Times New Roman" pitchFamily="18" charset="0"/>
              </a:rPr>
              <a:t>……</a:t>
            </a:r>
            <a:endParaRPr lang="es-PE" altLang="es-PE" sz="1600">
              <a:solidFill>
                <a:srgbClr val="FF0000"/>
              </a:solidFill>
              <a:latin typeface="Times New Roman" pitchFamily="18" charset="0"/>
            </a:endParaRPr>
          </a:p>
        </p:txBody>
      </p:sp>
      <p:cxnSp>
        <p:nvCxnSpPr>
          <p:cNvPr id="18" name="17 Conector recto de flecha"/>
          <p:cNvCxnSpPr/>
          <p:nvPr/>
        </p:nvCxnSpPr>
        <p:spPr>
          <a:xfrm flipV="1">
            <a:off x="3521159" y="3192081"/>
            <a:ext cx="1150938" cy="392112"/>
          </a:xfrm>
          <a:prstGeom prst="straightConnector1">
            <a:avLst/>
          </a:prstGeom>
          <a:ln>
            <a:solidFill>
              <a:srgbClr val="0066C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endCxn id="14" idx="1"/>
          </p:cNvCxnSpPr>
          <p:nvPr/>
        </p:nvCxnSpPr>
        <p:spPr>
          <a:xfrm flipV="1">
            <a:off x="3521159" y="3505820"/>
            <a:ext cx="1223963" cy="294274"/>
          </a:xfrm>
          <a:prstGeom prst="straightConnector1">
            <a:avLst/>
          </a:prstGeom>
          <a:ln>
            <a:solidFill>
              <a:srgbClr val="0066C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endCxn id="16" idx="1"/>
          </p:cNvCxnSpPr>
          <p:nvPr/>
        </p:nvCxnSpPr>
        <p:spPr>
          <a:xfrm>
            <a:off x="3521159" y="4000118"/>
            <a:ext cx="1223963" cy="474077"/>
          </a:xfrm>
          <a:prstGeom prst="straightConnector1">
            <a:avLst/>
          </a:prstGeom>
          <a:ln>
            <a:solidFill>
              <a:srgbClr val="0066C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5"/>
          <p:cNvSpPr/>
          <p:nvPr/>
        </p:nvSpPr>
        <p:spPr>
          <a:xfrm>
            <a:off x="404318" y="1423105"/>
            <a:ext cx="126499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700" dirty="0" smtClean="0"/>
              <a:t>Rueda</a:t>
            </a:r>
            <a:r>
              <a:rPr lang="es-PE" sz="1700" dirty="0" smtClean="0">
                <a:solidFill>
                  <a:srgbClr val="438AD7"/>
                </a:solidFill>
              </a:rPr>
              <a:t>  3</a:t>
            </a:r>
            <a:endParaRPr lang="es-PE" sz="1700" dirty="0">
              <a:solidFill>
                <a:srgbClr val="438AD7"/>
              </a:solidFill>
            </a:endParaRPr>
          </a:p>
        </p:txBody>
      </p:sp>
      <p:sp>
        <p:nvSpPr>
          <p:cNvPr id="15" name="Rectangle 5"/>
          <p:cNvSpPr/>
          <p:nvPr/>
        </p:nvSpPr>
        <p:spPr>
          <a:xfrm>
            <a:off x="407875" y="320830"/>
            <a:ext cx="648598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ALGORITMO DE ORDENAMIENTO / ORDENAMIENTO BURBUJA</a:t>
            </a:r>
            <a:endParaRPr lang="en-US" sz="1700" dirty="0">
              <a:solidFill>
                <a:srgbClr val="438AD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780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/>
        </p:nvSpPr>
        <p:spPr>
          <a:xfrm>
            <a:off x="411413" y="941082"/>
            <a:ext cx="134295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700" dirty="0" smtClean="0">
                <a:solidFill>
                  <a:srgbClr val="438AD7"/>
                </a:solidFill>
              </a:rPr>
              <a:t>Descripción</a:t>
            </a:r>
            <a:endParaRPr lang="es-PE" sz="1700" dirty="0">
              <a:solidFill>
                <a:srgbClr val="438AD7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25781" y="4583606"/>
            <a:ext cx="3104229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rgbClr val="D13409"/>
              </a:buClr>
              <a:buFont typeface="Arial" charset="0"/>
              <a:buNone/>
            </a:pPr>
            <a:r>
              <a:rPr lang="es-PE" altLang="es-PE" sz="1600" i="1" dirty="0">
                <a:latin typeface="Times New Roman" pitchFamily="18" charset="0"/>
              </a:rPr>
              <a:t>Número de comparaciones</a:t>
            </a:r>
            <a:r>
              <a:rPr lang="es-PE" altLang="es-PE" sz="1600" i="1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es-PE" altLang="es-PE" sz="1600" i="1" dirty="0">
                <a:latin typeface="Times New Roman" pitchFamily="18" charset="0"/>
              </a:rPr>
              <a:t>  </a:t>
            </a:r>
            <a:r>
              <a:rPr lang="es-PE" altLang="es-PE" sz="1600" i="1" dirty="0" smtClean="0">
                <a:latin typeface="Times New Roman" pitchFamily="18" charset="0"/>
              </a:rPr>
              <a:t>1</a:t>
            </a:r>
            <a:endParaRPr lang="es-PE" altLang="es-PE" sz="1600" i="1" dirty="0">
              <a:latin typeface="Times New Roman" pitchFamily="1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15149" y="1870341"/>
            <a:ext cx="809089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PE" altLang="es-PE" sz="1600" dirty="0">
                <a:latin typeface="+mn-lt"/>
              </a:rPr>
              <a:t>Se compara el </a:t>
            </a:r>
            <a:r>
              <a:rPr lang="es-PE" altLang="es-PE" sz="1600" dirty="0" smtClean="0">
                <a:latin typeface="+mn-lt"/>
              </a:rPr>
              <a:t>penúltimo elemento con el último elemento </a:t>
            </a:r>
            <a:r>
              <a:rPr lang="es-PE" altLang="es-PE" sz="1600" dirty="0">
                <a:latin typeface="+mn-lt"/>
              </a:rPr>
              <a:t>del </a:t>
            </a:r>
            <a:r>
              <a:rPr lang="es-PE" altLang="es-PE" sz="1600" dirty="0" smtClean="0">
                <a:latin typeface="+mn-lt"/>
              </a:rPr>
              <a:t>Vector. Si el penúltimo elemento es mayor </a:t>
            </a:r>
            <a:r>
              <a:rPr lang="es-PE" altLang="es-PE" sz="1600" dirty="0">
                <a:latin typeface="+mn-lt"/>
              </a:rPr>
              <a:t>al </a:t>
            </a:r>
            <a:r>
              <a:rPr lang="es-PE" altLang="es-PE" sz="1600" dirty="0" smtClean="0">
                <a:latin typeface="+mn-lt"/>
              </a:rPr>
              <a:t>último elemento,  </a:t>
            </a:r>
            <a:r>
              <a:rPr lang="es-PE" altLang="es-PE" sz="1600" dirty="0">
                <a:latin typeface="+mn-lt"/>
              </a:rPr>
              <a:t>se intercambian sus valores.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867226" y="3626725"/>
            <a:ext cx="8222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1340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s-PE" altLang="es-PE" sz="1600" dirty="0" smtClean="0">
                <a:latin typeface="Times New Roman" pitchFamily="18" charset="0"/>
              </a:rPr>
              <a:t>A</a:t>
            </a:r>
            <a:r>
              <a:rPr lang="es-PE" altLang="es-PE" sz="1600" dirty="0" smtClean="0">
                <a:solidFill>
                  <a:srgbClr val="FF0000"/>
                </a:solidFill>
                <a:latin typeface="Times New Roman" pitchFamily="18" charset="0"/>
              </a:rPr>
              <a:t>[</a:t>
            </a:r>
            <a:r>
              <a:rPr lang="es-PE" altLang="es-PE" sz="1600" dirty="0" smtClean="0">
                <a:latin typeface="Times New Roman" pitchFamily="18" charset="0"/>
              </a:rPr>
              <a:t>n-2</a:t>
            </a:r>
            <a:r>
              <a:rPr lang="es-PE" altLang="es-PE" sz="1600" dirty="0" smtClean="0">
                <a:solidFill>
                  <a:srgbClr val="FF0000"/>
                </a:solidFill>
                <a:latin typeface="Times New Roman" pitchFamily="18" charset="0"/>
              </a:rPr>
              <a:t>]</a:t>
            </a:r>
            <a:endParaRPr lang="es-PE" altLang="es-PE" sz="16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4274275" y="3624406"/>
            <a:ext cx="821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1340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s-PE" altLang="es-PE" sz="1600" dirty="0">
                <a:latin typeface="Times New Roman" pitchFamily="18" charset="0"/>
              </a:rPr>
              <a:t>A</a:t>
            </a:r>
            <a:r>
              <a:rPr lang="es-PE" altLang="es-PE" sz="1600" dirty="0">
                <a:solidFill>
                  <a:srgbClr val="FF0000"/>
                </a:solidFill>
                <a:latin typeface="Times New Roman" pitchFamily="18" charset="0"/>
              </a:rPr>
              <a:t>[</a:t>
            </a:r>
            <a:r>
              <a:rPr lang="es-PE" altLang="es-PE" sz="1600" dirty="0">
                <a:latin typeface="Times New Roman" pitchFamily="18" charset="0"/>
              </a:rPr>
              <a:t>n-1</a:t>
            </a:r>
            <a:r>
              <a:rPr lang="es-PE" altLang="es-PE" sz="1600" dirty="0">
                <a:solidFill>
                  <a:srgbClr val="FF0000"/>
                </a:solidFill>
                <a:latin typeface="Times New Roman" pitchFamily="18" charset="0"/>
              </a:rPr>
              <a:t>]</a:t>
            </a:r>
          </a:p>
        </p:txBody>
      </p:sp>
      <p:sp>
        <p:nvSpPr>
          <p:cNvPr id="21" name="Rectangle 5"/>
          <p:cNvSpPr/>
          <p:nvPr/>
        </p:nvSpPr>
        <p:spPr>
          <a:xfrm>
            <a:off x="404317" y="1423105"/>
            <a:ext cx="147764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700" dirty="0" smtClean="0"/>
              <a:t>Rueda</a:t>
            </a:r>
            <a:r>
              <a:rPr lang="es-PE" sz="1700" dirty="0" smtClean="0">
                <a:solidFill>
                  <a:srgbClr val="438AD7"/>
                </a:solidFill>
              </a:rPr>
              <a:t>  n - 1</a:t>
            </a:r>
            <a:endParaRPr lang="es-PE" sz="1700" dirty="0">
              <a:solidFill>
                <a:srgbClr val="438AD7"/>
              </a:solidFill>
            </a:endParaRPr>
          </a:p>
        </p:txBody>
      </p:sp>
      <p:cxnSp>
        <p:nvCxnSpPr>
          <p:cNvPr id="23" name="22 Conector recto de flecha"/>
          <p:cNvCxnSpPr/>
          <p:nvPr/>
        </p:nvCxnSpPr>
        <p:spPr>
          <a:xfrm>
            <a:off x="3649002" y="3806793"/>
            <a:ext cx="6477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5"/>
          <p:cNvSpPr/>
          <p:nvPr/>
        </p:nvSpPr>
        <p:spPr>
          <a:xfrm>
            <a:off x="407875" y="320830"/>
            <a:ext cx="648598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ALGORITMO DE ORDENAMIENTO / ORDENAMIENTO BURBUJA</a:t>
            </a:r>
            <a:endParaRPr lang="en-US" sz="1700" dirty="0">
              <a:solidFill>
                <a:srgbClr val="438AD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63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/>
        </p:nvSpPr>
        <p:spPr>
          <a:xfrm>
            <a:off x="411413" y="941082"/>
            <a:ext cx="134295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700" dirty="0" smtClean="0">
                <a:solidFill>
                  <a:srgbClr val="0070C0"/>
                </a:solidFill>
              </a:rPr>
              <a:t>Ejemplo</a:t>
            </a:r>
            <a:endParaRPr lang="es-PE" sz="1700" dirty="0">
              <a:solidFill>
                <a:srgbClr val="0070C0"/>
              </a:solidFill>
            </a:endParaRPr>
          </a:p>
        </p:txBody>
      </p:sp>
      <p:sp>
        <p:nvSpPr>
          <p:cNvPr id="21" name="Rectangle 5"/>
          <p:cNvSpPr/>
          <p:nvPr/>
        </p:nvSpPr>
        <p:spPr>
          <a:xfrm>
            <a:off x="404318" y="1423105"/>
            <a:ext cx="26578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600" dirty="0" smtClean="0"/>
              <a:t>Ordena el siguiente Vector:</a:t>
            </a:r>
            <a:endParaRPr lang="es-PE" sz="1600" dirty="0">
              <a:solidFill>
                <a:srgbClr val="438AD7"/>
              </a:solidFill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914899" y="4178384"/>
            <a:ext cx="6889417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s-PE" altLang="es-PE" sz="1600" i="1" dirty="0">
                <a:latin typeface="Times New Roman" pitchFamily="18" charset="0"/>
              </a:rPr>
              <a:t>El Vector tiene 5 elementos, por lo tanto, se requiere 4 ruedas de comparaciones para </a:t>
            </a:r>
            <a:r>
              <a:rPr lang="es-PE" altLang="es-PE" sz="1600" i="1" dirty="0" smtClean="0">
                <a:latin typeface="Times New Roman" pitchFamily="18" charset="0"/>
              </a:rPr>
              <a:t>ordenarlo.</a:t>
            </a:r>
            <a:endParaRPr lang="es-PE" altLang="es-PE" sz="1600" i="1" dirty="0">
              <a:latin typeface="Times New Roman" pitchFamily="18" charset="0"/>
            </a:endParaRPr>
          </a:p>
        </p:txBody>
      </p:sp>
      <p:graphicFrame>
        <p:nvGraphicFramePr>
          <p:cNvPr id="15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577559"/>
              </p:ext>
            </p:extLst>
          </p:nvPr>
        </p:nvGraphicFramePr>
        <p:xfrm>
          <a:off x="2691111" y="2141486"/>
          <a:ext cx="3581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Hoja de cálculo" r:id="rId5" imgW="3581400" imgH="771525" progId="Excel.Sheet.8">
                  <p:embed/>
                </p:oleObj>
              </mc:Choice>
              <mc:Fallback>
                <p:oleObj name="Hoja de cálculo" r:id="rId5" imgW="3581400" imgH="77152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1111" y="2141486"/>
                        <a:ext cx="35814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35"/>
          <p:cNvSpPr txBox="1">
            <a:spLocks noChangeArrowheads="1"/>
          </p:cNvSpPr>
          <p:nvPr/>
        </p:nvSpPr>
        <p:spPr bwMode="auto">
          <a:xfrm>
            <a:off x="1986085" y="2150074"/>
            <a:ext cx="504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1340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s-PE" altLang="es-PE" sz="1800" dirty="0">
                <a:latin typeface="Times New Roman" pitchFamily="18" charset="0"/>
              </a:rPr>
              <a:t>A</a:t>
            </a:r>
          </a:p>
        </p:txBody>
      </p:sp>
      <p:sp>
        <p:nvSpPr>
          <p:cNvPr id="9" name="Rectangle 5"/>
          <p:cNvSpPr/>
          <p:nvPr/>
        </p:nvSpPr>
        <p:spPr>
          <a:xfrm>
            <a:off x="407875" y="320830"/>
            <a:ext cx="648598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ALGORITMO DE ORDENAMIENTO / ORDENAMIENTO BURBUJA</a:t>
            </a:r>
            <a:endParaRPr lang="en-US" sz="1700" dirty="0">
              <a:solidFill>
                <a:srgbClr val="438AD7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4939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INTRODUCCIÓN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95300" y="810908"/>
            <a:ext cx="7681138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La clase anterior conocimos las principales operaciones sobre un Arreglo unidimensional, conocido también como Vector.</a:t>
            </a:r>
            <a:br>
              <a:rPr lang="es-PE" sz="1600" spc="-10" dirty="0" smtClean="0">
                <a:solidFill>
                  <a:srgbClr val="262626"/>
                </a:solidFill>
                <a:cs typeface="Source Sans Pro"/>
              </a:rPr>
            </a:b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En la presente sesión, conoceremos los principales algoritmos para realizar las operaciones de búsqueda y de ordenamiento sobre un Vector.</a:t>
            </a: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Culminaremos analizando la eficiencia de estos algoritmos a fin de seleccionar la mejor opción.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973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/>
        </p:nvSpPr>
        <p:spPr>
          <a:xfrm>
            <a:off x="411413" y="941082"/>
            <a:ext cx="134295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700" dirty="0" smtClean="0">
                <a:solidFill>
                  <a:srgbClr val="0070C0"/>
                </a:solidFill>
              </a:rPr>
              <a:t>Ejemplo</a:t>
            </a:r>
            <a:endParaRPr lang="es-PE" sz="1700" dirty="0">
              <a:solidFill>
                <a:srgbClr val="0070C0"/>
              </a:solidFill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446323"/>
              </p:ext>
            </p:extLst>
          </p:nvPr>
        </p:nvGraphicFramePr>
        <p:xfrm>
          <a:off x="2184872" y="2188613"/>
          <a:ext cx="35814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4" name="Hoja de cálculo" r:id="rId5" imgW="3581400" imgH="352335" progId="Excel.Sheet.8">
                  <p:embed/>
                </p:oleObj>
              </mc:Choice>
              <mc:Fallback>
                <p:oleObj name="Hoja de cálculo" r:id="rId5" imgW="3581400" imgH="35233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872" y="2188613"/>
                        <a:ext cx="35814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901125" y="1559418"/>
            <a:ext cx="162678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257300" indent="-3429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714500" indent="-3429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171700" indent="-3429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Clr>
                <a:srgbClr val="D13409"/>
              </a:buClr>
              <a:buFont typeface="Arial" charset="0"/>
              <a:buNone/>
            </a:pPr>
            <a:r>
              <a:rPr lang="es-PE" altLang="es-PE" sz="1600" dirty="0">
                <a:solidFill>
                  <a:srgbClr val="FF0000"/>
                </a:solidFill>
                <a:latin typeface="Times New Roman" pitchFamily="18" charset="0"/>
              </a:rPr>
              <a:t>¿</a:t>
            </a:r>
            <a:r>
              <a:rPr lang="es-PE" altLang="es-PE" sz="1600" dirty="0">
                <a:latin typeface="Times New Roman" pitchFamily="18" charset="0"/>
              </a:rPr>
              <a:t> A[0] </a:t>
            </a:r>
            <a:r>
              <a:rPr lang="es-PE" altLang="es-PE" sz="1600" dirty="0">
                <a:solidFill>
                  <a:srgbClr val="FF0000"/>
                </a:solidFill>
                <a:latin typeface="Times New Roman" pitchFamily="18" charset="0"/>
              </a:rPr>
              <a:t>&gt;</a:t>
            </a:r>
            <a:r>
              <a:rPr lang="es-PE" altLang="es-PE" sz="1600" dirty="0">
                <a:latin typeface="Times New Roman" pitchFamily="18" charset="0"/>
              </a:rPr>
              <a:t> A[1] </a:t>
            </a:r>
            <a:r>
              <a:rPr lang="es-PE" altLang="es-PE" sz="1600" dirty="0">
                <a:solidFill>
                  <a:srgbClr val="FF0000"/>
                </a:solidFill>
                <a:latin typeface="Times New Roman" pitchFamily="18" charset="0"/>
              </a:rPr>
              <a:t>?</a:t>
            </a: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746893"/>
              </p:ext>
            </p:extLst>
          </p:nvPr>
        </p:nvGraphicFramePr>
        <p:xfrm>
          <a:off x="2184872" y="1213674"/>
          <a:ext cx="35814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5" name="Hoja de cálculo" r:id="rId7" imgW="3581400" imgH="733515" progId="Excel.Sheet.8">
                  <p:embed/>
                </p:oleObj>
              </mc:Choice>
              <mc:Fallback>
                <p:oleObj name="Hoja de cálculo" r:id="rId7" imgW="3581400" imgH="73351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872" y="1213674"/>
                        <a:ext cx="35814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911758" y="2169232"/>
            <a:ext cx="162678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257300" indent="-3429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714500" indent="-3429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171700" indent="-3429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Clr>
                <a:srgbClr val="D13409"/>
              </a:buClr>
              <a:buFont typeface="Arial" charset="0"/>
              <a:buNone/>
            </a:pPr>
            <a:r>
              <a:rPr lang="es-PE" altLang="es-PE" sz="1600" dirty="0">
                <a:solidFill>
                  <a:srgbClr val="FF0000"/>
                </a:solidFill>
                <a:latin typeface="Times New Roman" pitchFamily="18" charset="0"/>
              </a:rPr>
              <a:t>¿</a:t>
            </a:r>
            <a:r>
              <a:rPr lang="es-PE" altLang="es-PE" sz="1600" dirty="0">
                <a:latin typeface="Times New Roman" pitchFamily="18" charset="0"/>
              </a:rPr>
              <a:t> A[0] </a:t>
            </a:r>
            <a:r>
              <a:rPr lang="es-PE" altLang="es-PE" sz="1600" dirty="0">
                <a:solidFill>
                  <a:srgbClr val="FF0000"/>
                </a:solidFill>
                <a:latin typeface="Times New Roman" pitchFamily="18" charset="0"/>
              </a:rPr>
              <a:t>&gt;</a:t>
            </a:r>
            <a:r>
              <a:rPr lang="es-PE" altLang="es-PE" sz="1600" dirty="0">
                <a:latin typeface="Times New Roman" pitchFamily="18" charset="0"/>
              </a:rPr>
              <a:t> A[2] </a:t>
            </a:r>
            <a:r>
              <a:rPr lang="es-PE" altLang="es-PE" sz="1600" dirty="0">
                <a:solidFill>
                  <a:srgbClr val="FF0000"/>
                </a:solidFill>
                <a:latin typeface="Times New Roman" pitchFamily="18" charset="0"/>
              </a:rPr>
              <a:t>?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911758" y="2759368"/>
            <a:ext cx="162678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257300" indent="-3429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714500" indent="-3429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171700" indent="-3429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Clr>
                <a:srgbClr val="D13409"/>
              </a:buClr>
              <a:buFont typeface="Arial" charset="0"/>
              <a:buNone/>
            </a:pPr>
            <a:r>
              <a:rPr lang="es-PE" altLang="es-PE" sz="1600" dirty="0">
                <a:solidFill>
                  <a:srgbClr val="FF0000"/>
                </a:solidFill>
                <a:latin typeface="Times New Roman" pitchFamily="18" charset="0"/>
              </a:rPr>
              <a:t>¿</a:t>
            </a:r>
            <a:r>
              <a:rPr lang="es-PE" altLang="es-PE" sz="1600" dirty="0">
                <a:latin typeface="Times New Roman" pitchFamily="18" charset="0"/>
              </a:rPr>
              <a:t> A[0] </a:t>
            </a:r>
            <a:r>
              <a:rPr lang="es-PE" altLang="es-PE" sz="1600" dirty="0">
                <a:solidFill>
                  <a:srgbClr val="FF0000"/>
                </a:solidFill>
                <a:latin typeface="Times New Roman" pitchFamily="18" charset="0"/>
              </a:rPr>
              <a:t>&gt;</a:t>
            </a:r>
            <a:r>
              <a:rPr lang="es-PE" altLang="es-PE" sz="1600" dirty="0">
                <a:latin typeface="Times New Roman" pitchFamily="18" charset="0"/>
              </a:rPr>
              <a:t> A[3] </a:t>
            </a:r>
            <a:r>
              <a:rPr lang="es-PE" altLang="es-PE" sz="1600" dirty="0">
                <a:solidFill>
                  <a:srgbClr val="FF0000"/>
                </a:solidFill>
                <a:latin typeface="Times New Roman" pitchFamily="18" charset="0"/>
              </a:rPr>
              <a:t>?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911758" y="3349503"/>
            <a:ext cx="162678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257300" indent="-3429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714500" indent="-3429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171700" indent="-3429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Clr>
                <a:srgbClr val="D13409"/>
              </a:buClr>
              <a:buFont typeface="Arial" charset="0"/>
              <a:buNone/>
            </a:pPr>
            <a:r>
              <a:rPr lang="es-PE" altLang="es-PE" sz="1600" dirty="0">
                <a:solidFill>
                  <a:srgbClr val="FF0000"/>
                </a:solidFill>
                <a:latin typeface="Times New Roman" pitchFamily="18" charset="0"/>
              </a:rPr>
              <a:t>¿</a:t>
            </a:r>
            <a:r>
              <a:rPr lang="es-PE" altLang="es-PE" sz="1600" dirty="0">
                <a:latin typeface="Times New Roman" pitchFamily="18" charset="0"/>
              </a:rPr>
              <a:t> A[0] </a:t>
            </a:r>
            <a:r>
              <a:rPr lang="es-PE" altLang="es-PE" sz="1600" dirty="0">
                <a:solidFill>
                  <a:srgbClr val="FF0000"/>
                </a:solidFill>
                <a:latin typeface="Times New Roman" pitchFamily="18" charset="0"/>
              </a:rPr>
              <a:t>&gt;</a:t>
            </a:r>
            <a:r>
              <a:rPr lang="es-PE" altLang="es-PE" sz="1600" dirty="0">
                <a:latin typeface="Times New Roman" pitchFamily="18" charset="0"/>
              </a:rPr>
              <a:t> A[4] </a:t>
            </a:r>
            <a:r>
              <a:rPr lang="es-PE" altLang="es-PE" sz="1600" dirty="0">
                <a:solidFill>
                  <a:srgbClr val="FF0000"/>
                </a:solidFill>
                <a:latin typeface="Times New Roman" pitchFamily="18" charset="0"/>
              </a:rPr>
              <a:t>?</a:t>
            </a:r>
          </a:p>
        </p:txBody>
      </p:sp>
      <p:sp>
        <p:nvSpPr>
          <p:cNvPr id="22" name="Rectangle 5"/>
          <p:cNvSpPr/>
          <p:nvPr/>
        </p:nvSpPr>
        <p:spPr>
          <a:xfrm>
            <a:off x="404318" y="1423105"/>
            <a:ext cx="126499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700" dirty="0" smtClean="0"/>
              <a:t>Rueda</a:t>
            </a:r>
            <a:r>
              <a:rPr lang="es-PE" sz="1700" dirty="0" smtClean="0">
                <a:solidFill>
                  <a:srgbClr val="438AD7"/>
                </a:solidFill>
              </a:rPr>
              <a:t>  </a:t>
            </a:r>
            <a:r>
              <a:rPr lang="es-PE" sz="1700" dirty="0" smtClean="0">
                <a:solidFill>
                  <a:srgbClr val="0070C0"/>
                </a:solidFill>
              </a:rPr>
              <a:t>1</a:t>
            </a:r>
            <a:endParaRPr lang="es-PE" sz="1700" dirty="0">
              <a:solidFill>
                <a:srgbClr val="0070C0"/>
              </a:solidFill>
            </a:endParaRP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129702"/>
              </p:ext>
            </p:extLst>
          </p:nvPr>
        </p:nvGraphicFramePr>
        <p:xfrm>
          <a:off x="2177519" y="2784871"/>
          <a:ext cx="35814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6" name="Hoja de cálculo" r:id="rId9" imgW="3581400" imgH="352335" progId="Excel.Sheet.8">
                  <p:embed/>
                </p:oleObj>
              </mc:Choice>
              <mc:Fallback>
                <p:oleObj name="Hoja de cálculo" r:id="rId9" imgW="3581400" imgH="352335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7519" y="2784871"/>
                        <a:ext cx="35814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575724"/>
              </p:ext>
            </p:extLst>
          </p:nvPr>
        </p:nvGraphicFramePr>
        <p:xfrm>
          <a:off x="2177519" y="3383772"/>
          <a:ext cx="35814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7" name="Hoja de cálculo" r:id="rId11" imgW="3581400" imgH="352335" progId="Excel.Sheet.8">
                  <p:embed/>
                </p:oleObj>
              </mc:Choice>
              <mc:Fallback>
                <p:oleObj name="Hoja de cálculo" r:id="rId11" imgW="3581400" imgH="352335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7519" y="3383772"/>
                        <a:ext cx="35814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243564"/>
              </p:ext>
            </p:extLst>
          </p:nvPr>
        </p:nvGraphicFramePr>
        <p:xfrm>
          <a:off x="2177519" y="3970123"/>
          <a:ext cx="35814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8" name="Hoja de cálculo" r:id="rId13" imgW="3581400" imgH="352335" progId="Excel.Sheet.8">
                  <p:embed/>
                </p:oleObj>
              </mc:Choice>
              <mc:Fallback>
                <p:oleObj name="Hoja de cálculo" r:id="rId13" imgW="3581400" imgH="352335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7519" y="3970123"/>
                        <a:ext cx="35814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425782" y="4583606"/>
            <a:ext cx="2827782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rgbClr val="D13409"/>
              </a:buClr>
              <a:buFont typeface="Arial" charset="0"/>
              <a:buNone/>
            </a:pPr>
            <a:r>
              <a:rPr lang="es-PE" altLang="es-PE" sz="1600" i="1" dirty="0">
                <a:latin typeface="Times New Roman" pitchFamily="18" charset="0"/>
              </a:rPr>
              <a:t>Número de comparaciones</a:t>
            </a:r>
            <a:r>
              <a:rPr lang="es-PE" altLang="es-PE" sz="1600" i="1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es-PE" altLang="es-PE" sz="1600" i="1" dirty="0">
                <a:latin typeface="Times New Roman" pitchFamily="18" charset="0"/>
              </a:rPr>
              <a:t> </a:t>
            </a:r>
            <a:r>
              <a:rPr lang="es-PE" altLang="es-PE" sz="1600" i="1" dirty="0" smtClean="0">
                <a:solidFill>
                  <a:srgbClr val="0070C0"/>
                </a:solidFill>
                <a:latin typeface="Times New Roman" pitchFamily="18" charset="0"/>
              </a:rPr>
              <a:t>4</a:t>
            </a:r>
            <a:endParaRPr lang="es-PE" altLang="es-PE" sz="1600" i="1" dirty="0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15" name="Rectangle 5"/>
          <p:cNvSpPr/>
          <p:nvPr/>
        </p:nvSpPr>
        <p:spPr>
          <a:xfrm>
            <a:off x="407875" y="320830"/>
            <a:ext cx="648598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ALGORITMO DE ORDENAMIENTO / ORDENAMIENTO BURBUJA</a:t>
            </a:r>
            <a:endParaRPr lang="en-US" sz="1700" dirty="0">
              <a:solidFill>
                <a:srgbClr val="438AD7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0250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/>
        </p:nvSpPr>
        <p:spPr>
          <a:xfrm>
            <a:off x="411413" y="941082"/>
            <a:ext cx="134295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700" dirty="0" smtClean="0">
                <a:solidFill>
                  <a:srgbClr val="0070C0"/>
                </a:solidFill>
              </a:rPr>
              <a:t>Ejemplo</a:t>
            </a:r>
            <a:endParaRPr lang="es-PE" sz="1700" dirty="0">
              <a:solidFill>
                <a:srgbClr val="0070C0"/>
              </a:solidFill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192527"/>
              </p:ext>
            </p:extLst>
          </p:nvPr>
        </p:nvGraphicFramePr>
        <p:xfrm>
          <a:off x="2184872" y="2188613"/>
          <a:ext cx="35814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1" name="Hoja de cálculo" r:id="rId5" imgW="3581400" imgH="352335" progId="Excel.Sheet.8">
                  <p:embed/>
                </p:oleObj>
              </mc:Choice>
              <mc:Fallback>
                <p:oleObj name="Hoja de cálculo" r:id="rId5" imgW="3581400" imgH="35233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872" y="2188613"/>
                        <a:ext cx="35814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901125" y="1559418"/>
            <a:ext cx="162678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257300" indent="-3429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714500" indent="-3429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171700" indent="-3429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Clr>
                <a:srgbClr val="D13409"/>
              </a:buClr>
              <a:buFont typeface="Arial" charset="0"/>
              <a:buNone/>
            </a:pPr>
            <a:r>
              <a:rPr lang="es-PE" altLang="es-PE" sz="1600" dirty="0">
                <a:solidFill>
                  <a:srgbClr val="FF0000"/>
                </a:solidFill>
                <a:latin typeface="Times New Roman" pitchFamily="18" charset="0"/>
              </a:rPr>
              <a:t>¿</a:t>
            </a:r>
            <a:r>
              <a:rPr lang="es-PE" altLang="es-PE" sz="1600" dirty="0">
                <a:latin typeface="Times New Roman" pitchFamily="18" charset="0"/>
              </a:rPr>
              <a:t> </a:t>
            </a:r>
            <a:r>
              <a:rPr lang="es-PE" altLang="es-PE" sz="1600" dirty="0" smtClean="0">
                <a:latin typeface="Times New Roman" pitchFamily="18" charset="0"/>
              </a:rPr>
              <a:t>A[1] </a:t>
            </a:r>
            <a:r>
              <a:rPr lang="es-PE" altLang="es-PE" sz="1600" dirty="0">
                <a:solidFill>
                  <a:srgbClr val="FF0000"/>
                </a:solidFill>
                <a:latin typeface="Times New Roman" pitchFamily="18" charset="0"/>
              </a:rPr>
              <a:t>&gt;</a:t>
            </a:r>
            <a:r>
              <a:rPr lang="es-PE" altLang="es-PE" sz="1600" dirty="0">
                <a:latin typeface="Times New Roman" pitchFamily="18" charset="0"/>
              </a:rPr>
              <a:t> </a:t>
            </a:r>
            <a:r>
              <a:rPr lang="es-PE" altLang="es-PE" sz="1600" dirty="0" smtClean="0">
                <a:latin typeface="Times New Roman" pitchFamily="18" charset="0"/>
              </a:rPr>
              <a:t>A[2] </a:t>
            </a:r>
            <a:r>
              <a:rPr lang="es-PE" altLang="es-PE" sz="1600" dirty="0">
                <a:solidFill>
                  <a:srgbClr val="FF0000"/>
                </a:solidFill>
                <a:latin typeface="Times New Roman" pitchFamily="18" charset="0"/>
              </a:rPr>
              <a:t>?</a:t>
            </a: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628299"/>
              </p:ext>
            </p:extLst>
          </p:nvPr>
        </p:nvGraphicFramePr>
        <p:xfrm>
          <a:off x="2184872" y="1213674"/>
          <a:ext cx="35814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2" name="Hoja de cálculo" r:id="rId7" imgW="3581400" imgH="733515" progId="Excel.Sheet.8">
                  <p:embed/>
                </p:oleObj>
              </mc:Choice>
              <mc:Fallback>
                <p:oleObj name="Hoja de cálculo" r:id="rId7" imgW="3581400" imgH="73351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872" y="1213674"/>
                        <a:ext cx="35814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911758" y="2169232"/>
            <a:ext cx="162678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257300" indent="-3429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714500" indent="-3429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171700" indent="-3429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Clr>
                <a:srgbClr val="D13409"/>
              </a:buClr>
              <a:buFont typeface="Arial" charset="0"/>
              <a:buNone/>
            </a:pPr>
            <a:r>
              <a:rPr lang="es-PE" altLang="es-PE" sz="1600" dirty="0">
                <a:solidFill>
                  <a:srgbClr val="FF0000"/>
                </a:solidFill>
                <a:latin typeface="Times New Roman" pitchFamily="18" charset="0"/>
              </a:rPr>
              <a:t>¿</a:t>
            </a:r>
            <a:r>
              <a:rPr lang="es-PE" altLang="es-PE" sz="1600" dirty="0">
                <a:latin typeface="Times New Roman" pitchFamily="18" charset="0"/>
              </a:rPr>
              <a:t> </a:t>
            </a:r>
            <a:r>
              <a:rPr lang="es-PE" altLang="es-PE" sz="1600" dirty="0" smtClean="0">
                <a:latin typeface="Times New Roman" pitchFamily="18" charset="0"/>
              </a:rPr>
              <a:t>A[1] </a:t>
            </a:r>
            <a:r>
              <a:rPr lang="es-PE" altLang="es-PE" sz="1600" dirty="0">
                <a:solidFill>
                  <a:srgbClr val="FF0000"/>
                </a:solidFill>
                <a:latin typeface="Times New Roman" pitchFamily="18" charset="0"/>
              </a:rPr>
              <a:t>&gt;</a:t>
            </a:r>
            <a:r>
              <a:rPr lang="es-PE" altLang="es-PE" sz="1600" dirty="0">
                <a:latin typeface="Times New Roman" pitchFamily="18" charset="0"/>
              </a:rPr>
              <a:t> </a:t>
            </a:r>
            <a:r>
              <a:rPr lang="es-PE" altLang="es-PE" sz="1600" dirty="0" smtClean="0">
                <a:latin typeface="Times New Roman" pitchFamily="18" charset="0"/>
              </a:rPr>
              <a:t>A[3] </a:t>
            </a:r>
            <a:r>
              <a:rPr lang="es-PE" altLang="es-PE" sz="1600" dirty="0">
                <a:solidFill>
                  <a:srgbClr val="FF0000"/>
                </a:solidFill>
                <a:latin typeface="Times New Roman" pitchFamily="18" charset="0"/>
              </a:rPr>
              <a:t>?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911758" y="2759368"/>
            <a:ext cx="162678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257300" indent="-3429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714500" indent="-3429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171700" indent="-3429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Clr>
                <a:srgbClr val="D13409"/>
              </a:buClr>
              <a:buFont typeface="Arial" charset="0"/>
              <a:buNone/>
            </a:pPr>
            <a:r>
              <a:rPr lang="es-PE" altLang="es-PE" sz="1600" dirty="0">
                <a:solidFill>
                  <a:srgbClr val="FF0000"/>
                </a:solidFill>
                <a:latin typeface="Times New Roman" pitchFamily="18" charset="0"/>
              </a:rPr>
              <a:t>¿</a:t>
            </a:r>
            <a:r>
              <a:rPr lang="es-PE" altLang="es-PE" sz="1600" dirty="0">
                <a:latin typeface="Times New Roman" pitchFamily="18" charset="0"/>
              </a:rPr>
              <a:t> </a:t>
            </a:r>
            <a:r>
              <a:rPr lang="es-PE" altLang="es-PE" sz="1600" dirty="0" smtClean="0">
                <a:latin typeface="Times New Roman" pitchFamily="18" charset="0"/>
              </a:rPr>
              <a:t>A[1] </a:t>
            </a:r>
            <a:r>
              <a:rPr lang="es-PE" altLang="es-PE" sz="1600" dirty="0">
                <a:solidFill>
                  <a:srgbClr val="FF0000"/>
                </a:solidFill>
                <a:latin typeface="Times New Roman" pitchFamily="18" charset="0"/>
              </a:rPr>
              <a:t>&gt;</a:t>
            </a:r>
            <a:r>
              <a:rPr lang="es-PE" altLang="es-PE" sz="1600" dirty="0">
                <a:latin typeface="Times New Roman" pitchFamily="18" charset="0"/>
              </a:rPr>
              <a:t> </a:t>
            </a:r>
            <a:r>
              <a:rPr lang="es-PE" altLang="es-PE" sz="1600" dirty="0" smtClean="0">
                <a:latin typeface="Times New Roman" pitchFamily="18" charset="0"/>
              </a:rPr>
              <a:t>A[4] </a:t>
            </a:r>
            <a:r>
              <a:rPr lang="es-PE" altLang="es-PE" sz="1600" dirty="0">
                <a:solidFill>
                  <a:srgbClr val="FF0000"/>
                </a:solidFill>
                <a:latin typeface="Times New Roman" pitchFamily="18" charset="0"/>
              </a:rPr>
              <a:t>?</a:t>
            </a:r>
          </a:p>
        </p:txBody>
      </p:sp>
      <p:sp>
        <p:nvSpPr>
          <p:cNvPr id="22" name="Rectangle 5"/>
          <p:cNvSpPr/>
          <p:nvPr/>
        </p:nvSpPr>
        <p:spPr>
          <a:xfrm>
            <a:off x="404318" y="1423105"/>
            <a:ext cx="126499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700" dirty="0" smtClean="0"/>
              <a:t>Rueda</a:t>
            </a:r>
            <a:r>
              <a:rPr lang="es-PE" sz="1700" dirty="0" smtClean="0">
                <a:solidFill>
                  <a:srgbClr val="438AD7"/>
                </a:solidFill>
              </a:rPr>
              <a:t>  </a:t>
            </a:r>
            <a:r>
              <a:rPr lang="es-PE" sz="1700" dirty="0" smtClean="0">
                <a:solidFill>
                  <a:srgbClr val="0070C0"/>
                </a:solidFill>
              </a:rPr>
              <a:t>2</a:t>
            </a:r>
            <a:endParaRPr lang="es-PE" sz="1700" dirty="0">
              <a:solidFill>
                <a:srgbClr val="0070C0"/>
              </a:solidFill>
            </a:endParaRP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49723"/>
              </p:ext>
            </p:extLst>
          </p:nvPr>
        </p:nvGraphicFramePr>
        <p:xfrm>
          <a:off x="2177519" y="2784871"/>
          <a:ext cx="35814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3" name="Hoja de cálculo" r:id="rId9" imgW="3581400" imgH="352335" progId="Excel.Sheet.8">
                  <p:embed/>
                </p:oleObj>
              </mc:Choice>
              <mc:Fallback>
                <p:oleObj name="Hoja de cálculo" r:id="rId9" imgW="3581400" imgH="35233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7519" y="2784871"/>
                        <a:ext cx="35814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816166"/>
              </p:ext>
            </p:extLst>
          </p:nvPr>
        </p:nvGraphicFramePr>
        <p:xfrm>
          <a:off x="2177519" y="3383772"/>
          <a:ext cx="35814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4" name="Hoja de cálculo" r:id="rId11" imgW="3581400" imgH="352335" progId="Excel.Sheet.8">
                  <p:embed/>
                </p:oleObj>
              </mc:Choice>
              <mc:Fallback>
                <p:oleObj name="Hoja de cálculo" r:id="rId11" imgW="3581400" imgH="35233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7519" y="3383772"/>
                        <a:ext cx="35814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425782" y="4583606"/>
            <a:ext cx="2912842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rgbClr val="D13409"/>
              </a:buClr>
              <a:buFont typeface="Arial" charset="0"/>
              <a:buNone/>
            </a:pPr>
            <a:r>
              <a:rPr lang="es-PE" altLang="es-PE" sz="1600" i="1" dirty="0">
                <a:latin typeface="Times New Roman" pitchFamily="18" charset="0"/>
              </a:rPr>
              <a:t>Número de </a:t>
            </a:r>
            <a:r>
              <a:rPr lang="es-PE" altLang="es-PE" sz="1600" i="1" dirty="0" smtClean="0">
                <a:latin typeface="Times New Roman" pitchFamily="18" charset="0"/>
              </a:rPr>
              <a:t>comparaciones</a:t>
            </a:r>
            <a:r>
              <a:rPr lang="es-PE" altLang="es-PE" sz="1600" i="1" dirty="0" smtClean="0">
                <a:solidFill>
                  <a:srgbClr val="FF0000"/>
                </a:solidFill>
                <a:latin typeface="Times New Roman" pitchFamily="18" charset="0"/>
              </a:rPr>
              <a:t>: </a:t>
            </a:r>
            <a:r>
              <a:rPr lang="es-PE" altLang="es-PE" sz="1600" i="1" dirty="0" smtClean="0">
                <a:solidFill>
                  <a:srgbClr val="0070C0"/>
                </a:solidFill>
                <a:latin typeface="Times New Roman" pitchFamily="18" charset="0"/>
              </a:rPr>
              <a:t>3</a:t>
            </a:r>
            <a:endParaRPr lang="es-PE" altLang="es-PE" sz="1600" i="1" dirty="0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14" name="Rectangle 5"/>
          <p:cNvSpPr/>
          <p:nvPr/>
        </p:nvSpPr>
        <p:spPr>
          <a:xfrm>
            <a:off x="407875" y="320830"/>
            <a:ext cx="648598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ALGORITMO DE ORDENAMIENTO / ORDENAMIENTO BURBUJA</a:t>
            </a:r>
            <a:endParaRPr lang="en-US" sz="1700" dirty="0">
              <a:solidFill>
                <a:srgbClr val="438AD7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4052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/>
        </p:nvSpPr>
        <p:spPr>
          <a:xfrm>
            <a:off x="411413" y="941082"/>
            <a:ext cx="134295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700" dirty="0" smtClean="0">
                <a:solidFill>
                  <a:srgbClr val="0070C0"/>
                </a:solidFill>
              </a:rPr>
              <a:t>Ejemplo</a:t>
            </a:r>
            <a:endParaRPr lang="es-PE" sz="1700" dirty="0">
              <a:solidFill>
                <a:srgbClr val="0070C0"/>
              </a:solidFill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842205"/>
              </p:ext>
            </p:extLst>
          </p:nvPr>
        </p:nvGraphicFramePr>
        <p:xfrm>
          <a:off x="2184872" y="2188613"/>
          <a:ext cx="35814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2" name="Hoja de cálculo" r:id="rId5" imgW="3581400" imgH="352335" progId="Excel.Sheet.8">
                  <p:embed/>
                </p:oleObj>
              </mc:Choice>
              <mc:Fallback>
                <p:oleObj name="Hoja de cálculo" r:id="rId5" imgW="3581400" imgH="35233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872" y="2188613"/>
                        <a:ext cx="35814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901125" y="1559418"/>
            <a:ext cx="162678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257300" indent="-3429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714500" indent="-3429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171700" indent="-3429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Clr>
                <a:srgbClr val="D13409"/>
              </a:buClr>
              <a:buFont typeface="Arial" charset="0"/>
              <a:buNone/>
            </a:pPr>
            <a:r>
              <a:rPr lang="es-PE" altLang="es-PE" sz="1600" dirty="0">
                <a:solidFill>
                  <a:srgbClr val="FF0000"/>
                </a:solidFill>
                <a:latin typeface="Times New Roman" pitchFamily="18" charset="0"/>
              </a:rPr>
              <a:t>¿</a:t>
            </a:r>
            <a:r>
              <a:rPr lang="es-PE" altLang="es-PE" sz="1600" dirty="0">
                <a:latin typeface="Times New Roman" pitchFamily="18" charset="0"/>
              </a:rPr>
              <a:t> </a:t>
            </a:r>
            <a:r>
              <a:rPr lang="es-PE" altLang="es-PE" sz="1600" dirty="0" smtClean="0">
                <a:latin typeface="Times New Roman" pitchFamily="18" charset="0"/>
              </a:rPr>
              <a:t>A[2] </a:t>
            </a:r>
            <a:r>
              <a:rPr lang="es-PE" altLang="es-PE" sz="1600" dirty="0">
                <a:solidFill>
                  <a:srgbClr val="FF0000"/>
                </a:solidFill>
                <a:latin typeface="Times New Roman" pitchFamily="18" charset="0"/>
              </a:rPr>
              <a:t>&gt;</a:t>
            </a:r>
            <a:r>
              <a:rPr lang="es-PE" altLang="es-PE" sz="1600" dirty="0">
                <a:latin typeface="Times New Roman" pitchFamily="18" charset="0"/>
              </a:rPr>
              <a:t> </a:t>
            </a:r>
            <a:r>
              <a:rPr lang="es-PE" altLang="es-PE" sz="1600" dirty="0" smtClean="0">
                <a:latin typeface="Times New Roman" pitchFamily="18" charset="0"/>
              </a:rPr>
              <a:t>A[3] </a:t>
            </a:r>
            <a:r>
              <a:rPr lang="es-PE" altLang="es-PE" sz="1600" dirty="0">
                <a:solidFill>
                  <a:srgbClr val="FF0000"/>
                </a:solidFill>
                <a:latin typeface="Times New Roman" pitchFamily="18" charset="0"/>
              </a:rPr>
              <a:t>?</a:t>
            </a: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173599"/>
              </p:ext>
            </p:extLst>
          </p:nvPr>
        </p:nvGraphicFramePr>
        <p:xfrm>
          <a:off x="2184872" y="1213674"/>
          <a:ext cx="35814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3" name="Hoja de cálculo" r:id="rId7" imgW="3581400" imgH="733515" progId="Excel.Sheet.8">
                  <p:embed/>
                </p:oleObj>
              </mc:Choice>
              <mc:Fallback>
                <p:oleObj name="Hoja de cálculo" r:id="rId7" imgW="3581400" imgH="73351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872" y="1213674"/>
                        <a:ext cx="35814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911758" y="2169232"/>
            <a:ext cx="162678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257300" indent="-3429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714500" indent="-3429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171700" indent="-3429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Clr>
                <a:srgbClr val="D13409"/>
              </a:buClr>
              <a:buFont typeface="Arial" charset="0"/>
              <a:buNone/>
            </a:pPr>
            <a:r>
              <a:rPr lang="es-PE" altLang="es-PE" sz="1600" dirty="0">
                <a:solidFill>
                  <a:srgbClr val="FF0000"/>
                </a:solidFill>
                <a:latin typeface="Times New Roman" pitchFamily="18" charset="0"/>
              </a:rPr>
              <a:t>¿</a:t>
            </a:r>
            <a:r>
              <a:rPr lang="es-PE" altLang="es-PE" sz="1600" dirty="0">
                <a:latin typeface="Times New Roman" pitchFamily="18" charset="0"/>
              </a:rPr>
              <a:t> </a:t>
            </a:r>
            <a:r>
              <a:rPr lang="es-PE" altLang="es-PE" sz="1600" dirty="0" smtClean="0">
                <a:latin typeface="Times New Roman" pitchFamily="18" charset="0"/>
              </a:rPr>
              <a:t>A[2] </a:t>
            </a:r>
            <a:r>
              <a:rPr lang="es-PE" altLang="es-PE" sz="1600" dirty="0">
                <a:solidFill>
                  <a:srgbClr val="FF0000"/>
                </a:solidFill>
                <a:latin typeface="Times New Roman" pitchFamily="18" charset="0"/>
              </a:rPr>
              <a:t>&gt;</a:t>
            </a:r>
            <a:r>
              <a:rPr lang="es-PE" altLang="es-PE" sz="1600" dirty="0">
                <a:latin typeface="Times New Roman" pitchFamily="18" charset="0"/>
              </a:rPr>
              <a:t> </a:t>
            </a:r>
            <a:r>
              <a:rPr lang="es-PE" altLang="es-PE" sz="1600" dirty="0" smtClean="0">
                <a:latin typeface="Times New Roman" pitchFamily="18" charset="0"/>
              </a:rPr>
              <a:t>A[4] </a:t>
            </a:r>
            <a:r>
              <a:rPr lang="es-PE" altLang="es-PE" sz="1600" dirty="0">
                <a:solidFill>
                  <a:srgbClr val="FF0000"/>
                </a:solidFill>
                <a:latin typeface="Times New Roman" pitchFamily="18" charset="0"/>
              </a:rPr>
              <a:t>?</a:t>
            </a:r>
          </a:p>
        </p:txBody>
      </p:sp>
      <p:sp>
        <p:nvSpPr>
          <p:cNvPr id="22" name="Rectangle 5"/>
          <p:cNvSpPr/>
          <p:nvPr/>
        </p:nvSpPr>
        <p:spPr>
          <a:xfrm>
            <a:off x="404318" y="1423105"/>
            <a:ext cx="126499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700" dirty="0" smtClean="0"/>
              <a:t>Rueda</a:t>
            </a:r>
            <a:r>
              <a:rPr lang="es-PE" sz="1700" dirty="0" smtClean="0">
                <a:solidFill>
                  <a:srgbClr val="438AD7"/>
                </a:solidFill>
              </a:rPr>
              <a:t>  </a:t>
            </a:r>
            <a:r>
              <a:rPr lang="es-PE" sz="1700" dirty="0" smtClean="0">
                <a:solidFill>
                  <a:srgbClr val="0070C0"/>
                </a:solidFill>
              </a:rPr>
              <a:t>3</a:t>
            </a:r>
            <a:endParaRPr lang="es-PE" sz="1700" dirty="0">
              <a:solidFill>
                <a:srgbClr val="0070C0"/>
              </a:solidFill>
            </a:endParaRP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109865"/>
              </p:ext>
            </p:extLst>
          </p:nvPr>
        </p:nvGraphicFramePr>
        <p:xfrm>
          <a:off x="2177519" y="2784871"/>
          <a:ext cx="35814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4" name="Hoja de cálculo" r:id="rId9" imgW="3581400" imgH="352335" progId="Excel.Sheet.8">
                  <p:embed/>
                </p:oleObj>
              </mc:Choice>
              <mc:Fallback>
                <p:oleObj name="Hoja de cálculo" r:id="rId9" imgW="3581400" imgH="35233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7519" y="2784871"/>
                        <a:ext cx="35814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425782" y="4583606"/>
            <a:ext cx="2912842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rgbClr val="D13409"/>
              </a:buClr>
              <a:buFont typeface="Arial" charset="0"/>
              <a:buNone/>
            </a:pPr>
            <a:r>
              <a:rPr lang="es-PE" altLang="es-PE" sz="1600" i="1" dirty="0">
                <a:latin typeface="Times New Roman" pitchFamily="18" charset="0"/>
              </a:rPr>
              <a:t>Número de </a:t>
            </a:r>
            <a:r>
              <a:rPr lang="es-PE" altLang="es-PE" sz="1600" i="1" dirty="0" smtClean="0">
                <a:latin typeface="Times New Roman" pitchFamily="18" charset="0"/>
              </a:rPr>
              <a:t>comparaciones</a:t>
            </a:r>
            <a:r>
              <a:rPr lang="es-PE" altLang="es-PE" sz="1600" i="1" dirty="0" smtClean="0">
                <a:solidFill>
                  <a:srgbClr val="FF0000"/>
                </a:solidFill>
                <a:latin typeface="Times New Roman" pitchFamily="18" charset="0"/>
              </a:rPr>
              <a:t>: </a:t>
            </a:r>
            <a:r>
              <a:rPr lang="es-PE" altLang="es-PE" sz="1600" i="1" dirty="0" smtClean="0">
                <a:solidFill>
                  <a:srgbClr val="0070C0"/>
                </a:solidFill>
                <a:latin typeface="Times New Roman" pitchFamily="18" charset="0"/>
              </a:rPr>
              <a:t>2</a:t>
            </a:r>
            <a:endParaRPr lang="es-PE" altLang="es-PE" sz="1600" i="1" dirty="0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13" name="Rectangle 5"/>
          <p:cNvSpPr/>
          <p:nvPr/>
        </p:nvSpPr>
        <p:spPr>
          <a:xfrm>
            <a:off x="407875" y="320830"/>
            <a:ext cx="648598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ALGORITMO DE ORDENAMIENTO / ORDENAMIENTO BURBUJA</a:t>
            </a:r>
            <a:endParaRPr lang="en-US" sz="1700" dirty="0">
              <a:solidFill>
                <a:srgbClr val="438AD7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3146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/>
        </p:nvSpPr>
        <p:spPr>
          <a:xfrm>
            <a:off x="411413" y="941082"/>
            <a:ext cx="134295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700" dirty="0" smtClean="0">
                <a:solidFill>
                  <a:srgbClr val="0070C0"/>
                </a:solidFill>
              </a:rPr>
              <a:t>Ejemplo</a:t>
            </a:r>
            <a:endParaRPr lang="es-PE" sz="1700" dirty="0">
              <a:solidFill>
                <a:srgbClr val="0070C0"/>
              </a:solidFill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59246"/>
              </p:ext>
            </p:extLst>
          </p:nvPr>
        </p:nvGraphicFramePr>
        <p:xfrm>
          <a:off x="2184872" y="2188613"/>
          <a:ext cx="35814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Hoja de cálculo" r:id="rId5" imgW="3581400" imgH="352335" progId="Excel.Sheet.8">
                  <p:embed/>
                </p:oleObj>
              </mc:Choice>
              <mc:Fallback>
                <p:oleObj name="Hoja de cálculo" r:id="rId5" imgW="3581400" imgH="35233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872" y="2188613"/>
                        <a:ext cx="35814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901125" y="1559418"/>
            <a:ext cx="162678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257300" indent="-3429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714500" indent="-3429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171700" indent="-3429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Clr>
                <a:srgbClr val="D13409"/>
              </a:buClr>
              <a:buFont typeface="Arial" charset="0"/>
              <a:buNone/>
            </a:pPr>
            <a:r>
              <a:rPr lang="es-PE" altLang="es-PE" sz="1600" dirty="0">
                <a:solidFill>
                  <a:srgbClr val="FF0000"/>
                </a:solidFill>
                <a:latin typeface="Times New Roman" pitchFamily="18" charset="0"/>
              </a:rPr>
              <a:t>¿</a:t>
            </a:r>
            <a:r>
              <a:rPr lang="es-PE" altLang="es-PE" sz="1600" dirty="0">
                <a:latin typeface="Times New Roman" pitchFamily="18" charset="0"/>
              </a:rPr>
              <a:t> </a:t>
            </a:r>
            <a:r>
              <a:rPr lang="es-PE" altLang="es-PE" sz="1600" dirty="0" smtClean="0">
                <a:latin typeface="Times New Roman" pitchFamily="18" charset="0"/>
              </a:rPr>
              <a:t>A[3] </a:t>
            </a:r>
            <a:r>
              <a:rPr lang="es-PE" altLang="es-PE" sz="1600" dirty="0">
                <a:solidFill>
                  <a:srgbClr val="FF0000"/>
                </a:solidFill>
                <a:latin typeface="Times New Roman" pitchFamily="18" charset="0"/>
              </a:rPr>
              <a:t>&gt;</a:t>
            </a:r>
            <a:r>
              <a:rPr lang="es-PE" altLang="es-PE" sz="1600" dirty="0">
                <a:latin typeface="Times New Roman" pitchFamily="18" charset="0"/>
              </a:rPr>
              <a:t> </a:t>
            </a:r>
            <a:r>
              <a:rPr lang="es-PE" altLang="es-PE" sz="1600" dirty="0" smtClean="0">
                <a:latin typeface="Times New Roman" pitchFamily="18" charset="0"/>
              </a:rPr>
              <a:t>A[4] </a:t>
            </a:r>
            <a:r>
              <a:rPr lang="es-PE" altLang="es-PE" sz="1600" dirty="0">
                <a:solidFill>
                  <a:srgbClr val="FF0000"/>
                </a:solidFill>
                <a:latin typeface="Times New Roman" pitchFamily="18" charset="0"/>
              </a:rPr>
              <a:t>?</a:t>
            </a: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873301"/>
              </p:ext>
            </p:extLst>
          </p:nvPr>
        </p:nvGraphicFramePr>
        <p:xfrm>
          <a:off x="2184872" y="1213674"/>
          <a:ext cx="35814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Hoja de cálculo" r:id="rId7" imgW="3581400" imgH="733515" progId="Excel.Sheet.8">
                  <p:embed/>
                </p:oleObj>
              </mc:Choice>
              <mc:Fallback>
                <p:oleObj name="Hoja de cálculo" r:id="rId7" imgW="3581400" imgH="73351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872" y="1213674"/>
                        <a:ext cx="35814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5"/>
          <p:cNvSpPr/>
          <p:nvPr/>
        </p:nvSpPr>
        <p:spPr>
          <a:xfrm>
            <a:off x="404318" y="1423105"/>
            <a:ext cx="126499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700" dirty="0" smtClean="0"/>
              <a:t>Rueda</a:t>
            </a:r>
            <a:r>
              <a:rPr lang="es-PE" sz="1700" dirty="0" smtClean="0">
                <a:solidFill>
                  <a:srgbClr val="438AD7"/>
                </a:solidFill>
              </a:rPr>
              <a:t>  4</a:t>
            </a:r>
            <a:endParaRPr lang="es-PE" sz="1700" dirty="0">
              <a:solidFill>
                <a:srgbClr val="0070C0"/>
              </a:solidFill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425782" y="4583606"/>
            <a:ext cx="2912842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rgbClr val="D13409"/>
              </a:buClr>
              <a:buFont typeface="Arial" charset="0"/>
              <a:buNone/>
            </a:pPr>
            <a:r>
              <a:rPr lang="es-PE" altLang="es-PE" sz="1600" i="1" dirty="0">
                <a:latin typeface="Times New Roman" pitchFamily="18" charset="0"/>
              </a:rPr>
              <a:t>Número de </a:t>
            </a:r>
            <a:r>
              <a:rPr lang="es-PE" altLang="es-PE" sz="1600" i="1" dirty="0" smtClean="0">
                <a:latin typeface="Times New Roman" pitchFamily="18" charset="0"/>
              </a:rPr>
              <a:t>comparaciones</a:t>
            </a:r>
            <a:r>
              <a:rPr lang="es-PE" altLang="es-PE" sz="1600" i="1" dirty="0" smtClean="0">
                <a:solidFill>
                  <a:srgbClr val="FF0000"/>
                </a:solidFill>
                <a:latin typeface="Times New Roman" pitchFamily="18" charset="0"/>
              </a:rPr>
              <a:t>: </a:t>
            </a:r>
            <a:r>
              <a:rPr lang="es-PE" altLang="es-PE" sz="1600" i="1" dirty="0" smtClean="0">
                <a:solidFill>
                  <a:srgbClr val="0070C0"/>
                </a:solidFill>
                <a:latin typeface="Times New Roman" pitchFamily="18" charset="0"/>
              </a:rPr>
              <a:t>1</a:t>
            </a:r>
            <a:endParaRPr lang="es-PE" altLang="es-PE" sz="1600" i="1" dirty="0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407875" y="320830"/>
            <a:ext cx="648598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ALGORITMO DE ORDENAMIENTO / ORDENAMIENTO BURBUJA</a:t>
            </a:r>
            <a:endParaRPr lang="en-US" sz="1700" dirty="0">
              <a:solidFill>
                <a:srgbClr val="438AD7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1966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/>
        </p:nvSpPr>
        <p:spPr>
          <a:xfrm>
            <a:off x="411413" y="941082"/>
            <a:ext cx="134295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700" dirty="0" smtClean="0">
                <a:solidFill>
                  <a:srgbClr val="0070C0"/>
                </a:solidFill>
              </a:rPr>
              <a:t>Eficiencia</a:t>
            </a:r>
            <a:endParaRPr lang="es-PE" sz="1700" dirty="0">
              <a:solidFill>
                <a:srgbClr val="0070C0"/>
              </a:solidFill>
            </a:endParaRPr>
          </a:p>
        </p:txBody>
      </p:sp>
      <p:sp>
        <p:nvSpPr>
          <p:cNvPr id="22" name="Rectangle 5"/>
          <p:cNvSpPr/>
          <p:nvPr/>
        </p:nvSpPr>
        <p:spPr>
          <a:xfrm>
            <a:off x="404317" y="1423105"/>
            <a:ext cx="75807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PE" sz="1600" dirty="0" smtClean="0"/>
              <a:t>En la primera ronda se realizan n-1 comparaciones, en la segunda ronda se realizan n-2 comparaciones y así sucesivamente.</a:t>
            </a:r>
          </a:p>
          <a:p>
            <a:pPr>
              <a:lnSpc>
                <a:spcPct val="150000"/>
              </a:lnSpc>
            </a:pPr>
            <a:r>
              <a:rPr lang="es-PE" sz="1600" dirty="0" smtClean="0"/>
              <a:t>Entonces, el número total de comparaciones será</a:t>
            </a:r>
            <a:r>
              <a:rPr lang="es-PE" sz="1600" dirty="0" smtClean="0">
                <a:solidFill>
                  <a:srgbClr val="FF0000"/>
                </a:solidFill>
              </a:rPr>
              <a:t>:</a:t>
            </a:r>
            <a:endParaRPr lang="es-PE" sz="1600" dirty="0">
              <a:solidFill>
                <a:srgbClr val="FF0000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664525" y="2815545"/>
            <a:ext cx="34066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1340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s-PE" altLang="es-PE" sz="1600" dirty="0">
                <a:latin typeface="+mn-lt"/>
              </a:rPr>
              <a:t>(n-1) </a:t>
            </a:r>
            <a:r>
              <a:rPr lang="es-PE" altLang="es-PE" sz="1600" dirty="0">
                <a:solidFill>
                  <a:srgbClr val="FF0000"/>
                </a:solidFill>
                <a:latin typeface="+mn-lt"/>
              </a:rPr>
              <a:t>+</a:t>
            </a:r>
            <a:r>
              <a:rPr lang="es-PE" altLang="es-PE" sz="1600" dirty="0">
                <a:latin typeface="+mn-lt"/>
              </a:rPr>
              <a:t> (n-2) </a:t>
            </a:r>
            <a:r>
              <a:rPr lang="es-PE" altLang="es-PE" sz="1600" dirty="0">
                <a:solidFill>
                  <a:srgbClr val="FF0000"/>
                </a:solidFill>
                <a:latin typeface="+mn-lt"/>
              </a:rPr>
              <a:t>+</a:t>
            </a:r>
            <a:r>
              <a:rPr lang="es-PE" altLang="es-PE" sz="1600" dirty="0">
                <a:latin typeface="+mn-lt"/>
              </a:rPr>
              <a:t> (n-3) </a:t>
            </a:r>
            <a:r>
              <a:rPr lang="es-PE" altLang="es-PE" sz="1600" dirty="0">
                <a:solidFill>
                  <a:srgbClr val="FF0000"/>
                </a:solidFill>
                <a:latin typeface="+mn-lt"/>
              </a:rPr>
              <a:t>+</a:t>
            </a:r>
            <a:r>
              <a:rPr lang="es-PE" altLang="es-PE" sz="1600" dirty="0">
                <a:latin typeface="+mn-lt"/>
              </a:rPr>
              <a:t> ….. </a:t>
            </a:r>
            <a:r>
              <a:rPr lang="es-PE" altLang="es-PE" sz="1600" dirty="0">
                <a:solidFill>
                  <a:srgbClr val="FF0000"/>
                </a:solidFill>
                <a:latin typeface="+mn-lt"/>
              </a:rPr>
              <a:t>+</a:t>
            </a:r>
            <a:r>
              <a:rPr lang="es-PE" altLang="es-PE" sz="1600" dirty="0">
                <a:latin typeface="+mn-lt"/>
              </a:rPr>
              <a:t> 3 </a:t>
            </a:r>
            <a:r>
              <a:rPr lang="es-PE" altLang="es-PE" sz="1600" dirty="0">
                <a:solidFill>
                  <a:srgbClr val="FF0000"/>
                </a:solidFill>
                <a:latin typeface="+mn-lt"/>
              </a:rPr>
              <a:t>+</a:t>
            </a:r>
            <a:r>
              <a:rPr lang="es-PE" altLang="es-PE" sz="1600" dirty="0">
                <a:latin typeface="+mn-lt"/>
              </a:rPr>
              <a:t> 2 </a:t>
            </a:r>
            <a:r>
              <a:rPr lang="es-PE" altLang="es-PE" sz="1600" dirty="0">
                <a:solidFill>
                  <a:srgbClr val="FF0000"/>
                </a:solidFill>
                <a:latin typeface="+mn-lt"/>
              </a:rPr>
              <a:t>+</a:t>
            </a:r>
            <a:r>
              <a:rPr lang="es-PE" altLang="es-PE" sz="1600" dirty="0">
                <a:latin typeface="+mn-lt"/>
              </a:rPr>
              <a:t> 1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04516" y="3388549"/>
            <a:ext cx="5230738" cy="368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Clr>
                <a:srgbClr val="D13409"/>
              </a:buClr>
              <a:buNone/>
            </a:pPr>
            <a:r>
              <a:rPr lang="es-PE" altLang="es-PE" sz="1600" dirty="0">
                <a:latin typeface="+mn-lt"/>
              </a:rPr>
              <a:t>La fórmula para determinar la suma de esta progresión es</a:t>
            </a:r>
            <a:r>
              <a:rPr lang="es-PE" altLang="es-PE" sz="1600" dirty="0">
                <a:solidFill>
                  <a:srgbClr val="FF0000"/>
                </a:solidFill>
                <a:latin typeface="+mn-lt"/>
              </a:rPr>
              <a:t>: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181649"/>
              </p:ext>
            </p:extLst>
          </p:nvPr>
        </p:nvGraphicFramePr>
        <p:xfrm>
          <a:off x="3434313" y="4021305"/>
          <a:ext cx="971460" cy="59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Ecuación" r:id="rId5" imgW="647640" imgH="393480" progId="Equation.3">
                  <p:embed/>
                </p:oleObj>
              </mc:Choice>
              <mc:Fallback>
                <p:oleObj name="Ecuación" r:id="rId5" imgW="647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4313" y="4021305"/>
                        <a:ext cx="971460" cy="590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/>
          <p:nvPr/>
        </p:nvSpPr>
        <p:spPr>
          <a:xfrm>
            <a:off x="407875" y="320830"/>
            <a:ext cx="648598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ALGORITMO DE ORDENAMIENTO / ORDENAMIENTO BURBUJA</a:t>
            </a:r>
            <a:endParaRPr lang="en-US" sz="1700" dirty="0">
              <a:solidFill>
                <a:srgbClr val="438AD7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41144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 10"/>
          <p:cNvSpPr/>
          <p:nvPr/>
        </p:nvSpPr>
        <p:spPr>
          <a:xfrm>
            <a:off x="2527711" y="770440"/>
            <a:ext cx="6132101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PE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Para comparar la eficiencia entre los algoritmos de búsqueda, se analiza las situaciones que representan el mejor y el peor caso en cada algoritmo.</a:t>
            </a:r>
          </a:p>
          <a:p>
            <a:pPr marL="180975" indent="-180975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PE" sz="1700" dirty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PE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El ordenamiento de los elementos de un Vector puede ser en forma ascendente ó descendente. Si no se especifica, se asume la primera forma.</a:t>
            </a:r>
          </a:p>
          <a:p>
            <a:pPr marL="180975" indent="-180975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PE" sz="1700" dirty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PE" sz="1700" dirty="0" smtClean="0">
                <a:solidFill>
                  <a:srgbClr val="FFFFFF"/>
                </a:solidFill>
                <a:latin typeface="+mj-lt"/>
                <a:cs typeface="Source Sans Pro" panose="020B0604020202020204" charset="0"/>
              </a:rPr>
              <a:t>La eficiencia en los algoritmos de búsqueda y ordenamiento se mide por el número de comparaciones a realizar.</a:t>
            </a:r>
            <a:endParaRPr lang="es-PE" sz="1700" dirty="0">
              <a:solidFill>
                <a:srgbClr val="FFFFFF"/>
              </a:solidFill>
              <a:latin typeface="+mj-lt"/>
              <a:cs typeface="Source Sans Pro" panose="020B0604020202020204" charset="0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/ CONCLUSIONES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544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25"/>
          <p:cNvSpPr txBox="1">
            <a:spLocks/>
          </p:cNvSpPr>
          <p:nvPr/>
        </p:nvSpPr>
        <p:spPr>
          <a:xfrm>
            <a:off x="398995" y="724844"/>
            <a:ext cx="8138950" cy="11571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s" sz="1500" dirty="0" smtClean="0">
                <a:latin typeface="Calibri"/>
                <a:cs typeface="Calibri"/>
              </a:rPr>
              <a:t>Cairo, O.; Guardati, S. (2008). </a:t>
            </a:r>
            <a:r>
              <a:rPr lang="es" sz="1500" u="sng" dirty="0" smtClean="0">
                <a:latin typeface="Calibri"/>
                <a:cs typeface="Calibri"/>
              </a:rPr>
              <a:t>Estructuras de datos</a:t>
            </a:r>
            <a:r>
              <a:rPr lang="es" sz="1500" dirty="0" smtClean="0">
                <a:latin typeface="Calibri"/>
                <a:cs typeface="Calibri"/>
              </a:rPr>
              <a:t>. 3ra. Edición. México D.F., Mexico: McGraw Hill.</a:t>
            </a:r>
          </a:p>
          <a:p>
            <a:pPr marL="174625" indent="-174625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s" sz="1500" dirty="0" smtClean="0">
                <a:latin typeface="Calibri"/>
                <a:cs typeface="Calibri"/>
              </a:rPr>
              <a:t>Instituto NIIT (2011). </a:t>
            </a:r>
            <a:r>
              <a:rPr lang="es" sz="1500" u="sng" dirty="0" smtClean="0">
                <a:latin typeface="Calibri"/>
                <a:cs typeface="Calibri"/>
              </a:rPr>
              <a:t>Data Structures and Algorithms</a:t>
            </a:r>
            <a:r>
              <a:rPr lang="es" sz="1500" dirty="0" smtClean="0">
                <a:latin typeface="Calibri"/>
                <a:cs typeface="Calibri"/>
              </a:rPr>
              <a:t>. Student guide.</a:t>
            </a:r>
          </a:p>
        </p:txBody>
      </p:sp>
      <p:sp>
        <p:nvSpPr>
          <p:cNvPr id="9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 BIBLIOGRAFÍA</a:t>
            </a:r>
            <a:endParaRPr lang="en-US" sz="1700" dirty="0">
              <a:solidFill>
                <a:srgbClr val="438AD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054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ALGORITMOS DE BÚSQUEDA</a:t>
            </a: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943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ALGORITMOS DE BÚSQUEDA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495298" y="810908"/>
            <a:ext cx="2970916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000" indent="-168275">
              <a:lnSpc>
                <a:spcPct val="150000"/>
              </a:lnSpc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Búsqueda Secuencial</a:t>
            </a:r>
          </a:p>
          <a:p>
            <a:pPr marL="180000" indent="-168275">
              <a:lnSpc>
                <a:spcPct val="150000"/>
              </a:lnSpc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Búsqueda Binaria</a:t>
            </a:r>
          </a:p>
          <a:p>
            <a:pPr marL="180000" indent="-168275">
              <a:lnSpc>
                <a:spcPct val="150000"/>
              </a:lnSpc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Búsqueda Hash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591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5186101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ALGORITMOS DE </a:t>
            </a:r>
            <a:r>
              <a:rPr lang="en-US" sz="1700" dirty="0" smtClean="0">
                <a:solidFill>
                  <a:srgbClr val="438AD7"/>
                </a:solidFill>
              </a:rPr>
              <a:t>BÚSQUEDA / BÚSQUEDA SECUENCIAL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411413" y="941082"/>
            <a:ext cx="242748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700" dirty="0" smtClean="0">
                <a:solidFill>
                  <a:srgbClr val="438AD7"/>
                </a:solidFill>
              </a:rPr>
              <a:t>Descripción</a:t>
            </a:r>
            <a:endParaRPr lang="es-PE" sz="1700" dirty="0">
              <a:solidFill>
                <a:srgbClr val="438AD7"/>
              </a:solidFill>
            </a:endParaRPr>
          </a:p>
        </p:txBody>
      </p:sp>
      <p:sp>
        <p:nvSpPr>
          <p:cNvPr id="5" name="object 7"/>
          <p:cNvSpPr txBox="1"/>
          <p:nvPr/>
        </p:nvSpPr>
        <p:spPr>
          <a:xfrm>
            <a:off x="495298" y="1395723"/>
            <a:ext cx="691559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Consiste en recorrer el Vector comparando cada elemento con el dato buscado.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990571"/>
              </p:ext>
            </p:extLst>
          </p:nvPr>
        </p:nvGraphicFramePr>
        <p:xfrm>
          <a:off x="5827117" y="2357438"/>
          <a:ext cx="1239837" cy="200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4" name="Hoja de cálculo" r:id="rId5" imgW="1171643" imgH="1914525" progId="Excel.Sheet.8">
                  <p:embed/>
                </p:oleObj>
              </mc:Choice>
              <mc:Fallback>
                <p:oleObj name="Hoja de cálculo" r:id="rId5" imgW="1171643" imgH="1914525" progId="Excel.Sheet.8">
                  <p:embed/>
                  <p:pic>
                    <p:nvPicPr>
                      <p:cNvPr id="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7117" y="2357438"/>
                        <a:ext cx="1239837" cy="200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bject 7"/>
          <p:cNvSpPr txBox="1"/>
          <p:nvPr/>
        </p:nvSpPr>
        <p:spPr>
          <a:xfrm>
            <a:off x="498837" y="2090406"/>
            <a:ext cx="437087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Ejemplo</a:t>
            </a:r>
            <a:r>
              <a:rPr lang="es-PE" sz="1600" spc="-10" dirty="0" smtClean="0">
                <a:solidFill>
                  <a:srgbClr val="FF0000"/>
                </a:solidFill>
                <a:cs typeface="Source Sans Pro"/>
              </a:rPr>
              <a:t>: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 En el siguiente Vector, busca el número 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7</a:t>
            </a:r>
            <a:endParaRPr lang="es-PE" sz="1600" spc="-10" dirty="0">
              <a:solidFill>
                <a:srgbClr val="0070C0"/>
              </a:solidFill>
              <a:cs typeface="Source Sans Pro"/>
            </a:endParaRPr>
          </a:p>
        </p:txBody>
      </p:sp>
      <p:sp>
        <p:nvSpPr>
          <p:cNvPr id="14" name="object 7"/>
          <p:cNvSpPr txBox="1"/>
          <p:nvPr/>
        </p:nvSpPr>
        <p:spPr>
          <a:xfrm>
            <a:off x="502374" y="4348140"/>
            <a:ext cx="4590621" cy="32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i="1" spc="-10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es-PE" sz="1600" i="1" spc="-1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PE" sz="1600" i="1" spc="-10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 número </a:t>
            </a:r>
            <a:r>
              <a:rPr lang="es-PE" sz="1600" i="1" spc="-1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s-PE" sz="1600" i="1" spc="-10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encuentra en la posición </a:t>
            </a:r>
            <a:r>
              <a:rPr lang="es-PE" sz="1600" i="1" spc="-1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s-PE" sz="1600" i="1" spc="-1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63222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/>
        </p:nvSpPr>
        <p:spPr>
          <a:xfrm>
            <a:off x="411413" y="941082"/>
            <a:ext cx="242748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700" dirty="0" smtClean="0">
                <a:solidFill>
                  <a:srgbClr val="438AD7"/>
                </a:solidFill>
              </a:rPr>
              <a:t>Eficiencia</a:t>
            </a:r>
            <a:endParaRPr lang="es-PE" sz="1700" dirty="0">
              <a:solidFill>
                <a:srgbClr val="438AD7"/>
              </a:solidFill>
            </a:endParaRPr>
          </a:p>
        </p:txBody>
      </p:sp>
      <p:sp>
        <p:nvSpPr>
          <p:cNvPr id="5" name="object 7"/>
          <p:cNvSpPr txBox="1"/>
          <p:nvPr/>
        </p:nvSpPr>
        <p:spPr>
          <a:xfrm>
            <a:off x="495298" y="1395723"/>
            <a:ext cx="590550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La eficiencia se determina por el número de comparaciones a realizar.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11" name="8 CuadroTexto"/>
          <p:cNvSpPr txBox="1">
            <a:spLocks noChangeArrowheads="1"/>
          </p:cNvSpPr>
          <p:nvPr/>
        </p:nvSpPr>
        <p:spPr bwMode="auto">
          <a:xfrm>
            <a:off x="5854695" y="3526382"/>
            <a:ext cx="1657350" cy="369332"/>
          </a:xfrm>
          <a:prstGeom prst="rect">
            <a:avLst/>
          </a:prstGeom>
          <a:solidFill>
            <a:srgbClr val="FFFF00"/>
          </a:solidFill>
          <a:ln w="9525">
            <a:solidFill>
              <a:srgbClr val="0066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PE" altLang="es-PE" sz="1800" i="1">
                <a:latin typeface="Times New Roman" pitchFamily="18" charset="0"/>
                <a:cs typeface="Times New Roman" pitchFamily="18" charset="0"/>
              </a:rPr>
              <a:t>Peor caso</a:t>
            </a:r>
          </a:p>
        </p:txBody>
      </p:sp>
      <p:sp>
        <p:nvSpPr>
          <p:cNvPr id="13" name="9 CuadroTexto"/>
          <p:cNvSpPr txBox="1">
            <a:spLocks noChangeArrowheads="1"/>
          </p:cNvSpPr>
          <p:nvPr/>
        </p:nvSpPr>
        <p:spPr bwMode="auto">
          <a:xfrm>
            <a:off x="5854695" y="2268836"/>
            <a:ext cx="1657350" cy="369332"/>
          </a:xfrm>
          <a:prstGeom prst="rect">
            <a:avLst/>
          </a:prstGeom>
          <a:solidFill>
            <a:srgbClr val="FFFF00"/>
          </a:solidFill>
          <a:ln w="9525">
            <a:solidFill>
              <a:srgbClr val="0066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PE" altLang="es-PE" sz="1800" i="1" dirty="0">
                <a:latin typeface="Times New Roman" pitchFamily="18" charset="0"/>
                <a:cs typeface="Times New Roman" pitchFamily="18" charset="0"/>
              </a:rPr>
              <a:t>Mejor caso</a:t>
            </a:r>
          </a:p>
        </p:txBody>
      </p:sp>
      <p:sp>
        <p:nvSpPr>
          <p:cNvPr id="15" name="object 7"/>
          <p:cNvSpPr txBox="1"/>
          <p:nvPr/>
        </p:nvSpPr>
        <p:spPr>
          <a:xfrm>
            <a:off x="495298" y="2044336"/>
            <a:ext cx="4959204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000" indent="-168275">
              <a:lnSpc>
                <a:spcPct val="150000"/>
              </a:lnSpc>
              <a:buClr>
                <a:srgbClr val="0070C0"/>
              </a:buClr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S</a:t>
            </a:r>
            <a:r>
              <a:rPr lang="es-PE" altLang="es-PE" sz="1600" dirty="0" smtClean="0"/>
              <a:t>i </a:t>
            </a:r>
            <a:r>
              <a:rPr lang="es-PE" altLang="es-PE" sz="1600" dirty="0"/>
              <a:t>el dato buscado se encuentra en la primera </a:t>
            </a:r>
            <a:r>
              <a:rPr lang="es-PE" altLang="es-PE" sz="1600" dirty="0" smtClean="0"/>
              <a:t>posición:</a:t>
            </a:r>
          </a:p>
          <a:p>
            <a:pPr marL="180975" indent="-169863">
              <a:lnSpc>
                <a:spcPct val="150000"/>
              </a:lnSpc>
              <a:buClr>
                <a:srgbClr val="0070C0"/>
              </a:buClr>
              <a:buSzPct val="100000"/>
              <a:tabLst>
                <a:tab pos="180975" algn="l"/>
              </a:tabLst>
            </a:pPr>
            <a:r>
              <a:rPr lang="es-PE" altLang="es-PE" sz="1600" dirty="0" smtClean="0"/>
              <a:t>	Sólo </a:t>
            </a:r>
            <a:r>
              <a:rPr lang="es-PE" altLang="es-PE" sz="1600" dirty="0"/>
              <a:t>se necesitará hacer una </a:t>
            </a:r>
            <a:r>
              <a:rPr lang="es-PE" altLang="es-PE" sz="1600" dirty="0" smtClean="0"/>
              <a:t>comparación.</a:t>
            </a: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80000" indent="-168275">
              <a:lnSpc>
                <a:spcPct val="150000"/>
              </a:lnSpc>
              <a:buClr>
                <a:srgbClr val="0070C0"/>
              </a:buClr>
              <a:buSzPct val="100000"/>
              <a:buFont typeface="Arial"/>
              <a:buChar char="•"/>
              <a:tabLst>
                <a:tab pos="121285" algn="l"/>
              </a:tabLst>
            </a:pPr>
            <a:endParaRPr lang="es-PE" altLang="es-PE" sz="1600" dirty="0" smtClean="0"/>
          </a:p>
          <a:p>
            <a:pPr marL="180000" indent="-168275">
              <a:lnSpc>
                <a:spcPct val="150000"/>
              </a:lnSpc>
              <a:buClr>
                <a:srgbClr val="0070C0"/>
              </a:buClr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altLang="es-PE" sz="1600" dirty="0" smtClean="0"/>
              <a:t>Si </a:t>
            </a:r>
            <a:r>
              <a:rPr lang="es-PE" altLang="es-PE" sz="1600" dirty="0"/>
              <a:t>el dato buscado se encuentra en la última posición  </a:t>
            </a:r>
            <a:r>
              <a:rPr lang="es-PE" altLang="es-PE" sz="1600" dirty="0" smtClean="0"/>
              <a:t>ó</a:t>
            </a:r>
          </a:p>
          <a:p>
            <a:pPr marL="180975" indent="-169863">
              <a:lnSpc>
                <a:spcPct val="150000"/>
              </a:lnSpc>
              <a:buClr>
                <a:srgbClr val="0070C0"/>
              </a:buClr>
              <a:buSzPct val="100000"/>
              <a:tabLst>
                <a:tab pos="180975" algn="l"/>
              </a:tabLst>
            </a:pPr>
            <a:r>
              <a:rPr lang="es-PE" altLang="es-PE" sz="1600" dirty="0" smtClean="0"/>
              <a:t>	si </a:t>
            </a:r>
            <a:r>
              <a:rPr lang="es-PE" altLang="es-PE" sz="1600" dirty="0"/>
              <a:t>este no se encuentra en el </a:t>
            </a:r>
            <a:r>
              <a:rPr lang="es-PE" altLang="es-PE" sz="1600" dirty="0" smtClean="0"/>
              <a:t>Vector:</a:t>
            </a:r>
          </a:p>
          <a:p>
            <a:pPr marL="180975" indent="-169863">
              <a:lnSpc>
                <a:spcPct val="150000"/>
              </a:lnSpc>
              <a:buClr>
                <a:srgbClr val="0070C0"/>
              </a:buClr>
              <a:buSzPct val="100000"/>
              <a:tabLst>
                <a:tab pos="180975" algn="l"/>
              </a:tabLst>
            </a:pPr>
            <a:r>
              <a:rPr lang="es-PE" altLang="es-PE" sz="1600" dirty="0"/>
              <a:t>	</a:t>
            </a:r>
            <a:r>
              <a:rPr lang="es-PE" altLang="es-PE" sz="1600" dirty="0" smtClean="0"/>
              <a:t>Se </a:t>
            </a:r>
            <a:r>
              <a:rPr lang="es-PE" altLang="es-PE" sz="1600" dirty="0"/>
              <a:t>tendrá que realizar </a:t>
            </a:r>
            <a:r>
              <a:rPr lang="es-PE" altLang="es-PE" sz="1600" dirty="0" smtClean="0">
                <a:solidFill>
                  <a:srgbClr val="FF0000"/>
                </a:solidFill>
              </a:rPr>
              <a:t>n</a:t>
            </a:r>
            <a:r>
              <a:rPr lang="es-PE" altLang="es-PE" sz="1600" dirty="0" smtClean="0"/>
              <a:t> comparaciones.</a:t>
            </a:r>
          </a:p>
        </p:txBody>
      </p:sp>
      <p:sp>
        <p:nvSpPr>
          <p:cNvPr id="9" name="Rectangle 5"/>
          <p:cNvSpPr/>
          <p:nvPr/>
        </p:nvSpPr>
        <p:spPr>
          <a:xfrm>
            <a:off x="407875" y="320830"/>
            <a:ext cx="5186101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ALGORITMOS DE </a:t>
            </a:r>
            <a:r>
              <a:rPr lang="en-US" sz="1700" dirty="0" smtClean="0">
                <a:solidFill>
                  <a:srgbClr val="438AD7"/>
                </a:solidFill>
              </a:rPr>
              <a:t>BÚSQUEDA / BÚSQUEDA SECUENCIAL</a:t>
            </a:r>
            <a:endParaRPr lang="en-US" sz="1700" dirty="0">
              <a:solidFill>
                <a:srgbClr val="438AD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154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5329537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ALGORITMOS DE BÚSQUEDA / BÚSQUEDA BINARIA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5" name="object 7"/>
          <p:cNvSpPr txBox="1"/>
          <p:nvPr/>
        </p:nvSpPr>
        <p:spPr>
          <a:xfrm>
            <a:off x="495297" y="1395723"/>
            <a:ext cx="724520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Este algoritmo compara el dato buscado con el valor almacenado en la posición central del Vector. Si no son iguales, buscará el dato en la parte izquierda ó en la parte derecha del Vector, dependiendo del valor de la posición central.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8" name="Rectangle 5"/>
          <p:cNvSpPr/>
          <p:nvPr/>
        </p:nvSpPr>
        <p:spPr>
          <a:xfrm>
            <a:off x="411413" y="941082"/>
            <a:ext cx="198091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700" dirty="0" smtClean="0">
                <a:solidFill>
                  <a:srgbClr val="438AD7"/>
                </a:solidFill>
              </a:rPr>
              <a:t>Descripción</a:t>
            </a:r>
            <a:endParaRPr lang="es-PE" sz="1700" dirty="0">
              <a:solidFill>
                <a:srgbClr val="438AD7"/>
              </a:solidFill>
            </a:endParaRPr>
          </a:p>
        </p:txBody>
      </p:sp>
      <p:graphicFrame>
        <p:nvGraphicFramePr>
          <p:cNvPr id="1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318088"/>
              </p:ext>
            </p:extLst>
          </p:nvPr>
        </p:nvGraphicFramePr>
        <p:xfrm>
          <a:off x="1768112" y="3941180"/>
          <a:ext cx="600233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name="Hoja de cálculo" r:id="rId5" imgW="5724457" imgH="771525" progId="Excel.Sheet.8">
                  <p:embed/>
                </p:oleObj>
              </mc:Choice>
              <mc:Fallback>
                <p:oleObj name="Hoja de cálculo" r:id="rId5" imgW="5724457" imgH="77152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112" y="3941180"/>
                        <a:ext cx="6002338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35"/>
          <p:cNvSpPr txBox="1">
            <a:spLocks noChangeArrowheads="1"/>
          </p:cNvSpPr>
          <p:nvPr/>
        </p:nvSpPr>
        <p:spPr bwMode="auto">
          <a:xfrm>
            <a:off x="1082280" y="3957684"/>
            <a:ext cx="504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1340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s-PE" altLang="es-PE" sz="1800" dirty="0">
                <a:latin typeface="Times New Roman" pitchFamily="18" charset="0"/>
              </a:rPr>
              <a:t>A</a:t>
            </a:r>
          </a:p>
        </p:txBody>
      </p:sp>
      <p:sp>
        <p:nvSpPr>
          <p:cNvPr id="23" name="object 7"/>
          <p:cNvSpPr txBox="1"/>
          <p:nvPr/>
        </p:nvSpPr>
        <p:spPr>
          <a:xfrm>
            <a:off x="498835" y="3238770"/>
            <a:ext cx="495566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Ejemplo</a:t>
            </a:r>
            <a:r>
              <a:rPr lang="es-PE" sz="1600" spc="-10" dirty="0" smtClean="0">
                <a:solidFill>
                  <a:srgbClr val="FF0000"/>
                </a:solidFill>
                <a:cs typeface="Source Sans Pro"/>
              </a:rPr>
              <a:t>: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 Dado el siguiente Vector, busca el número </a:t>
            </a:r>
            <a:r>
              <a:rPr lang="es-PE" sz="1600" spc="-10" dirty="0" smtClean="0">
                <a:solidFill>
                  <a:srgbClr val="215BD7"/>
                </a:solidFill>
                <a:cs typeface="Source Sans Pro"/>
              </a:rPr>
              <a:t>40</a:t>
            </a:r>
            <a:endParaRPr lang="es-PE" sz="1600" spc="-10" dirty="0">
              <a:solidFill>
                <a:srgbClr val="215BD7"/>
              </a:solidFill>
              <a:cs typeface="Source Sans Pro"/>
            </a:endParaRPr>
          </a:p>
        </p:txBody>
      </p:sp>
      <p:sp>
        <p:nvSpPr>
          <p:cNvPr id="24" name="object 7"/>
          <p:cNvSpPr txBox="1"/>
          <p:nvPr/>
        </p:nvSpPr>
        <p:spPr>
          <a:xfrm>
            <a:off x="498836" y="2632689"/>
            <a:ext cx="531717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b="1" spc="-10" dirty="0" smtClean="0">
                <a:solidFill>
                  <a:srgbClr val="262626"/>
                </a:solidFill>
                <a:cs typeface="Source Sans Pro"/>
              </a:rPr>
              <a:t>Requisito</a:t>
            </a:r>
            <a:r>
              <a:rPr lang="es-PE" sz="1600" spc="-10" dirty="0" smtClean="0">
                <a:solidFill>
                  <a:srgbClr val="FF0000"/>
                </a:solidFill>
                <a:cs typeface="Source Sans Pro"/>
              </a:rPr>
              <a:t>: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 Los elementos del Vector, deben estar ordenados.</a:t>
            </a:r>
            <a:endParaRPr lang="es-PE" sz="1600" spc="-10" dirty="0">
              <a:solidFill>
                <a:srgbClr val="0070C0"/>
              </a:solidFill>
              <a:cs typeface="Source Sans Pro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01854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513231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ALGORITMO DE BÚSQUEDA / BÚSQUEDA BINARIA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5" name="object 7"/>
          <p:cNvSpPr txBox="1"/>
          <p:nvPr/>
        </p:nvSpPr>
        <p:spPr>
          <a:xfrm>
            <a:off x="495297" y="1395723"/>
            <a:ext cx="478209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113" indent="-254000">
              <a:lnSpc>
                <a:spcPct val="150000"/>
              </a:lnSpc>
              <a:buClr>
                <a:srgbClr val="0070C0"/>
              </a:buClr>
              <a:buSzPct val="100000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1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.	Se determina</a:t>
            </a:r>
            <a:r>
              <a:rPr lang="es-PE" altLang="es-PE" sz="1600" dirty="0" smtClean="0"/>
              <a:t> </a:t>
            </a:r>
            <a:r>
              <a:rPr lang="es-PE" altLang="es-PE" sz="1600" dirty="0"/>
              <a:t>la posición del elemento central.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 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8" name="Rectangle 5"/>
          <p:cNvSpPr/>
          <p:nvPr/>
        </p:nvSpPr>
        <p:spPr>
          <a:xfrm>
            <a:off x="411413" y="941082"/>
            <a:ext cx="198091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700" dirty="0" smtClean="0">
                <a:solidFill>
                  <a:srgbClr val="438AD7"/>
                </a:solidFill>
              </a:rPr>
              <a:t>Descripción</a:t>
            </a:r>
            <a:endParaRPr lang="es-PE" sz="1700" dirty="0">
              <a:solidFill>
                <a:srgbClr val="438AD7"/>
              </a:solidFill>
            </a:endParaRPr>
          </a:p>
        </p:txBody>
      </p:sp>
      <p:graphicFrame>
        <p:nvGraphicFramePr>
          <p:cNvPr id="1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790927"/>
              </p:ext>
            </p:extLst>
          </p:nvPr>
        </p:nvGraphicFramePr>
        <p:xfrm>
          <a:off x="1619250" y="2005974"/>
          <a:ext cx="600233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6" name="Hoja de cálculo" r:id="rId5" imgW="5724457" imgH="771525" progId="Excel.Sheet.8">
                  <p:embed/>
                </p:oleObj>
              </mc:Choice>
              <mc:Fallback>
                <p:oleObj name="Hoja de cálculo" r:id="rId5" imgW="5724457" imgH="77152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005974"/>
                        <a:ext cx="6002338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35"/>
          <p:cNvSpPr txBox="1">
            <a:spLocks noChangeArrowheads="1"/>
          </p:cNvSpPr>
          <p:nvPr/>
        </p:nvSpPr>
        <p:spPr bwMode="auto">
          <a:xfrm>
            <a:off x="848354" y="2022478"/>
            <a:ext cx="504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1340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s-PE" altLang="es-PE" sz="1800" dirty="0">
                <a:latin typeface="Times New Roman" pitchFamily="18" charset="0"/>
              </a:rPr>
              <a:t>A</a:t>
            </a:r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275043"/>
              </p:ext>
            </p:extLst>
          </p:nvPr>
        </p:nvGraphicFramePr>
        <p:xfrm>
          <a:off x="3099084" y="3179348"/>
          <a:ext cx="1351964" cy="590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7" name="Ecuación" r:id="rId7" imgW="901309" imgH="393529" progId="Equation.3">
                  <p:embed/>
                </p:oleObj>
              </mc:Choice>
              <mc:Fallback>
                <p:oleObj name="Ecuación" r:id="rId7" imgW="90130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9084" y="3179348"/>
                        <a:ext cx="1351964" cy="590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81993"/>
              </p:ext>
            </p:extLst>
          </p:nvPr>
        </p:nvGraphicFramePr>
        <p:xfrm>
          <a:off x="5149800" y="3317643"/>
          <a:ext cx="971129" cy="266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8" name="Ecuación" r:id="rId9" imgW="647640" imgH="177480" progId="Equation.3">
                  <p:embed/>
                </p:oleObj>
              </mc:Choice>
              <mc:Fallback>
                <p:oleObj name="Ecuación" r:id="rId9" imgW="6476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00" y="3317643"/>
                        <a:ext cx="971129" cy="266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906588" y="2995166"/>
            <a:ext cx="144462" cy="215900"/>
          </a:xfrm>
          <a:prstGeom prst="upArrow">
            <a:avLst>
              <a:gd name="adj1" fmla="val 50000"/>
              <a:gd name="adj2" fmla="val 37363"/>
            </a:avLst>
          </a:prstGeom>
          <a:solidFill>
            <a:srgbClr val="D1340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charset="0"/>
            </a:endParaRPr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7164388" y="2984533"/>
            <a:ext cx="144462" cy="215900"/>
          </a:xfrm>
          <a:prstGeom prst="upArrow">
            <a:avLst>
              <a:gd name="adj1" fmla="val 50000"/>
              <a:gd name="adj2" fmla="val 37363"/>
            </a:avLst>
          </a:prstGeom>
          <a:solidFill>
            <a:srgbClr val="D1340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charset="0"/>
            </a:endParaRP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766267" y="3935278"/>
            <a:ext cx="1336270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79475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401763" indent="-3429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924050" indent="-3429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446338" indent="-3429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903538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360738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817938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275138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Clr>
                <a:srgbClr val="D13409"/>
              </a:buClr>
              <a:buFont typeface="Wingdings" pitchFamily="2" charset="2"/>
              <a:buNone/>
            </a:pPr>
            <a:r>
              <a:rPr lang="es-PE" altLang="es-PE" sz="1600" dirty="0">
                <a:latin typeface="Times New Roman" pitchFamily="18" charset="0"/>
              </a:rPr>
              <a:t>¿ </a:t>
            </a:r>
            <a:r>
              <a:rPr lang="es-PE" altLang="es-PE" sz="1600" dirty="0" smtClean="0">
                <a:latin typeface="Times New Roman" pitchFamily="18" charset="0"/>
              </a:rPr>
              <a:t>40 </a:t>
            </a:r>
            <a:r>
              <a:rPr lang="es-PE" altLang="es-PE" sz="1600" dirty="0">
                <a:solidFill>
                  <a:srgbClr val="FF0000"/>
                </a:solidFill>
                <a:latin typeface="Times New Roman" pitchFamily="18" charset="0"/>
              </a:rPr>
              <a:t>=</a:t>
            </a:r>
            <a:r>
              <a:rPr lang="es-PE" altLang="es-PE" sz="1600" dirty="0">
                <a:latin typeface="Times New Roman" pitchFamily="18" charset="0"/>
              </a:rPr>
              <a:t> A</a:t>
            </a:r>
            <a:r>
              <a:rPr lang="es-PE" altLang="es-PE" sz="1600" dirty="0">
                <a:solidFill>
                  <a:srgbClr val="FF0000"/>
                </a:solidFill>
                <a:latin typeface="Times New Roman" pitchFamily="18" charset="0"/>
              </a:rPr>
              <a:t>[</a:t>
            </a:r>
            <a:r>
              <a:rPr lang="es-PE" altLang="es-PE" sz="1600" dirty="0">
                <a:latin typeface="Times New Roman" pitchFamily="18" charset="0"/>
              </a:rPr>
              <a:t>3</a:t>
            </a:r>
            <a:r>
              <a:rPr lang="es-PE" altLang="es-PE" sz="1600" dirty="0">
                <a:solidFill>
                  <a:srgbClr val="FF0000"/>
                </a:solidFill>
                <a:latin typeface="Times New Roman" pitchFamily="18" charset="0"/>
              </a:rPr>
              <a:t>]</a:t>
            </a:r>
            <a:r>
              <a:rPr lang="es-PE" altLang="es-PE" sz="1600" dirty="0">
                <a:latin typeface="Times New Roman" pitchFamily="18" charset="0"/>
              </a:rPr>
              <a:t> ? 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5799851" y="4351605"/>
            <a:ext cx="1260173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79475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401763" indent="-3429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924050" indent="-3429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446338" indent="-3429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903538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360738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817938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275138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Clr>
                <a:srgbClr val="D13409"/>
              </a:buClr>
              <a:buFont typeface="Wingdings" pitchFamily="2" charset="2"/>
              <a:buNone/>
            </a:pPr>
            <a:r>
              <a:rPr lang="es-PE" altLang="es-PE" sz="1600" dirty="0">
                <a:latin typeface="Times New Roman" pitchFamily="18" charset="0"/>
              </a:rPr>
              <a:t>¿ </a:t>
            </a:r>
            <a:r>
              <a:rPr lang="es-PE" altLang="es-PE" sz="1600" dirty="0" smtClean="0">
                <a:latin typeface="Times New Roman" pitchFamily="18" charset="0"/>
              </a:rPr>
              <a:t>40 </a:t>
            </a:r>
            <a:r>
              <a:rPr lang="es-PE" altLang="es-PE" sz="1600" dirty="0">
                <a:solidFill>
                  <a:srgbClr val="FF0000"/>
                </a:solidFill>
                <a:latin typeface="Times New Roman" pitchFamily="18" charset="0"/>
              </a:rPr>
              <a:t>&lt;</a:t>
            </a:r>
            <a:r>
              <a:rPr lang="es-PE" altLang="es-PE" sz="1600" dirty="0">
                <a:latin typeface="Times New Roman" pitchFamily="18" charset="0"/>
              </a:rPr>
              <a:t> A</a:t>
            </a:r>
            <a:r>
              <a:rPr lang="es-PE" altLang="es-PE" sz="1600" dirty="0">
                <a:solidFill>
                  <a:srgbClr val="FF0000"/>
                </a:solidFill>
                <a:latin typeface="Times New Roman" pitchFamily="18" charset="0"/>
              </a:rPr>
              <a:t>[</a:t>
            </a:r>
            <a:r>
              <a:rPr lang="es-PE" altLang="es-PE" sz="1600" dirty="0">
                <a:latin typeface="Times New Roman" pitchFamily="18" charset="0"/>
              </a:rPr>
              <a:t>3</a:t>
            </a:r>
            <a:r>
              <a:rPr lang="es-PE" altLang="es-PE" sz="1600" dirty="0">
                <a:solidFill>
                  <a:srgbClr val="FF0000"/>
                </a:solidFill>
                <a:latin typeface="Times New Roman" pitchFamily="18" charset="0"/>
              </a:rPr>
              <a:t>]</a:t>
            </a:r>
            <a:r>
              <a:rPr lang="es-PE" altLang="es-PE" sz="1600" dirty="0">
                <a:latin typeface="Times New Roman" pitchFamily="18" charset="0"/>
              </a:rPr>
              <a:t> ? </a:t>
            </a:r>
          </a:p>
        </p:txBody>
      </p:sp>
      <p:sp>
        <p:nvSpPr>
          <p:cNvPr id="21" name="object 7"/>
          <p:cNvSpPr txBox="1"/>
          <p:nvPr/>
        </p:nvSpPr>
        <p:spPr>
          <a:xfrm>
            <a:off x="498835" y="3919282"/>
            <a:ext cx="478209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113" indent="-254000">
              <a:lnSpc>
                <a:spcPct val="150000"/>
              </a:lnSpc>
              <a:buClr>
                <a:srgbClr val="0070C0"/>
              </a:buClr>
              <a:buSzPct val="100000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2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.	Se compara el dato buscado con el </a:t>
            </a:r>
            <a:r>
              <a:rPr lang="es-PE" altLang="es-PE" sz="1600" dirty="0" smtClean="0"/>
              <a:t>elemento </a:t>
            </a:r>
            <a:r>
              <a:rPr lang="es-PE" altLang="es-PE" sz="1600" dirty="0"/>
              <a:t>central.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 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739855" y="4777017"/>
            <a:ext cx="772366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113" indent="-254000">
              <a:lnSpc>
                <a:spcPct val="150000"/>
              </a:lnSpc>
              <a:buClr>
                <a:srgbClr val="0070C0"/>
              </a:buClr>
              <a:buSzPct val="100000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Como  e</a:t>
            </a:r>
            <a:r>
              <a:rPr lang="es-PE" altLang="es-PE" sz="1600" dirty="0" smtClean="0"/>
              <a:t>l dato </a:t>
            </a:r>
            <a:r>
              <a:rPr lang="es-PE" altLang="es-PE" sz="1600" dirty="0"/>
              <a:t>buscado </a:t>
            </a:r>
            <a:r>
              <a:rPr lang="es-PE" altLang="es-PE" sz="1600" dirty="0" smtClean="0"/>
              <a:t>no es menor </a:t>
            </a:r>
            <a:r>
              <a:rPr lang="es-PE" altLang="es-PE" sz="1600" dirty="0"/>
              <a:t>que </a:t>
            </a:r>
            <a:r>
              <a:rPr lang="es-PE" altLang="es-PE" sz="1600" dirty="0" smtClean="0"/>
              <a:t>24, </a:t>
            </a:r>
            <a:r>
              <a:rPr lang="es-PE" altLang="es-PE" sz="1600" dirty="0"/>
              <a:t>buscaremos a la derecha del elemento </a:t>
            </a:r>
            <a:r>
              <a:rPr lang="es-PE" altLang="es-PE" sz="1600" dirty="0" smtClean="0"/>
              <a:t>central.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1153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/>
          <p:nvPr/>
        </p:nvSpPr>
        <p:spPr>
          <a:xfrm>
            <a:off x="411413" y="941082"/>
            <a:ext cx="198091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700" dirty="0" smtClean="0">
                <a:solidFill>
                  <a:srgbClr val="438AD7"/>
                </a:solidFill>
              </a:rPr>
              <a:t>Descripción</a:t>
            </a:r>
            <a:endParaRPr lang="es-PE" sz="1700" dirty="0">
              <a:solidFill>
                <a:srgbClr val="438AD7"/>
              </a:solidFill>
            </a:endParaRPr>
          </a:p>
        </p:txBody>
      </p:sp>
      <p:graphicFrame>
        <p:nvGraphicFramePr>
          <p:cNvPr id="1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160132"/>
              </p:ext>
            </p:extLst>
          </p:nvPr>
        </p:nvGraphicFramePr>
        <p:xfrm>
          <a:off x="1619250" y="2005974"/>
          <a:ext cx="600233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1" name="Hoja de cálculo" r:id="rId5" imgW="5724457" imgH="771525" progId="Excel.Sheet.8">
                  <p:embed/>
                </p:oleObj>
              </mc:Choice>
              <mc:Fallback>
                <p:oleObj name="Hoja de cálculo" r:id="rId5" imgW="5724457" imgH="77152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005974"/>
                        <a:ext cx="6002338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5"/>
          <p:cNvSpPr txBox="1">
            <a:spLocks noChangeArrowheads="1"/>
          </p:cNvSpPr>
          <p:nvPr/>
        </p:nvSpPr>
        <p:spPr bwMode="auto">
          <a:xfrm>
            <a:off x="848354" y="2022478"/>
            <a:ext cx="504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1340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s-PE" altLang="es-PE" sz="1800" dirty="0">
                <a:latin typeface="Times New Roman" pitchFamily="18" charset="0"/>
              </a:rPr>
              <a:t>A</a:t>
            </a:r>
          </a:p>
        </p:txBody>
      </p:sp>
      <p:sp>
        <p:nvSpPr>
          <p:cNvPr id="25" name="AutoShape 16"/>
          <p:cNvSpPr>
            <a:spLocks noChangeArrowheads="1"/>
          </p:cNvSpPr>
          <p:nvPr/>
        </p:nvSpPr>
        <p:spPr bwMode="auto">
          <a:xfrm>
            <a:off x="4915727" y="2995166"/>
            <a:ext cx="144462" cy="215900"/>
          </a:xfrm>
          <a:prstGeom prst="upArrow">
            <a:avLst>
              <a:gd name="adj1" fmla="val 50000"/>
              <a:gd name="adj2" fmla="val 37363"/>
            </a:avLst>
          </a:prstGeom>
          <a:solidFill>
            <a:srgbClr val="D1340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charset="0"/>
            </a:endParaRPr>
          </a:p>
        </p:txBody>
      </p:sp>
      <p:sp>
        <p:nvSpPr>
          <p:cNvPr id="26" name="AutoShape 17"/>
          <p:cNvSpPr>
            <a:spLocks noChangeArrowheads="1"/>
          </p:cNvSpPr>
          <p:nvPr/>
        </p:nvSpPr>
        <p:spPr bwMode="auto">
          <a:xfrm>
            <a:off x="7164388" y="2984533"/>
            <a:ext cx="144462" cy="215900"/>
          </a:xfrm>
          <a:prstGeom prst="upArrow">
            <a:avLst>
              <a:gd name="adj1" fmla="val 50000"/>
              <a:gd name="adj2" fmla="val 37363"/>
            </a:avLst>
          </a:prstGeom>
          <a:solidFill>
            <a:srgbClr val="D1340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charset="0"/>
            </a:endParaRPr>
          </a:p>
        </p:txBody>
      </p:sp>
      <p:sp>
        <p:nvSpPr>
          <p:cNvPr id="27" name="object 7"/>
          <p:cNvSpPr txBox="1"/>
          <p:nvPr/>
        </p:nvSpPr>
        <p:spPr>
          <a:xfrm>
            <a:off x="495298" y="1395723"/>
            <a:ext cx="492730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113" indent="-254000">
              <a:lnSpc>
                <a:spcPct val="150000"/>
              </a:lnSpc>
              <a:buClr>
                <a:srgbClr val="0070C0"/>
              </a:buClr>
              <a:buSzPct val="100000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3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.	Se determina</a:t>
            </a:r>
            <a:r>
              <a:rPr lang="es-PE" altLang="es-PE" sz="1600" dirty="0" smtClean="0"/>
              <a:t> </a:t>
            </a:r>
            <a:r>
              <a:rPr lang="es-PE" altLang="es-PE" sz="1600" dirty="0"/>
              <a:t>la posición del </a:t>
            </a:r>
            <a:r>
              <a:rPr lang="es-PE" altLang="es-PE" sz="1600" dirty="0" smtClean="0"/>
              <a:t>nuevo elemento central.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 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553864"/>
              </p:ext>
            </p:extLst>
          </p:nvPr>
        </p:nvGraphicFramePr>
        <p:xfrm>
          <a:off x="3098800" y="3179763"/>
          <a:ext cx="1352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2" name="Ecuación" r:id="rId7" imgW="901440" imgH="393480" progId="Equation.3">
                  <p:embed/>
                </p:oleObj>
              </mc:Choice>
              <mc:Fallback>
                <p:oleObj name="Ecuación" r:id="rId7" imgW="90144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3179763"/>
                        <a:ext cx="13525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827160"/>
              </p:ext>
            </p:extLst>
          </p:nvPr>
        </p:nvGraphicFramePr>
        <p:xfrm>
          <a:off x="5650016" y="3317875"/>
          <a:ext cx="969962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3" name="Ecuación" r:id="rId9" imgW="647640" imgH="177480" progId="Equation.3">
                  <p:embed/>
                </p:oleObj>
              </mc:Choice>
              <mc:Fallback>
                <p:oleObj name="Ecuación" r:id="rId9" imgW="647640" imgH="177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0016" y="3317875"/>
                        <a:ext cx="969962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5766267" y="3935278"/>
            <a:ext cx="1336270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79475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401763" indent="-3429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924050" indent="-3429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446338" indent="-3429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903538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360738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817938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275138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Clr>
                <a:srgbClr val="D13409"/>
              </a:buClr>
              <a:buFont typeface="Wingdings" pitchFamily="2" charset="2"/>
              <a:buNone/>
            </a:pPr>
            <a:r>
              <a:rPr lang="es-PE" altLang="es-PE" sz="1600" dirty="0">
                <a:latin typeface="Times New Roman" pitchFamily="18" charset="0"/>
              </a:rPr>
              <a:t>¿ </a:t>
            </a:r>
            <a:r>
              <a:rPr lang="es-PE" altLang="es-PE" sz="1600" dirty="0" smtClean="0">
                <a:latin typeface="Times New Roman" pitchFamily="18" charset="0"/>
              </a:rPr>
              <a:t>40 </a:t>
            </a:r>
            <a:r>
              <a:rPr lang="es-PE" altLang="es-PE" sz="1600" dirty="0">
                <a:solidFill>
                  <a:srgbClr val="FF0000"/>
                </a:solidFill>
                <a:latin typeface="Times New Roman" pitchFamily="18" charset="0"/>
              </a:rPr>
              <a:t>=</a:t>
            </a:r>
            <a:r>
              <a:rPr lang="es-PE" altLang="es-PE" sz="1600" dirty="0">
                <a:latin typeface="Times New Roman" pitchFamily="18" charset="0"/>
              </a:rPr>
              <a:t> </a:t>
            </a:r>
            <a:r>
              <a:rPr lang="es-PE" altLang="es-PE" sz="1600" dirty="0" smtClean="0">
                <a:latin typeface="Times New Roman" pitchFamily="18" charset="0"/>
              </a:rPr>
              <a:t>A</a:t>
            </a:r>
            <a:r>
              <a:rPr lang="es-PE" altLang="es-PE" sz="1600" dirty="0" smtClean="0">
                <a:solidFill>
                  <a:srgbClr val="FF0000"/>
                </a:solidFill>
                <a:latin typeface="Times New Roman" pitchFamily="18" charset="0"/>
              </a:rPr>
              <a:t>[</a:t>
            </a:r>
            <a:r>
              <a:rPr lang="es-PE" altLang="es-PE" sz="1600" dirty="0" smtClean="0">
                <a:latin typeface="Times New Roman" pitchFamily="18" charset="0"/>
              </a:rPr>
              <a:t>5</a:t>
            </a:r>
            <a:r>
              <a:rPr lang="es-PE" altLang="es-PE" sz="1600" dirty="0" smtClean="0">
                <a:solidFill>
                  <a:srgbClr val="FF0000"/>
                </a:solidFill>
                <a:latin typeface="Times New Roman" pitchFamily="18" charset="0"/>
              </a:rPr>
              <a:t>]</a:t>
            </a:r>
            <a:r>
              <a:rPr lang="es-PE" altLang="es-PE" sz="1600" dirty="0" smtClean="0">
                <a:latin typeface="Times New Roman" pitchFamily="18" charset="0"/>
              </a:rPr>
              <a:t> </a:t>
            </a:r>
            <a:r>
              <a:rPr lang="es-PE" altLang="es-PE" sz="1600" dirty="0">
                <a:latin typeface="Times New Roman" pitchFamily="18" charset="0"/>
              </a:rPr>
              <a:t>? </a:t>
            </a:r>
          </a:p>
        </p:txBody>
      </p: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5799851" y="4351605"/>
            <a:ext cx="1260173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79475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401763" indent="-3429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924050" indent="-3429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446338" indent="-3429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903538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360738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817938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275138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Clr>
                <a:srgbClr val="D13409"/>
              </a:buClr>
              <a:buFont typeface="Wingdings" pitchFamily="2" charset="2"/>
              <a:buNone/>
            </a:pPr>
            <a:r>
              <a:rPr lang="es-PE" altLang="es-PE" sz="1600" dirty="0">
                <a:latin typeface="Times New Roman" pitchFamily="18" charset="0"/>
              </a:rPr>
              <a:t>¿ </a:t>
            </a:r>
            <a:r>
              <a:rPr lang="es-PE" altLang="es-PE" sz="1600" dirty="0" smtClean="0">
                <a:latin typeface="Times New Roman" pitchFamily="18" charset="0"/>
              </a:rPr>
              <a:t>40 </a:t>
            </a:r>
            <a:r>
              <a:rPr lang="es-PE" altLang="es-PE" sz="1600" dirty="0">
                <a:solidFill>
                  <a:srgbClr val="FF0000"/>
                </a:solidFill>
                <a:latin typeface="Times New Roman" pitchFamily="18" charset="0"/>
              </a:rPr>
              <a:t>&lt;</a:t>
            </a:r>
            <a:r>
              <a:rPr lang="es-PE" altLang="es-PE" sz="1600" dirty="0">
                <a:latin typeface="Times New Roman" pitchFamily="18" charset="0"/>
              </a:rPr>
              <a:t> </a:t>
            </a:r>
            <a:r>
              <a:rPr lang="es-PE" altLang="es-PE" sz="1600" dirty="0" smtClean="0">
                <a:latin typeface="Times New Roman" pitchFamily="18" charset="0"/>
              </a:rPr>
              <a:t>A</a:t>
            </a:r>
            <a:r>
              <a:rPr lang="es-PE" altLang="es-PE" sz="1600" dirty="0" smtClean="0">
                <a:solidFill>
                  <a:srgbClr val="FF0000"/>
                </a:solidFill>
                <a:latin typeface="Times New Roman" pitchFamily="18" charset="0"/>
              </a:rPr>
              <a:t>[</a:t>
            </a:r>
            <a:r>
              <a:rPr lang="es-PE" altLang="es-PE" sz="1600" dirty="0" smtClean="0">
                <a:latin typeface="Times New Roman" pitchFamily="18" charset="0"/>
              </a:rPr>
              <a:t>5</a:t>
            </a:r>
            <a:r>
              <a:rPr lang="es-PE" altLang="es-PE" sz="1600" dirty="0" smtClean="0">
                <a:solidFill>
                  <a:srgbClr val="FF0000"/>
                </a:solidFill>
                <a:latin typeface="Times New Roman" pitchFamily="18" charset="0"/>
              </a:rPr>
              <a:t>]</a:t>
            </a:r>
            <a:r>
              <a:rPr lang="es-PE" altLang="es-PE" sz="1600" dirty="0" smtClean="0">
                <a:latin typeface="Times New Roman" pitchFamily="18" charset="0"/>
              </a:rPr>
              <a:t> </a:t>
            </a:r>
            <a:r>
              <a:rPr lang="es-PE" altLang="es-PE" sz="1600" dirty="0">
                <a:latin typeface="Times New Roman" pitchFamily="18" charset="0"/>
              </a:rPr>
              <a:t>? </a:t>
            </a:r>
          </a:p>
        </p:txBody>
      </p:sp>
      <p:sp>
        <p:nvSpPr>
          <p:cNvPr id="30" name="object 7"/>
          <p:cNvSpPr txBox="1"/>
          <p:nvPr/>
        </p:nvSpPr>
        <p:spPr>
          <a:xfrm>
            <a:off x="498835" y="3919282"/>
            <a:ext cx="478209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113" indent="-254000">
              <a:lnSpc>
                <a:spcPct val="150000"/>
              </a:lnSpc>
              <a:buClr>
                <a:srgbClr val="0070C0"/>
              </a:buClr>
              <a:buSzPct val="100000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4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.	Se compara el dato buscado con el </a:t>
            </a:r>
            <a:r>
              <a:rPr lang="es-PE" altLang="es-PE" sz="1600" dirty="0" smtClean="0"/>
              <a:t>elemento </a:t>
            </a:r>
            <a:r>
              <a:rPr lang="es-PE" altLang="es-PE" sz="1600" dirty="0"/>
              <a:t>central.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 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31" name="object 7"/>
          <p:cNvSpPr txBox="1"/>
          <p:nvPr/>
        </p:nvSpPr>
        <p:spPr>
          <a:xfrm>
            <a:off x="739855" y="4777017"/>
            <a:ext cx="782999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113" indent="-254000">
              <a:lnSpc>
                <a:spcPct val="150000"/>
              </a:lnSpc>
              <a:buClr>
                <a:srgbClr val="0070C0"/>
              </a:buClr>
              <a:buSzPct val="100000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Como  e</a:t>
            </a:r>
            <a:r>
              <a:rPr lang="es-PE" altLang="es-PE" sz="1600" dirty="0" smtClean="0"/>
              <a:t>l dato </a:t>
            </a:r>
            <a:r>
              <a:rPr lang="es-PE" altLang="es-PE" sz="1600" dirty="0"/>
              <a:t>buscado </a:t>
            </a:r>
            <a:r>
              <a:rPr lang="es-PE" altLang="es-PE" sz="1600" dirty="0" smtClean="0"/>
              <a:t>no es menor </a:t>
            </a:r>
            <a:r>
              <a:rPr lang="es-PE" altLang="es-PE" sz="1600" dirty="0"/>
              <a:t>que </a:t>
            </a:r>
            <a:r>
              <a:rPr lang="es-PE" altLang="es-PE" sz="1600" dirty="0" smtClean="0"/>
              <a:t>36, </a:t>
            </a:r>
            <a:r>
              <a:rPr lang="es-PE" altLang="es-PE" sz="1600" dirty="0"/>
              <a:t>buscaremos a la derecha del elemento </a:t>
            </a:r>
            <a:r>
              <a:rPr lang="es-PE" altLang="es-PE" sz="1600" dirty="0" smtClean="0"/>
              <a:t>central.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407875" y="320830"/>
            <a:ext cx="513231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ALGORITMO DE BÚSQUEDA / BÚSQUEDA BINARIA</a:t>
            </a:r>
            <a:endParaRPr lang="en-US" sz="1700" dirty="0">
              <a:solidFill>
                <a:srgbClr val="438AD7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7040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OFFICE THEME" val="Yge96mEv"/>
  <p:tag name="ARTICULATE_SLIDE_COUNT" val="1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4393</TotalTime>
  <Words>1472</Words>
  <Application>Microsoft Office PowerPoint</Application>
  <PresentationFormat>Presentación en pantalla (16:10)</PresentationFormat>
  <Paragraphs>212</Paragraphs>
  <Slides>26</Slides>
  <Notes>25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26</vt:i4>
      </vt:variant>
    </vt:vector>
  </HeadingPairs>
  <TitlesOfParts>
    <vt:vector size="34" baseType="lpstr">
      <vt:lpstr>Arial</vt:lpstr>
      <vt:lpstr>Calibri</vt:lpstr>
      <vt:lpstr>Source Sans Pro</vt:lpstr>
      <vt:lpstr>Times New Roman</vt:lpstr>
      <vt:lpstr>Wingdings</vt:lpstr>
      <vt:lpstr>Office Theme</vt:lpstr>
      <vt:lpstr>Hoja de cálculo</vt:lpstr>
      <vt:lpstr>Ecuación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ISIL</dc:creator>
  <cp:lastModifiedBy>Christian Santamaria Saldaña</cp:lastModifiedBy>
  <cp:revision>481</cp:revision>
  <cp:lastPrinted>2018-01-16T21:42:59Z</cp:lastPrinted>
  <dcterms:created xsi:type="dcterms:W3CDTF">2016-10-06T14:52:02Z</dcterms:created>
  <dcterms:modified xsi:type="dcterms:W3CDTF">2020-09-29T18:42:01Z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5400A83D-B4FE-497C-9E2F-ACF3BA8DEF15</vt:lpwstr>
  </property>
  <property fmtid="{D5CDD505-2E9C-101B-9397-08002B2CF9AE}" pid="3" name="ArticulatePath">
    <vt:lpwstr>plantilla_cursos_presenciales-v3.1.6</vt:lpwstr>
  </property>
</Properties>
</file>