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6" r:id="rId3"/>
    <p:sldId id="315" r:id="rId4"/>
    <p:sldId id="309" r:id="rId5"/>
    <p:sldId id="321" r:id="rId6"/>
    <p:sldId id="316" r:id="rId7"/>
    <p:sldId id="324" r:id="rId8"/>
    <p:sldId id="322" r:id="rId9"/>
    <p:sldId id="325" r:id="rId10"/>
    <p:sldId id="326" r:id="rId11"/>
    <p:sldId id="327" r:id="rId12"/>
    <p:sldId id="329" r:id="rId13"/>
    <p:sldId id="328" r:id="rId14"/>
    <p:sldId id="330" r:id="rId15"/>
    <p:sldId id="303" r:id="rId16"/>
    <p:sldId id="305" r:id="rId17"/>
  </p:sldIdLst>
  <p:sldSz cx="9144000" cy="5715000" type="screen16x1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5EF"/>
    <a:srgbClr val="558ED5"/>
    <a:srgbClr val="FFFFFF"/>
    <a:srgbClr val="C00000"/>
    <a:srgbClr val="A6A6A6"/>
    <a:srgbClr val="F2F2F2"/>
    <a:srgbClr val="7F7F7F"/>
    <a:srgbClr val="FFFFFE"/>
    <a:srgbClr val="00B4B0"/>
    <a:srgbClr val="215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470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Primero se busca el número 42. Una</a:t>
            </a:r>
            <a:r>
              <a:rPr lang="es-PE" baseline="0" dirty="0" smtClean="0"/>
              <a:t> vez que se conoce su posición, se procede a reemplazar por el número 24.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PE" dirty="0" smtClean="0"/>
              <a:t>En una matriz triangular superior, los elementos que se encuentran por debajo de la diagonal principal son ceros.</a:t>
            </a:r>
          </a:p>
          <a:p>
            <a:r>
              <a:rPr lang="es-PE" altLang="es-PE" dirty="0" smtClean="0"/>
              <a:t>En una matriz triangular inferior, los elementos que se encuentran por encima de la diagonal principal son ceros.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Tanto las filas como</a:t>
            </a:r>
            <a:r>
              <a:rPr lang="es-PE" baseline="0" dirty="0" smtClean="0"/>
              <a:t> las columnas, se numeran desde cero.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Primero se visita la posición (0, 0),</a:t>
            </a:r>
            <a:r>
              <a:rPr lang="es-PE" baseline="0" dirty="0" smtClean="0"/>
              <a:t> luego la posición (0, 1) y así sucesivamente.</a:t>
            </a:r>
          </a:p>
          <a:p>
            <a:r>
              <a:rPr lang="es-PE" baseline="0" dirty="0" smtClean="0"/>
              <a:t>Para implementar este algoritmo se utiliza estructuras repetitivas anidadas.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compara el número</a:t>
            </a:r>
            <a:r>
              <a:rPr lang="es-PE" baseline="0" dirty="0" smtClean="0"/>
              <a:t> buscado con el elemento de la posición (0, 0).</a:t>
            </a:r>
          </a:p>
          <a:p>
            <a:r>
              <a:rPr lang="es-PE" baseline="0" dirty="0" smtClean="0"/>
              <a:t>Como no son iguales, se compara el número buscado con el elemento de la posición (0, 1) y así sucesivamente hasta encontrar el número.</a:t>
            </a:r>
          </a:p>
          <a:p>
            <a:r>
              <a:rPr lang="es-PE" dirty="0" smtClean="0"/>
              <a:t>Se realizaron 8 comparaciones en total.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358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</a:t>
              </a:r>
              <a:r>
                <a:rPr lang="es-PE" sz="800" kern="1200" baseline="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LGORITMO Y ESTRUCTURA DE DATOS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04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/04</a:t>
            </a: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ARREGLOS BIDIMENSIONALES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CARACTERÍSTICAS</a:t>
            </a:r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REPRESENTACIÓN GRÁFICA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OPERACIONES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MATRICES ESPECIALES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Modificación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9" y="1395723"/>
            <a:ext cx="51399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cambiar el valor de un elemento de la Matriz.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98835" y="2047874"/>
            <a:ext cx="63378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la siguiente Matriz, reemplaza el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42 </a:t>
            </a:r>
            <a:r>
              <a:rPr lang="es-PE" sz="1600" spc="-10" dirty="0" smtClean="0">
                <a:cs typeface="Source Sans Pro"/>
              </a:rPr>
              <a:t>por el número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 24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67190"/>
              </p:ext>
            </p:extLst>
          </p:nvPr>
        </p:nvGraphicFramePr>
        <p:xfrm>
          <a:off x="1141702" y="2638097"/>
          <a:ext cx="2808642" cy="13716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42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37800"/>
              </p:ext>
            </p:extLst>
          </p:nvPr>
        </p:nvGraphicFramePr>
        <p:xfrm>
          <a:off x="5522498" y="2638097"/>
          <a:ext cx="2808642" cy="13716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24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4319511" y="3290767"/>
            <a:ext cx="1166938" cy="32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 algn="ctr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PE" sz="1600" i="1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Ordenamiento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8" y="1395723"/>
            <a:ext cx="736216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ordenar los elementos de una fila ó de una columna. El ordenamiento puede ser ascendente ó descendente.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4318" y="2348176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Inserción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88204" y="2802817"/>
            <a:ext cx="745431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agregar una fila ó una columna a la matriz. Puede ser al inicio, al final ó entre dos filas ó dos columnas.</a:t>
            </a:r>
          </a:p>
        </p:txBody>
      </p:sp>
      <p:sp>
        <p:nvSpPr>
          <p:cNvPr id="11" name="Rectangle 5"/>
          <p:cNvSpPr/>
          <p:nvPr/>
        </p:nvSpPr>
        <p:spPr>
          <a:xfrm>
            <a:off x="407856" y="3787169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Eliminación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491742" y="4241810"/>
            <a:ext cx="745431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sacar una fila ó una columna a la matriz. Puede ser al inicio, al final ó entre dos filas ó dos columnas.</a:t>
            </a:r>
          </a:p>
        </p:txBody>
      </p:sp>
    </p:spTree>
    <p:extLst>
      <p:ext uri="{BB962C8B-B14F-4D97-AF65-F5344CB8AC3E}">
        <p14:creationId xmlns:p14="http://schemas.microsoft.com/office/powerpoint/2010/main" val="42456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MATRICES ESPECIALES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MATRICES ESPECIALES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Matriz cuadrada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8" y="1395723"/>
            <a:ext cx="736216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indent="-350838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  <a:tabLst>
                <a:tab pos="361950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 número de filas es igual al número de columnas.</a:t>
            </a:r>
          </a:p>
          <a:p>
            <a:pPr marL="361950" indent="-350838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  <a:tabLst>
                <a:tab pos="361950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Tiene una diagonal principal y una diagonal secundaria.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03737" y="2377506"/>
            <a:ext cx="5203825" cy="40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_tradnl" altLang="es-PE" sz="1600" dirty="0" smtClean="0">
                <a:latin typeface="+mn-lt"/>
              </a:rPr>
              <a:t>Ejemplo</a:t>
            </a:r>
            <a:r>
              <a:rPr lang="es-ES_tradnl" altLang="es-PE" sz="1600" dirty="0" smtClean="0">
                <a:solidFill>
                  <a:srgbClr val="FF0000"/>
                </a:solidFill>
                <a:latin typeface="+mn-lt"/>
              </a:rPr>
              <a:t>:</a:t>
            </a:r>
            <a:r>
              <a:rPr lang="es-ES_tradnl" altLang="es-PE" sz="1600" dirty="0" smtClean="0">
                <a:latin typeface="+mn-lt"/>
              </a:rPr>
              <a:t> Se tiene </a:t>
            </a:r>
            <a:r>
              <a:rPr lang="es-ES_tradnl" altLang="es-PE" sz="1600" dirty="0">
                <a:latin typeface="+mn-lt"/>
              </a:rPr>
              <a:t>la siguiente Matriz cuadrada de orden </a:t>
            </a:r>
            <a:r>
              <a:rPr lang="es-ES_tradnl" altLang="es-PE" sz="1600" dirty="0" smtClean="0">
                <a:latin typeface="+mn-lt"/>
              </a:rPr>
              <a:t>3</a:t>
            </a:r>
            <a:endParaRPr lang="es-ES_tradnl" altLang="es-PE" sz="1600" dirty="0">
              <a:latin typeface="+mn-lt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508687" y="3681887"/>
            <a:ext cx="3061678" cy="8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90000"/>
              <a:buFontTx/>
              <a:buChar char="•"/>
            </a:pPr>
            <a:r>
              <a:rPr lang="es-ES_tradnl" altLang="es-PE" sz="1600" dirty="0">
                <a:latin typeface="Times New Roman" pitchFamily="18" charset="0"/>
              </a:rPr>
              <a:t>Diagonal </a:t>
            </a:r>
            <a:r>
              <a:rPr lang="es-ES_tradnl" altLang="es-PE" sz="1600" dirty="0" smtClean="0">
                <a:latin typeface="Times New Roman" pitchFamily="18" charset="0"/>
              </a:rPr>
              <a:t>principal	</a:t>
            </a:r>
            <a:r>
              <a:rPr lang="es-ES_tradnl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s-ES_tradnl" altLang="es-PE" sz="1600" dirty="0" smtClean="0">
                <a:latin typeface="Times New Roman" pitchFamily="18" charset="0"/>
              </a:rPr>
              <a:t>  </a:t>
            </a:r>
            <a:r>
              <a:rPr lang="es-ES_tradnl" altLang="es-PE" sz="1600" dirty="0">
                <a:latin typeface="Times New Roman" pitchFamily="18" charset="0"/>
              </a:rPr>
              <a:t>4, 5 y 6.</a:t>
            </a:r>
          </a:p>
          <a:p>
            <a:pPr marL="180975" indent="-180975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90000"/>
              <a:buFontTx/>
              <a:buChar char="•"/>
            </a:pPr>
            <a:r>
              <a:rPr lang="es-ES_tradnl" altLang="es-PE" sz="1600" dirty="0">
                <a:latin typeface="Times New Roman" pitchFamily="18" charset="0"/>
              </a:rPr>
              <a:t>Diagonal </a:t>
            </a:r>
            <a:r>
              <a:rPr lang="es-ES_tradnl" altLang="es-PE" sz="1600" dirty="0" smtClean="0">
                <a:latin typeface="Times New Roman" pitchFamily="18" charset="0"/>
              </a:rPr>
              <a:t>secundaria</a:t>
            </a:r>
            <a:r>
              <a:rPr lang="es-ES_tradnl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s-ES_tradnl" altLang="es-PE" sz="1600" dirty="0" smtClean="0">
                <a:latin typeface="Times New Roman" pitchFamily="18" charset="0"/>
              </a:rPr>
              <a:t>  </a:t>
            </a:r>
            <a:r>
              <a:rPr lang="es-ES_tradnl" altLang="es-PE" sz="1600" dirty="0">
                <a:latin typeface="Times New Roman" pitchFamily="18" charset="0"/>
              </a:rPr>
              <a:t>8, 5 y 2.</a:t>
            </a:r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60806"/>
              </p:ext>
            </p:extLst>
          </p:nvPr>
        </p:nvGraphicFramePr>
        <p:xfrm>
          <a:off x="1386261" y="3084683"/>
          <a:ext cx="2224442" cy="13716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MATRICES ESPECIALES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30335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Matrices poco densas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8" y="1395723"/>
            <a:ext cx="736216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">
              <a:lnSpc>
                <a:spcPct val="150000"/>
              </a:lnSpc>
              <a:buClr>
                <a:srgbClr val="0070C0"/>
              </a:buClr>
              <a:buSzPct val="100000"/>
              <a:tabLst>
                <a:tab pos="361950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Son aquellas matrices que presentan una alta proporción de ceros entre sus elementos.</a:t>
            </a:r>
          </a:p>
          <a:p>
            <a:pPr marL="11112">
              <a:lnSpc>
                <a:spcPct val="150000"/>
              </a:lnSpc>
              <a:buClr>
                <a:srgbClr val="0070C0"/>
              </a:buClr>
              <a:buSzPct val="100000"/>
              <a:tabLst>
                <a:tab pos="361950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Las matrices poco densas más comunes son: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27653" y="4393469"/>
            <a:ext cx="24190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065213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MX" altLang="es-PE" sz="1600" i="1" dirty="0">
                <a:latin typeface="Times New Roman" pitchFamily="18" charset="0"/>
                <a:cs typeface="Times New Roman" pitchFamily="18" charset="0"/>
              </a:rPr>
              <a:t>Matriz triangular superior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3221" y="4393469"/>
            <a:ext cx="24654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065213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D13409"/>
              </a:buClr>
              <a:buFont typeface="Arial" charset="0"/>
              <a:buNone/>
            </a:pPr>
            <a:r>
              <a:rPr lang="es-MX" altLang="es-PE" sz="1600" i="1" dirty="0">
                <a:latin typeface="Times New Roman" pitchFamily="18" charset="0"/>
                <a:cs typeface="Times New Roman" pitchFamily="18" charset="0"/>
              </a:rPr>
              <a:t>Matriz triangular inferior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5396"/>
              </p:ext>
            </p:extLst>
          </p:nvPr>
        </p:nvGraphicFramePr>
        <p:xfrm>
          <a:off x="1396894" y="2340373"/>
          <a:ext cx="2632828" cy="17145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7307"/>
              </p:ext>
            </p:extLst>
          </p:nvPr>
        </p:nvGraphicFramePr>
        <p:xfrm>
          <a:off x="4941221" y="2343911"/>
          <a:ext cx="2632828" cy="17145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acceder a cada elemento de una Matriz se utilizan dos índices: el primero para la fila y el segundo para la columna.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Las operaciones de ordenamiento, inserción y eliminación se realizan por filas ó por columnas.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La eficiencia de los algoritmos se mide de la misma forma que se mide la eficiencia en un Vector.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80872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analizamos la eficiencia de los algoritmos de búsqueda y ordenamiento sobre los elementos de un Arreglo unidimensional.</a:t>
            </a:r>
            <a:br>
              <a:rPr lang="es-PE" sz="1600" spc="-10" dirty="0" smtClean="0">
                <a:solidFill>
                  <a:srgbClr val="262626"/>
                </a:solidFill>
                <a:cs typeface="Source Sans Pro"/>
              </a:rPr>
            </a:b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sesión, veremos el segundo tipo de arreglo: los Arreglos bidimensionales ó matrices. Revisaremos sus principales características, la forma cómo se representan y las operaciones que se pueden realizar sobre esta estructura.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conociendo algunas matrices con características especiales.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CARACTERÍSTICAS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810908"/>
            <a:ext cx="796449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 los Arreglos Bidimensionales se les conoce también como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Matrices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una colección de valores del mismo 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tipo de dato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los cuales están distribuidos en filas y columnas.</a:t>
            </a: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acceder a un elemento se necesita 2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índices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el primero representa la fila y el segundo representa la columna.</a:t>
            </a: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 primer elemento se almacena en la posición (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0</a:t>
            </a:r>
            <a:r>
              <a:rPr lang="es-PE" sz="1600" spc="-10" dirty="0" smtClean="0">
                <a:cs typeface="Source Sans Pro"/>
              </a:rPr>
              <a:t>,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 0)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REPRESENTACIÓN GRÁFICA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REPRESENTACIÓN GRÁFICA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071992" y="1359726"/>
            <a:ext cx="2350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265113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 defTabSz="26511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 defTabSz="265113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 defTabSz="2651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Clr>
                <a:srgbClr val="D13409"/>
              </a:buClr>
              <a:buFontTx/>
              <a:buNone/>
            </a:pP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&lt;</a:t>
            </a:r>
            <a:r>
              <a:rPr lang="es-PE" altLang="es-PE" sz="1600" i="1" dirty="0">
                <a:latin typeface="Times New Roman" pitchFamily="18" charset="0"/>
              </a:rPr>
              <a:t>Nombre </a:t>
            </a:r>
            <a:r>
              <a:rPr lang="es-PE" altLang="es-PE" sz="1600" i="1" dirty="0" smtClean="0">
                <a:latin typeface="Times New Roman" pitchFamily="18" charset="0"/>
              </a:rPr>
              <a:t>de la matriz</a:t>
            </a:r>
            <a:r>
              <a:rPr lang="es-PE" altLang="es-PE" sz="1600" i="1" dirty="0" smtClean="0">
                <a:solidFill>
                  <a:srgbClr val="D13409"/>
                </a:solidFill>
                <a:latin typeface="Times New Roman" pitchFamily="18" charset="0"/>
              </a:rPr>
              <a:t>&gt;</a:t>
            </a:r>
            <a:endParaRPr lang="es-PE" altLang="es-PE" sz="1600" i="1" dirty="0">
              <a:solidFill>
                <a:srgbClr val="D13409"/>
              </a:solidFill>
              <a:latin typeface="Times New Roman" pitchFamily="18" charset="0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209834" y="2162912"/>
            <a:ext cx="10988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265113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 defTabSz="26511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 defTabSz="265113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 defTabSz="2651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Clr>
                <a:srgbClr val="D13409"/>
              </a:buClr>
              <a:buFontTx/>
              <a:buNone/>
            </a:pPr>
            <a:r>
              <a:rPr lang="es-PE" altLang="es-PE" sz="1600" i="1" dirty="0" smtClean="0">
                <a:latin typeface="Times New Roman" pitchFamily="18" charset="0"/>
              </a:rPr>
              <a:t>columnas</a:t>
            </a:r>
            <a:endParaRPr lang="es-PE" altLang="es-PE" sz="1600" i="1" dirty="0">
              <a:latin typeface="Times New Roman" pitchFamily="18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 flipV="1">
            <a:off x="5627836" y="2332189"/>
            <a:ext cx="5048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27038"/>
              </p:ext>
            </p:extLst>
          </p:nvPr>
        </p:nvGraphicFramePr>
        <p:xfrm>
          <a:off x="2598423" y="2148979"/>
          <a:ext cx="2808642" cy="13716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26"/>
          <p:cNvSpPr>
            <a:spLocks noChangeShapeType="1"/>
          </p:cNvSpPr>
          <p:nvPr/>
        </p:nvSpPr>
        <p:spPr bwMode="auto">
          <a:xfrm rot="5400000" flipH="1" flipV="1">
            <a:off x="2547113" y="3994380"/>
            <a:ext cx="5048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426893" y="4420561"/>
            <a:ext cx="7309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265113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 defTabSz="26511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 defTabSz="265113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 defTabSz="2651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Clr>
                <a:srgbClr val="D13409"/>
              </a:buClr>
              <a:buFontTx/>
              <a:buNone/>
            </a:pPr>
            <a:r>
              <a:rPr lang="es-PE" altLang="es-PE" sz="1600" i="1" dirty="0" smtClean="0">
                <a:latin typeface="Times New Roman" pitchFamily="18" charset="0"/>
              </a:rPr>
              <a:t>filas</a:t>
            </a:r>
            <a:endParaRPr lang="es-PE" altLang="es-PE" sz="16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OPERACIONES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Recorrido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9" name="8 Flecha circular"/>
          <p:cNvSpPr/>
          <p:nvPr/>
        </p:nvSpPr>
        <p:spPr>
          <a:xfrm>
            <a:off x="3583167" y="2252596"/>
            <a:ext cx="510360" cy="381138"/>
          </a:xfrm>
          <a:prstGeom prst="circularArrow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9 Flecha circular"/>
          <p:cNvSpPr/>
          <p:nvPr/>
        </p:nvSpPr>
        <p:spPr>
          <a:xfrm>
            <a:off x="4203419" y="2256134"/>
            <a:ext cx="510360" cy="381138"/>
          </a:xfrm>
          <a:prstGeom prst="circularArrow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10 Flecha circular"/>
          <p:cNvSpPr/>
          <p:nvPr/>
        </p:nvSpPr>
        <p:spPr>
          <a:xfrm>
            <a:off x="4809500" y="2256134"/>
            <a:ext cx="510360" cy="381138"/>
          </a:xfrm>
          <a:prstGeom prst="circularArrow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95298" y="1395723"/>
            <a:ext cx="4059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visitar cada elemento de la Matriz.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42156"/>
              </p:ext>
            </p:extLst>
          </p:nvPr>
        </p:nvGraphicFramePr>
        <p:xfrm>
          <a:off x="2821716" y="2446703"/>
          <a:ext cx="2808642" cy="13716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2 Flecha curvada hacia la derecha"/>
          <p:cNvSpPr/>
          <p:nvPr/>
        </p:nvSpPr>
        <p:spPr>
          <a:xfrm>
            <a:off x="2668773" y="2955843"/>
            <a:ext cx="152943" cy="354427"/>
          </a:xfrm>
          <a:prstGeom prst="curved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13 Flecha curvada hacia la derecha"/>
          <p:cNvSpPr/>
          <p:nvPr/>
        </p:nvSpPr>
        <p:spPr>
          <a:xfrm>
            <a:off x="2661678" y="3374068"/>
            <a:ext cx="160038" cy="304790"/>
          </a:xfrm>
          <a:prstGeom prst="curved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498837" y="4302070"/>
            <a:ext cx="4565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 no se especifica, se asume el recorrido por filas.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076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Búsqueda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8" y="1395723"/>
            <a:ext cx="459769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encontrar un valor dentro de la Matriz.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98836" y="2047874"/>
            <a:ext cx="45941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la siguiente Matriz, busca el número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42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02374" y="4348140"/>
            <a:ext cx="50159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número </a:t>
            </a:r>
            <a:r>
              <a:rPr lang="es-PE" sz="1600" i="1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encuentra en la posición (</a:t>
            </a:r>
            <a:r>
              <a:rPr lang="es-PE" sz="1600" i="1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1600" i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PE" sz="1600" i="1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s-PE" sz="1600" i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PE" sz="1600" i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1500"/>
              </p:ext>
            </p:extLst>
          </p:nvPr>
        </p:nvGraphicFramePr>
        <p:xfrm>
          <a:off x="3002477" y="2638097"/>
          <a:ext cx="2808642" cy="1371600"/>
        </p:xfrm>
        <a:graphic>
          <a:graphicData uri="http://schemas.openxmlformats.org/drawingml/2006/table">
            <a:tbl>
              <a:tblPr/>
              <a:tblGrid>
                <a:gridCol w="43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s-PE" sz="16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2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885</Words>
  <Application>Microsoft Office PowerPoint</Application>
  <PresentationFormat>Presentación en pantalla (16:10)</PresentationFormat>
  <Paragraphs>251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445</cp:revision>
  <cp:lastPrinted>2018-01-16T21:42:59Z</cp:lastPrinted>
  <dcterms:created xsi:type="dcterms:W3CDTF">2016-10-06T14:52:02Z</dcterms:created>
  <dcterms:modified xsi:type="dcterms:W3CDTF">2020-09-29T18:42:18Z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