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315" r:id="rId4"/>
    <p:sldId id="309" r:id="rId5"/>
    <p:sldId id="334" r:id="rId6"/>
    <p:sldId id="324" r:id="rId7"/>
    <p:sldId id="336" r:id="rId8"/>
    <p:sldId id="332" r:id="rId9"/>
    <p:sldId id="321" r:id="rId10"/>
    <p:sldId id="316" r:id="rId11"/>
    <p:sldId id="335" r:id="rId12"/>
    <p:sldId id="333" r:id="rId13"/>
    <p:sldId id="322" r:id="rId14"/>
    <p:sldId id="338" r:id="rId15"/>
    <p:sldId id="339" r:id="rId16"/>
    <p:sldId id="328" r:id="rId17"/>
    <p:sldId id="337" r:id="rId18"/>
    <p:sldId id="340" r:id="rId19"/>
    <p:sldId id="342" r:id="rId20"/>
    <p:sldId id="343" r:id="rId21"/>
    <p:sldId id="303" r:id="rId22"/>
    <p:sldId id="305" r:id="rId23"/>
  </p:sldIdLst>
  <p:sldSz cx="9144000" cy="5715000" type="screen16x1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5EF"/>
    <a:srgbClr val="558ED5"/>
    <a:srgbClr val="FFFFFF"/>
    <a:srgbClr val="C00000"/>
    <a:srgbClr val="A6A6A6"/>
    <a:srgbClr val="F2F2F2"/>
    <a:srgbClr val="7F7F7F"/>
    <a:srgbClr val="FFFFFE"/>
    <a:srgbClr val="00B4B0"/>
    <a:srgbClr val="215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470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Pilas,</a:t>
            </a:r>
            <a:r>
              <a:rPr lang="es-PE" baseline="0" dirty="0" smtClean="0"/>
              <a:t> Colas y Grafos.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dirección, se</a:t>
            </a:r>
            <a:r>
              <a:rPr lang="es-PE" baseline="0" dirty="0" smtClean="0"/>
              <a:t> refiere a la dirección de memoria donde está ubicado </a:t>
            </a:r>
            <a:r>
              <a:rPr lang="es-PE" baseline="0" smtClean="0"/>
              <a:t>el dato.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 nodos se grafican en el mismo orden en el cual se fueron adicionando a la Lista enlazada.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 se visita el primer elemento,</a:t>
            </a:r>
            <a:r>
              <a:rPr lang="es-PE" baseline="0" dirty="0" smtClean="0"/>
              <a:t> luego se visita el segundo elemento y así sucesivamente.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Para implementar este algoritmo se utiliza una estructura repetitiva.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inserción al final recibe el nombre</a:t>
            </a:r>
            <a:r>
              <a:rPr lang="es-PE" baseline="0" dirty="0" smtClean="0"/>
              <a:t> de Adicionar.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Al igual que en los Vectores,</a:t>
            </a:r>
            <a:r>
              <a:rPr lang="es-PE" baseline="0" dirty="0" smtClean="0"/>
              <a:t> en las Listas enlazadas existen 3 formas de almacenar los datos.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Sobre una Lista</a:t>
            </a:r>
            <a:r>
              <a:rPr lang="es-PE" baseline="0" dirty="0" smtClean="0"/>
              <a:t> enlazada se pueden realizar las mismas operaciones que se vieron en Vectores.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Existen 3 tipos de Listas enlazadas.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358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 Y ESTRUCTURA DE DATOS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05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288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/05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LISTAS ENLAZADAS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DEFINICIÓN Y ALMACENAMIENTO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OPERACIONES Y CLASIFICACIÓN</a:t>
            </a:r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LISTAS ENLAZADAS SIMPLES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495299" y="810908"/>
            <a:ext cx="711706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elemento tiene dos partes: un campo de datos y un campo de enlace.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Sólo se pueden recorrer en una dirección: del primer al último elemento.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Son la base para la implementación de otras Estructuras de Datos.</a:t>
            </a:r>
          </a:p>
        </p:txBody>
      </p:sp>
    </p:spTree>
    <p:extLst>
      <p:ext uri="{BB962C8B-B14F-4D97-AF65-F5344CB8AC3E}">
        <p14:creationId xmlns:p14="http://schemas.microsoft.com/office/powerpoint/2010/main" val="34790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Estructura de un nodo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676060" y="2969407"/>
            <a:ext cx="75641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el campo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info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se coloca el dato que se desea almacenar en la Lista.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el campo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sgte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se coloca la dirección de memoria del siguiente elemento de la Lista.</a:t>
            </a:r>
          </a:p>
        </p:txBody>
      </p:sp>
      <p:sp>
        <p:nvSpPr>
          <p:cNvPr id="21" name="Text Box 17" descr="Papel periódico"/>
          <p:cNvSpPr txBox="1">
            <a:spLocks noChangeArrowheads="1"/>
          </p:cNvSpPr>
          <p:nvPr/>
        </p:nvSpPr>
        <p:spPr bwMode="auto">
          <a:xfrm>
            <a:off x="4537030" y="2061109"/>
            <a:ext cx="7686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sgte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2" name="Text Box 19" descr="Papel periódico"/>
          <p:cNvSpPr txBox="1">
            <a:spLocks noChangeArrowheads="1"/>
          </p:cNvSpPr>
          <p:nvPr/>
        </p:nvSpPr>
        <p:spPr bwMode="auto">
          <a:xfrm>
            <a:off x="3264189" y="2061109"/>
            <a:ext cx="127283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info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3" name="Text Box 19" descr="Papel periódico"/>
          <p:cNvSpPr txBox="1">
            <a:spLocks noChangeArrowheads="1"/>
          </p:cNvSpPr>
          <p:nvPr/>
        </p:nvSpPr>
        <p:spPr bwMode="auto">
          <a:xfrm>
            <a:off x="3203964" y="1639327"/>
            <a:ext cx="1460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latin typeface="Times New Roman" pitchFamily="18" charset="0"/>
              </a:rPr>
              <a:t>dirección</a:t>
            </a:r>
            <a:endParaRPr lang="es-ES" altLang="es-PE" sz="1600" dirty="0">
              <a:latin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299" y="906605"/>
            <a:ext cx="48103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estructura de un nodo consta de dos campos: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909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Representación gráfica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495299" y="906605"/>
            <a:ext cx="24844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Representación en nodos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0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1" descr="Papel periódico"/>
          <p:cNvSpPr txBox="1">
            <a:spLocks noChangeArrowheads="1"/>
          </p:cNvSpPr>
          <p:nvPr/>
        </p:nvSpPr>
        <p:spPr bwMode="auto">
          <a:xfrm>
            <a:off x="773676" y="1784383"/>
            <a:ext cx="831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24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27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0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819202" y="3606800"/>
            <a:ext cx="77755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 una variable llamada </a:t>
            </a:r>
            <a:r>
              <a:rPr lang="es-ES_tradnl" altLang="es-PE" sz="16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la cual contiene la dirección del primer </a:t>
            </a: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nodo.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campo de enlace del último nodo contiene una dirección </a:t>
            </a:r>
            <a:r>
              <a:rPr lang="es-ES_tradnl" altLang="es-PE" sz="16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nula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s-ES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ES_tradnl" altLang="es-PE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922538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visitar cada elemento de la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5915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 asigna a una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p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el valor de la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inicio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2740781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2978194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visitar cada elemento de la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8" y="3545858"/>
            <a:ext cx="7775575" cy="42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2"/>
            </a:pPr>
            <a:r>
              <a:rPr lang="es-ES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Para pasar al siguiente elemento, se asigna a la variable </a:t>
            </a:r>
            <a:r>
              <a:rPr lang="es-ES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p</a:t>
            </a:r>
            <a:r>
              <a:rPr lang="es-ES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el valor del campo de enlace.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6345368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658278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visitar cada elemento de la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40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 repite el paso anterior hasta terminar de visitar todos los elementos.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Inserción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95298" y="906605"/>
            <a:ext cx="711706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agregar un elemento en una determinada posición.</a:t>
            </a:r>
          </a:p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la Lista enlazada está vacía, se utiliza el siguiente algoritmo: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0867" y="1760584"/>
            <a:ext cx="55865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065213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AutoNum type="arabicPeriod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Asignar memoria para el nuevo nodo.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AutoNum type="arabicPeriod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Asignar el valor para el campo de datos.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AutoNum type="arabicPeriod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el campo de enlace apunte a </a:t>
            </a:r>
            <a:r>
              <a:rPr lang="es-MX" altLang="es-PE" sz="1600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null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AutoNum type="arabicPeriod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la variable </a:t>
            </a:r>
            <a:r>
              <a:rPr lang="es-MX" altLang="es-PE" sz="1600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inicio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apunte al nuevo nodo.</a:t>
            </a:r>
          </a:p>
        </p:txBody>
      </p:sp>
    </p:spTree>
    <p:extLst>
      <p:ext uri="{BB962C8B-B14F-4D97-AF65-F5344CB8AC3E}">
        <p14:creationId xmlns:p14="http://schemas.microsoft.com/office/powerpoint/2010/main" val="267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0867" y="1404157"/>
            <a:ext cx="36329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93775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630363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26695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903538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33607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179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2751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7323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</a:t>
            </a:r>
            <a:r>
              <a:rPr lang="es-PE" altLang="es-PE" sz="1600" dirty="0" smtClean="0">
                <a:latin typeface="+mn-lt"/>
              </a:rPr>
              <a:t>inicio de la Lista.</a:t>
            </a:r>
            <a:endParaRPr lang="es-PE" altLang="es-PE" sz="1600" dirty="0"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</a:t>
            </a:r>
            <a:r>
              <a:rPr lang="es-PE" altLang="es-PE" sz="1600" dirty="0" smtClean="0">
                <a:latin typeface="+mn-lt"/>
              </a:rPr>
              <a:t>final de la Lista </a:t>
            </a:r>
            <a:r>
              <a:rPr lang="es-PE" altLang="es-PE" sz="1600" dirty="0" smtClean="0">
                <a:solidFill>
                  <a:srgbClr val="D13409"/>
                </a:solidFill>
                <a:latin typeface="+mn-lt"/>
              </a:rPr>
              <a:t>(</a:t>
            </a:r>
            <a:r>
              <a:rPr lang="es-PE" altLang="es-PE" sz="1600" dirty="0" smtClean="0">
                <a:latin typeface="+mn-lt"/>
              </a:rPr>
              <a:t>Adicionar</a:t>
            </a:r>
            <a:r>
              <a:rPr lang="es-PE" altLang="es-PE" sz="1600" dirty="0" smtClean="0">
                <a:solidFill>
                  <a:srgbClr val="D13409"/>
                </a:solidFill>
                <a:latin typeface="+mn-lt"/>
              </a:rPr>
              <a:t>)</a:t>
            </a:r>
            <a:r>
              <a:rPr lang="es-PE" altLang="es-PE" sz="1600" dirty="0" smtClean="0">
                <a:latin typeface="+mn-lt"/>
              </a:rPr>
              <a:t>.</a:t>
            </a:r>
            <a:endParaRPr lang="es-PE" altLang="es-PE" sz="1600" dirty="0"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Entre dos elementos.</a:t>
            </a:r>
            <a:endParaRPr lang="es-ES" altLang="es-PE" sz="1600" dirty="0">
              <a:latin typeface="+mn-lt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Inserción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la Lista enlazada no está vacía, la inserción puede ser: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2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Adiciona el número 10 a la Lista enlazada simple.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0867" y="1399062"/>
            <a:ext cx="5586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065213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AutoNum type="arabicPeriod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Asignar memoria para el nuevo nodo.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AutoNum type="arabicPeriod"/>
            </a:pP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Asignar el valor para el campo de datos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6" name="Text Box 9" descr="Papel periódico"/>
          <p:cNvSpPr txBox="1">
            <a:spLocks noChangeArrowheads="1"/>
          </p:cNvSpPr>
          <p:nvPr/>
        </p:nvSpPr>
        <p:spPr bwMode="auto">
          <a:xfrm>
            <a:off x="971550" y="3499492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 Box 10" descr="Papel periódico"/>
          <p:cNvSpPr txBox="1">
            <a:spLocks noChangeArrowheads="1"/>
          </p:cNvSpPr>
          <p:nvPr/>
        </p:nvSpPr>
        <p:spPr bwMode="auto">
          <a:xfrm>
            <a:off x="858987" y="2656348"/>
            <a:ext cx="70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17663" y="3499492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878013" y="3673819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75411" y="2985952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 descr="Papel periódico"/>
          <p:cNvSpPr txBox="1">
            <a:spLocks noChangeArrowheads="1"/>
          </p:cNvSpPr>
          <p:nvPr/>
        </p:nvSpPr>
        <p:spPr bwMode="auto">
          <a:xfrm>
            <a:off x="2411413" y="3499492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57525" y="3499492"/>
            <a:ext cx="43338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17875" y="3684452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 descr="Papel periódico"/>
          <p:cNvSpPr txBox="1">
            <a:spLocks noChangeArrowheads="1"/>
          </p:cNvSpPr>
          <p:nvPr/>
        </p:nvSpPr>
        <p:spPr bwMode="auto">
          <a:xfrm>
            <a:off x="3851275" y="3499492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497388" y="3499492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57738" y="3684452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0" descr="Papel periódico"/>
          <p:cNvSpPr txBox="1">
            <a:spLocks noChangeArrowheads="1"/>
          </p:cNvSpPr>
          <p:nvPr/>
        </p:nvSpPr>
        <p:spPr bwMode="auto">
          <a:xfrm>
            <a:off x="5291138" y="3499492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13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1" name="Text Box 21" descr="Diagonal hacia arriba ancha"/>
          <p:cNvSpPr txBox="1">
            <a:spLocks noChangeArrowheads="1"/>
          </p:cNvSpPr>
          <p:nvPr/>
        </p:nvSpPr>
        <p:spPr bwMode="auto">
          <a:xfrm>
            <a:off x="5937250" y="3499492"/>
            <a:ext cx="433388" cy="33855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Text Box 22" descr="Papel periódico"/>
          <p:cNvSpPr txBox="1">
            <a:spLocks noChangeArrowheads="1"/>
          </p:cNvSpPr>
          <p:nvPr/>
        </p:nvSpPr>
        <p:spPr bwMode="auto">
          <a:xfrm>
            <a:off x="7308850" y="4356295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10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3" name="Text Box 23" descr="Papel periódico"/>
          <p:cNvSpPr txBox="1">
            <a:spLocks noChangeArrowheads="1"/>
          </p:cNvSpPr>
          <p:nvPr/>
        </p:nvSpPr>
        <p:spPr bwMode="auto">
          <a:xfrm>
            <a:off x="7175021" y="3502518"/>
            <a:ext cx="714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nuevo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954963" y="4356295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523344" y="3842755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0867" y="1399062"/>
            <a:ext cx="5586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065213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3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el campo de enlace del nuevo nodo apunte a </a:t>
            </a:r>
            <a:r>
              <a:rPr lang="es-MX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null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3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Ubicar </a:t>
            </a:r>
            <a:r>
              <a:rPr lang="es-MX" altLang="es-PE" sz="16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el </a:t>
            </a: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último nodo de la Lista.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6" name="Text Box 9" descr="Papel periódico"/>
          <p:cNvSpPr txBox="1">
            <a:spLocks noChangeArrowheads="1"/>
          </p:cNvSpPr>
          <p:nvPr/>
        </p:nvSpPr>
        <p:spPr bwMode="auto">
          <a:xfrm>
            <a:off x="971550" y="3499492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 Box 10" descr="Papel periódico"/>
          <p:cNvSpPr txBox="1">
            <a:spLocks noChangeArrowheads="1"/>
          </p:cNvSpPr>
          <p:nvPr/>
        </p:nvSpPr>
        <p:spPr bwMode="auto">
          <a:xfrm>
            <a:off x="858987" y="2656348"/>
            <a:ext cx="70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17663" y="3499492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878013" y="3673819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75411" y="2985952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 descr="Papel periódico"/>
          <p:cNvSpPr txBox="1">
            <a:spLocks noChangeArrowheads="1"/>
          </p:cNvSpPr>
          <p:nvPr/>
        </p:nvSpPr>
        <p:spPr bwMode="auto">
          <a:xfrm>
            <a:off x="2411413" y="3499492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57525" y="3499492"/>
            <a:ext cx="43338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17875" y="3684452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 descr="Papel periódico"/>
          <p:cNvSpPr txBox="1">
            <a:spLocks noChangeArrowheads="1"/>
          </p:cNvSpPr>
          <p:nvPr/>
        </p:nvSpPr>
        <p:spPr bwMode="auto">
          <a:xfrm>
            <a:off x="3851275" y="3499492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497388" y="3499492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57738" y="3684452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0" descr="Papel periódico"/>
          <p:cNvSpPr txBox="1">
            <a:spLocks noChangeArrowheads="1"/>
          </p:cNvSpPr>
          <p:nvPr/>
        </p:nvSpPr>
        <p:spPr bwMode="auto">
          <a:xfrm>
            <a:off x="5291138" y="3499492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13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1" name="Text Box 21" descr="Diagonal hacia arriba ancha"/>
          <p:cNvSpPr txBox="1">
            <a:spLocks noChangeArrowheads="1"/>
          </p:cNvSpPr>
          <p:nvPr/>
        </p:nvSpPr>
        <p:spPr bwMode="auto">
          <a:xfrm>
            <a:off x="5937250" y="3499492"/>
            <a:ext cx="433388" cy="33855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Text Box 22" descr="Papel periódico"/>
          <p:cNvSpPr txBox="1">
            <a:spLocks noChangeArrowheads="1"/>
          </p:cNvSpPr>
          <p:nvPr/>
        </p:nvSpPr>
        <p:spPr bwMode="auto">
          <a:xfrm>
            <a:off x="7308850" y="4356295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10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3" name="Text Box 23" descr="Papel periódico"/>
          <p:cNvSpPr txBox="1">
            <a:spLocks noChangeArrowheads="1"/>
          </p:cNvSpPr>
          <p:nvPr/>
        </p:nvSpPr>
        <p:spPr bwMode="auto">
          <a:xfrm>
            <a:off x="7175021" y="3502518"/>
            <a:ext cx="714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nuevo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523344" y="3842755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3" descr="Papel periódico"/>
          <p:cNvSpPr txBox="1">
            <a:spLocks noChangeArrowheads="1"/>
          </p:cNvSpPr>
          <p:nvPr/>
        </p:nvSpPr>
        <p:spPr bwMode="auto">
          <a:xfrm>
            <a:off x="5094106" y="2651933"/>
            <a:ext cx="811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último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5474328" y="2992170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954963" y="4356295"/>
            <a:ext cx="433387" cy="33855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Adiciona el número 10 a la Lista enlazada simple.</a:t>
            </a:r>
          </a:p>
        </p:txBody>
      </p:sp>
    </p:spTree>
    <p:extLst>
      <p:ext uri="{BB962C8B-B14F-4D97-AF65-F5344CB8AC3E}">
        <p14:creationId xmlns:p14="http://schemas.microsoft.com/office/powerpoint/2010/main" val="3577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798095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los Arreglos bidimensionales, denominados también como matrices. Vimos la forma cómo se representan, las operaciones que se pueden realizar y conocimos algunas matrices con características especiales.</a:t>
            </a:r>
            <a:br>
              <a:rPr lang="es-PE" sz="1600" spc="-10" dirty="0" smtClean="0">
                <a:solidFill>
                  <a:srgbClr val="262626"/>
                </a:solidFill>
                <a:cs typeface="Source Sans Pro"/>
              </a:rPr>
            </a:b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trataremos con mayor detalle la segunda Estructura de Datos:   Las Listas enlazadas, específicamente, las Listas enlazadas simples. Revisaremos sus principales características, su representación gráfica y las formas de almacenamiento.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describiendo las operaciones de recorrido e inserción en una Lista enlazada simple.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SIMPLES / 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0866" y="1399062"/>
            <a:ext cx="7723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065213" indent="-3429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s-MX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el campo de enlace del último nodo de la Lista, apunte al nuevo nodo.</a:t>
            </a:r>
            <a:endParaRPr lang="es-MX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6" name="Text Box 9" descr="Papel periódico"/>
          <p:cNvSpPr txBox="1">
            <a:spLocks noChangeArrowheads="1"/>
          </p:cNvSpPr>
          <p:nvPr/>
        </p:nvSpPr>
        <p:spPr bwMode="auto">
          <a:xfrm>
            <a:off x="971550" y="3499492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 Box 10" descr="Papel periódico"/>
          <p:cNvSpPr txBox="1">
            <a:spLocks noChangeArrowheads="1"/>
          </p:cNvSpPr>
          <p:nvPr/>
        </p:nvSpPr>
        <p:spPr bwMode="auto">
          <a:xfrm>
            <a:off x="858987" y="2656348"/>
            <a:ext cx="70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17663" y="3499492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878013" y="3673819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75411" y="2985952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 descr="Papel periódico"/>
          <p:cNvSpPr txBox="1">
            <a:spLocks noChangeArrowheads="1"/>
          </p:cNvSpPr>
          <p:nvPr/>
        </p:nvSpPr>
        <p:spPr bwMode="auto">
          <a:xfrm>
            <a:off x="2411413" y="3499492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57525" y="3499492"/>
            <a:ext cx="43338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17875" y="3684452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 descr="Papel periódico"/>
          <p:cNvSpPr txBox="1">
            <a:spLocks noChangeArrowheads="1"/>
          </p:cNvSpPr>
          <p:nvPr/>
        </p:nvSpPr>
        <p:spPr bwMode="auto">
          <a:xfrm>
            <a:off x="3851275" y="3499492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497388" y="3499492"/>
            <a:ext cx="433387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57738" y="3684452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0" descr="Papel periódico"/>
          <p:cNvSpPr txBox="1">
            <a:spLocks noChangeArrowheads="1"/>
          </p:cNvSpPr>
          <p:nvPr/>
        </p:nvSpPr>
        <p:spPr bwMode="auto">
          <a:xfrm>
            <a:off x="5291138" y="3499492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13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Text Box 22" descr="Papel periódico"/>
          <p:cNvSpPr txBox="1">
            <a:spLocks noChangeArrowheads="1"/>
          </p:cNvSpPr>
          <p:nvPr/>
        </p:nvSpPr>
        <p:spPr bwMode="auto">
          <a:xfrm>
            <a:off x="7308850" y="4356295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10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3" name="Text Box 23" descr="Papel periódico"/>
          <p:cNvSpPr txBox="1">
            <a:spLocks noChangeArrowheads="1"/>
          </p:cNvSpPr>
          <p:nvPr/>
        </p:nvSpPr>
        <p:spPr bwMode="auto">
          <a:xfrm>
            <a:off x="7175021" y="3502518"/>
            <a:ext cx="714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nuevo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523344" y="3842755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3" descr="Papel periódico"/>
          <p:cNvSpPr txBox="1">
            <a:spLocks noChangeArrowheads="1"/>
          </p:cNvSpPr>
          <p:nvPr/>
        </p:nvSpPr>
        <p:spPr bwMode="auto">
          <a:xfrm>
            <a:off x="5094106" y="2651933"/>
            <a:ext cx="811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último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5474328" y="2992170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775120" y="3686520"/>
            <a:ext cx="0" cy="840928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6775120" y="4527447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33" name="Text Box 21" descr="Diagonal hacia arriba ancha"/>
          <p:cNvSpPr txBox="1">
            <a:spLocks noChangeArrowheads="1"/>
          </p:cNvSpPr>
          <p:nvPr/>
        </p:nvSpPr>
        <p:spPr bwMode="auto">
          <a:xfrm>
            <a:off x="5937250" y="3499492"/>
            <a:ext cx="43338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6153944" y="3684452"/>
            <a:ext cx="6211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954963" y="4356295"/>
            <a:ext cx="433387" cy="33855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495298" y="906605"/>
            <a:ext cx="7117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Adiciona el número 10 a la Lista enlazada simple.</a:t>
            </a:r>
          </a:p>
        </p:txBody>
      </p:sp>
    </p:spTree>
    <p:extLst>
      <p:ext uri="{BB962C8B-B14F-4D97-AF65-F5344CB8AC3E}">
        <p14:creationId xmlns:p14="http://schemas.microsoft.com/office/powerpoint/2010/main" val="15995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forma de acceder a un elemento de una Lista enlazada, es a través de una dirección de memoria.</a:t>
            </a: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Las operaciones que se pueden realizar sobre una Lista enlazada, son las mismas que se realizan sobre los Vectores.</a:t>
            </a: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En una Lista enlazada simple, cada elemento (nodo) tiene un campo de datos y un campo de enlace.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DEFINICIÓN Y ALMACENAMIENTO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810908"/>
            <a:ext cx="788315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 conjunto de datos, del mismo tipo, almacenados en la memoria principal del computador. A cada dato se hace referencia a través de una dirección de memoria. A los elementos de una Lista enlazada se les conoce también como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nodos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ALMACENAMIENTO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810908"/>
            <a:ext cx="57460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Valores asignados dentro del programa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Valores generados en forma aleatoria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Valores ingresados durante la ejecución del programa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OPERACIONES Y CLASIFICACIÓN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9" y="810908"/>
            <a:ext cx="208088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Recorrido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Búsqueda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Modificación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Ordenamiento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Inserción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9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CLASIFICACIÓN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9" y="810908"/>
            <a:ext cx="416176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Listas enlazadas simples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Listas enlazadas circulares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Listas enlazadas dobles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7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LISTAS ENLAZADAS SIMPLES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938</Words>
  <Application>Microsoft Office PowerPoint</Application>
  <PresentationFormat>Presentación en pantalla (16:10)</PresentationFormat>
  <Paragraphs>165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490</cp:revision>
  <cp:lastPrinted>2018-01-16T21:42:59Z</cp:lastPrinted>
  <dcterms:created xsi:type="dcterms:W3CDTF">2016-10-06T14:52:02Z</dcterms:created>
  <dcterms:modified xsi:type="dcterms:W3CDTF">2020-09-29T18:42:33Z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