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5" r:id="rId4"/>
    <p:sldId id="322" r:id="rId5"/>
    <p:sldId id="344" r:id="rId6"/>
    <p:sldId id="321" r:id="rId7"/>
    <p:sldId id="345" r:id="rId8"/>
    <p:sldId id="347" r:id="rId9"/>
    <p:sldId id="348" r:id="rId10"/>
    <p:sldId id="346" r:id="rId11"/>
    <p:sldId id="337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03" r:id="rId22"/>
    <p:sldId id="305" r:id="rId23"/>
  </p:sldIdLst>
  <p:sldSz cx="9144000" cy="5715000" type="screen16x1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EF"/>
    <a:srgbClr val="558ED5"/>
    <a:srgbClr val="FFFFFF"/>
    <a:srgbClr val="C00000"/>
    <a:srgbClr val="A6A6A6"/>
    <a:srgbClr val="F2F2F2"/>
    <a:srgbClr val="7F7F7F"/>
    <a:srgbClr val="FFFFFE"/>
    <a:srgbClr val="00B4B0"/>
    <a:srgbClr val="21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470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Según la ubicación del nodo a eliminar, se</a:t>
            </a:r>
            <a:r>
              <a:rPr lang="es-PE" baseline="0" dirty="0" smtClean="0"/>
              <a:t> tienen los siguientes casos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Es necesario utilizar 2 variables adicionales: anterior y actual.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Se asume ordenamiento ascendente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Se recorre la Lista comparando el valor buscado con cada elemento.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Si lo encuentra, obtenemos la dirección de memoria dónde está almacenado.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aseline="0" dirty="0" smtClean="0"/>
              <a:t>Primero se debe buscar el valor a reemplazar para conocer la dirección de memoria dónde está almacenado.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206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Estructuras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06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/06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LISTAS ENLAZADAS SIMPLES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BÚSQUEDA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MODIFICACIÓN</a:t>
            </a:r>
            <a:r>
              <a:rPr lang="es-ES" sz="1600" b="1" dirty="0" smtClean="0">
                <a:solidFill>
                  <a:schemeClr val="bg1"/>
                </a:solidFill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ELIMINACIÓN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ORDENAMIENTO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ELIMINACIÓN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0867" y="1414790"/>
            <a:ext cx="28964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93775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630363" indent="-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26695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903538" indent="-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3607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179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2751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732338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>
                <a:latin typeface="+mn-lt"/>
              </a:rPr>
              <a:t>Al </a:t>
            </a:r>
            <a:r>
              <a:rPr lang="es-PE" altLang="es-PE" sz="1600" dirty="0" smtClean="0">
                <a:latin typeface="+mn-lt"/>
              </a:rPr>
              <a:t>inicio de la Lista.</a:t>
            </a:r>
            <a:endParaRPr lang="es-PE" altLang="es-PE" sz="1600" dirty="0"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 smtClean="0">
                <a:latin typeface="+mn-lt"/>
              </a:rPr>
              <a:t>Entre dos elementos.</a:t>
            </a:r>
            <a:endParaRPr lang="es-PE" altLang="es-PE" sz="1600" dirty="0">
              <a:latin typeface="+mn-lt"/>
            </a:endParaRPr>
          </a:p>
          <a:p>
            <a:pPr marL="285750" indent="-28575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PE" altLang="es-PE" sz="1600" dirty="0" smtClean="0">
                <a:latin typeface="+mn-lt"/>
              </a:rPr>
              <a:t>Al final de la Lista.</a:t>
            </a:r>
            <a:endParaRPr lang="es-ES" altLang="es-PE" sz="1600" dirty="0">
              <a:latin typeface="+mn-lt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95298" y="906605"/>
            <a:ext cx="711706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desenlazar de la Lista a un determinado elemento.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2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2613185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978194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1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Al inicio de la Lista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728862" cy="42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la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inicio 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apunte al segundo elemento de la Lista.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2613185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978194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1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Al inicio de la Lista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3303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2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Liberar el espacio de memoria.</a:t>
            </a:r>
          </a:p>
        </p:txBody>
      </p:sp>
    </p:spTree>
    <p:extLst>
      <p:ext uri="{BB962C8B-B14F-4D97-AF65-F5344CB8AC3E}">
        <p14:creationId xmlns:p14="http://schemas.microsoft.com/office/powerpoint/2010/main" val="37601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2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Entre dos elementos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9521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la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actual 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apunte al nodo a eliminar.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la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anterior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apunte al nodo que se encuentra antes del nodo a eliminar.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9" name="Text Box 21" descr="Papel periódico"/>
          <p:cNvSpPr txBox="1">
            <a:spLocks noChangeArrowheads="1"/>
          </p:cNvSpPr>
          <p:nvPr/>
        </p:nvSpPr>
        <p:spPr bwMode="auto">
          <a:xfrm>
            <a:off x="4381801" y="1787921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768076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21" name="Text Box 21" descr="Papel periódico"/>
          <p:cNvSpPr txBox="1">
            <a:spLocks noChangeArrowheads="1"/>
          </p:cNvSpPr>
          <p:nvPr/>
        </p:nvSpPr>
        <p:spPr bwMode="auto">
          <a:xfrm>
            <a:off x="2562448" y="1787921"/>
            <a:ext cx="864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anterior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2992365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31403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2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Entre dos elementos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952144" cy="42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3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Hacer que el campo de enlace del nodo anterior apunte al sucesor del nodo actual.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9" name="Text Box 21" descr="Papel periódico"/>
          <p:cNvSpPr txBox="1">
            <a:spLocks noChangeArrowheads="1"/>
          </p:cNvSpPr>
          <p:nvPr/>
        </p:nvSpPr>
        <p:spPr bwMode="auto">
          <a:xfrm>
            <a:off x="4381801" y="1787921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768076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21" name="Text Box 21" descr="Papel periódico"/>
          <p:cNvSpPr txBox="1">
            <a:spLocks noChangeArrowheads="1"/>
          </p:cNvSpPr>
          <p:nvPr/>
        </p:nvSpPr>
        <p:spPr bwMode="auto">
          <a:xfrm>
            <a:off x="2562448" y="1787921"/>
            <a:ext cx="864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anterior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2992365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cxnSp>
        <p:nvCxnSpPr>
          <p:cNvPr id="3" name="2 Conector recto"/>
          <p:cNvCxnSpPr/>
          <p:nvPr/>
        </p:nvCxnSpPr>
        <p:spPr>
          <a:xfrm>
            <a:off x="3951702" y="2838908"/>
            <a:ext cx="397517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349219" y="3296094"/>
            <a:ext cx="1796400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349219" y="2832645"/>
            <a:ext cx="0" cy="463449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6139101" y="2836183"/>
            <a:ext cx="0" cy="463449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6139101" y="2838908"/>
            <a:ext cx="188758" cy="437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2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Entre dos elementos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3246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4"/>
              <a:tabLst>
                <a:tab pos="265113" algn="l"/>
              </a:tabLst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Liberar el espacio de memoria.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1" name="Text Box 21" descr="Papel periódico"/>
          <p:cNvSpPr txBox="1">
            <a:spLocks noChangeArrowheads="1"/>
          </p:cNvSpPr>
          <p:nvPr/>
        </p:nvSpPr>
        <p:spPr bwMode="auto">
          <a:xfrm>
            <a:off x="2562448" y="1787921"/>
            <a:ext cx="864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anterior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2992365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cxnSp>
        <p:nvCxnSpPr>
          <p:cNvPr id="3" name="2 Conector recto"/>
          <p:cNvCxnSpPr/>
          <p:nvPr/>
        </p:nvCxnSpPr>
        <p:spPr>
          <a:xfrm>
            <a:off x="3951702" y="2838908"/>
            <a:ext cx="397517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349219" y="3296094"/>
            <a:ext cx="1796400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349219" y="2832645"/>
            <a:ext cx="0" cy="463449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6139101" y="2836183"/>
            <a:ext cx="0" cy="463449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ELIMINACIÓN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CASO 3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 Al final de la Lista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952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 aplica el algoritmo descrito en el CASO 2.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9" name="Text Box 21" descr="Papel periódico"/>
          <p:cNvSpPr txBox="1">
            <a:spLocks noChangeArrowheads="1"/>
          </p:cNvSpPr>
          <p:nvPr/>
        </p:nvSpPr>
        <p:spPr bwMode="auto">
          <a:xfrm>
            <a:off x="6178778" y="1787921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6565053" y="2138791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12100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ORDENAMIENTO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7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ORDENAMIENTO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67691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Ejemplo: Ordena los elementos de la siguiente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79809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las Listas enlazadas simples. Vimos sus principales características,  la forma cómo se representan y conocimos los algoritmos de recorrido e inserción para este tipo de lista.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revisaremos los algoritmos para realizar otras operaciones sobre una Lista enlazada simple: Búsqueda, modificación, eliminación y ordenamiento.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comparando la eficiencia de las operaciones en un Vector y en una Lista enlazada simple.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ORDENAMIENTO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67691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Ejemplo: Ordena los elementos de la siguiente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3536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Sólo se intercambia el contenido del campo de datos (</a:t>
            </a:r>
            <a:r>
              <a:rPr lang="es-ES_tradnl" altLang="es-PE" sz="1600" dirty="0" err="1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info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El contenido del campo de enlace (</a:t>
            </a:r>
            <a:r>
              <a:rPr lang="es-ES_tradnl" altLang="es-PE" sz="1600" dirty="0" err="1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sgte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 queda igual.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9" name="Text Box 21" descr="Papel periódico"/>
          <p:cNvSpPr txBox="1">
            <a:spLocks noChangeArrowheads="1"/>
          </p:cNvSpPr>
          <p:nvPr/>
        </p:nvSpPr>
        <p:spPr bwMode="auto">
          <a:xfrm>
            <a:off x="794942" y="1784383"/>
            <a:ext cx="7786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592517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modificar ó eliminar un elemento de una Lista enlazada, primero se lo debe buscar. Así obtenemos la dirección de memoria dónde se encuentra almacenado.</a:t>
            </a:r>
          </a:p>
          <a:p>
            <a:pPr marL="180975" indent="-180975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el algoritmo de ordenamiento sólo se intercambia el contenido del campo de datos.</a:t>
            </a:r>
          </a:p>
          <a:p>
            <a:pPr marL="180975" indent="-180975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Las operaciones de inserción y eliminación son más eficientes en una Lista enlazada que en un Vector.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BÚSQUEDA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922538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ubicar un valor dentro de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728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 asigna a una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p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el valor de la variable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inicio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Repetir los pasos 3 y 4 hasta encontrar el dato buscado ó hasta llegar al final de la Lista.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BÚSQUEDA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2708882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946295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76492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trata de ubicar un valor dentro de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6848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3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Comparar del dato buscado con el valor almacenado en el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nodo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3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Pasar al siguiente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nodo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de la Lista.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MODIFICACIÓN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MODIFICACIÓN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4516492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4753905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67691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reemplazar un valor almacenado en la Lista enlazada.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728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Buscar en la Lista enlazada el </a:t>
            </a:r>
            <a:r>
              <a:rPr lang="es-ES_tradnl" altLang="es-PE" sz="1600" u="sng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valor a reemplazar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Asignar el </a:t>
            </a:r>
            <a:r>
              <a:rPr lang="es-ES_tradnl" altLang="es-PE" sz="1600" u="sng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valor de reemplazo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en la respectiva dirección de memoria.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MODIFICACIÓN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922538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1159951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67691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Ejemplo: Cambia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31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por el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13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4608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Buscamos el número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31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 en la Lista enlazada.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MODIFICACIÓN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Text Box 10" descr="Papel periódico"/>
          <p:cNvSpPr txBox="1">
            <a:spLocks noChangeArrowheads="1"/>
          </p:cNvSpPr>
          <p:nvPr/>
        </p:nvSpPr>
        <p:spPr bwMode="auto">
          <a:xfrm>
            <a:off x="898460" y="2638160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1" descr="Papel periódico"/>
          <p:cNvSpPr txBox="1">
            <a:spLocks noChangeArrowheads="1"/>
          </p:cNvSpPr>
          <p:nvPr/>
        </p:nvSpPr>
        <p:spPr bwMode="auto">
          <a:xfrm>
            <a:off x="4516492" y="1784383"/>
            <a:ext cx="5137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63809" y="2638160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2195597" y="282312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2" name="Text Box 25" descr="Papel periódico"/>
          <p:cNvSpPr txBox="1">
            <a:spLocks noChangeArrowheads="1"/>
          </p:cNvSpPr>
          <p:nvPr/>
        </p:nvSpPr>
        <p:spPr bwMode="auto">
          <a:xfrm>
            <a:off x="2728997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662447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994234" y="2832645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5" name="Text Box 28" descr="Papel periódico"/>
          <p:cNvSpPr txBox="1">
            <a:spLocks noChangeArrowheads="1"/>
          </p:cNvSpPr>
          <p:nvPr/>
        </p:nvSpPr>
        <p:spPr bwMode="auto">
          <a:xfrm>
            <a:off x="4529222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2672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5794459" y="28432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/>
          </a:p>
        </p:txBody>
      </p:sp>
      <p:sp>
        <p:nvSpPr>
          <p:cNvPr id="38" name="Text Box 31" descr="Papel periódico"/>
          <p:cNvSpPr txBox="1">
            <a:spLocks noChangeArrowheads="1"/>
          </p:cNvSpPr>
          <p:nvPr/>
        </p:nvSpPr>
        <p:spPr bwMode="auto">
          <a:xfrm>
            <a:off x="6331034" y="2647685"/>
            <a:ext cx="990600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7264484" y="2647685"/>
            <a:ext cx="504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34" descr="Papel periódico"/>
          <p:cNvSpPr txBox="1">
            <a:spLocks noChangeArrowheads="1"/>
          </p:cNvSpPr>
          <p:nvPr/>
        </p:nvSpPr>
        <p:spPr bwMode="auto">
          <a:xfrm>
            <a:off x="7263817" y="264657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4753905" y="213525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/>
          </a:p>
        </p:txBody>
      </p:sp>
      <p:sp>
        <p:nvSpPr>
          <p:cNvPr id="42" name="object 7"/>
          <p:cNvSpPr txBox="1"/>
          <p:nvPr/>
        </p:nvSpPr>
        <p:spPr>
          <a:xfrm>
            <a:off x="495298" y="906605"/>
            <a:ext cx="67691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Ejemplo: Cambia el número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31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por el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13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15679" y="3545858"/>
            <a:ext cx="7728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65113" indent="-265113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+mj-lt"/>
              <a:buAutoNum type="arabicPeriod" startAt="2"/>
            </a:pP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Luego de conocer su ubicación, procedemos a reemplazar el valor almacenado en ese </a:t>
            </a:r>
            <a:r>
              <a:rPr lang="es-ES_tradnl" altLang="es-PE" sz="1600" dirty="0" smtClean="0">
                <a:solidFill>
                  <a:srgbClr val="0070C0"/>
                </a:solidFill>
                <a:latin typeface="+mn-lt"/>
                <a:cs typeface="Times New Roman" pitchFamily="18" charset="0"/>
              </a:rPr>
              <a:t>nodo</a:t>
            </a:r>
            <a:r>
              <a:rPr lang="es-ES_tradnl" altLang="es-PE" sz="160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.</a:t>
            </a:r>
            <a:endParaRPr lang="es-ES_tradnl" altLang="es-PE" sz="16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752</Words>
  <Application>Microsoft Office PowerPoint</Application>
  <PresentationFormat>Presentación en pantalla (16:10)</PresentationFormat>
  <Paragraphs>184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529</cp:revision>
  <cp:lastPrinted>2018-01-16T21:42:59Z</cp:lastPrinted>
  <dcterms:created xsi:type="dcterms:W3CDTF">2016-10-06T14:52:02Z</dcterms:created>
  <dcterms:modified xsi:type="dcterms:W3CDTF">2020-09-29T18:42:48Z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