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715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65">
          <p15:clr>
            <a:srgbClr val="A4A3A4"/>
          </p15:clr>
        </p15:guide>
        <p15:guide id="2" orient="horz" pos="3320">
          <p15:clr>
            <a:srgbClr val="A4A3A4"/>
          </p15:clr>
        </p15:guide>
        <p15:guide id="3" pos="317">
          <p15:clr>
            <a:srgbClr val="A4A3A4"/>
          </p15:clr>
        </p15:guide>
        <p15:guide id="4" orient="horz" pos="553">
          <p15:clr>
            <a:srgbClr val="A4A3A4"/>
          </p15:clr>
        </p15:guide>
        <p15:guide id="5" orient="horz" pos="349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jzkB+e+giWxBSS6vOb1SVHre+R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65"/>
        <p:guide pos="3320" orient="horz"/>
        <p:guide pos="317"/>
        <p:guide pos="553" orient="horz"/>
        <p:guide pos="34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1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A">
  <p:cSld name="Subtema - 1 Imagen 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B">
  <p:cSld name="Subtema - 1 Imagen B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Centrada">
  <p:cSld name="Subtema - 1 Imagen Centrad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2 Imágenes">
  <p:cSld name="Subtema - 2 Imágene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Imagen Gigante">
  <p:cSld name="Subtema - Imagen Gigan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Video">
  <p:cSld name="Subtema - Vide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6"/>
          <p:cNvGrpSpPr/>
          <p:nvPr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1" name="Google Shape;11;p36"/>
            <p:cNvSpPr txBox="1"/>
            <p:nvPr/>
          </p:nvSpPr>
          <p:spPr>
            <a:xfrm>
              <a:off x="944054" y="5369051"/>
              <a:ext cx="27687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PROGRAMACIÓN AVANZADA DE BASE DE DATOS  •  SESIÓN 03</a:t>
              </a:r>
              <a:endPara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36"/>
            <p:cNvSpPr/>
            <p:nvPr/>
          </p:nvSpPr>
          <p:spPr>
            <a:xfrm>
              <a:off x="7207627" y="5384440"/>
              <a:ext cx="154080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6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© 2020 ISIL. Todos los derechos reservados</a:t>
              </a:r>
              <a:endParaRPr/>
            </a:p>
          </p:txBody>
        </p:sp>
      </p:grpSp>
      <p:pic>
        <p:nvPicPr>
          <p:cNvPr id="13" name="Google Shape;13;p36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495300" y="5328911"/>
            <a:ext cx="448573" cy="2507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endParaRPr/>
          </a:p>
        </p:txBody>
      </p:sp>
      <p:sp>
        <p:nvSpPr>
          <p:cNvPr id="30" name="Google Shape;30;p1"/>
          <p:cNvSpPr txBox="1"/>
          <p:nvPr/>
        </p:nvSpPr>
        <p:spPr>
          <a:xfrm>
            <a:off x="2051281" y="1730819"/>
            <a:ext cx="96425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3159592" y="1674447"/>
            <a:ext cx="4596087" cy="9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TIPOS DE CONSULTAS (PARTE 2)</a:t>
            </a:r>
            <a:endParaRPr/>
          </a:p>
        </p:txBody>
      </p:sp>
      <p:sp>
        <p:nvSpPr>
          <p:cNvPr id="32" name="Google Shape;32;p1"/>
          <p:cNvSpPr txBox="1"/>
          <p:nvPr/>
        </p:nvSpPr>
        <p:spPr>
          <a:xfrm>
            <a:off x="3175138" y="3032326"/>
            <a:ext cx="5612812" cy="1109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Font typeface="Arial"/>
              <a:buChar char="•"/>
            </a:pPr>
            <a:r>
              <a:rPr lang="es-PE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Consultas multitablas con Inner Join, Right Outer Join y Left Outer Join</a:t>
            </a:r>
            <a:endParaRPr/>
          </a:p>
          <a:p>
            <a:pPr indent="-177800" lvl="0" marL="1778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Font typeface="Arial"/>
              <a:buChar char="•"/>
            </a:pPr>
            <a:r>
              <a:rPr lang="es-PE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función Case</a:t>
            </a:r>
            <a:endParaRPr/>
          </a:p>
          <a:p>
            <a:pPr indent="-177800" lvl="0" marL="1778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Font typeface="Arial"/>
              <a:buChar char="•"/>
            </a:pPr>
            <a:r>
              <a:rPr lang="es-PE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Reunión de resultados con el operador UNION</a:t>
            </a:r>
            <a:endParaRPr/>
          </a:p>
          <a:p>
            <a:pPr indent="-177800" lvl="0" marL="1778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Font typeface="Arial"/>
              <a:buChar char="•"/>
            </a:pPr>
            <a:r>
              <a:rPr lang="es-PE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Trabajo práctico</a:t>
            </a:r>
            <a:endParaRPr/>
          </a:p>
        </p:txBody>
      </p:sp>
      <p:cxnSp>
        <p:nvCxnSpPr>
          <p:cNvPr id="33" name="Google Shape;33;p1"/>
          <p:cNvCxnSpPr/>
          <p:nvPr/>
        </p:nvCxnSpPr>
        <p:spPr>
          <a:xfrm>
            <a:off x="3056456" y="1777107"/>
            <a:ext cx="0" cy="720031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"/>
          <p:cNvSpPr/>
          <p:nvPr/>
        </p:nvSpPr>
        <p:spPr>
          <a:xfrm>
            <a:off x="3289191" y="2650893"/>
            <a:ext cx="3499800" cy="38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4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  Implementación de una base de datos y obtención de datos mediante consultas – UA1</a:t>
            </a:r>
            <a:endParaRPr b="1" sz="1400">
              <a:solidFill>
                <a:srgbClr val="1F8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/>
          <p:nvPr/>
        </p:nvSpPr>
        <p:spPr>
          <a:xfrm>
            <a:off x="407875" y="320830"/>
            <a:ext cx="804616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CONSULTAS MULTITABLAS CON INNER JOIN, RIGHT OUTER JOIN Y LEFT OUTER JOIN</a:t>
            </a:r>
            <a:endParaRPr/>
          </a:p>
        </p:txBody>
      </p:sp>
      <p:sp>
        <p:nvSpPr>
          <p:cNvPr id="111" name="Google Shape;111;p10"/>
          <p:cNvSpPr txBox="1"/>
          <p:nvPr/>
        </p:nvSpPr>
        <p:spPr>
          <a:xfrm>
            <a:off x="1126483" y="1321467"/>
            <a:ext cx="56816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CONSULTAS MULTITABLAS – OUTER JOIN / LEFT OUTER JOIN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350" y="1763125"/>
            <a:ext cx="5400000" cy="32586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0"/>
          <p:cNvSpPr txBox="1"/>
          <p:nvPr/>
        </p:nvSpPr>
        <p:spPr>
          <a:xfrm>
            <a:off x="6684701" y="3486077"/>
            <a:ext cx="170609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obtener una lista de todos los clientes y sus pedidos correspondientes (si los tienen).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/>
          <p:nvPr/>
        </p:nvSpPr>
        <p:spPr>
          <a:xfrm>
            <a:off x="407876" y="320830"/>
            <a:ext cx="84701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CONSULTAS MULTITABLAS CON INNER JOIN, RIGHT OUTER JOIN Y LEFT OUTER JOIN</a:t>
            </a:r>
            <a:endParaRPr/>
          </a:p>
        </p:txBody>
      </p:sp>
      <p:sp>
        <p:nvSpPr>
          <p:cNvPr id="120" name="Google Shape;120;p11"/>
          <p:cNvSpPr txBox="1"/>
          <p:nvPr/>
        </p:nvSpPr>
        <p:spPr>
          <a:xfrm>
            <a:off x="1352676" y="1335130"/>
            <a:ext cx="549876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CONSULTAS MULTITABLAS – OUTER JOIN / RIGHT OUTER JOIN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057" y="1737085"/>
            <a:ext cx="5400000" cy="32227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11"/>
          <p:cNvSpPr txBox="1"/>
          <p:nvPr/>
        </p:nvSpPr>
        <p:spPr>
          <a:xfrm>
            <a:off x="6886246" y="3368341"/>
            <a:ext cx="171139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obtener una lista de todos los pedidos y los clientes correspondientes (si los tienen).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/>
          <p:nvPr/>
        </p:nvSpPr>
        <p:spPr>
          <a:xfrm>
            <a:off x="407875" y="320830"/>
            <a:ext cx="7788474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CONSULTAS MULTITABLAS CON INNER JOIN, RIGHT OUTER JOIN Y LEFT OUTER JOIN</a:t>
            </a:r>
            <a:endParaRPr/>
          </a:p>
        </p:txBody>
      </p:sp>
      <p:sp>
        <p:nvSpPr>
          <p:cNvPr id="129" name="Google Shape;129;p12"/>
          <p:cNvSpPr txBox="1"/>
          <p:nvPr/>
        </p:nvSpPr>
        <p:spPr>
          <a:xfrm>
            <a:off x="1268351" y="1268628"/>
            <a:ext cx="5400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CONSULTAS MULTITABLAS – OUTER JOIN / FULL OUTER JOIN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351" y="1728692"/>
            <a:ext cx="5400000" cy="31123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12"/>
          <p:cNvSpPr txBox="1"/>
          <p:nvPr/>
        </p:nvSpPr>
        <p:spPr>
          <a:xfrm>
            <a:off x="6734130" y="3262445"/>
            <a:ext cx="166100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obtener una lista de todos los productos y los pedidos correspondientes (si los tienen).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>
            <a:off x="407875" y="320830"/>
            <a:ext cx="808773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CONSULTAS MULTITABLAS CON INNER JOIN, RIGHT OUTER JOIN Y LEFT OUTER JOIN</a:t>
            </a:r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925642" y="1203260"/>
            <a:ext cx="7718258" cy="3910129"/>
            <a:chOff x="518318" y="1203260"/>
            <a:chExt cx="7718258" cy="3910129"/>
          </a:xfrm>
        </p:grpSpPr>
        <p:sp>
          <p:nvSpPr>
            <p:cNvPr id="139" name="Google Shape;139;p13"/>
            <p:cNvSpPr txBox="1"/>
            <p:nvPr/>
          </p:nvSpPr>
          <p:spPr>
            <a:xfrm>
              <a:off x="576507" y="1527946"/>
              <a:ext cx="7660069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857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Arial"/>
                <a:buChar char="•"/>
              </a:pPr>
              <a:r>
                <a:rPr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Se utiliza para obtener todas las </a:t>
              </a:r>
              <a:r>
                <a:rPr b="1" lang="es-PE" sz="1600" u="sng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combinaciones posibles </a:t>
              </a:r>
              <a:r>
                <a:rPr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de filas de dos o más tablas. </a:t>
              </a:r>
              <a:endParaRPr/>
            </a:p>
            <a:p>
              <a:pPr indent="-2857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Arial"/>
                <a:buChar char="•"/>
              </a:pPr>
              <a:r>
                <a:rPr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Es decir, cada fila de la tabla de la izquierda se combina con cada fila de la tabla de la derecha.</a:t>
              </a:r>
              <a:endParaRPr/>
            </a:p>
          </p:txBody>
        </p:sp>
        <p:pic>
          <p:nvPicPr>
            <p:cNvPr id="140" name="Google Shape;14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5545" y="2221964"/>
              <a:ext cx="4230683" cy="287568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1" name="Google Shape;141;p13"/>
            <p:cNvSpPr txBox="1"/>
            <p:nvPr/>
          </p:nvSpPr>
          <p:spPr>
            <a:xfrm>
              <a:off x="1357903" y="3543729"/>
              <a:ext cx="175953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1F85A6"/>
                  </a:solidFill>
                  <a:latin typeface="Calibri"/>
                  <a:ea typeface="Calibri"/>
                  <a:cs typeface="Calibri"/>
                  <a:sym typeface="Calibri"/>
                </a:rPr>
                <a:t>Caso: </a:t>
              </a:r>
              <a:r>
                <a:rPr lang="es-PE" sz="1600">
                  <a:solidFill>
                    <a:srgbClr val="1F85A6"/>
                  </a:solidFill>
                  <a:latin typeface="Calibri"/>
                  <a:ea typeface="Calibri"/>
                  <a:cs typeface="Calibri"/>
                  <a:sym typeface="Calibri"/>
                </a:rPr>
                <a:t>obtener una lista de todos los productos con todas las posibles combinaciones de proveedores.</a:t>
              </a:r>
              <a:endParaRPr/>
            </a:p>
          </p:txBody>
        </p:sp>
        <p:sp>
          <p:nvSpPr>
            <p:cNvPr id="142" name="Google Shape;142;p13"/>
            <p:cNvSpPr txBox="1"/>
            <p:nvPr/>
          </p:nvSpPr>
          <p:spPr>
            <a:xfrm>
              <a:off x="518318" y="1203260"/>
              <a:ext cx="37835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CONSULTAS MULTITABLAS - CROSS JOIN</a:t>
              </a:r>
              <a:endParaRPr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/>
          <p:nvPr/>
        </p:nvSpPr>
        <p:spPr>
          <a:xfrm>
            <a:off x="407875" y="320830"/>
            <a:ext cx="841921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CONSULTAS MULTITABLAS CON INNER JOIN, RIGHT OUTER JOIN Y LEFT OUTER JOIN</a:t>
            </a:r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731519" y="1461990"/>
            <a:ext cx="75242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 una forma de INNER JOIN que se utiliza cuando se tiene una tabla que se relaciona consigo misma, es decir, la tabla tiene una clave foránea que se refiere a la clave principal de la misma tabla.</a:t>
            </a:r>
            <a:endParaRPr/>
          </a:p>
        </p:txBody>
      </p:sp>
      <p:pic>
        <p:nvPicPr>
          <p:cNvPr id="150" name="Google Shape;1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033" y="2625050"/>
            <a:ext cx="8510175" cy="24288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14"/>
          <p:cNvSpPr txBox="1"/>
          <p:nvPr/>
        </p:nvSpPr>
        <p:spPr>
          <a:xfrm>
            <a:off x="945099" y="2200654"/>
            <a:ext cx="7778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Obtener una lista de todos los empleados con el nombre de su supervisor directo.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720537" y="1170602"/>
            <a:ext cx="51385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CONSULTAS MULTITABLAS - AUTO JOIN (SELF JOIN)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/>
          <p:nvPr/>
        </p:nvSpPr>
        <p:spPr>
          <a:xfrm>
            <a:off x="407875" y="320830"/>
            <a:ext cx="856155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CONSULTAS MULTITABLAS CON INNER JOIN, RIGHT OUTER JOIN Y LEFT OUTER JOIN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663742" y="1381481"/>
            <a:ext cx="753260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SQL Server,  se hace uso implícito de JOINs en una consulta cuando se relacionan varias tablas en la cláusula FROM sin especificar explícitamente los tipos de JOIN.</a:t>
            </a:r>
            <a:endParaRPr/>
          </a:p>
        </p:txBody>
      </p:sp>
      <p:pic>
        <p:nvPicPr>
          <p:cNvPr id="160" name="Google Shape;1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0153" y="1993647"/>
            <a:ext cx="4961094" cy="316320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15"/>
          <p:cNvSpPr txBox="1"/>
          <p:nvPr/>
        </p:nvSpPr>
        <p:spPr>
          <a:xfrm>
            <a:off x="1292497" y="3366302"/>
            <a:ext cx="197440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obtener información sobre los productos en cada pedido, incluyendo la cantidad y el precio unitario de cada producto.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663742" y="1086953"/>
            <a:ext cx="40828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CONSULTAS MULTITABLAS – JOIN IMPLÍCITO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424251" y="3703125"/>
            <a:ext cx="8080477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LA FUNCIÓN CASE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FUNCIÓN CASE</a:t>
            </a:r>
            <a:endParaRPr/>
          </a:p>
        </p:txBody>
      </p:sp>
      <p:grpSp>
        <p:nvGrpSpPr>
          <p:cNvPr id="176" name="Google Shape;176;p17"/>
          <p:cNvGrpSpPr/>
          <p:nvPr/>
        </p:nvGrpSpPr>
        <p:grpSpPr>
          <a:xfrm>
            <a:off x="979625" y="1779467"/>
            <a:ext cx="7352916" cy="2782992"/>
            <a:chOff x="713618" y="1648264"/>
            <a:chExt cx="7352916" cy="2782992"/>
          </a:xfrm>
        </p:grpSpPr>
        <p:sp>
          <p:nvSpPr>
            <p:cNvPr id="177" name="Google Shape;177;p17"/>
            <p:cNvSpPr txBox="1"/>
            <p:nvPr/>
          </p:nvSpPr>
          <p:spPr>
            <a:xfrm>
              <a:off x="713619" y="2050568"/>
              <a:ext cx="3209990" cy="2215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857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Arial"/>
                <a:buChar char="•"/>
              </a:pPr>
              <a:r>
                <a:rPr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La función CASE en SQL Server es una expresión condicional que permite definir una serie de condiciones y sus correspondientes resultados.</a:t>
              </a:r>
              <a:endParaRPr/>
            </a:p>
            <a:p>
              <a:pPr indent="-1841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Arial"/>
                <a:buChar char="•"/>
              </a:pPr>
              <a:r>
                <a:rPr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Puede ser utilizada en la cláusula SELECT, WHERE y en otras partes de una consulta SQL.</a:t>
              </a:r>
              <a:endParaRPr/>
            </a:p>
          </p:txBody>
        </p:sp>
        <p:grpSp>
          <p:nvGrpSpPr>
            <p:cNvPr id="178" name="Google Shape;178;p17"/>
            <p:cNvGrpSpPr/>
            <p:nvPr/>
          </p:nvGrpSpPr>
          <p:grpSpPr>
            <a:xfrm>
              <a:off x="4572000" y="1648264"/>
              <a:ext cx="3494534" cy="2782992"/>
              <a:chOff x="3205671" y="2106019"/>
              <a:chExt cx="3494534" cy="2782992"/>
            </a:xfrm>
          </p:grpSpPr>
          <p:pic>
            <p:nvPicPr>
              <p:cNvPr id="179" name="Google Shape;179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05671" y="2483443"/>
                <a:ext cx="3494534" cy="240556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180" name="Google Shape;180;p17"/>
              <p:cNvSpPr txBox="1"/>
              <p:nvPr/>
            </p:nvSpPr>
            <p:spPr>
              <a:xfrm>
                <a:off x="3205671" y="2106019"/>
                <a:ext cx="34945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800">
                    <a:solidFill>
                      <a:srgbClr val="7030A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Sintaxis</a:t>
                </a:r>
                <a:endParaRPr/>
              </a:p>
            </p:txBody>
          </p:sp>
        </p:grpSp>
        <p:sp>
          <p:nvSpPr>
            <p:cNvPr id="181" name="Google Shape;181;p17"/>
            <p:cNvSpPr txBox="1"/>
            <p:nvPr/>
          </p:nvSpPr>
          <p:spPr>
            <a:xfrm>
              <a:off x="713618" y="1667233"/>
              <a:ext cx="359237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¿QUÉ ES LA FUNCIÓN CASE?</a:t>
              </a:r>
              <a:endParaRPr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FUNCIÓN CASE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1196106" y="2195175"/>
            <a:ext cx="172628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EJEMPLOS DE LA FUNCIÓN CASE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9959" y="1144428"/>
            <a:ext cx="4367935" cy="38873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18"/>
          <p:cNvSpPr txBox="1"/>
          <p:nvPr/>
        </p:nvSpPr>
        <p:spPr>
          <a:xfrm>
            <a:off x="1196106" y="2730122"/>
            <a:ext cx="172628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encontrar la categoría de cada producto y clasificarla por descripción.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FUNCIÓN CASE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1292738" y="2127999"/>
            <a:ext cx="206560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EJEMPLOS DE LA FUNCIÓN CASE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9304" y="1344572"/>
            <a:ext cx="4367935" cy="345950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19"/>
          <p:cNvSpPr txBox="1"/>
          <p:nvPr/>
        </p:nvSpPr>
        <p:spPr>
          <a:xfrm>
            <a:off x="1292738" y="2620442"/>
            <a:ext cx="218448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encontrar el estado de cada pedido y clasificarlo como “Enviado” si la fecha de envío no es NULL, de lo contrario, clasificarlo como “No enviado”.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INTRODUCCIÓN</a:t>
            </a:r>
            <a:endParaRPr/>
          </a:p>
        </p:txBody>
      </p:sp>
      <p:sp>
        <p:nvSpPr>
          <p:cNvPr id="41" name="Google Shape;41;p2"/>
          <p:cNvSpPr txBox="1"/>
          <p:nvPr/>
        </p:nvSpPr>
        <p:spPr>
          <a:xfrm>
            <a:off x="653843" y="1133951"/>
            <a:ext cx="7836314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Durante esta sesión: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Realizarás consultas correlacionadas a varias tablas usando INNER JOIN, OUTER JOIN, CROSS JOIN y auto join.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Aprenderás la función CASE-END para la creación de campos calculados basados en condiciones.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Aprenderás a crear tablas a partir de consultas.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Realizarás la reunión de consultas usando UNION. 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FUNCIÓN CASE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604222" y="2065290"/>
            <a:ext cx="154190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EJEMPLOS DE LA FUNCIÓN CASE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163" y="1531166"/>
            <a:ext cx="6314376" cy="339734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20"/>
          <p:cNvSpPr txBox="1"/>
          <p:nvPr/>
        </p:nvSpPr>
        <p:spPr>
          <a:xfrm>
            <a:off x="585457" y="2637893"/>
            <a:ext cx="19717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encontrar el nombre del país de cada proveedor y clasificarlo como “Norte” si el país está en el hemisferio norte, de lo contrario, clasificarlo como “Sur”.</a:t>
            </a:r>
            <a:endParaRPr sz="1800">
              <a:solidFill>
                <a:srgbClr val="1F8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FUNCIÓN CASE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675411" y="2118835"/>
            <a:ext cx="167709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EJEMPLOS DE LA FUNCIÓN CASE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8384" y="1331168"/>
            <a:ext cx="6270131" cy="37067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7" name="Google Shape;217;p21"/>
          <p:cNvSpPr txBox="1"/>
          <p:nvPr/>
        </p:nvSpPr>
        <p:spPr>
          <a:xfrm>
            <a:off x="675411" y="2696020"/>
            <a:ext cx="181840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encontrar el nombre del cliente, el total de ventas y clasificar al cliente como “Grande”, “Mediano” o “Pequeño”.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FUNCIÓN CASE</a:t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407875" y="2365057"/>
            <a:ext cx="144615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EJEMPLOS DE LA FUNCIÓN CASE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500" y="1383738"/>
            <a:ext cx="6911716" cy="37005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22"/>
          <p:cNvSpPr txBox="1"/>
          <p:nvPr/>
        </p:nvSpPr>
        <p:spPr>
          <a:xfrm>
            <a:off x="407875" y="2998310"/>
            <a:ext cx="1549625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encontrar el nombre del empleado, su fecha de nacimiento, edad y la generación a la que pertenece.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424251" y="3703125"/>
            <a:ext cx="844461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REUNIÓN DE RESULTADOS CON EL OPERADOR UNION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REUNIÓN DE RESULTADOS CON EL OPERADOR UNION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1858004" y="2224592"/>
            <a:ext cx="296649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ES EL OPERADOR UNION?</a:t>
            </a:r>
            <a:endParaRPr/>
          </a:p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operador UNION en SQL Server se utiliza para combinar el resultado de dos o más consultas SELECT en una sola tabla. La tabla resultante tendrá todas las filas de cada consulta,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sin duplicados.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24"/>
          <p:cNvGrpSpPr/>
          <p:nvPr/>
        </p:nvGrpSpPr>
        <p:grpSpPr>
          <a:xfrm>
            <a:off x="5356783" y="2060594"/>
            <a:ext cx="2188333" cy="2158484"/>
            <a:chOff x="3475115" y="2106019"/>
            <a:chExt cx="2188333" cy="2158484"/>
          </a:xfrm>
        </p:grpSpPr>
        <p:pic>
          <p:nvPicPr>
            <p:cNvPr id="242" name="Google Shape;24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75115" y="2483443"/>
              <a:ext cx="2188333" cy="178106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43" name="Google Shape;243;p24"/>
            <p:cNvSpPr txBox="1"/>
            <p:nvPr/>
          </p:nvSpPr>
          <p:spPr>
            <a:xfrm>
              <a:off x="3475115" y="2106019"/>
              <a:ext cx="21883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8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Sintaxis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REUNIÓN DE RESULTADOS CON EL OPERADOR UNION</a:t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790830" y="1735322"/>
            <a:ext cx="3855986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ALL: es un modificador opcional que indica que se desea unir todas las filas de ambas tablas, incluso si hay filas duplicadas.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modificador puede mejorar el rendimiento en algunas situaciones, pero debe usarse con cuidado ya que puede generar resultados inesperados.</a:t>
            </a:r>
            <a:endParaRPr/>
          </a:p>
        </p:txBody>
      </p:sp>
      <p:pic>
        <p:nvPicPr>
          <p:cNvPr id="251" name="Google Shape;2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706" y="1753601"/>
            <a:ext cx="3792041" cy="1798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25"/>
          <p:cNvSpPr txBox="1"/>
          <p:nvPr/>
        </p:nvSpPr>
        <p:spPr>
          <a:xfrm>
            <a:off x="702161" y="1489101"/>
            <a:ext cx="39446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ES EL OPERADOR UNION?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912309" y="3855872"/>
            <a:ext cx="7599923" cy="1169551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importante tener en cuenta que las tablas unidas por </a:t>
            </a:r>
            <a:r>
              <a:rPr b="1"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deben tener la misma cantidad de columnas y los mismos tipos de datos. Si no es así, se generará un error. 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Asimismo, el orden en que aparecen las columnas en cada SELECT debe ser el mismo, ya que las columnas se combinan en función de su posición en lugar de su nombre.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REUNIÓN DE RESULTADOS CON EL OPERADOR UNION</a:t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808198" y="931229"/>
            <a:ext cx="36034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EJEMPLOS DEL OPERADOR UNION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385" y="1732468"/>
            <a:ext cx="6737983" cy="34793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p26"/>
          <p:cNvSpPr txBox="1"/>
          <p:nvPr/>
        </p:nvSpPr>
        <p:spPr>
          <a:xfrm>
            <a:off x="741694" y="1144097"/>
            <a:ext cx="70033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combinar, en una sola lista, los nombres de los productos y los nombres de las categorías que se venden en la empresa.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REUNIÓN DE RESULTADOS CON EL OPERADOR UNION</a:t>
            </a: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975573" y="884786"/>
            <a:ext cx="569123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EJEMPLOS DEL OPERADOR UNION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573" y="1696401"/>
            <a:ext cx="7365881" cy="34565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" name="Google Shape;271;p27"/>
          <p:cNvSpPr txBox="1"/>
          <p:nvPr/>
        </p:nvSpPr>
        <p:spPr>
          <a:xfrm>
            <a:off x="872107" y="1100094"/>
            <a:ext cx="73658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combinar los nombres de los empleados y los nombres de sus supervisores en una sola lista.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REUNIÓN DE RESULTADOS CON EL OPERADOR UNION</a:t>
            </a:r>
            <a:endParaRPr/>
          </a:p>
        </p:txBody>
      </p:sp>
      <p:sp>
        <p:nvSpPr>
          <p:cNvPr id="278" name="Google Shape;278;p28"/>
          <p:cNvSpPr txBox="1"/>
          <p:nvPr/>
        </p:nvSpPr>
        <p:spPr>
          <a:xfrm>
            <a:off x="930162" y="1863925"/>
            <a:ext cx="173309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EJEMPLOS DEL OPERADOR UNION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5644" y="1162604"/>
            <a:ext cx="4648194" cy="38216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p28"/>
          <p:cNvSpPr txBox="1"/>
          <p:nvPr/>
        </p:nvSpPr>
        <p:spPr>
          <a:xfrm>
            <a:off x="930162" y="2451725"/>
            <a:ext cx="248124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en una sola lista combinar, los nombres de los proveedores y los nombres de los países en los que se encuentran.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REUNIÓN DE RESULTADOS CON EL OPERADOR UNION</a:t>
            </a:r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734599" y="1750766"/>
            <a:ext cx="154962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EJEMPLOS DEL OPERADOR UNION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032" y="1367554"/>
            <a:ext cx="6421043" cy="374118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9" name="Google Shape;289;p29"/>
          <p:cNvSpPr txBox="1"/>
          <p:nvPr/>
        </p:nvSpPr>
        <p:spPr>
          <a:xfrm>
            <a:off x="675792" y="2702654"/>
            <a:ext cx="1549625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en una sola lista, combinar los nombres de los productos y los nombres de los empleados que los han vendido.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24252" y="3703125"/>
            <a:ext cx="7966170" cy="86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CONSULTAS MULTITABLAS CON INNER JOIN, RIGHT OUTER JOIN Y LEFT OUTER JOIN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TRABAJO PRÁCTICO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TRABAJO PRÁCTICO</a:t>
            </a:r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407875" y="830499"/>
            <a:ext cx="8449718" cy="44012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DE CONSULTAS EN SQL SERVER – BD NORTHWIND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todos los pedidos realizados por la compañía “Rattlesnake Canyon Grocery” utilizando INNER JOIN entre las tablas “Orders” y “Customers”.</a:t>
            </a:r>
            <a:endParaRPr/>
          </a:p>
          <a:p>
            <a:pPr indent="-248602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85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producto y la cantidad vendida para todos los pedidos realizados en la categoría “Beverages” utilizando INNER JOIN entre las tablas “Products”, “Order Details” y “Orders”.</a:t>
            </a:r>
            <a:endParaRPr/>
          </a:p>
          <a:p>
            <a:pPr indent="-248602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85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producto y la cantidad vendida para todos los pedidos realizados por el cliente “LINO-Delicateses” utilizando INNER JOIN entre las tablas “Customers”, “Orders”, “Order Details” y “Products”.</a:t>
            </a:r>
            <a:endParaRPr/>
          </a:p>
          <a:p>
            <a:pPr indent="-248602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85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producto y la cantidad vendida para todos los pedidos realizados entre el 1 de enero de 1995 y el 1 de enero de 1996 utilizando INNER JOIN entre las tablas “Orders”, “Order Details” y “Products”.</a:t>
            </a:r>
            <a:endParaRPr/>
          </a:p>
          <a:p>
            <a:pPr indent="-248602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85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producto y la cantidad vendida para todos los pedidos realizados por empleados que tengan el título “Sales Representative” utilizando INNER JOIN entre las tablas “Employees”, “Orders”, “Order Details” y “Products”.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TRABAJO PRÁCTICO</a:t>
            </a:r>
            <a:endParaRPr/>
          </a:p>
        </p:txBody>
      </p:sp>
      <p:sp>
        <p:nvSpPr>
          <p:cNvPr id="310" name="Google Shape;310;p32"/>
          <p:cNvSpPr txBox="1"/>
          <p:nvPr/>
        </p:nvSpPr>
        <p:spPr>
          <a:xfrm>
            <a:off x="657257" y="1003146"/>
            <a:ext cx="8087732" cy="37087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DE CONSULTAS EN SQL SERVER – BD NORTHWIND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 startAt="6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cliente y el nombre del empleado responsable de su orden para todos los pedidos realizados utilizando INNER JOIN entre las tablas “Customers”, “Orders” y “Employees”.</a:t>
            </a:r>
            <a:endParaRPr/>
          </a:p>
          <a:p>
            <a:pPr indent="-248602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85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 startAt="6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producto y la cantidad vendida para todos los pedidos realizados en la categoría “Beverages” o “Condiments” utilizando UNION entre las consultas de INNER JOIN entre las tablas “Products”, “Order Details” y “Orders”.</a:t>
            </a:r>
            <a:endParaRPr/>
          </a:p>
          <a:p>
            <a:pPr indent="-248602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85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 startAt="6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producto y la cantidad vendida para todos los pedidos realizados en la categoría “Beverages” y “Condiments” utilizando INNER JOIN entre las tablas “Products”, “Order Details” y “Orders” y la función CASE.</a:t>
            </a:r>
            <a:endParaRPr/>
          </a:p>
          <a:p>
            <a:pPr indent="-248602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85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 startAt="6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producto y la cantidad vendida para todos los pedidos realizados por empleados que no tengan el título “Sales Representative” utilizando LEFT OUTER JOIN entre las tablas “Employees”, “Orders”, “Order Details” y “Products”.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TRABAJO PRÁCTICO</a:t>
            </a:r>
            <a:endParaRPr/>
          </a:p>
        </p:txBody>
      </p:sp>
      <p:sp>
        <p:nvSpPr>
          <p:cNvPr id="317" name="Google Shape;317;p33"/>
          <p:cNvSpPr txBox="1"/>
          <p:nvPr/>
        </p:nvSpPr>
        <p:spPr>
          <a:xfrm>
            <a:off x="482690" y="1204351"/>
            <a:ext cx="8071200" cy="370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DE CONSULTAS EN SQL SERVER – BD NORTHWIND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 startAt="10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producto y la cantidad vendida para todos los pedidos realizados por clientes que no tengan país definido utilizando OUTER JOIN entre las tablas “Customers”, “Orders”, “Order Details” y “Products”.</a:t>
            </a:r>
            <a:endParaRPr/>
          </a:p>
          <a:p>
            <a:pPr indent="-248602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85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 startAt="10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cliente y el nombre del empleado responsable de su orden para todos los pedidos realizados utilizando INNER JOIN entre las tablas “Customers”, “Orders” y “Employees”.</a:t>
            </a:r>
            <a:endParaRPr/>
          </a:p>
          <a:p>
            <a:pPr indent="-248602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85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 startAt="10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producto y la cantidad vendida para todos los pedidos realizados en la categoría “Beverages” o “Condiments” utilizando UNION entre las consultas de INNER JOIN entre las tablas “Products”, “Order Details” y “Orders”.</a:t>
            </a:r>
            <a:endParaRPr/>
          </a:p>
          <a:p>
            <a:pPr indent="-248602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85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 startAt="10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producto y la cantidad vendida para todos los pedidos realizados en la categoría “Beverages” y “Condiments” utilizando INNER JOIN entre las tablas “Products”, “Order Details” y “Orders” y la función CASE.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TRABAJO PRÁCTICO</a:t>
            </a: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574130" y="1029783"/>
            <a:ext cx="8120983" cy="39395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DE CONSULTAS EN SQL SERVER – BD NORTHWIND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 startAt="14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producto y la cantidad vendida para todos los pedidos realizados por empleados que no tengan el título “Sales Representative” utilizando LEFT OUTER JOIN entre las tablas “Employees”, “Orders”, “Order Details” y “Products”.</a:t>
            </a:r>
            <a:endParaRPr/>
          </a:p>
          <a:p>
            <a:pPr indent="-248602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85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 startAt="14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producto y la cantidad vendida para todos los pedidos realizados por clientes que no tengan país definido utilizando OUTER JOIN entre las tablas “Customers”, “Orders”, “Order Details” y “Products”.</a:t>
            </a:r>
            <a:endParaRPr/>
          </a:p>
          <a:p>
            <a:pPr indent="-248602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85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 startAt="14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producto y la cantidad vendida para todos los pedidos realizados por empleados que tengan el título “Sales Representative” y por clientes que no tengan país definido utilizando INNER JOIN y OUTER JOIN entre las tablas “Employees”, “Customers”, “Orders”, “Order Details” y “Products”.</a:t>
            </a:r>
            <a:endParaRPr/>
          </a:p>
          <a:p>
            <a:pPr indent="-248602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85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 startAt="14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nombre del empleado y el nombre del supervisor para cada empleado utilizando SELF JOIN en la tabla “Employees”.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5"/>
          <p:cNvSpPr/>
          <p:nvPr/>
        </p:nvSpPr>
        <p:spPr>
          <a:xfrm>
            <a:off x="1859623" y="770440"/>
            <a:ext cx="6800190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JOIN son un mecanismo que se utiliza en SQL para combinar datos de dos o más tablas relacionadas en una consulta. 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Las consultas que involucran múltiples tablas se conocen como consultas correlacionadas.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Consultas Multitablas se utilizan para combinar dos o más tablas y obtener solo las filas que tienen coincidencias en ambas tablas. 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función CASE en SQL Server es una expresión condicional que permite definir una serie de condiciones y sus correspondientes resultados.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operador UNION en SQL Server se utiliza para combinar el resultado de dos o más consultas SELECT en una sola tabla.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CONCLUSIONES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/>
        </p:nvSpPr>
        <p:spPr>
          <a:xfrm>
            <a:off x="637027" y="1235623"/>
            <a:ext cx="77754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PREPARACIÓN DE AMBIENTE DE TRABAJO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Vamos a continuar el desarrollo de consultas sobre la base de datos </a:t>
            </a: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Northwind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instalada en la clase anterior:</a:t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407875" y="320830"/>
            <a:ext cx="809604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CONSULTAS MULTITABLAS CON INNER JOIN, RIGHT OUTER JOIN Y LEFT OUTER JOIN</a:t>
            </a: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511341" y="2239753"/>
            <a:ext cx="39134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 </a:t>
            </a:r>
            <a:r>
              <a:rPr b="1" lang="es-PE" sz="14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Microsoft SQL Server Management</a:t>
            </a:r>
            <a:endParaRPr/>
          </a:p>
        </p:txBody>
      </p:sp>
      <p:pic>
        <p:nvPicPr>
          <p:cNvPr id="57" name="Google Shape;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673" y="2646838"/>
            <a:ext cx="2082797" cy="13742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" name="Google Shape;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8388" y="2646838"/>
            <a:ext cx="1778114" cy="15955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" name="Google Shape;59;p4"/>
          <p:cNvSpPr txBox="1"/>
          <p:nvPr/>
        </p:nvSpPr>
        <p:spPr>
          <a:xfrm>
            <a:off x="4719201" y="2239753"/>
            <a:ext cx="41837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 startAt="2"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que exista la base de datos </a:t>
            </a:r>
            <a:r>
              <a:rPr b="1" lang="es-PE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Northwind</a:t>
            </a: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/>
          </a:p>
        </p:txBody>
      </p:sp>
      <p:sp>
        <p:nvSpPr>
          <p:cNvPr id="60" name="Google Shape;60;p4"/>
          <p:cNvSpPr txBox="1"/>
          <p:nvPr/>
        </p:nvSpPr>
        <p:spPr>
          <a:xfrm>
            <a:off x="511342" y="4350495"/>
            <a:ext cx="816434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 startAt="3"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Finalmente, iniciar un nuevo editor (SQL Query) para realizar las consultas SQL y no olvidar ejecutar previamente “</a:t>
            </a:r>
            <a:r>
              <a:rPr b="1"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s-PE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Northwind</a:t>
            </a: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para indicar a </a:t>
            </a:r>
            <a:r>
              <a:rPr b="1" lang="es-PE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SQL Management</a:t>
            </a: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las sentencias se ejecutarán en esta base de datos.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/>
          <p:nvPr/>
        </p:nvSpPr>
        <p:spPr>
          <a:xfrm>
            <a:off x="407875" y="320830"/>
            <a:ext cx="807110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CONSULTAS MULTITABLAS CON INNER JOIN, RIGHT OUTER JOIN Y LEFT OUTER JOIN</a:t>
            </a:r>
            <a:endParaRPr/>
          </a:p>
        </p:txBody>
      </p:sp>
      <p:sp>
        <p:nvSpPr>
          <p:cNvPr id="67" name="Google Shape;67;p5"/>
          <p:cNvSpPr txBox="1"/>
          <p:nvPr/>
        </p:nvSpPr>
        <p:spPr>
          <a:xfrm>
            <a:off x="918666" y="2407473"/>
            <a:ext cx="238148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continuación, revisar el modelo de datos de la base de datos </a:t>
            </a: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Northwind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sobre la cual se realizará el desarrollo de consultas en SQL.</a:t>
            </a:r>
            <a:endParaRPr/>
          </a:p>
        </p:txBody>
      </p:sp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9905" y="1469964"/>
            <a:ext cx="5472316" cy="3408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5"/>
          <p:cNvSpPr txBox="1"/>
          <p:nvPr/>
        </p:nvSpPr>
        <p:spPr>
          <a:xfrm>
            <a:off x="847899" y="1848138"/>
            <a:ext cx="216962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DESARROLLO DE CONSULTAS SIMPLES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>
            <a:off x="407875" y="320830"/>
            <a:ext cx="844518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CONSULTAS MULTITABLAS CON INNER JOIN, RIGHT OUTER JOIN Y LEFT OUTER JOIN</a:t>
            </a:r>
            <a:endParaRPr/>
          </a:p>
        </p:txBody>
      </p:sp>
      <p:sp>
        <p:nvSpPr>
          <p:cNvPr id="76" name="Google Shape;76;p6"/>
          <p:cNvSpPr txBox="1"/>
          <p:nvPr/>
        </p:nvSpPr>
        <p:spPr>
          <a:xfrm>
            <a:off x="620595" y="1553835"/>
            <a:ext cx="4850368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JOIN son un mecanismo que se utiliza en SQL para combinar datos de dos o más tablas relacionadas en una consulta. Las consultas que involucran múltiples tablas se conocen como consultas correlacionadas.</a:t>
            </a:r>
            <a:endParaRPr/>
          </a:p>
          <a:p>
            <a:pPr indent="-1841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muchos casos, los datos que necesitamos consultar están distribuidos en varias tablas y requerimos combinarlos para obtener la información completa. Es aquí donde entran en juego los JOIN.</a:t>
            </a:r>
            <a:endParaRPr/>
          </a:p>
          <a:p>
            <a:pPr indent="-1841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SQL SERVER existen varios tipos de JOIN que se pueden utilizar en consultas correlacionadas, como por ejemplo: </a:t>
            </a:r>
            <a:r>
              <a:rPr i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OUTER JOIN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CROSS JOIN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i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AUTO JOIN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77" name="Google Shape;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8499" y="1995800"/>
            <a:ext cx="3194556" cy="2901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6"/>
          <p:cNvSpPr txBox="1"/>
          <p:nvPr/>
        </p:nvSpPr>
        <p:spPr>
          <a:xfrm>
            <a:off x="620595" y="1312900"/>
            <a:ext cx="266966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SON LOS JOINS?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407875" y="320830"/>
            <a:ext cx="820996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CONSULTAS MULTITABLAS CON INNER JOIN, RIGHT OUTER JOIN Y LEFT OUTER JOIN</a:t>
            </a:r>
            <a:endParaRPr/>
          </a:p>
        </p:txBody>
      </p:sp>
      <p:sp>
        <p:nvSpPr>
          <p:cNvPr id="85" name="Google Shape;85;p7"/>
          <p:cNvSpPr txBox="1"/>
          <p:nvPr/>
        </p:nvSpPr>
        <p:spPr>
          <a:xfrm>
            <a:off x="721732" y="1037773"/>
            <a:ext cx="777387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CONSULTAS MULTITABLAS - INNER JOIN</a:t>
            </a:r>
            <a:endParaRPr/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utiliza para combinar dos o más tablas y obtener solo las filas que tienen coincidencias en ambas tablas. Es decir, si la fila en la tabla A coincide con la fila en la tabla B, se devolverá en el resultado.</a:t>
            </a:r>
            <a:endParaRPr/>
          </a:p>
        </p:txBody>
      </p:sp>
      <p:pic>
        <p:nvPicPr>
          <p:cNvPr id="86" name="Google Shape;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8632" y="2048055"/>
            <a:ext cx="6170445" cy="31178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7"/>
          <p:cNvSpPr txBox="1"/>
          <p:nvPr/>
        </p:nvSpPr>
        <p:spPr>
          <a:xfrm>
            <a:off x="959346" y="3842439"/>
            <a:ext cx="154962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obtener una lista de los productos y sus respectivas categorías.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407875" y="320830"/>
            <a:ext cx="825162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CONSULTAS MULTITABLAS CON INNER JOIN, RIGHT OUTER JOIN Y LEFT OUTER JOIN</a:t>
            </a: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688939" y="1199765"/>
            <a:ext cx="650977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CONSULTAS MULTITABLAS - OUTER JOIN</a:t>
            </a:r>
            <a:endParaRPr/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utiliza para combinar dos o más tablas y obtener todas las filas de una tabla, incluso si no tienen coincidencias en la otra tabla.</a:t>
            </a:r>
            <a:endParaRPr/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037" y="2174072"/>
            <a:ext cx="6073467" cy="29078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8"/>
          <p:cNvSpPr txBox="1"/>
          <p:nvPr/>
        </p:nvSpPr>
        <p:spPr>
          <a:xfrm>
            <a:off x="805317" y="3090063"/>
            <a:ext cx="1705127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6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obtener una lista de todos los productos y sus respectivas categorías, incluso si no tienen una categoría asignada.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407875" y="320830"/>
            <a:ext cx="8224784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CONSULTAS MULTITABLAS CON INNER JOIN, RIGHT OUTER JOIN Y LEFT OUTER JOIN</a:t>
            </a:r>
            <a:endParaRPr/>
          </a:p>
        </p:txBody>
      </p:sp>
      <p:sp>
        <p:nvSpPr>
          <p:cNvPr id="103" name="Google Shape;103;p9"/>
          <p:cNvSpPr txBox="1"/>
          <p:nvPr/>
        </p:nvSpPr>
        <p:spPr>
          <a:xfrm>
            <a:off x="854187" y="1825582"/>
            <a:ext cx="7435626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Existen tres tipos de OUTER JOIN: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Noto Sans Symbols"/>
              <a:buChar char="▪"/>
            </a:pPr>
            <a:r>
              <a:rPr b="1" i="0" lang="es-PE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LEFT OUTER JOIN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devuelve todas las filas de la tabla de la izquierda y las filas coincidentes de la tabla de la derecha. Si no hay coincidencias en la tabla de la derecha, se devolverá NULL en el resultado.</a:t>
            </a:r>
            <a:endParaRPr/>
          </a:p>
          <a:p>
            <a:pPr indent="-1841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Noto Sans Symbols"/>
              <a:buChar char="▪"/>
            </a:pPr>
            <a:r>
              <a:rPr b="1" i="0" lang="es-PE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RIGHT OUTER JOIN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devuelve todas las filas de la tabla de la derecha y las filas coincidentes de la tabla de la izquierda. Si no hay coincidencias en la tabla de la izquierda, se devolverá NULL en el resultado.</a:t>
            </a:r>
            <a:endParaRPr/>
          </a:p>
          <a:p>
            <a:pPr indent="-1841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Noto Sans Symbols"/>
              <a:buChar char="▪"/>
            </a:pPr>
            <a:r>
              <a:rPr b="1" i="0" lang="es-PE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FULL OUTER JOIN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devuelve todas las filas de ambas tablas, incluyendo las filas que no tienen coincidencias en ninguna de las tablas.</a:t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854187" y="1559272"/>
            <a:ext cx="438837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CONSULTAS MULTITABLAS - OUTER JOIN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2016-10-06T14:52:02Z</dcterms:created>
  <dc:creator>ISIL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