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45" roundtripDataSignature="AMtx7mj7m6a1lg057Z38JDDTuIf8/zMl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5" name="Google Shape;115;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4" name="Google Shape;124;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3" name="Google Shape;133;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3" name="Google Shape;143;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4" name="Google Shape;154;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4" name="Google Shape;164;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5" name="Google Shape;175;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5" name="Google Shape;185;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5" name="Google Shape;195;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6" name="Google Shape;206;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6" name="Google Shape;216;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6" name="Google Shape;226;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6" name="Google Shape;236;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2" name="Google Shape;252;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9" name="Google Shape;259;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66" name="Google Shape;266;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4" name="Google Shape;274;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9" name="Google Shape;289;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8" name="Google Shape;298;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7" name="Google Shape;307;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6" name="Google Shape;316;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26" name="Google Shape;326;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Arial"/>
              <a:ea typeface="Arial"/>
              <a:cs typeface="Arial"/>
              <a:sym typeface="Arial"/>
            </a:endParaRPr>
          </a:p>
        </p:txBody>
      </p:sp>
      <p:sp>
        <p:nvSpPr>
          <p:cNvPr id="336" name="Google Shape;336;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43" name="Google Shape;343;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50" name="Google Shape;350;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57" name="Google Shape;357;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364" name="Google Shape;364;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4" name="Google Shape;64;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2" name="Google Shape;72;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5" name="Google Shape;85;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2" name="Google Shape;92;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0" name="Google Shape;100;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0"/>
          <p:cNvGrpSpPr/>
          <p:nvPr/>
        </p:nvGrpSpPr>
        <p:grpSpPr>
          <a:xfrm>
            <a:off x="944054" y="5369051"/>
            <a:ext cx="7804380" cy="215444"/>
            <a:chOff x="944054" y="5369051"/>
            <a:chExt cx="7804380" cy="215444"/>
          </a:xfrm>
        </p:grpSpPr>
        <p:sp>
          <p:nvSpPr>
            <p:cNvPr id="11" name="Google Shape;11;p40"/>
            <p:cNvSpPr txBox="1"/>
            <p:nvPr/>
          </p:nvSpPr>
          <p:spPr>
            <a:xfrm>
              <a:off x="944054" y="5369051"/>
              <a:ext cx="276870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PROGRAMACIÓN AVANZADA DE BASE DE DATOS  •  SESIÓN 04</a:t>
              </a:r>
              <a:endParaRPr sz="800">
                <a:solidFill>
                  <a:srgbClr val="7F7F7F"/>
                </a:solidFill>
                <a:latin typeface="Calibri"/>
                <a:ea typeface="Calibri"/>
                <a:cs typeface="Calibri"/>
                <a:sym typeface="Calibri"/>
              </a:endParaRPr>
            </a:p>
          </p:txBody>
        </p:sp>
        <p:sp>
          <p:nvSpPr>
            <p:cNvPr id="12" name="Google Shape;12;p40"/>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2020 ISIL. Todos los derechos reservados</a:t>
              </a:r>
              <a:endParaRPr/>
            </a:p>
          </p:txBody>
        </p:sp>
      </p:grpSp>
      <p:pic>
        <p:nvPicPr>
          <p:cNvPr id="13" name="Google Shape;13;p40"/>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04</a:t>
            </a:r>
            <a:endParaRPr/>
          </a:p>
        </p:txBody>
      </p:sp>
      <p:sp>
        <p:nvSpPr>
          <p:cNvPr id="31" name="Google Shape;31;p1"/>
          <p:cNvSpPr txBox="1"/>
          <p:nvPr/>
        </p:nvSpPr>
        <p:spPr>
          <a:xfrm>
            <a:off x="3159592" y="1780696"/>
            <a:ext cx="5153135" cy="799001"/>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5400">
                <a:solidFill>
                  <a:srgbClr val="FFFFFF"/>
                </a:solidFill>
                <a:latin typeface="Calibri"/>
                <a:ea typeface="Calibri"/>
                <a:cs typeface="Calibri"/>
                <a:sym typeface="Calibri"/>
              </a:rPr>
              <a:t>SUBCONSULTAS</a:t>
            </a:r>
            <a:endParaRPr/>
          </a:p>
        </p:txBody>
      </p:sp>
      <p:sp>
        <p:nvSpPr>
          <p:cNvPr id="32" name="Google Shape;32;p1"/>
          <p:cNvSpPr txBox="1"/>
          <p:nvPr/>
        </p:nvSpPr>
        <p:spPr>
          <a:xfrm>
            <a:off x="3175138" y="3032326"/>
            <a:ext cx="2768462" cy="1367747"/>
          </a:xfrm>
          <a:prstGeom prst="rect">
            <a:avLst/>
          </a:prstGeom>
          <a:noFill/>
          <a:ln>
            <a:noFill/>
          </a:ln>
        </p:spPr>
        <p:txBody>
          <a:bodyPr anchorCtr="0" anchor="t" bIns="45700" lIns="91425" spcFirstLastPara="1" rIns="91425" wrap="square" tIns="45700">
            <a:spAutoFit/>
          </a:bodyPr>
          <a:lstStyle/>
          <a:p>
            <a:pPr indent="-177800" lvl="0" marL="177800" marR="0" rtl="0" algn="just">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Tipos</a:t>
            </a:r>
            <a:endParaRPr/>
          </a:p>
          <a:p>
            <a:pPr indent="-177800" lvl="0" marL="177800" marR="0" rtl="0" algn="just">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Implementación</a:t>
            </a:r>
            <a:endParaRPr/>
          </a:p>
          <a:p>
            <a:pPr indent="-177800" lvl="0" marL="177800" marR="0" rtl="0" algn="just">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Desventajas</a:t>
            </a:r>
            <a:endParaRPr/>
          </a:p>
          <a:p>
            <a:pPr indent="-177800" lvl="0" marL="177800" marR="0" rtl="0" algn="just">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La cláusula Exists</a:t>
            </a:r>
            <a:endParaRPr/>
          </a:p>
          <a:p>
            <a:pPr indent="-177800" lvl="0" marL="177800" marR="0" rtl="0" algn="just">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Trabajo práctico</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574693"/>
            <a:ext cx="3499826" cy="387798"/>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  Implementación de una base de datos y obtención de datos mediante consultas – UA1</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0"/>
          <p:cNvSpPr/>
          <p:nvPr/>
        </p:nvSpPr>
        <p:spPr>
          <a:xfrm>
            <a:off x="424251" y="3703125"/>
            <a:ext cx="8080477"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IMPLEMENTACIÓN</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
        <p:nvSpPr>
          <p:cNvPr id="118" name="Google Shape;118;p11"/>
          <p:cNvSpPr txBox="1"/>
          <p:nvPr/>
        </p:nvSpPr>
        <p:spPr>
          <a:xfrm>
            <a:off x="902207" y="1555431"/>
            <a:ext cx="2917200" cy="4926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CORRELACIONADAS - CON ALIAS</a:t>
            </a:r>
            <a:endParaRPr sz="1500">
              <a:solidFill>
                <a:srgbClr val="262626"/>
              </a:solidFill>
              <a:latin typeface="Calibri"/>
              <a:ea typeface="Calibri"/>
              <a:cs typeface="Calibri"/>
              <a:sym typeface="Calibri"/>
            </a:endParaRPr>
          </a:p>
        </p:txBody>
      </p:sp>
      <p:pic>
        <p:nvPicPr>
          <p:cNvPr id="119" name="Google Shape;119;p11"/>
          <p:cNvPicPr preferRelativeResize="0"/>
          <p:nvPr/>
        </p:nvPicPr>
        <p:blipFill rotWithShape="1">
          <a:blip r:embed="rId3">
            <a:alphaModFix/>
          </a:blip>
          <a:srcRect b="0" l="0" r="0" t="0"/>
          <a:stretch/>
        </p:blipFill>
        <p:spPr>
          <a:xfrm>
            <a:off x="3844055" y="1309144"/>
            <a:ext cx="4871404" cy="3782971"/>
          </a:xfrm>
          <a:prstGeom prst="rect">
            <a:avLst/>
          </a:prstGeom>
          <a:noFill/>
          <a:ln cap="flat" cmpd="sng" w="9525">
            <a:solidFill>
              <a:schemeClr val="dk1"/>
            </a:solidFill>
            <a:prstDash val="solid"/>
            <a:round/>
            <a:headEnd len="sm" w="sm" type="none"/>
            <a:tailEnd len="sm" w="sm" type="none"/>
          </a:ln>
        </p:spPr>
      </p:pic>
      <p:sp>
        <p:nvSpPr>
          <p:cNvPr id="120" name="Google Shape;120;p11"/>
          <p:cNvSpPr txBox="1"/>
          <p:nvPr/>
        </p:nvSpPr>
        <p:spPr>
          <a:xfrm>
            <a:off x="902207" y="2573271"/>
            <a:ext cx="270994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obtener una lista de todos los productos cuyo precio de venta unitario es mayor que el promedio de los precios de venta unitarios de todos los productos, además, se quiere mostrar el número de unidades vendidas de cada producto en cada orden.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nvSpPr>
        <p:spPr>
          <a:xfrm>
            <a:off x="1247679" y="2376646"/>
            <a:ext cx="2612813"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VARIAS FILAS - IN O NOT IN</a:t>
            </a:r>
            <a:endParaRPr sz="1600">
              <a:solidFill>
                <a:srgbClr val="262626"/>
              </a:solidFill>
              <a:latin typeface="Calibri"/>
              <a:ea typeface="Calibri"/>
              <a:cs typeface="Calibri"/>
              <a:sym typeface="Calibri"/>
            </a:endParaRPr>
          </a:p>
        </p:txBody>
      </p:sp>
      <p:pic>
        <p:nvPicPr>
          <p:cNvPr id="127" name="Google Shape;127;p12"/>
          <p:cNvPicPr preferRelativeResize="0"/>
          <p:nvPr/>
        </p:nvPicPr>
        <p:blipFill rotWithShape="1">
          <a:blip r:embed="rId3">
            <a:alphaModFix/>
          </a:blip>
          <a:srcRect b="0" l="0" r="0" t="0"/>
          <a:stretch/>
        </p:blipFill>
        <p:spPr>
          <a:xfrm>
            <a:off x="3912678" y="936532"/>
            <a:ext cx="4388059" cy="4023511"/>
          </a:xfrm>
          <a:prstGeom prst="rect">
            <a:avLst/>
          </a:prstGeom>
          <a:noFill/>
          <a:ln cap="flat" cmpd="sng" w="9525">
            <a:solidFill>
              <a:schemeClr val="dk1"/>
            </a:solidFill>
            <a:prstDash val="solid"/>
            <a:round/>
            <a:headEnd len="sm" w="sm" type="none"/>
            <a:tailEnd len="sm" w="sm" type="none"/>
          </a:ln>
        </p:spPr>
      </p:pic>
      <p:sp>
        <p:nvSpPr>
          <p:cNvPr id="128" name="Google Shape;128;p12"/>
          <p:cNvSpPr txBox="1"/>
          <p:nvPr/>
        </p:nvSpPr>
        <p:spPr>
          <a:xfrm>
            <a:off x="1247679" y="3390383"/>
            <a:ext cx="235173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obtener una lista de todos los clientes que han realizado órdenes que incluyen productos con un precio de venta unitario superior a $20.</a:t>
            </a:r>
            <a:endParaRPr/>
          </a:p>
        </p:txBody>
      </p:sp>
      <p:sp>
        <p:nvSpPr>
          <p:cNvPr id="129" name="Google Shape;129;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3"/>
          <p:cNvGrpSpPr/>
          <p:nvPr/>
        </p:nvGrpSpPr>
        <p:grpSpPr>
          <a:xfrm>
            <a:off x="1256765" y="1204156"/>
            <a:ext cx="7114645" cy="3733046"/>
            <a:chOff x="1165325" y="1163187"/>
            <a:chExt cx="7114645" cy="3733046"/>
          </a:xfrm>
        </p:grpSpPr>
        <p:sp>
          <p:nvSpPr>
            <p:cNvPr id="136" name="Google Shape;136;p13"/>
            <p:cNvSpPr txBox="1"/>
            <p:nvPr/>
          </p:nvSpPr>
          <p:spPr>
            <a:xfrm>
              <a:off x="1165325" y="1163187"/>
              <a:ext cx="6314039"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VARIAS FILAS - IN O NOT IN</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Ejemplo con NOT IN.</a:t>
              </a:r>
              <a:endParaRPr/>
            </a:p>
          </p:txBody>
        </p:sp>
        <p:pic>
          <p:nvPicPr>
            <p:cNvPr id="137" name="Google Shape;137;p13"/>
            <p:cNvPicPr preferRelativeResize="0"/>
            <p:nvPr/>
          </p:nvPicPr>
          <p:blipFill rotWithShape="1">
            <a:blip r:embed="rId3">
              <a:alphaModFix/>
            </a:blip>
            <a:srcRect b="0" l="0" r="0" t="0"/>
            <a:stretch/>
          </p:blipFill>
          <p:spPr>
            <a:xfrm>
              <a:off x="1165325" y="1760535"/>
              <a:ext cx="4653761" cy="3132076"/>
            </a:xfrm>
            <a:prstGeom prst="rect">
              <a:avLst/>
            </a:prstGeom>
            <a:noFill/>
            <a:ln cap="flat" cmpd="sng" w="9525">
              <a:solidFill>
                <a:schemeClr val="dk1"/>
              </a:solidFill>
              <a:prstDash val="solid"/>
              <a:round/>
              <a:headEnd len="sm" w="sm" type="none"/>
              <a:tailEnd len="sm" w="sm" type="none"/>
            </a:ln>
          </p:spPr>
        </p:pic>
        <p:sp>
          <p:nvSpPr>
            <p:cNvPr id="138" name="Google Shape;138;p13"/>
            <p:cNvSpPr txBox="1"/>
            <p:nvPr/>
          </p:nvSpPr>
          <p:spPr>
            <a:xfrm>
              <a:off x="5884728" y="3326573"/>
              <a:ext cx="239524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obtener una lista de todos los clientes que </a:t>
              </a:r>
              <a:r>
                <a:rPr b="1" lang="es-PE" sz="1600">
                  <a:solidFill>
                    <a:srgbClr val="1F85A6"/>
                  </a:solidFill>
                  <a:latin typeface="Calibri"/>
                  <a:ea typeface="Calibri"/>
                  <a:cs typeface="Calibri"/>
                  <a:sym typeface="Calibri"/>
                </a:rPr>
                <a:t>NO</a:t>
              </a:r>
              <a:r>
                <a:rPr lang="es-PE" sz="1600">
                  <a:solidFill>
                    <a:srgbClr val="1F85A6"/>
                  </a:solidFill>
                  <a:latin typeface="Calibri"/>
                  <a:ea typeface="Calibri"/>
                  <a:cs typeface="Calibri"/>
                  <a:sym typeface="Calibri"/>
                </a:rPr>
                <a:t> han realizado órdenes que incluyan productos con un precio de venta unitario superior a $20.</a:t>
              </a:r>
              <a:endParaRPr/>
            </a:p>
          </p:txBody>
        </p:sp>
      </p:grpSp>
      <p:sp>
        <p:nvSpPr>
          <p:cNvPr id="139" name="Google Shape;139;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14"/>
          <p:cNvGrpSpPr/>
          <p:nvPr/>
        </p:nvGrpSpPr>
        <p:grpSpPr>
          <a:xfrm>
            <a:off x="1134380" y="1455216"/>
            <a:ext cx="7244849" cy="3531467"/>
            <a:chOff x="743682" y="1646408"/>
            <a:chExt cx="7244849" cy="3531467"/>
          </a:xfrm>
        </p:grpSpPr>
        <p:sp>
          <p:nvSpPr>
            <p:cNvPr id="146" name="Google Shape;146;p14"/>
            <p:cNvSpPr txBox="1"/>
            <p:nvPr/>
          </p:nvSpPr>
          <p:spPr>
            <a:xfrm>
              <a:off x="743682" y="1646408"/>
              <a:ext cx="649563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UNA O VARIAS FILAS - DELETE Y INSERT</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Ejemplo con DELETE.</a:t>
              </a:r>
              <a:endParaRPr/>
            </a:p>
          </p:txBody>
        </p:sp>
        <p:pic>
          <p:nvPicPr>
            <p:cNvPr id="147" name="Google Shape;147;p14"/>
            <p:cNvPicPr preferRelativeResize="0"/>
            <p:nvPr/>
          </p:nvPicPr>
          <p:blipFill rotWithShape="1">
            <a:blip r:embed="rId3">
              <a:alphaModFix/>
            </a:blip>
            <a:srcRect b="0" l="0" r="0" t="0"/>
            <a:stretch/>
          </p:blipFill>
          <p:spPr>
            <a:xfrm>
              <a:off x="743682" y="2225346"/>
              <a:ext cx="4849928" cy="2529746"/>
            </a:xfrm>
            <a:prstGeom prst="rect">
              <a:avLst/>
            </a:prstGeom>
            <a:noFill/>
            <a:ln cap="flat" cmpd="sng" w="9525">
              <a:solidFill>
                <a:schemeClr val="dk1"/>
              </a:solidFill>
              <a:prstDash val="solid"/>
              <a:round/>
              <a:headEnd len="sm" w="sm" type="none"/>
              <a:tailEnd len="sm" w="sm" type="none"/>
            </a:ln>
          </p:spPr>
        </p:pic>
        <p:sp>
          <p:nvSpPr>
            <p:cNvPr id="148" name="Google Shape;148;p14"/>
            <p:cNvSpPr txBox="1"/>
            <p:nvPr/>
          </p:nvSpPr>
          <p:spPr>
            <a:xfrm>
              <a:off x="5700531" y="3490219"/>
              <a:ext cx="2288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borrar todas las órdenes que contengan productos cuyo precio de venta unitario sea mayor a $50.</a:t>
              </a:r>
              <a:endParaRPr/>
            </a:p>
          </p:txBody>
        </p:sp>
        <p:sp>
          <p:nvSpPr>
            <p:cNvPr id="149" name="Google Shape;149;p14"/>
            <p:cNvSpPr txBox="1"/>
            <p:nvPr/>
          </p:nvSpPr>
          <p:spPr>
            <a:xfrm>
              <a:off x="743682" y="4854710"/>
              <a:ext cx="7244849" cy="323165"/>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chemeClr val="dk1"/>
                  </a:solidFill>
                  <a:latin typeface="Calibri"/>
                  <a:ea typeface="Calibri"/>
                  <a:cs typeface="Calibri"/>
                  <a:sym typeface="Calibri"/>
                </a:rPr>
                <a:t>Nota: </a:t>
              </a:r>
              <a:r>
                <a:rPr lang="es-PE" sz="1500">
                  <a:solidFill>
                    <a:schemeClr val="dk1"/>
                  </a:solidFill>
                  <a:latin typeface="Calibri"/>
                  <a:ea typeface="Calibri"/>
                  <a:cs typeface="Calibri"/>
                  <a:sym typeface="Calibri"/>
                </a:rPr>
                <a:t>la sentencia no funcionará en el caso de que exista una FK (regla de integridad).</a:t>
              </a:r>
              <a:endParaRPr/>
            </a:p>
          </p:txBody>
        </p:sp>
      </p:grpSp>
      <p:sp>
        <p:nvSpPr>
          <p:cNvPr id="150" name="Google Shape;150;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pSp>
        <p:nvGrpSpPr>
          <p:cNvPr id="156" name="Google Shape;156;p15"/>
          <p:cNvGrpSpPr/>
          <p:nvPr/>
        </p:nvGrpSpPr>
        <p:grpSpPr>
          <a:xfrm>
            <a:off x="640284" y="1520255"/>
            <a:ext cx="7863432" cy="3093455"/>
            <a:chOff x="698474" y="1320749"/>
            <a:chExt cx="7863432" cy="3093455"/>
          </a:xfrm>
        </p:grpSpPr>
        <p:sp>
          <p:nvSpPr>
            <p:cNvPr id="157" name="Google Shape;157;p15"/>
            <p:cNvSpPr txBox="1"/>
            <p:nvPr/>
          </p:nvSpPr>
          <p:spPr>
            <a:xfrm>
              <a:off x="814854" y="1320749"/>
              <a:ext cx="5374200" cy="4926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UNA O VARIAS FILAS - DELETE Y INSERT</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Ejemplo con INSERT.</a:t>
              </a:r>
              <a:endParaRPr/>
            </a:p>
          </p:txBody>
        </p:sp>
        <p:pic>
          <p:nvPicPr>
            <p:cNvPr id="158" name="Google Shape;158;p15"/>
            <p:cNvPicPr preferRelativeResize="0"/>
            <p:nvPr/>
          </p:nvPicPr>
          <p:blipFill rotWithShape="1">
            <a:blip r:embed="rId3">
              <a:alphaModFix/>
            </a:blip>
            <a:srcRect b="0" l="0" r="0" t="0"/>
            <a:stretch/>
          </p:blipFill>
          <p:spPr>
            <a:xfrm>
              <a:off x="814854" y="2553295"/>
              <a:ext cx="7747052" cy="1860909"/>
            </a:xfrm>
            <a:prstGeom prst="rect">
              <a:avLst/>
            </a:prstGeom>
            <a:noFill/>
            <a:ln cap="flat" cmpd="sng" w="9525">
              <a:solidFill>
                <a:schemeClr val="dk1"/>
              </a:solidFill>
              <a:prstDash val="solid"/>
              <a:round/>
              <a:headEnd len="sm" w="sm" type="none"/>
              <a:tailEnd len="sm" w="sm" type="none"/>
            </a:ln>
          </p:spPr>
        </p:pic>
        <p:sp>
          <p:nvSpPr>
            <p:cNvPr id="159" name="Google Shape;159;p15"/>
            <p:cNvSpPr txBox="1"/>
            <p:nvPr/>
          </p:nvSpPr>
          <p:spPr>
            <a:xfrm>
              <a:off x="698474" y="1874393"/>
              <a:ext cx="774705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insertar 10 unidades de cada producto de la categoría “Beverages” en una nueva fila de la tabla “Order Details”.</a:t>
              </a:r>
              <a:endParaRPr/>
            </a:p>
          </p:txBody>
        </p:sp>
      </p:grpSp>
      <p:sp>
        <p:nvSpPr>
          <p:cNvPr id="160" name="Google Shape;160;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16"/>
          <p:cNvGrpSpPr/>
          <p:nvPr/>
        </p:nvGrpSpPr>
        <p:grpSpPr>
          <a:xfrm>
            <a:off x="1109854" y="1459547"/>
            <a:ext cx="7204493" cy="3578399"/>
            <a:chOff x="561214" y="1268355"/>
            <a:chExt cx="7204493" cy="3578399"/>
          </a:xfrm>
        </p:grpSpPr>
        <p:sp>
          <p:nvSpPr>
            <p:cNvPr id="167" name="Google Shape;167;p16"/>
            <p:cNvSpPr txBox="1"/>
            <p:nvPr/>
          </p:nvSpPr>
          <p:spPr>
            <a:xfrm>
              <a:off x="627717" y="1268355"/>
              <a:ext cx="4376544"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CORRELACIONADAS - UPDATE</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Ejemplo con UPDATE.</a:t>
              </a:r>
              <a:endParaRPr/>
            </a:p>
          </p:txBody>
        </p:sp>
        <p:pic>
          <p:nvPicPr>
            <p:cNvPr id="168" name="Google Shape;168;p16"/>
            <p:cNvPicPr preferRelativeResize="0"/>
            <p:nvPr/>
          </p:nvPicPr>
          <p:blipFill rotWithShape="1">
            <a:blip r:embed="rId3">
              <a:alphaModFix/>
            </a:blip>
            <a:srcRect b="0" l="0" r="0" t="0"/>
            <a:stretch/>
          </p:blipFill>
          <p:spPr>
            <a:xfrm>
              <a:off x="627717" y="2116175"/>
              <a:ext cx="6258895" cy="2019755"/>
            </a:xfrm>
            <a:prstGeom prst="rect">
              <a:avLst/>
            </a:prstGeom>
            <a:noFill/>
            <a:ln cap="flat" cmpd="sng" w="9525">
              <a:solidFill>
                <a:schemeClr val="dk1"/>
              </a:solidFill>
              <a:prstDash val="solid"/>
              <a:round/>
              <a:headEnd len="sm" w="sm" type="none"/>
              <a:tailEnd len="sm" w="sm" type="none"/>
            </a:ln>
          </p:spPr>
        </p:pic>
        <p:sp>
          <p:nvSpPr>
            <p:cNvPr id="169" name="Google Shape;169;p16"/>
            <p:cNvSpPr txBox="1"/>
            <p:nvPr/>
          </p:nvSpPr>
          <p:spPr>
            <a:xfrm>
              <a:off x="561215" y="4292756"/>
              <a:ext cx="6421476" cy="553998"/>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chemeClr val="dk1"/>
                  </a:solidFill>
                  <a:latin typeface="Calibri"/>
                  <a:ea typeface="Calibri"/>
                  <a:cs typeface="Calibri"/>
                  <a:sym typeface="Calibri"/>
                </a:rPr>
                <a:t>Nota: </a:t>
              </a:r>
              <a:r>
                <a:rPr b="0" lang="es-PE" sz="1500">
                  <a:solidFill>
                    <a:schemeClr val="dk1"/>
                  </a:solidFill>
                  <a:latin typeface="Calibri"/>
                  <a:ea typeface="Calibri"/>
                  <a:cs typeface="Calibri"/>
                  <a:sym typeface="Calibri"/>
                </a:rPr>
                <a:t>la subconsulta es compleja porque involucra la suma de múltiples columnas de múltiples tablas.</a:t>
              </a:r>
              <a:endParaRPr/>
            </a:p>
          </p:txBody>
        </p:sp>
        <p:sp>
          <p:nvSpPr>
            <p:cNvPr id="170" name="Google Shape;170;p16"/>
            <p:cNvSpPr txBox="1"/>
            <p:nvPr/>
          </p:nvSpPr>
          <p:spPr>
            <a:xfrm>
              <a:off x="561214" y="1728546"/>
              <a:ext cx="720449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calcular la cantidad de unidades disponibles para el producto con id = 7. </a:t>
              </a:r>
              <a:endParaRPr sz="1600">
                <a:solidFill>
                  <a:srgbClr val="7030A0"/>
                </a:solidFill>
                <a:latin typeface="Calibri"/>
                <a:ea typeface="Calibri"/>
                <a:cs typeface="Calibri"/>
                <a:sym typeface="Calibri"/>
              </a:endParaRPr>
            </a:p>
          </p:txBody>
        </p:sp>
      </p:grpSp>
      <p:sp>
        <p:nvSpPr>
          <p:cNvPr id="171" name="Google Shape;171;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7"/>
          <p:cNvGrpSpPr/>
          <p:nvPr/>
        </p:nvGrpSpPr>
        <p:grpSpPr>
          <a:xfrm>
            <a:off x="552906" y="1456587"/>
            <a:ext cx="8416526" cy="3147536"/>
            <a:chOff x="719161" y="1340209"/>
            <a:chExt cx="8416526" cy="3147536"/>
          </a:xfrm>
        </p:grpSpPr>
        <p:sp>
          <p:nvSpPr>
            <p:cNvPr id="178" name="Google Shape;178;p17"/>
            <p:cNvSpPr txBox="1"/>
            <p:nvPr/>
          </p:nvSpPr>
          <p:spPr>
            <a:xfrm>
              <a:off x="719161" y="1340209"/>
              <a:ext cx="6354972"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UNA FILA CON LOS OPERADORES DE COMPARACIÓN</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este ejemplo se usará el operador “</a:t>
              </a:r>
              <a:r>
                <a:rPr b="1" lang="es-PE" sz="1600">
                  <a:solidFill>
                    <a:srgbClr val="7030A0"/>
                  </a:solidFill>
                  <a:latin typeface="Calibri"/>
                  <a:ea typeface="Calibri"/>
                  <a:cs typeface="Calibri"/>
                  <a:sym typeface="Calibri"/>
                </a:rPr>
                <a:t>=</a:t>
              </a:r>
              <a:r>
                <a:rPr lang="es-PE" sz="1600">
                  <a:solidFill>
                    <a:srgbClr val="262626"/>
                  </a:solidFill>
                  <a:latin typeface="Calibri"/>
                  <a:ea typeface="Calibri"/>
                  <a:cs typeface="Calibri"/>
                  <a:sym typeface="Calibri"/>
                </a:rPr>
                <a:t>”.</a:t>
              </a:r>
              <a:endParaRPr/>
            </a:p>
          </p:txBody>
        </p:sp>
        <p:pic>
          <p:nvPicPr>
            <p:cNvPr id="179" name="Google Shape;179;p17"/>
            <p:cNvPicPr preferRelativeResize="0"/>
            <p:nvPr/>
          </p:nvPicPr>
          <p:blipFill rotWithShape="1">
            <a:blip r:embed="rId3">
              <a:alphaModFix/>
            </a:blip>
            <a:srcRect b="0" l="0" r="0" t="0"/>
            <a:stretch/>
          </p:blipFill>
          <p:spPr>
            <a:xfrm>
              <a:off x="802389" y="2025532"/>
              <a:ext cx="6271744" cy="2349259"/>
            </a:xfrm>
            <a:prstGeom prst="rect">
              <a:avLst/>
            </a:prstGeom>
            <a:noFill/>
            <a:ln cap="flat" cmpd="sng" w="9525">
              <a:solidFill>
                <a:schemeClr val="dk1"/>
              </a:solidFill>
              <a:prstDash val="solid"/>
              <a:round/>
              <a:headEnd len="sm" w="sm" type="none"/>
              <a:tailEnd len="sm" w="sm" type="none"/>
            </a:ln>
          </p:spPr>
        </p:pic>
        <p:sp>
          <p:nvSpPr>
            <p:cNvPr id="180" name="Google Shape;180;p17"/>
            <p:cNvSpPr txBox="1"/>
            <p:nvPr/>
          </p:nvSpPr>
          <p:spPr>
            <a:xfrm>
              <a:off x="7074132" y="2025532"/>
              <a:ext cx="2061555"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1F85A6"/>
                  </a:solidFill>
                  <a:latin typeface="Calibri"/>
                  <a:ea typeface="Calibri"/>
                  <a:cs typeface="Calibri"/>
                  <a:sym typeface="Calibri"/>
                </a:rPr>
                <a:t>Caso: </a:t>
              </a:r>
              <a:r>
                <a:rPr lang="es-PE" sz="1400">
                  <a:solidFill>
                    <a:srgbClr val="1F85A6"/>
                  </a:solidFill>
                  <a:latin typeface="Calibri"/>
                  <a:ea typeface="Calibri"/>
                  <a:cs typeface="Calibri"/>
                  <a:sym typeface="Calibri"/>
                </a:rPr>
                <a:t>seleccionar la ciudad del cliente con el identificador “ALFKI” en la tabla “Customers”. Luego, esta ciudad se utiliza en la cláusula WHERE de la consulta principal para seleccionar todos los clientes de la tabla “Customers” que tienen </a:t>
              </a:r>
              <a:r>
                <a:rPr b="1" lang="es-PE" sz="1400">
                  <a:solidFill>
                    <a:srgbClr val="1F85A6"/>
                  </a:solidFill>
                  <a:latin typeface="Calibri"/>
                  <a:ea typeface="Calibri"/>
                  <a:cs typeface="Calibri"/>
                  <a:sym typeface="Calibri"/>
                </a:rPr>
                <a:t>LA MISMA</a:t>
              </a:r>
              <a:r>
                <a:rPr lang="es-PE" sz="1400">
                  <a:solidFill>
                    <a:srgbClr val="1F85A6"/>
                  </a:solidFill>
                  <a:latin typeface="Calibri"/>
                  <a:ea typeface="Calibri"/>
                  <a:cs typeface="Calibri"/>
                  <a:sym typeface="Calibri"/>
                </a:rPr>
                <a:t> ciudad.</a:t>
              </a:r>
              <a:endParaRPr sz="1400">
                <a:solidFill>
                  <a:srgbClr val="7030A0"/>
                </a:solidFill>
                <a:latin typeface="Calibri"/>
                <a:ea typeface="Calibri"/>
                <a:cs typeface="Calibri"/>
                <a:sym typeface="Calibri"/>
              </a:endParaRPr>
            </a:p>
          </p:txBody>
        </p:sp>
      </p:grpSp>
      <p:sp>
        <p:nvSpPr>
          <p:cNvPr id="181" name="Google Shape;181;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18"/>
          <p:cNvGrpSpPr/>
          <p:nvPr/>
        </p:nvGrpSpPr>
        <p:grpSpPr>
          <a:xfrm>
            <a:off x="777348" y="1146502"/>
            <a:ext cx="7871612" cy="3926020"/>
            <a:chOff x="569530" y="1030124"/>
            <a:chExt cx="7871612" cy="3926020"/>
          </a:xfrm>
        </p:grpSpPr>
        <p:sp>
          <p:nvSpPr>
            <p:cNvPr id="188" name="Google Shape;188;p18"/>
            <p:cNvSpPr txBox="1"/>
            <p:nvPr/>
          </p:nvSpPr>
          <p:spPr>
            <a:xfrm>
              <a:off x="569530" y="1030124"/>
              <a:ext cx="6396535"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UNA FILA CON LOS OPERADORES DE COMPARACIÓN</a:t>
              </a:r>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este ejemplo se usará el operador “</a:t>
              </a:r>
              <a:r>
                <a:rPr b="1" lang="es-PE" sz="1600">
                  <a:solidFill>
                    <a:srgbClr val="7030A0"/>
                  </a:solidFill>
                  <a:latin typeface="Calibri"/>
                  <a:ea typeface="Calibri"/>
                  <a:cs typeface="Calibri"/>
                  <a:sym typeface="Calibri"/>
                </a:rPr>
                <a:t>&lt;&gt;</a:t>
              </a:r>
              <a:r>
                <a:rPr lang="es-PE" sz="1600">
                  <a:solidFill>
                    <a:srgbClr val="262626"/>
                  </a:solidFill>
                  <a:latin typeface="Calibri"/>
                  <a:ea typeface="Calibri"/>
                  <a:cs typeface="Calibri"/>
                  <a:sym typeface="Calibri"/>
                </a:rPr>
                <a:t>”.</a:t>
              </a:r>
              <a:endParaRPr/>
            </a:p>
          </p:txBody>
        </p:sp>
        <p:pic>
          <p:nvPicPr>
            <p:cNvPr id="189" name="Google Shape;189;p18"/>
            <p:cNvPicPr preferRelativeResize="0"/>
            <p:nvPr/>
          </p:nvPicPr>
          <p:blipFill rotWithShape="1">
            <a:blip r:embed="rId3">
              <a:alphaModFix/>
            </a:blip>
            <a:srcRect b="0" l="0" r="0" t="0"/>
            <a:stretch/>
          </p:blipFill>
          <p:spPr>
            <a:xfrm>
              <a:off x="678697" y="1713609"/>
              <a:ext cx="5851619" cy="3158219"/>
            </a:xfrm>
            <a:prstGeom prst="rect">
              <a:avLst/>
            </a:prstGeom>
            <a:noFill/>
            <a:ln cap="flat" cmpd="sng" w="9525">
              <a:solidFill>
                <a:schemeClr val="dk1"/>
              </a:solidFill>
              <a:prstDash val="solid"/>
              <a:round/>
              <a:headEnd len="sm" w="sm" type="none"/>
              <a:tailEnd len="sm" w="sm" type="none"/>
            </a:ln>
          </p:spPr>
        </p:pic>
        <p:sp>
          <p:nvSpPr>
            <p:cNvPr id="190" name="Google Shape;190;p18"/>
            <p:cNvSpPr txBox="1"/>
            <p:nvPr/>
          </p:nvSpPr>
          <p:spPr>
            <a:xfrm>
              <a:off x="6630069" y="1632157"/>
              <a:ext cx="1811073"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1F85A6"/>
                  </a:solidFill>
                  <a:latin typeface="Calibri"/>
                  <a:ea typeface="Calibri"/>
                  <a:cs typeface="Calibri"/>
                  <a:sym typeface="Calibri"/>
                </a:rPr>
                <a:t>Caso: </a:t>
              </a:r>
              <a:r>
                <a:rPr lang="es-PE" sz="1400">
                  <a:solidFill>
                    <a:srgbClr val="1F85A6"/>
                  </a:solidFill>
                  <a:latin typeface="Calibri"/>
                  <a:ea typeface="Calibri"/>
                  <a:cs typeface="Calibri"/>
                  <a:sym typeface="Calibri"/>
                </a:rPr>
                <a:t>seleccionar el identificador de categoría de la categoría “Beverages” en la tabla “Categories”.  Luego, este identificador de categoría se utiliza en la cláusula WHERE de la consulta principal para seleccionar todos los productos de la tabla “Products” que </a:t>
              </a:r>
              <a:r>
                <a:rPr b="1" lang="es-PE" sz="1400">
                  <a:solidFill>
                    <a:srgbClr val="1F85A6"/>
                  </a:solidFill>
                  <a:latin typeface="Calibri"/>
                  <a:ea typeface="Calibri"/>
                  <a:cs typeface="Calibri"/>
                  <a:sym typeface="Calibri"/>
                </a:rPr>
                <a:t>NO</a:t>
              </a:r>
              <a:r>
                <a:rPr lang="es-PE" sz="1400">
                  <a:solidFill>
                    <a:srgbClr val="1F85A6"/>
                  </a:solidFill>
                  <a:latin typeface="Calibri"/>
                  <a:ea typeface="Calibri"/>
                  <a:cs typeface="Calibri"/>
                  <a:sym typeface="Calibri"/>
                </a:rPr>
                <a:t> pertenecen a la categoría “Beverages”.</a:t>
              </a:r>
              <a:endParaRPr sz="1400">
                <a:solidFill>
                  <a:srgbClr val="7030A0"/>
                </a:solidFill>
                <a:latin typeface="Calibri"/>
                <a:ea typeface="Calibri"/>
                <a:cs typeface="Calibri"/>
                <a:sym typeface="Calibri"/>
              </a:endParaRPr>
            </a:p>
          </p:txBody>
        </p:sp>
      </p:grpSp>
      <p:sp>
        <p:nvSpPr>
          <p:cNvPr id="191" name="Google Shape;191;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grpSp>
        <p:nvGrpSpPr>
          <p:cNvPr id="198" name="Google Shape;198;p19"/>
          <p:cNvGrpSpPr/>
          <p:nvPr/>
        </p:nvGrpSpPr>
        <p:grpSpPr>
          <a:xfrm>
            <a:off x="926178" y="1107756"/>
            <a:ext cx="7714210" cy="4106207"/>
            <a:chOff x="984367" y="1199196"/>
            <a:chExt cx="7714210" cy="4106207"/>
          </a:xfrm>
        </p:grpSpPr>
        <p:sp>
          <p:nvSpPr>
            <p:cNvPr id="199" name="Google Shape;199;p19"/>
            <p:cNvSpPr txBox="1"/>
            <p:nvPr/>
          </p:nvSpPr>
          <p:spPr>
            <a:xfrm>
              <a:off x="984367" y="1199196"/>
              <a:ext cx="5457197"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SUBCONSULTAS CORRELACIONADAS CON ANY, SOME O ALL</a:t>
              </a:r>
              <a:endParaRPr sz="1600">
                <a:solidFill>
                  <a:srgbClr val="262626"/>
                </a:solidFill>
                <a:latin typeface="Calibri"/>
                <a:ea typeface="Calibri"/>
                <a:cs typeface="Calibri"/>
                <a:sym typeface="Calibri"/>
              </a:endParaRPr>
            </a:p>
          </p:txBody>
        </p:sp>
        <p:pic>
          <p:nvPicPr>
            <p:cNvPr id="200" name="Google Shape;200;p19"/>
            <p:cNvPicPr preferRelativeResize="0"/>
            <p:nvPr/>
          </p:nvPicPr>
          <p:blipFill rotWithShape="1">
            <a:blip r:embed="rId3">
              <a:alphaModFix/>
            </a:blip>
            <a:srcRect b="0" l="0" r="0" t="0"/>
            <a:stretch/>
          </p:blipFill>
          <p:spPr>
            <a:xfrm>
              <a:off x="1048647" y="1851350"/>
              <a:ext cx="5592555" cy="3362613"/>
            </a:xfrm>
            <a:prstGeom prst="rect">
              <a:avLst/>
            </a:prstGeom>
            <a:noFill/>
            <a:ln cap="flat" cmpd="sng" w="9525">
              <a:solidFill>
                <a:schemeClr val="dk1"/>
              </a:solidFill>
              <a:prstDash val="solid"/>
              <a:round/>
              <a:headEnd len="sm" w="sm" type="none"/>
              <a:tailEnd len="sm" w="sm" type="none"/>
            </a:ln>
          </p:spPr>
        </p:pic>
        <p:sp>
          <p:nvSpPr>
            <p:cNvPr id="201" name="Google Shape;201;p19"/>
            <p:cNvSpPr txBox="1"/>
            <p:nvPr/>
          </p:nvSpPr>
          <p:spPr>
            <a:xfrm>
              <a:off x="6725663" y="3243300"/>
              <a:ext cx="1972914"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seleccionar los clientes que han realizado al menos un pedido que contiene algún producto con una cantidad superior a 20 unidades.</a:t>
              </a:r>
              <a:endParaRPr sz="1600">
                <a:solidFill>
                  <a:srgbClr val="7030A0"/>
                </a:solidFill>
                <a:latin typeface="Calibri"/>
                <a:ea typeface="Calibri"/>
                <a:cs typeface="Calibri"/>
                <a:sym typeface="Calibri"/>
              </a:endParaRPr>
            </a:p>
          </p:txBody>
        </p:sp>
        <p:sp>
          <p:nvSpPr>
            <p:cNvPr id="202" name="Google Shape;202;p19"/>
            <p:cNvSpPr txBox="1"/>
            <p:nvPr/>
          </p:nvSpPr>
          <p:spPr>
            <a:xfrm>
              <a:off x="984367" y="1455079"/>
              <a:ext cx="4111336" cy="246221"/>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este ejemplo se usará </a:t>
              </a:r>
              <a:r>
                <a:rPr b="1" lang="es-PE" sz="1600">
                  <a:solidFill>
                    <a:srgbClr val="7030A0"/>
                  </a:solidFill>
                  <a:latin typeface="Calibri"/>
                  <a:ea typeface="Calibri"/>
                  <a:cs typeface="Calibri"/>
                  <a:sym typeface="Calibri"/>
                </a:rPr>
                <a:t>ANY.</a:t>
              </a:r>
              <a:endParaRPr sz="16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00" cy="24627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t>
            </a:r>
            <a:r>
              <a:rPr lang="es-PE" sz="1600">
                <a:solidFill>
                  <a:srgbClr val="262626"/>
                </a:solidFill>
                <a:latin typeface="Calibri"/>
                <a:ea typeface="Calibri"/>
                <a:cs typeface="Calibri"/>
                <a:sym typeface="Calibri"/>
              </a:rPr>
              <a:t>cuáles son los tipos de subconsultas y </a:t>
            </a:r>
            <a:r>
              <a:rPr lang="es-PE" sz="1600">
                <a:solidFill>
                  <a:srgbClr val="262626"/>
                </a:solidFill>
                <a:latin typeface="Calibri"/>
                <a:ea typeface="Calibri"/>
                <a:cs typeface="Calibri"/>
                <a:sym typeface="Calibri"/>
              </a:rPr>
              <a:t>para qué sirven.</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a:t>
            </a:r>
            <a:r>
              <a:rPr lang="es-PE" sz="1600">
                <a:solidFill>
                  <a:srgbClr val="262626"/>
                </a:solidFill>
                <a:latin typeface="Calibri"/>
                <a:ea typeface="Calibri"/>
                <a:cs typeface="Calibri"/>
                <a:sym typeface="Calibri"/>
              </a:rPr>
              <a:t> implementar diversos tipos de subconsultas</a:t>
            </a:r>
            <a:r>
              <a:rPr lang="es-PE" sz="1600">
                <a:solidFill>
                  <a:srgbClr val="262626"/>
                </a:solidFill>
                <a:latin typeface="Calibri"/>
                <a:ea typeface="Calibri"/>
                <a:cs typeface="Calibri"/>
                <a:sym typeface="Calibri"/>
              </a:rPr>
              <a:t>.</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a:t>
            </a:r>
            <a:r>
              <a:rPr lang="es-PE" sz="1600">
                <a:solidFill>
                  <a:srgbClr val="262626"/>
                </a:solidFill>
                <a:latin typeface="Calibri"/>
                <a:ea typeface="Calibri"/>
                <a:cs typeface="Calibri"/>
                <a:sym typeface="Calibri"/>
              </a:rPr>
              <a:t>las desventajas de las subconsultas</a:t>
            </a:r>
            <a:r>
              <a:rPr lang="es-PE" sz="1600">
                <a:solidFill>
                  <a:srgbClr val="262626"/>
                </a:solidFill>
                <a:latin typeface="Calibri"/>
                <a:ea typeface="Calibri"/>
                <a:cs typeface="Calibri"/>
                <a:sym typeface="Calibri"/>
              </a:rPr>
              <a:t> y qué alternativas de solución tienes al respecto.</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a usar la cláusula EXISTS.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20"/>
          <p:cNvGrpSpPr/>
          <p:nvPr/>
        </p:nvGrpSpPr>
        <p:grpSpPr>
          <a:xfrm>
            <a:off x="910353" y="941272"/>
            <a:ext cx="7601880" cy="4299367"/>
            <a:chOff x="511341" y="1090902"/>
            <a:chExt cx="7601880" cy="4299367"/>
          </a:xfrm>
        </p:grpSpPr>
        <p:sp>
          <p:nvSpPr>
            <p:cNvPr id="209" name="Google Shape;209;p20"/>
            <p:cNvSpPr txBox="1"/>
            <p:nvPr/>
          </p:nvSpPr>
          <p:spPr>
            <a:xfrm>
              <a:off x="511341" y="1090902"/>
              <a:ext cx="6124200" cy="492600"/>
            </a:xfrm>
            <a:prstGeom prst="rect">
              <a:avLst/>
            </a:prstGeom>
            <a:noFill/>
            <a:ln>
              <a:noFill/>
            </a:ln>
          </p:spPr>
          <p:txBody>
            <a:bodyPr anchorCtr="0" anchor="t" bIns="0" lIns="0" spcFirstLastPara="1" rIns="0" wrap="square" tIns="0">
              <a:spAutoFit/>
            </a:bodyPr>
            <a:lstStyle/>
            <a:p>
              <a:pPr indent="0" lvl="0" marL="11724" rtl="0" algn="just">
                <a:spcBef>
                  <a:spcPts val="0"/>
                </a:spcBef>
                <a:spcAft>
                  <a:spcPts val="0"/>
                </a:spcAft>
                <a:buNone/>
              </a:pPr>
              <a:r>
                <a:rPr b="1" lang="es-PE" sz="1600">
                  <a:solidFill>
                    <a:srgbClr val="262626"/>
                  </a:solidFill>
                  <a:latin typeface="Calibri"/>
                  <a:ea typeface="Calibri"/>
                  <a:cs typeface="Calibri"/>
                  <a:sym typeface="Calibri"/>
                </a:rPr>
                <a:t>SUBCONSULTAS CORRELACIONADAS CON ANY, SOME O ALL</a:t>
              </a:r>
              <a:endParaRPr b="1" sz="1600">
                <a:solidFill>
                  <a:srgbClr val="262626"/>
                </a:solidFill>
                <a:latin typeface="Calibri"/>
                <a:ea typeface="Calibri"/>
                <a:cs typeface="Calibri"/>
                <a:sym typeface="Calibri"/>
              </a:endParaRPr>
            </a:p>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este ejemplo se usará </a:t>
              </a:r>
              <a:r>
                <a:rPr b="1" lang="es-PE" sz="1600">
                  <a:solidFill>
                    <a:srgbClr val="7030A0"/>
                  </a:solidFill>
                  <a:latin typeface="Calibri"/>
                  <a:ea typeface="Calibri"/>
                  <a:cs typeface="Calibri"/>
                  <a:sym typeface="Calibri"/>
                </a:rPr>
                <a:t>SOME.</a:t>
              </a:r>
              <a:endParaRPr sz="1600">
                <a:solidFill>
                  <a:srgbClr val="262626"/>
                </a:solidFill>
                <a:latin typeface="Calibri"/>
                <a:ea typeface="Calibri"/>
                <a:cs typeface="Calibri"/>
                <a:sym typeface="Calibri"/>
              </a:endParaRPr>
            </a:p>
          </p:txBody>
        </p:sp>
        <p:pic>
          <p:nvPicPr>
            <p:cNvPr id="210" name="Google Shape;210;p20"/>
            <p:cNvPicPr preferRelativeResize="0"/>
            <p:nvPr/>
          </p:nvPicPr>
          <p:blipFill rotWithShape="1">
            <a:blip r:embed="rId3">
              <a:alphaModFix/>
            </a:blip>
            <a:srcRect b="0" l="0" r="0" t="0"/>
            <a:stretch/>
          </p:blipFill>
          <p:spPr>
            <a:xfrm>
              <a:off x="511341" y="1636871"/>
              <a:ext cx="5861247" cy="3647227"/>
            </a:xfrm>
            <a:prstGeom prst="rect">
              <a:avLst/>
            </a:prstGeom>
            <a:noFill/>
            <a:ln cap="flat" cmpd="sng" w="9525">
              <a:solidFill>
                <a:schemeClr val="dk1"/>
              </a:solidFill>
              <a:prstDash val="solid"/>
              <a:round/>
              <a:headEnd len="sm" w="sm" type="none"/>
              <a:tailEnd len="sm" w="sm" type="none"/>
            </a:ln>
          </p:spPr>
        </p:pic>
        <p:sp>
          <p:nvSpPr>
            <p:cNvPr id="211" name="Google Shape;211;p20"/>
            <p:cNvSpPr txBox="1"/>
            <p:nvPr/>
          </p:nvSpPr>
          <p:spPr>
            <a:xfrm>
              <a:off x="6469215" y="3081945"/>
              <a:ext cx="164400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seleccionar los clientes que han realizado al menos un pedido que contiene algún producto con una cantidad inferior a 10 unidades.</a:t>
              </a:r>
              <a:endParaRPr sz="1050">
                <a:solidFill>
                  <a:srgbClr val="7030A0"/>
                </a:solidFill>
                <a:latin typeface="Calibri"/>
                <a:ea typeface="Calibri"/>
                <a:cs typeface="Calibri"/>
                <a:sym typeface="Calibri"/>
              </a:endParaRPr>
            </a:p>
          </p:txBody>
        </p:sp>
      </p:grpSp>
      <p:sp>
        <p:nvSpPr>
          <p:cNvPr id="212" name="Google Shape;212;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nvSpPr>
        <p:spPr>
          <a:xfrm>
            <a:off x="627720" y="1165719"/>
            <a:ext cx="5723204" cy="492443"/>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SUBCONSULTAS CORRELACIONADAS CON ANY, SOME O ALL</a:t>
            </a:r>
            <a:endParaRPr b="1" sz="1600">
              <a:solidFill>
                <a:srgbClr val="262626"/>
              </a:solidFill>
              <a:latin typeface="Calibri"/>
              <a:ea typeface="Calibri"/>
              <a:cs typeface="Calibri"/>
              <a:sym typeface="Calibri"/>
            </a:endParaRPr>
          </a:p>
          <a:p>
            <a:pPr indent="-285750" lvl="0" marL="297475"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Para este ejemplo se usará </a:t>
            </a:r>
            <a:r>
              <a:rPr b="1" lang="es-PE" sz="1600">
                <a:solidFill>
                  <a:srgbClr val="7030A0"/>
                </a:solidFill>
                <a:latin typeface="Calibri"/>
                <a:ea typeface="Calibri"/>
                <a:cs typeface="Calibri"/>
                <a:sym typeface="Calibri"/>
              </a:rPr>
              <a:t>ALL.</a:t>
            </a:r>
            <a:endParaRPr sz="1600">
              <a:solidFill>
                <a:srgbClr val="262626"/>
              </a:solidFill>
              <a:latin typeface="Calibri"/>
              <a:ea typeface="Calibri"/>
              <a:cs typeface="Calibri"/>
              <a:sym typeface="Calibri"/>
            </a:endParaRPr>
          </a:p>
        </p:txBody>
      </p:sp>
      <p:pic>
        <p:nvPicPr>
          <p:cNvPr id="219" name="Google Shape;219;p21"/>
          <p:cNvPicPr preferRelativeResize="0"/>
          <p:nvPr/>
        </p:nvPicPr>
        <p:blipFill rotWithShape="1">
          <a:blip r:embed="rId3">
            <a:alphaModFix/>
          </a:blip>
          <a:srcRect b="0" l="0" r="0" t="0"/>
          <a:stretch/>
        </p:blipFill>
        <p:spPr>
          <a:xfrm>
            <a:off x="626176" y="1715512"/>
            <a:ext cx="6071108" cy="3422169"/>
          </a:xfrm>
          <a:prstGeom prst="rect">
            <a:avLst/>
          </a:prstGeom>
          <a:noFill/>
          <a:ln cap="flat" cmpd="sng" w="9525">
            <a:solidFill>
              <a:schemeClr val="dk1"/>
            </a:solidFill>
            <a:prstDash val="solid"/>
            <a:round/>
            <a:headEnd len="sm" w="sm" type="none"/>
            <a:tailEnd len="sm" w="sm" type="none"/>
          </a:ln>
        </p:spPr>
      </p:pic>
      <p:sp>
        <p:nvSpPr>
          <p:cNvPr id="220" name="Google Shape;220;p21"/>
          <p:cNvSpPr txBox="1"/>
          <p:nvPr/>
        </p:nvSpPr>
        <p:spPr>
          <a:xfrm>
            <a:off x="6772005" y="1632988"/>
            <a:ext cx="1820707"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1F85A6"/>
                </a:solidFill>
                <a:latin typeface="Calibri"/>
                <a:ea typeface="Calibri"/>
                <a:cs typeface="Calibri"/>
                <a:sym typeface="Calibri"/>
              </a:rPr>
              <a:t>Caso: </a:t>
            </a:r>
            <a:r>
              <a:rPr lang="es-PE" sz="1500">
                <a:solidFill>
                  <a:srgbClr val="1F85A6"/>
                </a:solidFill>
                <a:latin typeface="Calibri"/>
                <a:ea typeface="Calibri"/>
                <a:cs typeface="Calibri"/>
                <a:sym typeface="Calibri"/>
              </a:rPr>
              <a:t>seleccionar los clientes que han realizado al menos un pedido que contiene algún producto con una cantidad inferior a 10 unidades.</a:t>
            </a:r>
            <a:endParaRPr sz="1500">
              <a:solidFill>
                <a:srgbClr val="7030A0"/>
              </a:solidFill>
              <a:latin typeface="Calibri"/>
              <a:ea typeface="Calibri"/>
              <a:cs typeface="Calibri"/>
              <a:sym typeface="Calibri"/>
            </a:endParaRPr>
          </a:p>
        </p:txBody>
      </p:sp>
      <p:sp>
        <p:nvSpPr>
          <p:cNvPr id="221" name="Google Shape;221;p21"/>
          <p:cNvSpPr txBox="1"/>
          <p:nvPr/>
        </p:nvSpPr>
        <p:spPr>
          <a:xfrm>
            <a:off x="6730517" y="3621468"/>
            <a:ext cx="1862195"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C00000"/>
                </a:solidFill>
                <a:latin typeface="Calibri"/>
                <a:ea typeface="Calibri"/>
                <a:cs typeface="Calibri"/>
                <a:sym typeface="Calibri"/>
              </a:rPr>
              <a:t>NOTA: </a:t>
            </a:r>
            <a:r>
              <a:rPr lang="es-PE" sz="1400">
                <a:solidFill>
                  <a:srgbClr val="C00000"/>
                </a:solidFill>
                <a:latin typeface="Calibri"/>
                <a:ea typeface="Calibri"/>
                <a:cs typeface="Calibri"/>
                <a:sym typeface="Calibri"/>
              </a:rPr>
              <a:t>la cláusula NOT EXISTS se utiliza para seleccionar solo aquellos clientes que no tienen ningún pedido que no cumpla con esta condición.</a:t>
            </a:r>
            <a:endParaRPr/>
          </a:p>
        </p:txBody>
      </p:sp>
      <p:sp>
        <p:nvSpPr>
          <p:cNvPr id="222" name="Google Shape;222;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22"/>
          <p:cNvGrpSpPr/>
          <p:nvPr/>
        </p:nvGrpSpPr>
        <p:grpSpPr>
          <a:xfrm>
            <a:off x="656080" y="1229184"/>
            <a:ext cx="8164347" cy="3779711"/>
            <a:chOff x="489826" y="1104493"/>
            <a:chExt cx="8164347" cy="3779711"/>
          </a:xfrm>
        </p:grpSpPr>
        <p:sp>
          <p:nvSpPr>
            <p:cNvPr id="229" name="Google Shape;229;p22"/>
            <p:cNvSpPr txBox="1"/>
            <p:nvPr/>
          </p:nvSpPr>
          <p:spPr>
            <a:xfrm>
              <a:off x="489826" y="1104493"/>
              <a:ext cx="8164347"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SUBCONSULTAS DE VARIAS FILAS O CORRELACIONADAS CON IS [NOT] DISTINCT FROM</a:t>
              </a:r>
              <a:endParaRPr sz="1600">
                <a:solidFill>
                  <a:srgbClr val="262626"/>
                </a:solidFill>
                <a:latin typeface="Calibri"/>
                <a:ea typeface="Calibri"/>
                <a:cs typeface="Calibri"/>
                <a:sym typeface="Calibri"/>
              </a:endParaRPr>
            </a:p>
          </p:txBody>
        </p:sp>
        <p:pic>
          <p:nvPicPr>
            <p:cNvPr id="230" name="Google Shape;230;p22"/>
            <p:cNvPicPr preferRelativeResize="0"/>
            <p:nvPr/>
          </p:nvPicPr>
          <p:blipFill rotWithShape="1">
            <a:blip r:embed="rId3">
              <a:alphaModFix/>
            </a:blip>
            <a:srcRect b="0" l="0" r="0" t="0"/>
            <a:stretch/>
          </p:blipFill>
          <p:spPr>
            <a:xfrm>
              <a:off x="511341" y="1482042"/>
              <a:ext cx="6074609" cy="3334033"/>
            </a:xfrm>
            <a:prstGeom prst="rect">
              <a:avLst/>
            </a:prstGeom>
            <a:noFill/>
            <a:ln cap="flat" cmpd="sng" w="9525">
              <a:solidFill>
                <a:schemeClr val="dk1"/>
              </a:solidFill>
              <a:prstDash val="solid"/>
              <a:round/>
              <a:headEnd len="sm" w="sm" type="none"/>
              <a:tailEnd len="sm" w="sm" type="none"/>
            </a:ln>
          </p:spPr>
        </p:pic>
        <p:sp>
          <p:nvSpPr>
            <p:cNvPr id="231" name="Google Shape;231;p22"/>
            <p:cNvSpPr txBox="1"/>
            <p:nvPr/>
          </p:nvSpPr>
          <p:spPr>
            <a:xfrm>
              <a:off x="6680010" y="2329659"/>
              <a:ext cx="197416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mostrar los nombres de los productos y los nombres de las categorías a las que pertenecen, pero también mostrar aquellos productos que no tienen una categoría asignada.</a:t>
              </a:r>
              <a:endParaRPr sz="1600">
                <a:solidFill>
                  <a:srgbClr val="7030A0"/>
                </a:solidFill>
                <a:latin typeface="Calibri"/>
                <a:ea typeface="Calibri"/>
                <a:cs typeface="Calibri"/>
                <a:sym typeface="Calibri"/>
              </a:endParaRPr>
            </a:p>
          </p:txBody>
        </p:sp>
      </p:grpSp>
      <p:sp>
        <p:nvSpPr>
          <p:cNvPr id="232" name="Google Shape;232;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nvSpPr>
        <p:spPr>
          <a:xfrm>
            <a:off x="1113904" y="1189769"/>
            <a:ext cx="7448205"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SUBCONSULTAS DE VARIAS FILAS O CORRELACIONADAS CON IS [NOT] DISTINCT FROM</a:t>
            </a:r>
            <a:endParaRPr b="1"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este ejemplo se omite el operador </a:t>
            </a:r>
            <a:r>
              <a:rPr b="1" lang="es-PE" sz="1600">
                <a:solidFill>
                  <a:srgbClr val="262626"/>
                </a:solidFill>
                <a:latin typeface="Calibri"/>
                <a:ea typeface="Calibri"/>
                <a:cs typeface="Calibri"/>
                <a:sym typeface="Calibri"/>
              </a:rPr>
              <a:t>NOT.</a:t>
            </a:r>
            <a:endParaRPr sz="1600">
              <a:solidFill>
                <a:srgbClr val="262626"/>
              </a:solidFill>
              <a:latin typeface="Calibri"/>
              <a:ea typeface="Calibri"/>
              <a:cs typeface="Calibri"/>
              <a:sym typeface="Calibri"/>
            </a:endParaRPr>
          </a:p>
        </p:txBody>
      </p:sp>
      <p:pic>
        <p:nvPicPr>
          <p:cNvPr id="239" name="Google Shape;239;p23"/>
          <p:cNvPicPr preferRelativeResize="0"/>
          <p:nvPr/>
        </p:nvPicPr>
        <p:blipFill rotWithShape="1">
          <a:blip r:embed="rId3">
            <a:alphaModFix/>
          </a:blip>
          <a:srcRect b="0" l="0" r="0" t="0"/>
          <a:stretch/>
        </p:blipFill>
        <p:spPr>
          <a:xfrm>
            <a:off x="1113904" y="1814313"/>
            <a:ext cx="5500087" cy="3429326"/>
          </a:xfrm>
          <a:prstGeom prst="rect">
            <a:avLst/>
          </a:prstGeom>
          <a:noFill/>
          <a:ln cap="flat" cmpd="sng" w="9525">
            <a:solidFill>
              <a:schemeClr val="dk1"/>
            </a:solidFill>
            <a:prstDash val="solid"/>
            <a:round/>
            <a:headEnd len="sm" w="sm" type="none"/>
            <a:tailEnd len="sm" w="sm" type="none"/>
          </a:ln>
        </p:spPr>
      </p:pic>
      <p:sp>
        <p:nvSpPr>
          <p:cNvPr id="240" name="Google Shape;240;p23"/>
          <p:cNvSpPr txBox="1"/>
          <p:nvPr/>
        </p:nvSpPr>
        <p:spPr>
          <a:xfrm>
            <a:off x="6630363" y="3197568"/>
            <a:ext cx="168432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1F85A6"/>
                </a:solidFill>
                <a:latin typeface="Calibri"/>
                <a:ea typeface="Calibri"/>
                <a:cs typeface="Calibri"/>
                <a:sym typeface="Calibri"/>
              </a:rPr>
              <a:t>Caso: </a:t>
            </a:r>
            <a:r>
              <a:rPr lang="es-PE" sz="1400">
                <a:solidFill>
                  <a:srgbClr val="1F85A6"/>
                </a:solidFill>
                <a:latin typeface="Calibri"/>
                <a:ea typeface="Calibri"/>
                <a:cs typeface="Calibri"/>
                <a:sym typeface="Calibri"/>
              </a:rPr>
              <a:t>mostrar  todos los productos que tienen asignada la categoría 'Beverages', pero no mostrar aquellos productos que no tienen una categoría asignada.</a:t>
            </a:r>
            <a:endParaRPr sz="1050">
              <a:solidFill>
                <a:srgbClr val="7030A0"/>
              </a:solidFill>
              <a:latin typeface="Calibri"/>
              <a:ea typeface="Calibri"/>
              <a:cs typeface="Calibri"/>
              <a:sym typeface="Calibri"/>
            </a:endParaRPr>
          </a:p>
        </p:txBody>
      </p:sp>
      <p:sp>
        <p:nvSpPr>
          <p:cNvPr id="241" name="Google Shape;241;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IMPLEMENTACIÓN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4"/>
          <p:cNvSpPr/>
          <p:nvPr/>
        </p:nvSpPr>
        <p:spPr>
          <a:xfrm>
            <a:off x="424251" y="3703125"/>
            <a:ext cx="8444619"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DESVENTAJAS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DESVENTAJAS</a:t>
            </a:r>
            <a:endParaRPr/>
          </a:p>
        </p:txBody>
      </p:sp>
      <p:sp>
        <p:nvSpPr>
          <p:cNvPr id="255" name="Google Shape;255;p25"/>
          <p:cNvSpPr txBox="1"/>
          <p:nvPr/>
        </p:nvSpPr>
        <p:spPr>
          <a:xfrm>
            <a:off x="685908" y="1326817"/>
            <a:ext cx="7601881" cy="353943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LAS PRINCIPALES DESVENTAJAS DE USAR SUBCONSULTAS?</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Lentitud y alto consumo: </a:t>
            </a:r>
            <a:r>
              <a:rPr lang="es-PE" sz="1600">
                <a:solidFill>
                  <a:srgbClr val="262626"/>
                </a:solidFill>
                <a:latin typeface="Calibri"/>
                <a:ea typeface="Calibri"/>
                <a:cs typeface="Calibri"/>
                <a:sym typeface="Calibri"/>
              </a:rPr>
              <a:t>pueden ser lentas y consumir muchos recursos, especialmente si se utilizan en grandes conjuntos de datos. Además, la subconsulta puede generar una tabla virtual que puede ser difícil de leer y mantener.</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Dificultad para leer y mantener: </a:t>
            </a:r>
            <a:r>
              <a:rPr lang="es-PE" sz="1600">
                <a:solidFill>
                  <a:srgbClr val="262626"/>
                </a:solidFill>
                <a:latin typeface="Calibri"/>
                <a:ea typeface="Calibri"/>
                <a:cs typeface="Calibri"/>
                <a:sym typeface="Calibri"/>
              </a:rPr>
              <a:t>pueden hacer que el código sea difícil de leer y mantener, especialmente si se anidan varias subconsultas. Esto puede hacer que el código sea menos legible y propenso a errores.</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Limitaciones de optimización: </a:t>
            </a:r>
            <a:r>
              <a:rPr lang="es-PE" sz="1600">
                <a:solidFill>
                  <a:srgbClr val="262626"/>
                </a:solidFill>
                <a:latin typeface="Calibri"/>
                <a:ea typeface="Calibri"/>
                <a:cs typeface="Calibri"/>
                <a:sym typeface="Calibri"/>
              </a:rPr>
              <a:t>pueden ser más difíciles de optimizar que las consultas regulares. El optimizador de SQL Server no siempre puede optimizar una subconsulta de manera eficiente, lo que puede llevar a un rendimiento más lento.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DESVENTAJAS</a:t>
            </a:r>
            <a:endParaRPr/>
          </a:p>
        </p:txBody>
      </p:sp>
      <p:sp>
        <p:nvSpPr>
          <p:cNvPr id="262" name="Google Shape;262;p26"/>
          <p:cNvSpPr txBox="1"/>
          <p:nvPr/>
        </p:nvSpPr>
        <p:spPr>
          <a:xfrm>
            <a:off x="685908" y="1326817"/>
            <a:ext cx="6596041" cy="28931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¿CUÁLES SON LAS PRINCIPALES DESVENTAJAS DE USAR SUBCONSULTAS?</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startAt="4"/>
            </a:pPr>
            <a:r>
              <a:rPr b="1" lang="es-PE" sz="1600">
                <a:solidFill>
                  <a:srgbClr val="366092"/>
                </a:solidFill>
                <a:latin typeface="Calibri"/>
                <a:ea typeface="Calibri"/>
                <a:cs typeface="Calibri"/>
                <a:sym typeface="Calibri"/>
              </a:rPr>
              <a:t>Limitaciones de funcionalidad: </a:t>
            </a:r>
            <a:r>
              <a:rPr lang="es-PE" sz="1600">
                <a:solidFill>
                  <a:srgbClr val="262626"/>
                </a:solidFill>
                <a:latin typeface="Calibri"/>
                <a:ea typeface="Calibri"/>
                <a:cs typeface="Calibri"/>
                <a:sym typeface="Calibri"/>
              </a:rPr>
              <a:t>algunas funcionalidades de SQL Server, como las agregaciones y la combinación de tablas, pueden no estar disponibles en subconsultas. Esto puede limitar la flexibilidad de la consulta y requerir la reescritura de la consulta para obtener los resultados deseados.</a:t>
            </a:r>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241300" lvl="0" marL="354625" marR="0" rtl="0" algn="l">
              <a:spcBef>
                <a:spcPts val="0"/>
              </a:spcBef>
              <a:spcAft>
                <a:spcPts val="0"/>
              </a:spcAft>
              <a:buClr>
                <a:schemeClr val="dk1"/>
              </a:buClr>
              <a:buSzPts val="1600"/>
              <a:buFont typeface="Calibri"/>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startAt="4"/>
            </a:pPr>
            <a:r>
              <a:rPr b="1" lang="es-PE" sz="1600">
                <a:solidFill>
                  <a:srgbClr val="366092"/>
                </a:solidFill>
                <a:latin typeface="Calibri"/>
                <a:ea typeface="Calibri"/>
                <a:cs typeface="Calibri"/>
                <a:sym typeface="Calibri"/>
              </a:rPr>
              <a:t>Posibles problemas de rendimiento: </a:t>
            </a:r>
            <a:r>
              <a:rPr lang="es-PE" sz="1600">
                <a:solidFill>
                  <a:srgbClr val="262626"/>
                </a:solidFill>
                <a:latin typeface="Calibri"/>
                <a:ea typeface="Calibri"/>
                <a:cs typeface="Calibri"/>
                <a:sym typeface="Calibri"/>
              </a:rPr>
              <a:t>pueden generar una sobrecarga en el motor de la base de datos, especialmente si se utilizan en consultas grandes y complejas. Esto puede afectar negativamente el rendimiento de la consulta y hacer que sea más lenta de lo necesario.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DESVENTAJAS</a:t>
            </a:r>
            <a:endParaRPr/>
          </a:p>
        </p:txBody>
      </p:sp>
      <p:sp>
        <p:nvSpPr>
          <p:cNvPr id="269" name="Google Shape;269;p27"/>
          <p:cNvSpPr txBox="1"/>
          <p:nvPr/>
        </p:nvSpPr>
        <p:spPr>
          <a:xfrm>
            <a:off x="631767" y="2054715"/>
            <a:ext cx="8088908" cy="206210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Utilizar joins en lugar de subconsultas: </a:t>
            </a:r>
            <a:r>
              <a:rPr lang="es-PE" sz="1600">
                <a:solidFill>
                  <a:schemeClr val="dk1"/>
                </a:solidFill>
                <a:latin typeface="Calibri"/>
                <a:ea typeface="Calibri"/>
                <a:cs typeface="Calibri"/>
                <a:sym typeface="Calibri"/>
              </a:rPr>
              <a:t>en algunos casos, es posible utilizar joins para combinar las tablas y obtener los resultados deseados. Esto puede ser más eficiente y más fácil de leer y mantener que una subconsulta.</a:t>
            </a:r>
            <a:endParaRPr/>
          </a:p>
          <a:p>
            <a:pPr indent="-241300" lvl="0" marL="354625" marR="0" rtl="0" algn="l">
              <a:spcBef>
                <a:spcPts val="0"/>
              </a:spcBef>
              <a:spcAft>
                <a:spcPts val="0"/>
              </a:spcAft>
              <a:buClr>
                <a:schemeClr val="dk1"/>
              </a:buClr>
              <a:buSzPts val="1600"/>
              <a:buFont typeface="Calibri"/>
              <a:buNone/>
            </a:pPr>
            <a:r>
              <a:t/>
            </a:r>
            <a:endParaRPr b="1" sz="1600">
              <a:solidFill>
                <a:srgbClr val="366092"/>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a:pPr>
            <a:r>
              <a:rPr b="1" lang="es-PE" sz="1600">
                <a:solidFill>
                  <a:srgbClr val="366092"/>
                </a:solidFill>
                <a:latin typeface="Calibri"/>
                <a:ea typeface="Calibri"/>
                <a:cs typeface="Calibri"/>
                <a:sym typeface="Calibri"/>
              </a:rPr>
              <a:t>Dividir la consulta en varias consultas más pequeñas: </a:t>
            </a:r>
            <a:r>
              <a:rPr lang="es-PE" sz="1600">
                <a:solidFill>
                  <a:schemeClr val="dk1"/>
                </a:solidFill>
                <a:latin typeface="Calibri"/>
                <a:ea typeface="Calibri"/>
                <a:cs typeface="Calibri"/>
                <a:sym typeface="Calibri"/>
              </a:rPr>
              <a:t>si una consulta es demasiado compleja o contiene varias subconsultas anidadas, puede ser útil dividirla en varias consultas más pequeñas y ejecutarlas por separado. Esto puede hacer que el código sea más fácil de leer y mantener, y puede mejorar el rendimiento.</a:t>
            </a:r>
            <a:endParaRPr/>
          </a:p>
        </p:txBody>
      </p:sp>
      <p:sp>
        <p:nvSpPr>
          <p:cNvPr id="270" name="Google Shape;270;p27"/>
          <p:cNvSpPr txBox="1"/>
          <p:nvPr/>
        </p:nvSpPr>
        <p:spPr>
          <a:xfrm>
            <a:off x="631767" y="1659782"/>
            <a:ext cx="808890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 EXISTEN ALTERNATIVAS PARA MITIGAR O EVITAR LAS DESVENTAJAS DE USAR SUBCONSULTAS?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DESVENTAJAS</a:t>
            </a:r>
            <a:endParaRPr/>
          </a:p>
        </p:txBody>
      </p:sp>
      <p:sp>
        <p:nvSpPr>
          <p:cNvPr id="277" name="Google Shape;277;p28"/>
          <p:cNvSpPr txBox="1"/>
          <p:nvPr/>
        </p:nvSpPr>
        <p:spPr>
          <a:xfrm>
            <a:off x="631767" y="2054715"/>
            <a:ext cx="8088908" cy="2308324"/>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startAt="3"/>
            </a:pPr>
            <a:r>
              <a:rPr b="1" lang="es-PE" sz="1600">
                <a:solidFill>
                  <a:srgbClr val="366092"/>
                </a:solidFill>
                <a:latin typeface="Calibri"/>
                <a:ea typeface="Calibri"/>
                <a:cs typeface="Calibri"/>
                <a:sym typeface="Calibri"/>
              </a:rPr>
              <a:t>Utilizar tablas temporales o variables de tabla: </a:t>
            </a:r>
            <a:r>
              <a:rPr lang="es-PE" sz="1600">
                <a:solidFill>
                  <a:schemeClr val="dk1"/>
                </a:solidFill>
                <a:latin typeface="Calibri"/>
                <a:ea typeface="Calibri"/>
                <a:cs typeface="Calibri"/>
                <a:sym typeface="Calibri"/>
              </a:rPr>
              <a:t>en algunos casos, puede ser útil utilizar tablas temporales o variables de tabla para almacenar los resultados de una subconsulta y utilizarlos en la consulta principal. Esto puede ser más eficiente y fácil de leer que una subconsulta anidada.</a:t>
            </a:r>
            <a:endParaRPr/>
          </a:p>
          <a:p>
            <a:pPr indent="-241300" lvl="0" marL="354625" marR="0" rtl="0" algn="l">
              <a:spcBef>
                <a:spcPts val="0"/>
              </a:spcBef>
              <a:spcAft>
                <a:spcPts val="0"/>
              </a:spcAft>
              <a:buClr>
                <a:schemeClr val="dk1"/>
              </a:buClr>
              <a:buSzPts val="1600"/>
              <a:buFont typeface="Calibri"/>
              <a:buNone/>
            </a:pPr>
            <a:r>
              <a:t/>
            </a:r>
            <a:endParaRPr b="1" sz="1600">
              <a:solidFill>
                <a:srgbClr val="366092"/>
              </a:solidFill>
              <a:latin typeface="Calibri"/>
              <a:ea typeface="Calibri"/>
              <a:cs typeface="Calibri"/>
              <a:sym typeface="Calibri"/>
            </a:endParaRPr>
          </a:p>
          <a:p>
            <a:pPr indent="-342900" lvl="0" marL="354625" marR="0" rtl="0" algn="l">
              <a:spcBef>
                <a:spcPts val="0"/>
              </a:spcBef>
              <a:spcAft>
                <a:spcPts val="0"/>
              </a:spcAft>
              <a:buClr>
                <a:srgbClr val="366092"/>
              </a:buClr>
              <a:buSzPts val="1600"/>
              <a:buFont typeface="Calibri"/>
              <a:buAutoNum type="arabicPeriod" startAt="3"/>
            </a:pPr>
            <a:r>
              <a:rPr b="1" lang="es-PE" sz="1600">
                <a:solidFill>
                  <a:srgbClr val="366092"/>
                </a:solidFill>
                <a:latin typeface="Calibri"/>
                <a:ea typeface="Calibri"/>
                <a:cs typeface="Calibri"/>
                <a:sym typeface="Calibri"/>
              </a:rPr>
              <a:t>Utilizar índices y optimizar las consultas: </a:t>
            </a:r>
            <a:r>
              <a:rPr lang="es-PE" sz="1600">
                <a:solidFill>
                  <a:schemeClr val="dk1"/>
                </a:solidFill>
                <a:latin typeface="Calibri"/>
                <a:ea typeface="Calibri"/>
                <a:cs typeface="Calibri"/>
                <a:sym typeface="Calibri"/>
              </a:rPr>
              <a:t>es importante asegurarse de que las tablas utilizadas en la consulta tengan los índices adecuados y que la consulta esté optimizada para obtener el mejor rendimiento posible. Esto puede ayudar a reducir el tiempo de ejecución y evitar posibles problemas de rendimiento.</a:t>
            </a:r>
            <a:endParaRPr/>
          </a:p>
        </p:txBody>
      </p:sp>
      <p:sp>
        <p:nvSpPr>
          <p:cNvPr id="278" name="Google Shape;278;p28"/>
          <p:cNvSpPr txBox="1"/>
          <p:nvPr/>
        </p:nvSpPr>
        <p:spPr>
          <a:xfrm>
            <a:off x="631767" y="1659782"/>
            <a:ext cx="8088908"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 EXISTEN ALTERNATIVAS PARA MITIGAR O EVITAR LAS DESVENTAJAS DE USAR SUBCONSULTAS?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29"/>
          <p:cNvSpPr/>
          <p:nvPr/>
        </p:nvSpPr>
        <p:spPr>
          <a:xfrm>
            <a:off x="424251" y="3703125"/>
            <a:ext cx="8444619"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LA CLÁUSULA EXISTS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TIPOS</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LA CLÁUSULA EXISTS</a:t>
            </a:r>
            <a:endParaRPr/>
          </a:p>
        </p:txBody>
      </p:sp>
      <p:sp>
        <p:nvSpPr>
          <p:cNvPr id="292" name="Google Shape;292;p30"/>
          <p:cNvSpPr txBox="1"/>
          <p:nvPr/>
        </p:nvSpPr>
        <p:spPr>
          <a:xfrm>
            <a:off x="814278" y="1721827"/>
            <a:ext cx="4564057" cy="3200876"/>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una forma de optimizar las subconsultas en SQL Server. En lugar de ejecutar la subconsulta y devolver los resultados, EXISTS solo comprueba si la subconsulta devuelve algún resultado, en base al cumplimiento de la condición en otra tabla, devolviendo </a:t>
            </a:r>
            <a:r>
              <a:rPr b="1" lang="es-PE" sz="1600">
                <a:solidFill>
                  <a:srgbClr val="7030A0"/>
                </a:solidFill>
                <a:latin typeface="Calibri"/>
                <a:ea typeface="Calibri"/>
                <a:cs typeface="Calibri"/>
                <a:sym typeface="Calibri"/>
              </a:rPr>
              <a:t>verdadero</a:t>
            </a:r>
            <a:r>
              <a:rPr lang="es-PE" sz="1600">
                <a:solidFill>
                  <a:srgbClr val="262626"/>
                </a:solidFill>
                <a:latin typeface="Calibri"/>
                <a:ea typeface="Calibri"/>
                <a:cs typeface="Calibri"/>
                <a:sym typeface="Calibri"/>
              </a:rPr>
              <a:t> o </a:t>
            </a:r>
            <a:r>
              <a:rPr b="1" lang="es-PE" sz="1600">
                <a:solidFill>
                  <a:srgbClr val="7030A0"/>
                </a:solidFill>
                <a:latin typeface="Calibri"/>
                <a:ea typeface="Calibri"/>
                <a:cs typeface="Calibri"/>
                <a:sym typeface="Calibri"/>
              </a:rPr>
              <a:t>falso</a:t>
            </a:r>
            <a:r>
              <a:rPr lang="es-PE" sz="1600">
                <a:solidFill>
                  <a:srgbClr val="262626"/>
                </a:solidFill>
                <a:latin typeface="Calibri"/>
                <a:ea typeface="Calibri"/>
                <a:cs typeface="Calibri"/>
                <a:sym typeface="Calibri"/>
              </a:rPr>
              <a:t> según corresponda.</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Se utiliza a menudo en combinación con una subconsulta correlacionada para hacer referencia a la tabla principal en la consulta principal.</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Además, puede mejorar el rendimiento y reducir el uso de recursos.</a:t>
            </a:r>
            <a:endParaRPr/>
          </a:p>
        </p:txBody>
      </p:sp>
      <p:pic>
        <p:nvPicPr>
          <p:cNvPr id="293" name="Google Shape;293;p30"/>
          <p:cNvPicPr preferRelativeResize="0"/>
          <p:nvPr/>
        </p:nvPicPr>
        <p:blipFill rotWithShape="1">
          <a:blip r:embed="rId3">
            <a:alphaModFix/>
          </a:blip>
          <a:srcRect b="0" l="0" r="0" t="0"/>
          <a:stretch/>
        </p:blipFill>
        <p:spPr>
          <a:xfrm>
            <a:off x="5478960" y="1480368"/>
            <a:ext cx="2983766" cy="3530150"/>
          </a:xfrm>
          <a:prstGeom prst="rect">
            <a:avLst/>
          </a:prstGeom>
          <a:noFill/>
          <a:ln>
            <a:noFill/>
          </a:ln>
        </p:spPr>
      </p:pic>
      <p:sp>
        <p:nvSpPr>
          <p:cNvPr id="294" name="Google Shape;294;p30"/>
          <p:cNvSpPr txBox="1"/>
          <p:nvPr/>
        </p:nvSpPr>
        <p:spPr>
          <a:xfrm>
            <a:off x="814278" y="1357257"/>
            <a:ext cx="3367024"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ES LA CLÁUSULA EXISTS?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LA CLÁUSULA EXISTS</a:t>
            </a:r>
            <a:endParaRPr/>
          </a:p>
        </p:txBody>
      </p:sp>
      <p:sp>
        <p:nvSpPr>
          <p:cNvPr id="301" name="Google Shape;301;p31"/>
          <p:cNvSpPr txBox="1"/>
          <p:nvPr/>
        </p:nvSpPr>
        <p:spPr>
          <a:xfrm>
            <a:off x="554400" y="1428836"/>
            <a:ext cx="3794652"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EJEMPLOS DE LA CLÁUSULA EXISTS</a:t>
            </a:r>
            <a:endParaRPr sz="1600">
              <a:solidFill>
                <a:srgbClr val="262626"/>
              </a:solidFill>
              <a:latin typeface="Calibri"/>
              <a:ea typeface="Calibri"/>
              <a:cs typeface="Calibri"/>
              <a:sym typeface="Calibri"/>
            </a:endParaRPr>
          </a:p>
        </p:txBody>
      </p:sp>
      <p:pic>
        <p:nvPicPr>
          <p:cNvPr id="302" name="Google Shape;302;p31"/>
          <p:cNvPicPr preferRelativeResize="0"/>
          <p:nvPr/>
        </p:nvPicPr>
        <p:blipFill rotWithShape="1">
          <a:blip r:embed="rId3">
            <a:alphaModFix/>
          </a:blip>
          <a:srcRect b="0" l="0" r="0" t="0"/>
          <a:stretch/>
        </p:blipFill>
        <p:spPr>
          <a:xfrm>
            <a:off x="554400" y="1829038"/>
            <a:ext cx="6178910" cy="2798715"/>
          </a:xfrm>
          <a:prstGeom prst="rect">
            <a:avLst/>
          </a:prstGeom>
          <a:noFill/>
          <a:ln cap="flat" cmpd="sng" w="9525">
            <a:solidFill>
              <a:schemeClr val="dk1"/>
            </a:solidFill>
            <a:prstDash val="solid"/>
            <a:round/>
            <a:headEnd len="sm" w="sm" type="none"/>
            <a:tailEnd len="sm" w="sm" type="none"/>
          </a:ln>
        </p:spPr>
      </p:pic>
      <p:sp>
        <p:nvSpPr>
          <p:cNvPr id="303" name="Google Shape;303;p31"/>
          <p:cNvSpPr txBox="1"/>
          <p:nvPr/>
        </p:nvSpPr>
        <p:spPr>
          <a:xfrm>
            <a:off x="6817500" y="1920696"/>
            <a:ext cx="2168558"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1F85A6"/>
                </a:solidFill>
                <a:latin typeface="Calibri"/>
                <a:ea typeface="Calibri"/>
                <a:cs typeface="Calibri"/>
                <a:sym typeface="Calibri"/>
              </a:rPr>
              <a:t>Caso: </a:t>
            </a:r>
            <a:r>
              <a:rPr lang="es-PE" sz="1600">
                <a:solidFill>
                  <a:srgbClr val="1F85A6"/>
                </a:solidFill>
                <a:latin typeface="Calibri"/>
                <a:ea typeface="Calibri"/>
                <a:cs typeface="Calibri"/>
                <a:sym typeface="Calibri"/>
              </a:rPr>
              <a:t>en este ejemplo, la cláusula EXISTS se utiliza en la cláusula WHERE para seleccionar todas las filas de la tabla “customers” donde existen pedidos en la tabla “orders” correspondientes al cliente.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LA CLÁUSULA EXISTS</a:t>
            </a:r>
            <a:endParaRPr/>
          </a:p>
        </p:txBody>
      </p:sp>
      <p:sp>
        <p:nvSpPr>
          <p:cNvPr id="310" name="Google Shape;310;p32"/>
          <p:cNvSpPr txBox="1"/>
          <p:nvPr/>
        </p:nvSpPr>
        <p:spPr>
          <a:xfrm>
            <a:off x="1234548" y="1806366"/>
            <a:ext cx="312877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EJEMPLOS DE LA CLÁUSULA EXISTS</a:t>
            </a:r>
            <a:endParaRPr sz="1600">
              <a:solidFill>
                <a:srgbClr val="262626"/>
              </a:solidFill>
              <a:latin typeface="Calibri"/>
              <a:ea typeface="Calibri"/>
              <a:cs typeface="Calibri"/>
              <a:sym typeface="Calibri"/>
            </a:endParaRPr>
          </a:p>
        </p:txBody>
      </p:sp>
      <p:pic>
        <p:nvPicPr>
          <p:cNvPr id="311" name="Google Shape;311;p32"/>
          <p:cNvPicPr preferRelativeResize="0"/>
          <p:nvPr/>
        </p:nvPicPr>
        <p:blipFill rotWithShape="1">
          <a:blip r:embed="rId3">
            <a:alphaModFix/>
          </a:blip>
          <a:srcRect b="0" l="0" r="0" t="0"/>
          <a:stretch/>
        </p:blipFill>
        <p:spPr>
          <a:xfrm>
            <a:off x="4780677" y="1140134"/>
            <a:ext cx="3407360" cy="3746104"/>
          </a:xfrm>
          <a:prstGeom prst="rect">
            <a:avLst/>
          </a:prstGeom>
          <a:noFill/>
          <a:ln cap="flat" cmpd="sng" w="9525">
            <a:solidFill>
              <a:schemeClr val="dk1"/>
            </a:solidFill>
            <a:prstDash val="solid"/>
            <a:round/>
            <a:headEnd len="sm" w="sm" type="none"/>
            <a:tailEnd len="sm" w="sm" type="none"/>
          </a:ln>
        </p:spPr>
      </p:pic>
      <p:sp>
        <p:nvSpPr>
          <p:cNvPr id="312" name="Google Shape;312;p32"/>
          <p:cNvSpPr txBox="1"/>
          <p:nvPr/>
        </p:nvSpPr>
        <p:spPr>
          <a:xfrm>
            <a:off x="1205133" y="2170884"/>
            <a:ext cx="3366867" cy="2631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1F85A6"/>
                </a:solidFill>
                <a:latin typeface="Calibri"/>
                <a:ea typeface="Calibri"/>
                <a:cs typeface="Calibri"/>
                <a:sym typeface="Calibri"/>
              </a:rPr>
              <a:t>Caso: </a:t>
            </a:r>
            <a:r>
              <a:rPr lang="es-PE" sz="1500">
                <a:solidFill>
                  <a:srgbClr val="1F85A6"/>
                </a:solidFill>
                <a:latin typeface="Calibri"/>
                <a:ea typeface="Calibri"/>
                <a:cs typeface="Calibri"/>
                <a:sym typeface="Calibri"/>
              </a:rPr>
              <a:t>en este ejemplo, la cláusula EXISTS se utiliza en la cláusula WHERE para seleccionar todas las filas de la tabla “products” donde existe una fila en la tabla “[order details]” que contiene el mismo “productid” que la fila actual y que tiene una cantidad igual o mayor a 10. El resultado final es una lista de todas las categorías de productos que tienen un producto con una cantidad de pedido mayor o igual a 10.</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LA CLÁUSULA EXISTS</a:t>
            </a:r>
            <a:endParaRPr/>
          </a:p>
        </p:txBody>
      </p:sp>
      <p:grpSp>
        <p:nvGrpSpPr>
          <p:cNvPr id="319" name="Google Shape;319;p33"/>
          <p:cNvGrpSpPr/>
          <p:nvPr/>
        </p:nvGrpSpPr>
        <p:grpSpPr>
          <a:xfrm>
            <a:off x="735785" y="1198907"/>
            <a:ext cx="8063889" cy="3946110"/>
            <a:chOff x="735785" y="1198907"/>
            <a:chExt cx="8063889" cy="3946110"/>
          </a:xfrm>
        </p:grpSpPr>
        <p:sp>
          <p:nvSpPr>
            <p:cNvPr id="320" name="Google Shape;320;p33"/>
            <p:cNvSpPr txBox="1"/>
            <p:nvPr/>
          </p:nvSpPr>
          <p:spPr>
            <a:xfrm>
              <a:off x="735785" y="1198907"/>
              <a:ext cx="368658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EJEMPLOS DE LA CLÁUSULA EXISTS</a:t>
              </a:r>
              <a:endParaRPr sz="1600">
                <a:solidFill>
                  <a:srgbClr val="262626"/>
                </a:solidFill>
                <a:latin typeface="Calibri"/>
                <a:ea typeface="Calibri"/>
                <a:cs typeface="Calibri"/>
                <a:sym typeface="Calibri"/>
              </a:endParaRPr>
            </a:p>
          </p:txBody>
        </p:sp>
        <p:pic>
          <p:nvPicPr>
            <p:cNvPr id="321" name="Google Shape;321;p33"/>
            <p:cNvPicPr preferRelativeResize="0"/>
            <p:nvPr/>
          </p:nvPicPr>
          <p:blipFill rotWithShape="1">
            <a:blip r:embed="rId3">
              <a:alphaModFix/>
            </a:blip>
            <a:srcRect b="0" l="0" r="0" t="0"/>
            <a:stretch/>
          </p:blipFill>
          <p:spPr>
            <a:xfrm>
              <a:off x="735785" y="1561342"/>
              <a:ext cx="5611099" cy="3466921"/>
            </a:xfrm>
            <a:prstGeom prst="rect">
              <a:avLst/>
            </a:prstGeom>
            <a:noFill/>
            <a:ln cap="flat" cmpd="sng" w="9525">
              <a:solidFill>
                <a:schemeClr val="dk1"/>
              </a:solidFill>
              <a:prstDash val="solid"/>
              <a:round/>
              <a:headEnd len="sm" w="sm" type="none"/>
              <a:tailEnd len="sm" w="sm" type="none"/>
            </a:ln>
          </p:spPr>
        </p:pic>
        <p:sp>
          <p:nvSpPr>
            <p:cNvPr id="322" name="Google Shape;322;p33"/>
            <p:cNvSpPr txBox="1"/>
            <p:nvPr/>
          </p:nvSpPr>
          <p:spPr>
            <a:xfrm>
              <a:off x="6425062" y="2513527"/>
              <a:ext cx="2374612" cy="2631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1F85A6"/>
                  </a:solidFill>
                  <a:latin typeface="Calibri"/>
                  <a:ea typeface="Calibri"/>
                  <a:cs typeface="Calibri"/>
                  <a:sym typeface="Calibri"/>
                </a:rPr>
                <a:t>Caso: </a:t>
              </a:r>
              <a:r>
                <a:rPr lang="es-PE" sz="1500">
                  <a:solidFill>
                    <a:srgbClr val="1F85A6"/>
                  </a:solidFill>
                  <a:latin typeface="Calibri"/>
                  <a:ea typeface="Calibri"/>
                  <a:cs typeface="Calibri"/>
                  <a:sym typeface="Calibri"/>
                </a:rPr>
                <a:t>en este ejemplo, la cláusula EXISTS se utiliza en la cláusula JOIN para unir la tabla “customers” con la tabla “orders” y la tabla “employees” y seleccionar todas las filas de “orders” donde el empleado correspondiente tiene el título “Sales Representative”.</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p:nvPr/>
        </p:nvSpPr>
        <p:spPr>
          <a:xfrm>
            <a:off x="630957" y="1906684"/>
            <a:ext cx="3942553" cy="2881448"/>
          </a:xfrm>
          <a:prstGeom prst="rect">
            <a:avLst/>
          </a:prstGeom>
          <a:solidFill>
            <a:srgbClr val="F1FDC3"/>
          </a:solidFill>
          <a:ln>
            <a:noFill/>
          </a:ln>
        </p:spPr>
        <p:txBody>
          <a:bodyPr anchorCtr="0" anchor="t" bIns="45700" lIns="91425" spcFirstLastPara="1" rIns="91425" wrap="square" tIns="45700">
            <a:normAutofit/>
          </a:bodyPr>
          <a:lstStyle/>
          <a:p>
            <a:pPr indent="-89408" lvl="0" marL="178308" marR="0" rtl="0" algn="just">
              <a:lnSpc>
                <a:spcPct val="80000"/>
              </a:lnSpc>
              <a:spcBef>
                <a:spcPts val="0"/>
              </a:spcBef>
              <a:spcAft>
                <a:spcPts val="0"/>
              </a:spcAft>
              <a:buClr>
                <a:srgbClr val="EA8F15"/>
              </a:buClr>
              <a:buSzPts val="1400"/>
              <a:buFont typeface="Arial"/>
              <a:buNone/>
            </a:pPr>
            <a:r>
              <a:t/>
            </a:r>
            <a:endParaRPr sz="1400">
              <a:solidFill>
                <a:schemeClr val="dk1"/>
              </a:solidFill>
              <a:latin typeface="Calibri"/>
              <a:ea typeface="Calibri"/>
              <a:cs typeface="Calibri"/>
              <a:sym typeface="Calibri"/>
            </a:endParaRPr>
          </a:p>
          <a:p>
            <a:pPr indent="-182563" lvl="0" marL="269875" marR="0" rtl="0" algn="l">
              <a:lnSpc>
                <a:spcPct val="85000"/>
              </a:lnSpc>
              <a:spcBef>
                <a:spcPts val="780"/>
              </a:spcBef>
              <a:spcAft>
                <a:spcPts val="0"/>
              </a:spcAft>
              <a:buClr>
                <a:srgbClr val="EA8F15"/>
              </a:buClr>
              <a:buSzPts val="1600"/>
              <a:buFont typeface="Arial"/>
              <a:buChar char="•"/>
            </a:pPr>
            <a:r>
              <a:rPr lang="es-PE" sz="1600">
                <a:solidFill>
                  <a:schemeClr val="dk1"/>
                </a:solidFill>
                <a:latin typeface="Calibri"/>
                <a:ea typeface="Calibri"/>
                <a:cs typeface="Calibri"/>
                <a:sym typeface="Calibri"/>
              </a:rPr>
              <a:t>Mejor rendimiento en comparación con otras subconsultas.</a:t>
            </a:r>
            <a:endParaRPr/>
          </a:p>
          <a:p>
            <a:pPr indent="-80963" lvl="0" marL="269875" marR="0" rtl="0" algn="l">
              <a:lnSpc>
                <a:spcPct val="85000"/>
              </a:lnSpc>
              <a:spcBef>
                <a:spcPts val="780"/>
              </a:spcBef>
              <a:spcAft>
                <a:spcPts val="0"/>
              </a:spcAft>
              <a:buClr>
                <a:srgbClr val="EA8F15"/>
              </a:buClr>
              <a:buSzPts val="1600"/>
              <a:buFont typeface="Arial"/>
              <a:buNone/>
            </a:pPr>
            <a:r>
              <a:t/>
            </a:r>
            <a:endParaRPr sz="1600">
              <a:solidFill>
                <a:schemeClr val="dk1"/>
              </a:solidFill>
              <a:latin typeface="Calibri"/>
              <a:ea typeface="Calibri"/>
              <a:cs typeface="Calibri"/>
              <a:sym typeface="Calibri"/>
            </a:endParaRPr>
          </a:p>
          <a:p>
            <a:pPr indent="-182563" lvl="0" marL="269875" marR="0" rtl="0" algn="l">
              <a:lnSpc>
                <a:spcPct val="85000"/>
              </a:lnSpc>
              <a:spcBef>
                <a:spcPts val="780"/>
              </a:spcBef>
              <a:spcAft>
                <a:spcPts val="0"/>
              </a:spcAft>
              <a:buClr>
                <a:srgbClr val="EA8F15"/>
              </a:buClr>
              <a:buSzPts val="1600"/>
              <a:buFont typeface="Arial"/>
              <a:buChar char="•"/>
            </a:pPr>
            <a:r>
              <a:rPr lang="es-PE" sz="1600">
                <a:solidFill>
                  <a:schemeClr val="dk1"/>
                </a:solidFill>
                <a:latin typeface="Calibri"/>
                <a:ea typeface="Calibri"/>
                <a:cs typeface="Calibri"/>
                <a:sym typeface="Calibri"/>
              </a:rPr>
              <a:t>Permite verificar la existencia de filas sin necesidad de recuperar todas las filas coincidentes.</a:t>
            </a:r>
            <a:endParaRPr/>
          </a:p>
          <a:p>
            <a:pPr indent="-80963" lvl="0" marL="269875" marR="0" rtl="0" algn="l">
              <a:lnSpc>
                <a:spcPct val="85000"/>
              </a:lnSpc>
              <a:spcBef>
                <a:spcPts val="780"/>
              </a:spcBef>
              <a:spcAft>
                <a:spcPts val="0"/>
              </a:spcAft>
              <a:buClr>
                <a:srgbClr val="EA8F15"/>
              </a:buClr>
              <a:buSzPts val="1600"/>
              <a:buFont typeface="Arial"/>
              <a:buNone/>
            </a:pPr>
            <a:r>
              <a:t/>
            </a:r>
            <a:endParaRPr sz="1600">
              <a:solidFill>
                <a:schemeClr val="dk1"/>
              </a:solidFill>
              <a:latin typeface="Calibri"/>
              <a:ea typeface="Calibri"/>
              <a:cs typeface="Calibri"/>
              <a:sym typeface="Calibri"/>
            </a:endParaRPr>
          </a:p>
          <a:p>
            <a:pPr indent="-182563" lvl="0" marL="269875" marR="0" rtl="0" algn="l">
              <a:lnSpc>
                <a:spcPct val="85000"/>
              </a:lnSpc>
              <a:spcBef>
                <a:spcPts val="780"/>
              </a:spcBef>
              <a:spcAft>
                <a:spcPts val="0"/>
              </a:spcAft>
              <a:buClr>
                <a:srgbClr val="EA8F15"/>
              </a:buClr>
              <a:buSzPts val="1600"/>
              <a:buFont typeface="Arial"/>
              <a:buChar char="•"/>
            </a:pPr>
            <a:r>
              <a:rPr lang="es-PE" sz="1600">
                <a:solidFill>
                  <a:schemeClr val="dk1"/>
                </a:solidFill>
                <a:latin typeface="Calibri"/>
                <a:ea typeface="Calibri"/>
                <a:cs typeface="Calibri"/>
                <a:sym typeface="Calibri"/>
              </a:rPr>
              <a:t>Mayor flexibilidad al permitir referencias a otras tablas en la consulta principal.</a:t>
            </a:r>
            <a:endParaRPr/>
          </a:p>
        </p:txBody>
      </p:sp>
      <p:sp>
        <p:nvSpPr>
          <p:cNvPr id="329" name="Google Shape;329;p34"/>
          <p:cNvSpPr/>
          <p:nvPr/>
        </p:nvSpPr>
        <p:spPr>
          <a:xfrm>
            <a:off x="630958" y="1201969"/>
            <a:ext cx="3942554" cy="628402"/>
          </a:xfrm>
          <a:prstGeom prst="rect">
            <a:avLst/>
          </a:prstGeom>
          <a:solidFill>
            <a:srgbClr val="9CC606"/>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800"/>
              <a:buFont typeface="Arial"/>
              <a:buNone/>
            </a:pPr>
            <a:r>
              <a:rPr b="1" lang="es-PE" sz="1800">
                <a:solidFill>
                  <a:schemeClr val="lt1"/>
                </a:solidFill>
                <a:latin typeface="Calibri"/>
                <a:ea typeface="Calibri"/>
                <a:cs typeface="Calibri"/>
                <a:sym typeface="Calibri"/>
              </a:rPr>
              <a:t>VENTAJAS</a:t>
            </a:r>
            <a:endParaRPr b="1" sz="1800">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p:txBody>
      </p:sp>
      <p:sp>
        <p:nvSpPr>
          <p:cNvPr id="330" name="Google Shape;330;p34"/>
          <p:cNvSpPr/>
          <p:nvPr/>
        </p:nvSpPr>
        <p:spPr>
          <a:xfrm>
            <a:off x="4701230" y="1906683"/>
            <a:ext cx="3942558" cy="2881449"/>
          </a:xfrm>
          <a:prstGeom prst="rect">
            <a:avLst/>
          </a:prstGeom>
          <a:solidFill>
            <a:srgbClr val="E7E4EF"/>
          </a:solidFill>
          <a:ln>
            <a:noFill/>
          </a:ln>
        </p:spPr>
        <p:txBody>
          <a:bodyPr anchorCtr="0" anchor="t" bIns="45700" lIns="91425" spcFirstLastPara="1" rIns="91425" wrap="square" tIns="45700">
            <a:noAutofit/>
          </a:bodyPr>
          <a:lstStyle/>
          <a:p>
            <a:pPr indent="-93663" lvl="0" marL="269875" marR="0" rtl="0" algn="l">
              <a:lnSpc>
                <a:spcPct val="80000"/>
              </a:lnSpc>
              <a:spcBef>
                <a:spcPts val="0"/>
              </a:spcBef>
              <a:spcAft>
                <a:spcPts val="0"/>
              </a:spcAft>
              <a:buClr>
                <a:srgbClr val="7030A0"/>
              </a:buClr>
              <a:buSzPts val="1400"/>
              <a:buFont typeface="Arial"/>
              <a:buNone/>
            </a:pPr>
            <a:r>
              <a:t/>
            </a:r>
            <a:endParaRPr sz="1400">
              <a:solidFill>
                <a:schemeClr val="lt1"/>
              </a:solidFill>
              <a:latin typeface="Calibri"/>
              <a:ea typeface="Calibri"/>
              <a:cs typeface="Calibri"/>
              <a:sym typeface="Calibri"/>
            </a:endParaRPr>
          </a:p>
          <a:p>
            <a:pPr indent="-182563" lvl="0" marL="269875" marR="0" rtl="0" algn="l">
              <a:lnSpc>
                <a:spcPct val="85000"/>
              </a:lnSpc>
              <a:spcBef>
                <a:spcPts val="780"/>
              </a:spcBef>
              <a:spcAft>
                <a:spcPts val="0"/>
              </a:spcAft>
              <a:buClr>
                <a:srgbClr val="7030A0"/>
              </a:buClr>
              <a:buSzPts val="1600"/>
              <a:buFont typeface="Arial"/>
              <a:buChar char="•"/>
            </a:pPr>
            <a:r>
              <a:rPr lang="es-PE" sz="1600">
                <a:solidFill>
                  <a:schemeClr val="dk1"/>
                </a:solidFill>
                <a:latin typeface="Calibri"/>
                <a:ea typeface="Calibri"/>
                <a:cs typeface="Calibri"/>
                <a:sym typeface="Calibri"/>
              </a:rPr>
              <a:t>Dificultad para entender su uso en consultas complejas.</a:t>
            </a:r>
            <a:endParaRPr/>
          </a:p>
          <a:p>
            <a:pPr indent="-80963" lvl="0" marL="269875" marR="0" rtl="0" algn="l">
              <a:lnSpc>
                <a:spcPct val="85000"/>
              </a:lnSpc>
              <a:spcBef>
                <a:spcPts val="780"/>
              </a:spcBef>
              <a:spcAft>
                <a:spcPts val="0"/>
              </a:spcAft>
              <a:buClr>
                <a:srgbClr val="7030A0"/>
              </a:buClr>
              <a:buSzPts val="1600"/>
              <a:buFont typeface="Arial"/>
              <a:buNone/>
            </a:pPr>
            <a:r>
              <a:t/>
            </a:r>
            <a:endParaRPr sz="1600">
              <a:solidFill>
                <a:schemeClr val="dk1"/>
              </a:solidFill>
              <a:latin typeface="Calibri"/>
              <a:ea typeface="Calibri"/>
              <a:cs typeface="Calibri"/>
              <a:sym typeface="Calibri"/>
            </a:endParaRPr>
          </a:p>
          <a:p>
            <a:pPr indent="-182563" lvl="0" marL="269875" marR="0" rtl="0" algn="l">
              <a:lnSpc>
                <a:spcPct val="85000"/>
              </a:lnSpc>
              <a:spcBef>
                <a:spcPts val="780"/>
              </a:spcBef>
              <a:spcAft>
                <a:spcPts val="0"/>
              </a:spcAft>
              <a:buClr>
                <a:srgbClr val="7030A0"/>
              </a:buClr>
              <a:buSzPts val="1600"/>
              <a:buFont typeface="Arial"/>
              <a:buChar char="•"/>
            </a:pPr>
            <a:r>
              <a:rPr lang="es-PE" sz="1600">
                <a:solidFill>
                  <a:schemeClr val="dk1"/>
                </a:solidFill>
                <a:latin typeface="Calibri"/>
                <a:ea typeface="Calibri"/>
                <a:cs typeface="Calibri"/>
                <a:sym typeface="Calibri"/>
              </a:rPr>
              <a:t>Puede ser más complicado de depurar en comparación con otras subconsultas.</a:t>
            </a:r>
            <a:endParaRPr/>
          </a:p>
          <a:p>
            <a:pPr indent="-80963" lvl="0" marL="269875" marR="0" rtl="0" algn="l">
              <a:lnSpc>
                <a:spcPct val="85000"/>
              </a:lnSpc>
              <a:spcBef>
                <a:spcPts val="780"/>
              </a:spcBef>
              <a:spcAft>
                <a:spcPts val="0"/>
              </a:spcAft>
              <a:buClr>
                <a:srgbClr val="7030A0"/>
              </a:buClr>
              <a:buSzPts val="1600"/>
              <a:buFont typeface="Arial"/>
              <a:buNone/>
            </a:pPr>
            <a:r>
              <a:t/>
            </a:r>
            <a:endParaRPr sz="1600">
              <a:solidFill>
                <a:schemeClr val="dk1"/>
              </a:solidFill>
              <a:latin typeface="Calibri"/>
              <a:ea typeface="Calibri"/>
              <a:cs typeface="Calibri"/>
              <a:sym typeface="Calibri"/>
            </a:endParaRPr>
          </a:p>
          <a:p>
            <a:pPr indent="-182563" lvl="0" marL="269875" marR="0" rtl="0" algn="l">
              <a:lnSpc>
                <a:spcPct val="85000"/>
              </a:lnSpc>
              <a:spcBef>
                <a:spcPts val="780"/>
              </a:spcBef>
              <a:spcAft>
                <a:spcPts val="0"/>
              </a:spcAft>
              <a:buClr>
                <a:srgbClr val="7030A0"/>
              </a:buClr>
              <a:buSzPts val="1600"/>
              <a:buFont typeface="Arial"/>
              <a:buChar char="•"/>
            </a:pPr>
            <a:r>
              <a:rPr lang="es-PE" sz="1600">
                <a:solidFill>
                  <a:schemeClr val="dk1"/>
                </a:solidFill>
                <a:latin typeface="Calibri"/>
                <a:ea typeface="Calibri"/>
                <a:cs typeface="Calibri"/>
                <a:sym typeface="Calibri"/>
              </a:rPr>
              <a:t>No se pueden recuperar datos de la tabla de referencia.</a:t>
            </a:r>
            <a:endParaRPr/>
          </a:p>
        </p:txBody>
      </p:sp>
      <p:sp>
        <p:nvSpPr>
          <p:cNvPr id="331" name="Google Shape;331;p34"/>
          <p:cNvSpPr/>
          <p:nvPr/>
        </p:nvSpPr>
        <p:spPr>
          <a:xfrm>
            <a:off x="4701230" y="1201969"/>
            <a:ext cx="3942558" cy="628402"/>
          </a:xfrm>
          <a:prstGeom prst="rect">
            <a:avLst/>
          </a:prstGeom>
          <a:solidFill>
            <a:srgbClr val="8058A6"/>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400"/>
              <a:buFont typeface="Arial"/>
              <a:buNone/>
            </a:pPr>
            <a:r>
              <a:t/>
            </a:r>
            <a:endParaRPr b="1" sz="14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800"/>
              <a:buFont typeface="Arial"/>
              <a:buNone/>
            </a:pPr>
            <a:r>
              <a:rPr b="1" lang="es-PE" sz="1800">
                <a:solidFill>
                  <a:schemeClr val="lt1"/>
                </a:solidFill>
                <a:latin typeface="Calibri"/>
                <a:ea typeface="Calibri"/>
                <a:cs typeface="Calibri"/>
                <a:sym typeface="Calibri"/>
              </a:rPr>
              <a:t>DESVENTAJAS</a:t>
            </a:r>
            <a:endParaRPr b="1" sz="1400">
              <a:solidFill>
                <a:schemeClr val="lt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1400"/>
              <a:buFont typeface="Arial"/>
              <a:buNone/>
            </a:pPr>
            <a:r>
              <a:t/>
            </a:r>
            <a:endParaRPr b="1" sz="1400">
              <a:solidFill>
                <a:schemeClr val="lt1"/>
              </a:solidFill>
              <a:latin typeface="Calibri"/>
              <a:ea typeface="Calibri"/>
              <a:cs typeface="Calibri"/>
              <a:sym typeface="Calibri"/>
            </a:endParaRPr>
          </a:p>
        </p:txBody>
      </p:sp>
      <p:sp>
        <p:nvSpPr>
          <p:cNvPr id="332" name="Google Shape;332;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LA CLÁUSULA EXISTS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5"/>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TRABAJO PRÁCTICO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346" name="Google Shape;346;p36"/>
          <p:cNvSpPr txBox="1"/>
          <p:nvPr/>
        </p:nvSpPr>
        <p:spPr>
          <a:xfrm>
            <a:off x="407875" y="830499"/>
            <a:ext cx="8449718" cy="3724096"/>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SUBCONSULTAS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a:pPr>
            <a:r>
              <a:rPr lang="es-PE" sz="1500">
                <a:solidFill>
                  <a:schemeClr val="dk1"/>
                </a:solidFill>
                <a:latin typeface="Calibri"/>
                <a:ea typeface="Calibri"/>
                <a:cs typeface="Calibri"/>
                <a:sym typeface="Calibri"/>
              </a:rPr>
              <a:t>¿Cuál es el nombre y el precio unitario de los productos cuyo precio unitario es mayor que el promedio de los precios unitarios de todos los productos?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a:pPr>
            <a:r>
              <a:rPr lang="es-PE" sz="1500">
                <a:solidFill>
                  <a:schemeClr val="dk1"/>
                </a:solidFill>
                <a:latin typeface="Calibri"/>
                <a:ea typeface="Calibri"/>
                <a:cs typeface="Calibri"/>
                <a:sym typeface="Calibri"/>
              </a:rPr>
              <a:t>¿Cuál es el nombre y el precio unitario de los productos que se han pedido al menos una vez en un pedido que ha sido enviado por Federal Shipping?</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a:pPr>
            <a:r>
              <a:rPr lang="es-PE" sz="1500">
                <a:solidFill>
                  <a:schemeClr val="dk1"/>
                </a:solidFill>
                <a:latin typeface="Calibri"/>
                <a:ea typeface="Calibri"/>
                <a:cs typeface="Calibri"/>
                <a:sym typeface="Calibri"/>
              </a:rPr>
              <a:t>¿Cuál es el nombre y el precio unitario de los productos que se han pedido en un pedido que ha sido enviado por la compañía con el mayor número de pedidos enviados?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a:pPr>
            <a:r>
              <a:rPr lang="es-PE" sz="1500">
                <a:solidFill>
                  <a:schemeClr val="dk1"/>
                </a:solidFill>
                <a:latin typeface="Calibri"/>
                <a:ea typeface="Calibri"/>
                <a:cs typeface="Calibri"/>
                <a:sym typeface="Calibri"/>
              </a:rPr>
              <a:t>¿Cuál es el nombre y la cantidad total de productos que se han pedido en pedidos realizados por la compañía con el identificador de cliente más alto?</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a:pPr>
            <a:r>
              <a:rPr lang="es-PE" sz="1500">
                <a:solidFill>
                  <a:schemeClr val="dk1"/>
                </a:solidFill>
                <a:latin typeface="Calibri"/>
                <a:ea typeface="Calibri"/>
                <a:cs typeface="Calibri"/>
                <a:sym typeface="Calibri"/>
              </a:rPr>
              <a:t>¿Cuál es el nombre y la cantidad total de productos que se han pedido en pedidos que contienen al menos un producto con un precio mayor a 50?</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353" name="Google Shape;353;p37"/>
          <p:cNvSpPr txBox="1"/>
          <p:nvPr/>
        </p:nvSpPr>
        <p:spPr>
          <a:xfrm>
            <a:off x="407875" y="838591"/>
            <a:ext cx="8449718" cy="3954929"/>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CONSULTAS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6"/>
            </a:pPr>
            <a:r>
              <a:rPr lang="es-PE" sz="1500">
                <a:solidFill>
                  <a:schemeClr val="dk1"/>
                </a:solidFill>
                <a:latin typeface="Calibri"/>
                <a:ea typeface="Calibri"/>
                <a:cs typeface="Calibri"/>
                <a:sym typeface="Calibri"/>
              </a:rPr>
              <a:t>¿Cuál es el nombre y el precio unitario de los productos que no se han pedido en pedidos realizados en 1996?</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6"/>
            </a:pPr>
            <a:r>
              <a:rPr lang="es-PE" sz="1500">
                <a:solidFill>
                  <a:schemeClr val="dk1"/>
                </a:solidFill>
                <a:latin typeface="Calibri"/>
                <a:ea typeface="Calibri"/>
                <a:cs typeface="Calibri"/>
                <a:sym typeface="Calibri"/>
              </a:rPr>
              <a:t>Encontrar los productos que tienen un precio de venta mayor que cualquier producto vendido por el proveedor con el ID 2.</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6"/>
            </a:pPr>
            <a:r>
              <a:rPr lang="es-PE" sz="1500">
                <a:solidFill>
                  <a:schemeClr val="dk1"/>
                </a:solidFill>
                <a:latin typeface="Calibri"/>
                <a:ea typeface="Calibri"/>
                <a:cs typeface="Calibri"/>
                <a:sym typeface="Calibri"/>
              </a:rPr>
              <a:t>Encontrar los clientes que han hecho pedidos con todos los empleados. Optimizar la respuesta (usar EXISTS).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6"/>
            </a:pPr>
            <a:r>
              <a:rPr lang="es-PE" sz="1500">
                <a:solidFill>
                  <a:schemeClr val="dk1"/>
                </a:solidFill>
                <a:latin typeface="Calibri"/>
                <a:ea typeface="Calibri"/>
                <a:cs typeface="Calibri"/>
                <a:sym typeface="Calibri"/>
              </a:rPr>
              <a:t>Encontrar los pedidos que contienen productos vendidos por el proveedor con el ID 2 y que fueron enviados por la compañía Speedy Express. Optimizar la respuesta (usar EXISTS).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6"/>
            </a:pPr>
            <a:r>
              <a:rPr lang="es-PE" sz="1500">
                <a:solidFill>
                  <a:schemeClr val="dk1"/>
                </a:solidFill>
                <a:latin typeface="Calibri"/>
                <a:ea typeface="Calibri"/>
                <a:cs typeface="Calibri"/>
                <a:sym typeface="Calibri"/>
              </a:rPr>
              <a:t>Encontrar los clientes que han realizado al menos un pedido por una cantidad mayor que el promedio de pedidos realizados por todos los clientes. Optimizar la respuesta (usar EXISTS).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TRABAJO PRÁCTICO</a:t>
            </a:r>
            <a:endParaRPr/>
          </a:p>
        </p:txBody>
      </p:sp>
      <p:sp>
        <p:nvSpPr>
          <p:cNvPr id="360" name="Google Shape;360;p38"/>
          <p:cNvSpPr txBox="1"/>
          <p:nvPr/>
        </p:nvSpPr>
        <p:spPr>
          <a:xfrm>
            <a:off x="407875" y="838591"/>
            <a:ext cx="8449718" cy="2600712"/>
          </a:xfrm>
          <a:prstGeom prst="rect">
            <a:avLst/>
          </a:prstGeom>
          <a:solidFill>
            <a:srgbClr val="F2F2F2"/>
          </a:solid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600"/>
              <a:buFont typeface="Arial"/>
              <a:buNone/>
            </a:pPr>
            <a:r>
              <a:rPr b="1" lang="es-PE" sz="1600">
                <a:solidFill>
                  <a:schemeClr val="dk1"/>
                </a:solidFill>
                <a:latin typeface="Calibri"/>
                <a:ea typeface="Calibri"/>
                <a:cs typeface="Calibri"/>
                <a:sym typeface="Calibri"/>
              </a:rPr>
              <a:t>EJERCICIO DE CONSULTAS EN SQL SERVER – BD NORTHWIND</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600"/>
              <a:buFont typeface="Calibri"/>
              <a:buAutoNum type="arabicPeriod" startAt="11"/>
            </a:pPr>
            <a:r>
              <a:rPr lang="es-PE" sz="1600">
                <a:solidFill>
                  <a:schemeClr val="dk1"/>
                </a:solidFill>
                <a:latin typeface="Calibri"/>
                <a:ea typeface="Calibri"/>
                <a:cs typeface="Calibri"/>
                <a:sym typeface="Calibri"/>
              </a:rPr>
              <a:t>Encontrar los empleados que tienen el mismo jefe que algún empleado de apellido “Davolio”.</a:t>
            </a:r>
            <a:endParaRPr/>
          </a:p>
          <a:p>
            <a:pPr indent="0" lvl="0" marL="11725" marR="0" rtl="0" algn="l">
              <a:spcBef>
                <a:spcPts val="0"/>
              </a:spcBef>
              <a:spcAft>
                <a:spcPts val="0"/>
              </a:spcAft>
              <a:buClr>
                <a:srgbClr val="262626"/>
              </a:buClr>
              <a:buSzPts val="1600"/>
              <a:buFont typeface="Arial"/>
              <a:buNone/>
            </a:pPr>
            <a:r>
              <a:t/>
            </a:r>
            <a:endParaRPr sz="16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11"/>
            </a:pPr>
            <a:r>
              <a:rPr lang="es-PE" sz="1500">
                <a:solidFill>
                  <a:schemeClr val="dk1"/>
                </a:solidFill>
                <a:latin typeface="Calibri"/>
                <a:ea typeface="Calibri"/>
                <a:cs typeface="Calibri"/>
                <a:sym typeface="Calibri"/>
              </a:rPr>
              <a:t>Encontrar los pedidos que contienen productos que no han sido descontinuados. Optimizar la respuesta (usa EXISTS).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11"/>
            </a:pPr>
            <a:r>
              <a:rPr lang="es-PE" sz="1500">
                <a:solidFill>
                  <a:schemeClr val="dk1"/>
                </a:solidFill>
                <a:latin typeface="Calibri"/>
                <a:ea typeface="Calibri"/>
                <a:cs typeface="Calibri"/>
                <a:sym typeface="Calibri"/>
              </a:rPr>
              <a:t>Encontrar los productos que han sido vendidos tanto en pedidos con descuento como en pedidos sin descuento. Optimizar la respuesta (usa EXISTS).</a:t>
            </a:r>
            <a:endParaRPr/>
          </a:p>
          <a:p>
            <a:pPr indent="-248602" lvl="0" marL="354625" marR="0" rtl="0" algn="l">
              <a:spcBef>
                <a:spcPts val="0"/>
              </a:spcBef>
              <a:spcAft>
                <a:spcPts val="0"/>
              </a:spcAft>
              <a:buClr>
                <a:srgbClr val="262626"/>
              </a:buClr>
              <a:buSzPts val="1485"/>
              <a:buFont typeface="Calibri"/>
              <a:buNone/>
            </a:pPr>
            <a:r>
              <a:t/>
            </a:r>
            <a:endParaRPr sz="1500">
              <a:solidFill>
                <a:schemeClr val="dk1"/>
              </a:solidFill>
              <a:latin typeface="Calibri"/>
              <a:ea typeface="Calibri"/>
              <a:cs typeface="Calibri"/>
              <a:sym typeface="Calibri"/>
            </a:endParaRPr>
          </a:p>
          <a:p>
            <a:pPr indent="-342900" lvl="0" marL="354625" marR="0" rtl="0" algn="l">
              <a:spcBef>
                <a:spcPts val="0"/>
              </a:spcBef>
              <a:spcAft>
                <a:spcPts val="0"/>
              </a:spcAft>
              <a:buClr>
                <a:schemeClr val="dk1"/>
              </a:buClr>
              <a:buSzPts val="1485"/>
              <a:buFont typeface="Calibri"/>
              <a:buAutoNum type="arabicPeriod" startAt="11"/>
            </a:pPr>
            <a:r>
              <a:rPr lang="es-PE" sz="1500">
                <a:solidFill>
                  <a:schemeClr val="dk1"/>
                </a:solidFill>
                <a:latin typeface="Calibri"/>
                <a:ea typeface="Calibri"/>
                <a:cs typeface="Calibri"/>
                <a:sym typeface="Calibri"/>
              </a:rPr>
              <a:t>Encontrar los empleados que tienen el mismo salario que algún empleado del departamento de ventas.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39"/>
          <p:cNvSpPr/>
          <p:nvPr/>
        </p:nvSpPr>
        <p:spPr>
          <a:xfrm>
            <a:off x="1859623" y="770440"/>
            <a:ext cx="6800190" cy="218521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Las subconsultas en SQL Server son consultas anidadas dentro de otra consulta principal (como SELECT, INSERT, UPDATE o DELETE) o bien en otra subconsulta.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subconsulta se ejecuta primero y su resultado se utiliza en la consulta principal o subconsulta padre. </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 cláusula EXISTS permite optimizar las subconsultas en SQL Server.</a:t>
            </a:r>
            <a:endParaRPr/>
          </a:p>
        </p:txBody>
      </p:sp>
      <p:sp>
        <p:nvSpPr>
          <p:cNvPr id="368" name="Google Shape;368;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511341" y="868466"/>
            <a:ext cx="8164347" cy="830997"/>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PREPARACIÓN DE AMBIENTE DE TRABAJO</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Vamos a continuar el desarrollo de consultas sobre la base de datos </a:t>
            </a:r>
            <a:r>
              <a:rPr b="1" lang="es-PE" sz="1600">
                <a:solidFill>
                  <a:srgbClr val="7030A0"/>
                </a:solidFill>
                <a:latin typeface="Calibri"/>
                <a:ea typeface="Calibri"/>
                <a:cs typeface="Calibri"/>
                <a:sym typeface="Calibri"/>
              </a:rPr>
              <a:t>Northwind</a:t>
            </a:r>
            <a:r>
              <a:rPr lang="es-PE" sz="1600">
                <a:solidFill>
                  <a:srgbClr val="262626"/>
                </a:solidFill>
                <a:latin typeface="Calibri"/>
                <a:ea typeface="Calibri"/>
                <a:cs typeface="Calibri"/>
                <a:sym typeface="Calibri"/>
              </a:rPr>
              <a:t>, instalada en clases anteriores:</a:t>
            </a:r>
            <a:endParaRPr/>
          </a:p>
        </p:txBody>
      </p:sp>
      <p:sp>
        <p:nvSpPr>
          <p:cNvPr id="55" name="Google Shape;55;p4"/>
          <p:cNvSpPr txBox="1"/>
          <p:nvPr/>
        </p:nvSpPr>
        <p:spPr>
          <a:xfrm>
            <a:off x="511341" y="1893156"/>
            <a:ext cx="3913460" cy="30777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Ingresar a </a:t>
            </a:r>
            <a:r>
              <a:rPr b="1" lang="es-PE" sz="1400">
                <a:solidFill>
                  <a:srgbClr val="538CD5"/>
                </a:solidFill>
                <a:latin typeface="Calibri"/>
                <a:ea typeface="Calibri"/>
                <a:cs typeface="Calibri"/>
                <a:sym typeface="Calibri"/>
              </a:rPr>
              <a:t>Microsoft SQL Server Management</a:t>
            </a:r>
            <a:endParaRPr/>
          </a:p>
        </p:txBody>
      </p:sp>
      <p:pic>
        <p:nvPicPr>
          <p:cNvPr id="56" name="Google Shape;56;p4"/>
          <p:cNvPicPr preferRelativeResize="0"/>
          <p:nvPr/>
        </p:nvPicPr>
        <p:blipFill rotWithShape="1">
          <a:blip r:embed="rId3">
            <a:alphaModFix/>
          </a:blip>
          <a:srcRect b="0" l="0" r="0" t="0"/>
          <a:stretch/>
        </p:blipFill>
        <p:spPr>
          <a:xfrm>
            <a:off x="1426673" y="2300241"/>
            <a:ext cx="2082797" cy="1374217"/>
          </a:xfrm>
          <a:prstGeom prst="rect">
            <a:avLst/>
          </a:prstGeom>
          <a:noFill/>
          <a:ln cap="flat" cmpd="sng" w="9525">
            <a:solidFill>
              <a:schemeClr val="dk1"/>
            </a:solidFill>
            <a:prstDash val="solid"/>
            <a:round/>
            <a:headEnd len="sm" w="sm" type="none"/>
            <a:tailEnd len="sm" w="sm" type="none"/>
          </a:ln>
        </p:spPr>
      </p:pic>
      <p:pic>
        <p:nvPicPr>
          <p:cNvPr id="57" name="Google Shape;57;p4"/>
          <p:cNvPicPr preferRelativeResize="0"/>
          <p:nvPr/>
        </p:nvPicPr>
        <p:blipFill rotWithShape="1">
          <a:blip r:embed="rId4">
            <a:alphaModFix/>
          </a:blip>
          <a:srcRect b="0" l="0" r="0" t="0"/>
          <a:stretch/>
        </p:blipFill>
        <p:spPr>
          <a:xfrm>
            <a:off x="5808388" y="2300241"/>
            <a:ext cx="1778114" cy="1595592"/>
          </a:xfrm>
          <a:prstGeom prst="rect">
            <a:avLst/>
          </a:prstGeom>
          <a:noFill/>
          <a:ln cap="flat" cmpd="sng" w="9525">
            <a:solidFill>
              <a:schemeClr val="dk1"/>
            </a:solidFill>
            <a:prstDash val="solid"/>
            <a:round/>
            <a:headEnd len="sm" w="sm" type="none"/>
            <a:tailEnd len="sm" w="sm" type="none"/>
          </a:ln>
        </p:spPr>
      </p:pic>
      <p:sp>
        <p:nvSpPr>
          <p:cNvPr id="58" name="Google Shape;58;p4"/>
          <p:cNvSpPr txBox="1"/>
          <p:nvPr/>
        </p:nvSpPr>
        <p:spPr>
          <a:xfrm>
            <a:off x="4719201" y="1893156"/>
            <a:ext cx="4167104" cy="30777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startAt="2"/>
            </a:pPr>
            <a:r>
              <a:rPr lang="es-PE" sz="1400">
                <a:solidFill>
                  <a:schemeClr val="dk1"/>
                </a:solidFill>
                <a:latin typeface="Calibri"/>
                <a:ea typeface="Calibri"/>
                <a:cs typeface="Calibri"/>
                <a:sym typeface="Calibri"/>
              </a:rPr>
              <a:t>Verificar que exista la base de datos </a:t>
            </a:r>
            <a:r>
              <a:rPr b="1" lang="es-PE" sz="1400">
                <a:solidFill>
                  <a:srgbClr val="7030A0"/>
                </a:solidFill>
                <a:latin typeface="Calibri"/>
                <a:ea typeface="Calibri"/>
                <a:cs typeface="Calibri"/>
                <a:sym typeface="Calibri"/>
              </a:rPr>
              <a:t>Northwind</a:t>
            </a:r>
            <a:r>
              <a:rPr lang="es-PE" sz="1400">
                <a:solidFill>
                  <a:schemeClr val="dk1"/>
                </a:solidFill>
                <a:latin typeface="Calibri"/>
                <a:ea typeface="Calibri"/>
                <a:cs typeface="Calibri"/>
                <a:sym typeface="Calibri"/>
              </a:rPr>
              <a:t>.  </a:t>
            </a:r>
            <a:endParaRPr/>
          </a:p>
        </p:txBody>
      </p:sp>
      <p:sp>
        <p:nvSpPr>
          <p:cNvPr id="59" name="Google Shape;59;p4"/>
          <p:cNvSpPr txBox="1"/>
          <p:nvPr/>
        </p:nvSpPr>
        <p:spPr>
          <a:xfrm>
            <a:off x="511341" y="4175928"/>
            <a:ext cx="8164347" cy="7386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Calibri"/>
              <a:buAutoNum type="arabicPeriod" startAt="3"/>
            </a:pPr>
            <a:r>
              <a:rPr lang="es-PE" sz="1400">
                <a:solidFill>
                  <a:schemeClr val="dk1"/>
                </a:solidFill>
                <a:latin typeface="Calibri"/>
                <a:ea typeface="Calibri"/>
                <a:cs typeface="Calibri"/>
                <a:sym typeface="Calibri"/>
              </a:rPr>
              <a:t>Finalmente, iniciar un nuevo editor (SQL Query) para realizar las consultas SQL. Ejecutar previamente “</a:t>
            </a:r>
            <a:r>
              <a:rPr b="1" lang="es-PE" sz="1400">
                <a:solidFill>
                  <a:schemeClr val="dk1"/>
                </a:solidFill>
                <a:latin typeface="Calibri"/>
                <a:ea typeface="Calibri"/>
                <a:cs typeface="Calibri"/>
                <a:sym typeface="Calibri"/>
              </a:rPr>
              <a:t>USE </a:t>
            </a:r>
            <a:r>
              <a:rPr b="1" lang="es-PE" sz="1400">
                <a:solidFill>
                  <a:srgbClr val="7030A0"/>
                </a:solidFill>
                <a:latin typeface="Calibri"/>
                <a:ea typeface="Calibri"/>
                <a:cs typeface="Calibri"/>
                <a:sym typeface="Calibri"/>
              </a:rPr>
              <a:t>Northwind</a:t>
            </a:r>
            <a:r>
              <a:rPr lang="es-PE" sz="1400">
                <a:solidFill>
                  <a:schemeClr val="dk1"/>
                </a:solidFill>
                <a:latin typeface="Calibri"/>
                <a:ea typeface="Calibri"/>
                <a:cs typeface="Calibri"/>
                <a:sym typeface="Calibri"/>
              </a:rPr>
              <a:t>” para indicar a </a:t>
            </a:r>
            <a:r>
              <a:rPr b="1" lang="es-PE" sz="1400">
                <a:solidFill>
                  <a:srgbClr val="7030A0"/>
                </a:solidFill>
                <a:latin typeface="Calibri"/>
                <a:ea typeface="Calibri"/>
                <a:cs typeface="Calibri"/>
                <a:sym typeface="Calibri"/>
              </a:rPr>
              <a:t>SQL Management</a:t>
            </a:r>
            <a:r>
              <a:rPr lang="es-PE" sz="1400">
                <a:solidFill>
                  <a:schemeClr val="dk1"/>
                </a:solidFill>
                <a:latin typeface="Calibri"/>
                <a:ea typeface="Calibri"/>
                <a:cs typeface="Calibri"/>
                <a:sym typeface="Calibri"/>
              </a:rPr>
              <a:t> que las sentencias se ejecutarán en esta base de datos.</a:t>
            </a:r>
            <a:endParaRPr/>
          </a:p>
        </p:txBody>
      </p:sp>
      <p:sp>
        <p:nvSpPr>
          <p:cNvPr id="60" name="Google Shape;60;p4"/>
          <p:cNvSpPr/>
          <p:nvPr/>
        </p:nvSpPr>
        <p:spPr>
          <a:xfrm>
            <a:off x="407875" y="320830"/>
            <a:ext cx="80960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txBox="1"/>
          <p:nvPr/>
        </p:nvSpPr>
        <p:spPr>
          <a:xfrm>
            <a:off x="1685590" y="956128"/>
            <a:ext cx="6411006" cy="830997"/>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DESARROLLO DE SUBCONSULTAS</a:t>
            </a:r>
            <a:endParaRPr/>
          </a:p>
          <a:p>
            <a:pPr indent="0" lvl="0" marL="11725" marR="0" rtl="0" algn="l">
              <a:spcBef>
                <a:spcPts val="0"/>
              </a:spcBef>
              <a:spcAft>
                <a:spcPts val="0"/>
              </a:spcAft>
              <a:buNone/>
            </a:pPr>
            <a:r>
              <a:t/>
            </a:r>
            <a:endParaRPr b="1"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revisar el modelo de datos de la base de datos </a:t>
            </a:r>
            <a:r>
              <a:rPr b="1" lang="es-PE" sz="1600">
                <a:solidFill>
                  <a:srgbClr val="7030A0"/>
                </a:solidFill>
                <a:latin typeface="Calibri"/>
                <a:ea typeface="Calibri"/>
                <a:cs typeface="Calibri"/>
                <a:sym typeface="Calibri"/>
              </a:rPr>
              <a:t>Northwind</a:t>
            </a:r>
            <a:r>
              <a:rPr lang="es-PE" sz="1600">
                <a:solidFill>
                  <a:schemeClr val="dk1"/>
                </a:solidFill>
                <a:latin typeface="Calibri"/>
                <a:ea typeface="Calibri"/>
                <a:cs typeface="Calibri"/>
                <a:sym typeface="Calibri"/>
              </a:rPr>
              <a:t>,</a:t>
            </a:r>
            <a:r>
              <a:rPr lang="es-PE" sz="1600">
                <a:solidFill>
                  <a:srgbClr val="262626"/>
                </a:solidFill>
                <a:latin typeface="Calibri"/>
                <a:ea typeface="Calibri"/>
                <a:cs typeface="Calibri"/>
                <a:sym typeface="Calibri"/>
              </a:rPr>
              <a:t> sobre la cual se realizará el desarrollo de subconsultas en SQL.</a:t>
            </a:r>
            <a:endParaRPr/>
          </a:p>
        </p:txBody>
      </p:sp>
      <p:pic>
        <p:nvPicPr>
          <p:cNvPr id="67" name="Google Shape;67;p5"/>
          <p:cNvPicPr preferRelativeResize="0"/>
          <p:nvPr/>
        </p:nvPicPr>
        <p:blipFill rotWithShape="1">
          <a:blip r:embed="rId3">
            <a:alphaModFix/>
          </a:blip>
          <a:srcRect b="0" l="0" r="0" t="0"/>
          <a:stretch/>
        </p:blipFill>
        <p:spPr>
          <a:xfrm>
            <a:off x="1955300" y="2037197"/>
            <a:ext cx="5233399" cy="3259991"/>
          </a:xfrm>
          <a:prstGeom prst="rect">
            <a:avLst/>
          </a:prstGeom>
          <a:noFill/>
          <a:ln cap="flat" cmpd="sng" w="9525">
            <a:solidFill>
              <a:schemeClr val="dk1"/>
            </a:solidFill>
            <a:prstDash val="solid"/>
            <a:round/>
            <a:headEnd len="sm" w="sm" type="none"/>
            <a:tailEnd len="sm" w="sm" type="none"/>
          </a:ln>
        </p:spPr>
      </p:pic>
      <p:sp>
        <p:nvSpPr>
          <p:cNvPr id="68" name="Google Shape;68;p5"/>
          <p:cNvSpPr/>
          <p:nvPr/>
        </p:nvSpPr>
        <p:spPr>
          <a:xfrm>
            <a:off x="407875" y="320830"/>
            <a:ext cx="80960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nvSpPr>
        <p:spPr>
          <a:xfrm>
            <a:off x="676971" y="1617241"/>
            <a:ext cx="4676425" cy="2062103"/>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Las subconsultas en SQL Server son consultas anidadas dentro de otra consulta principal como son </a:t>
            </a:r>
            <a:r>
              <a:rPr b="1" i="1" lang="es-PE" sz="1600">
                <a:solidFill>
                  <a:srgbClr val="366092"/>
                </a:solidFill>
                <a:latin typeface="Calibri"/>
                <a:ea typeface="Calibri"/>
                <a:cs typeface="Calibri"/>
                <a:sym typeface="Calibri"/>
              </a:rPr>
              <a:t>SELECT</a:t>
            </a:r>
            <a:r>
              <a:rPr lang="es-PE" sz="1600">
                <a:solidFill>
                  <a:srgbClr val="262626"/>
                </a:solidFill>
                <a:latin typeface="Calibri"/>
                <a:ea typeface="Calibri"/>
                <a:cs typeface="Calibri"/>
                <a:sym typeface="Calibri"/>
              </a:rPr>
              <a:t>, </a:t>
            </a:r>
            <a:r>
              <a:rPr b="1" i="1" lang="es-PE" sz="1600">
                <a:solidFill>
                  <a:srgbClr val="366092"/>
                </a:solidFill>
                <a:latin typeface="Calibri"/>
                <a:ea typeface="Calibri"/>
                <a:cs typeface="Calibri"/>
                <a:sym typeface="Calibri"/>
              </a:rPr>
              <a:t>INSERT</a:t>
            </a:r>
            <a:r>
              <a:rPr lang="es-PE" sz="1600">
                <a:solidFill>
                  <a:srgbClr val="262626"/>
                </a:solidFill>
                <a:latin typeface="Calibri"/>
                <a:ea typeface="Calibri"/>
                <a:cs typeface="Calibri"/>
                <a:sym typeface="Calibri"/>
              </a:rPr>
              <a:t>, </a:t>
            </a:r>
            <a:r>
              <a:rPr b="1" i="1" lang="es-PE" sz="1600">
                <a:solidFill>
                  <a:srgbClr val="366092"/>
                </a:solidFill>
                <a:latin typeface="Calibri"/>
                <a:ea typeface="Calibri"/>
                <a:cs typeface="Calibri"/>
                <a:sym typeface="Calibri"/>
              </a:rPr>
              <a:t>UPDATE</a:t>
            </a:r>
            <a:r>
              <a:rPr lang="es-PE" sz="1600">
                <a:solidFill>
                  <a:srgbClr val="262626"/>
                </a:solidFill>
                <a:latin typeface="Calibri"/>
                <a:ea typeface="Calibri"/>
                <a:cs typeface="Calibri"/>
                <a:sym typeface="Calibri"/>
              </a:rPr>
              <a:t> o </a:t>
            </a:r>
            <a:r>
              <a:rPr b="1" i="1" lang="es-PE" sz="1600">
                <a:solidFill>
                  <a:srgbClr val="366092"/>
                </a:solidFill>
                <a:latin typeface="Calibri"/>
                <a:ea typeface="Calibri"/>
                <a:cs typeface="Calibri"/>
                <a:sym typeface="Calibri"/>
              </a:rPr>
              <a:t>DELETE</a:t>
            </a:r>
            <a:r>
              <a:rPr lang="es-PE" sz="1600">
                <a:solidFill>
                  <a:srgbClr val="262626"/>
                </a:solidFill>
                <a:latin typeface="Calibri"/>
                <a:ea typeface="Calibri"/>
                <a:cs typeface="Calibri"/>
                <a:sym typeface="Calibri"/>
              </a:rPr>
              <a:t>, o bien en otra subconsulta. </a:t>
            </a:r>
            <a:endParaRPr/>
          </a:p>
          <a:p>
            <a:pPr indent="-247650" lvl="0" marL="297475" marR="0" rtl="0" algn="l">
              <a:spcBef>
                <a:spcPts val="0"/>
              </a:spcBef>
              <a:spcAft>
                <a:spcPts val="0"/>
              </a:spcAft>
              <a:buClr>
                <a:schemeClr val="dk1"/>
              </a:buClr>
              <a:buSzPts val="600"/>
              <a:buFont typeface="Arial"/>
              <a:buNone/>
            </a:pPr>
            <a:r>
              <a:t/>
            </a:r>
            <a:endParaRPr sz="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subconsulta se ejecuta primero y su resultado se utiliza en la consulta principal o subconsulta padre.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Sus tipos son:</a:t>
            </a:r>
            <a:endParaRPr sz="1600">
              <a:solidFill>
                <a:srgbClr val="262626"/>
              </a:solidFill>
              <a:latin typeface="Calibri"/>
              <a:ea typeface="Calibri"/>
              <a:cs typeface="Calibri"/>
              <a:sym typeface="Calibri"/>
            </a:endParaRPr>
          </a:p>
        </p:txBody>
      </p:sp>
      <p:pic>
        <p:nvPicPr>
          <p:cNvPr id="75" name="Google Shape;75;p6"/>
          <p:cNvPicPr preferRelativeResize="0"/>
          <p:nvPr/>
        </p:nvPicPr>
        <p:blipFill rotWithShape="1">
          <a:blip r:embed="rId3">
            <a:alphaModFix/>
          </a:blip>
          <a:srcRect b="18789" l="0" r="17924" t="0"/>
          <a:stretch/>
        </p:blipFill>
        <p:spPr>
          <a:xfrm>
            <a:off x="5362427" y="2192381"/>
            <a:ext cx="3141493" cy="1034934"/>
          </a:xfrm>
          <a:prstGeom prst="rect">
            <a:avLst/>
          </a:prstGeom>
          <a:noFill/>
          <a:ln cap="flat" cmpd="sng" w="9525">
            <a:solidFill>
              <a:schemeClr val="accent1"/>
            </a:solidFill>
            <a:prstDash val="solid"/>
            <a:round/>
            <a:headEnd len="sm" w="sm" type="none"/>
            <a:tailEnd len="sm" w="sm" type="none"/>
          </a:ln>
        </p:spPr>
      </p:pic>
      <p:grpSp>
        <p:nvGrpSpPr>
          <p:cNvPr id="76" name="Google Shape;76;p6"/>
          <p:cNvGrpSpPr/>
          <p:nvPr/>
        </p:nvGrpSpPr>
        <p:grpSpPr>
          <a:xfrm>
            <a:off x="876476" y="3688585"/>
            <a:ext cx="7995981" cy="1231106"/>
            <a:chOff x="676971" y="2670732"/>
            <a:chExt cx="7995981" cy="1231106"/>
          </a:xfrm>
        </p:grpSpPr>
        <p:sp>
          <p:nvSpPr>
            <p:cNvPr id="77" name="Google Shape;77;p6"/>
            <p:cNvSpPr txBox="1"/>
            <p:nvPr/>
          </p:nvSpPr>
          <p:spPr>
            <a:xfrm>
              <a:off x="676971" y="2679973"/>
              <a:ext cx="275590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7030A0"/>
                  </a:solidFill>
                  <a:latin typeface="Calibri"/>
                  <a:ea typeface="Calibri"/>
                  <a:cs typeface="Calibri"/>
                  <a:sym typeface="Calibri"/>
                </a:rPr>
                <a:t>De  una sola fila:</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DELETE y INSERT.</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los operadores de comparación.</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En lugar de una expresión.</a:t>
              </a:r>
              <a:endParaRPr sz="1600">
                <a:solidFill>
                  <a:schemeClr val="dk1"/>
                </a:solidFill>
                <a:latin typeface="Calibri"/>
                <a:ea typeface="Calibri"/>
                <a:cs typeface="Calibri"/>
                <a:sym typeface="Calibri"/>
              </a:endParaRPr>
            </a:p>
          </p:txBody>
        </p:sp>
        <p:sp>
          <p:nvSpPr>
            <p:cNvPr id="78" name="Google Shape;78;p6"/>
            <p:cNvSpPr txBox="1"/>
            <p:nvPr/>
          </p:nvSpPr>
          <p:spPr>
            <a:xfrm>
              <a:off x="3576681" y="2670732"/>
              <a:ext cx="2350294"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7030A0"/>
                  </a:solidFill>
                  <a:latin typeface="Calibri"/>
                  <a:ea typeface="Calibri"/>
                  <a:cs typeface="Calibri"/>
                  <a:sym typeface="Calibri"/>
                </a:rPr>
                <a:t>De varias filas:</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IN o NOT IN.</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DELETE y INSERT.</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IS [NOT] DISTINCT FROM.</a:t>
              </a:r>
              <a:endParaRPr/>
            </a:p>
          </p:txBody>
        </p:sp>
        <p:sp>
          <p:nvSpPr>
            <p:cNvPr id="79" name="Google Shape;79;p6"/>
            <p:cNvSpPr txBox="1"/>
            <p:nvPr/>
          </p:nvSpPr>
          <p:spPr>
            <a:xfrm>
              <a:off x="6044963" y="2670732"/>
              <a:ext cx="2627989"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400">
                  <a:solidFill>
                    <a:srgbClr val="7030A0"/>
                  </a:solidFill>
                  <a:latin typeface="Calibri"/>
                  <a:ea typeface="Calibri"/>
                  <a:cs typeface="Calibri"/>
                  <a:sym typeface="Calibri"/>
                </a:rPr>
                <a:t>Correlacionadas</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alias.</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En instrucciones UPDATE.</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ANY, SOME o ALL.</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IS [NOT] DISTINCT FROM.</a:t>
              </a:r>
              <a:endParaRPr/>
            </a:p>
            <a:p>
              <a:pPr indent="-285750" lvl="0" marL="285750" marR="0" rtl="0" algn="l">
                <a:spcBef>
                  <a:spcPts val="0"/>
                </a:spcBef>
                <a:spcAft>
                  <a:spcPts val="0"/>
                </a:spcAft>
                <a:buClr>
                  <a:schemeClr val="dk1"/>
                </a:buClr>
                <a:buSzPts val="1200"/>
                <a:buFont typeface="Noto Sans Symbols"/>
                <a:buChar char="▪"/>
              </a:pPr>
              <a:r>
                <a:rPr lang="es-PE" sz="1200">
                  <a:solidFill>
                    <a:schemeClr val="dk1"/>
                  </a:solidFill>
                  <a:latin typeface="Calibri"/>
                  <a:ea typeface="Calibri"/>
                  <a:cs typeface="Calibri"/>
                  <a:sym typeface="Calibri"/>
                </a:rPr>
                <a:t>Con EXISTS o NOT EXISTS.</a:t>
              </a:r>
              <a:endParaRPr sz="1200">
                <a:solidFill>
                  <a:schemeClr val="dk1"/>
                </a:solidFill>
                <a:latin typeface="Calibri"/>
                <a:ea typeface="Calibri"/>
                <a:cs typeface="Calibri"/>
                <a:sym typeface="Calibri"/>
              </a:endParaRPr>
            </a:p>
          </p:txBody>
        </p:sp>
      </p:grpSp>
      <p:sp>
        <p:nvSpPr>
          <p:cNvPr id="80" name="Google Shape;80;p6"/>
          <p:cNvSpPr/>
          <p:nvPr/>
        </p:nvSpPr>
        <p:spPr>
          <a:xfrm>
            <a:off x="407875" y="320830"/>
            <a:ext cx="80960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a:t>
            </a:r>
            <a:endParaRPr/>
          </a:p>
        </p:txBody>
      </p:sp>
      <p:sp>
        <p:nvSpPr>
          <p:cNvPr id="81" name="Google Shape;81;p6"/>
          <p:cNvSpPr txBox="1"/>
          <p:nvPr/>
        </p:nvSpPr>
        <p:spPr>
          <a:xfrm>
            <a:off x="676971" y="1260606"/>
            <a:ext cx="5334913"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SON LAS SUBCONSULTAS Y CUÁLES SON SUS TIPOS?</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nvSpPr>
        <p:spPr>
          <a:xfrm>
            <a:off x="785690" y="1182247"/>
            <a:ext cx="7572600" cy="36942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Subconsultas correlacionadas  - con alias. </a:t>
            </a:r>
            <a:r>
              <a:rPr lang="es-PE" sz="1500">
                <a:solidFill>
                  <a:srgbClr val="262626"/>
                </a:solidFill>
                <a:latin typeface="Calibri"/>
                <a:ea typeface="Calibri"/>
                <a:cs typeface="Calibri"/>
                <a:sym typeface="Calibri"/>
              </a:rPr>
              <a:t>En este tipo de subconsultas, muchas instrucciones en las que la subconsulta y la consulta externa hacen referencia a la misma tabla se pueden indicar como autocombinaciones (combinar una tabla con ella misma).</a:t>
            </a:r>
            <a:endParaRPr/>
          </a:p>
          <a:p>
            <a:pPr indent="0" lvl="1" marL="355600"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Subconsultas de varias filas - IN o NOT IN. </a:t>
            </a:r>
            <a:r>
              <a:rPr lang="es-PE" sz="1500">
                <a:solidFill>
                  <a:srgbClr val="262626"/>
                </a:solidFill>
                <a:latin typeface="Calibri"/>
                <a:ea typeface="Calibri"/>
                <a:cs typeface="Calibri"/>
                <a:sym typeface="Calibri"/>
              </a:rPr>
              <a:t>Este tipo de subconsulta se utiliza para buscar valores que se encuentran en una lista determinada.</a:t>
            </a:r>
            <a:endParaRPr/>
          </a:p>
          <a:p>
            <a:pPr indent="0" lvl="1" marL="355600"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Subconsultas de una o varias filas - DELETE y INSERT. </a:t>
            </a:r>
            <a:r>
              <a:rPr lang="es-PE" sz="1500">
                <a:solidFill>
                  <a:srgbClr val="262626"/>
                </a:solidFill>
                <a:latin typeface="Calibri"/>
                <a:ea typeface="Calibri"/>
                <a:cs typeface="Calibri"/>
                <a:sym typeface="Calibri"/>
              </a:rPr>
              <a:t>Este tipo de subconsulta permite borrar o insertar filas, según corresponda en base al resultado obtenido de su ejecución.</a:t>
            </a:r>
            <a:endParaRPr/>
          </a:p>
          <a:p>
            <a:pPr indent="0" lvl="1" marL="355600"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Subconsultas correlacionadas - UPDATE. </a:t>
            </a:r>
            <a:r>
              <a:rPr lang="es-PE" sz="1500">
                <a:solidFill>
                  <a:srgbClr val="262626"/>
                </a:solidFill>
                <a:latin typeface="Calibri"/>
                <a:ea typeface="Calibri"/>
                <a:cs typeface="Calibri"/>
                <a:sym typeface="Calibri"/>
              </a:rPr>
              <a:t>Este tipo de subconsulta permite actualizar filas, en base al resultado obtenido de su ejecución. La subconsulta se ejecuta una vez por cada fila de la tabla que cumpla con la condición WHERE.</a:t>
            </a:r>
            <a:endParaRPr/>
          </a:p>
          <a:p>
            <a:pPr indent="0" lvl="1" marL="355600" marR="0" rtl="0" algn="l">
              <a:spcBef>
                <a:spcPts val="0"/>
              </a:spcBef>
              <a:spcAft>
                <a:spcPts val="0"/>
              </a:spcAft>
              <a:buNone/>
            </a:pPr>
            <a:r>
              <a:t/>
            </a:r>
            <a:endParaRPr b="0" i="0" sz="1500" u="none" cap="none" strike="noStrike">
              <a:solidFill>
                <a:srgbClr val="262626"/>
              </a:solidFill>
              <a:latin typeface="Calibri"/>
              <a:ea typeface="Calibri"/>
              <a:cs typeface="Calibri"/>
              <a:sym typeface="Calibri"/>
            </a:endParaRPr>
          </a:p>
          <a:p>
            <a:pPr indent="-342900" lvl="0" marL="354625" marR="0" rtl="0" algn="l">
              <a:spcBef>
                <a:spcPts val="0"/>
              </a:spcBef>
              <a:spcAft>
                <a:spcPts val="0"/>
              </a:spcAft>
              <a:buClr>
                <a:srgbClr val="366092"/>
              </a:buClr>
              <a:buSzPts val="1500"/>
              <a:buFont typeface="Calibri"/>
              <a:buAutoNum type="arabicPeriod"/>
            </a:pPr>
            <a:r>
              <a:rPr b="1" lang="es-PE" sz="1500">
                <a:solidFill>
                  <a:srgbClr val="366092"/>
                </a:solidFill>
                <a:latin typeface="Calibri"/>
                <a:ea typeface="Calibri"/>
                <a:cs typeface="Calibri"/>
                <a:sym typeface="Calibri"/>
              </a:rPr>
              <a:t>Subconsultas de una fila con los operadores de comparación. </a:t>
            </a:r>
            <a:r>
              <a:rPr lang="es-PE" sz="1500">
                <a:solidFill>
                  <a:srgbClr val="262626"/>
                </a:solidFill>
                <a:latin typeface="Calibri"/>
                <a:ea typeface="Calibri"/>
                <a:cs typeface="Calibri"/>
                <a:sym typeface="Calibri"/>
              </a:rPr>
              <a:t>En esta subconsulta se consideran los operadores de comparación: </a:t>
            </a:r>
            <a:r>
              <a:rPr b="1" lang="es-PE" sz="1500">
                <a:solidFill>
                  <a:srgbClr val="7030A0"/>
                </a:solidFill>
                <a:latin typeface="Calibri"/>
                <a:ea typeface="Calibri"/>
                <a:cs typeface="Calibri"/>
                <a:sym typeface="Calibri"/>
              </a:rPr>
              <a:t>=</a:t>
            </a:r>
            <a:r>
              <a:rPr lang="es-PE" sz="1500">
                <a:solidFill>
                  <a:schemeClr val="dk1"/>
                </a:solidFill>
                <a:latin typeface="Calibri"/>
                <a:ea typeface="Calibri"/>
                <a:cs typeface="Calibri"/>
                <a:sym typeface="Calibri"/>
              </a:rPr>
              <a:t>,</a:t>
            </a:r>
            <a:r>
              <a:rPr lang="es-PE" sz="1500">
                <a:solidFill>
                  <a:srgbClr val="262626"/>
                </a:solidFill>
                <a:latin typeface="Calibri"/>
                <a:ea typeface="Calibri"/>
                <a:cs typeface="Calibri"/>
                <a:sym typeface="Calibri"/>
              </a:rPr>
              <a:t> </a:t>
            </a:r>
            <a:r>
              <a:rPr b="1" lang="es-PE" sz="1500">
                <a:solidFill>
                  <a:srgbClr val="7030A0"/>
                </a:solidFill>
                <a:latin typeface="Calibri"/>
                <a:ea typeface="Calibri"/>
                <a:cs typeface="Calibri"/>
                <a:sym typeface="Calibri"/>
              </a:rPr>
              <a:t>!=</a:t>
            </a:r>
            <a:r>
              <a:rPr lang="es-PE" sz="1500">
                <a:solidFill>
                  <a:schemeClr val="dk1"/>
                </a:solidFill>
                <a:latin typeface="Calibri"/>
                <a:ea typeface="Calibri"/>
                <a:cs typeface="Calibri"/>
                <a:sym typeface="Calibri"/>
              </a:rPr>
              <a:t>,</a:t>
            </a:r>
            <a:r>
              <a:rPr lang="es-PE" sz="1500">
                <a:solidFill>
                  <a:srgbClr val="262626"/>
                </a:solidFill>
                <a:latin typeface="Calibri"/>
                <a:ea typeface="Calibri"/>
                <a:cs typeface="Calibri"/>
                <a:sym typeface="Calibri"/>
              </a:rPr>
              <a:t> </a:t>
            </a:r>
            <a:r>
              <a:rPr b="1" lang="es-PE" sz="1500">
                <a:solidFill>
                  <a:srgbClr val="7030A0"/>
                </a:solidFill>
                <a:latin typeface="Calibri"/>
                <a:ea typeface="Calibri"/>
                <a:cs typeface="Calibri"/>
                <a:sym typeface="Calibri"/>
              </a:rPr>
              <a:t>&gt;</a:t>
            </a:r>
            <a:r>
              <a:rPr lang="es-PE" sz="1500">
                <a:solidFill>
                  <a:srgbClr val="262626"/>
                </a:solidFill>
                <a:latin typeface="Calibri"/>
                <a:ea typeface="Calibri"/>
                <a:cs typeface="Calibri"/>
                <a:sym typeface="Calibri"/>
              </a:rPr>
              <a:t>, </a:t>
            </a:r>
            <a:r>
              <a:rPr b="1" lang="es-PE" sz="1500">
                <a:solidFill>
                  <a:srgbClr val="7030A0"/>
                </a:solidFill>
                <a:latin typeface="Calibri"/>
                <a:ea typeface="Calibri"/>
                <a:cs typeface="Calibri"/>
                <a:sym typeface="Calibri"/>
              </a:rPr>
              <a:t>&lt;</a:t>
            </a:r>
            <a:r>
              <a:rPr lang="es-PE" sz="1500">
                <a:solidFill>
                  <a:srgbClr val="262626"/>
                </a:solidFill>
                <a:latin typeface="Calibri"/>
                <a:ea typeface="Calibri"/>
                <a:cs typeface="Calibri"/>
                <a:sym typeface="Calibri"/>
              </a:rPr>
              <a:t>, </a:t>
            </a:r>
            <a:r>
              <a:rPr b="1" lang="es-PE" sz="1500">
                <a:solidFill>
                  <a:srgbClr val="7030A0"/>
                </a:solidFill>
                <a:latin typeface="Calibri"/>
                <a:ea typeface="Calibri"/>
                <a:cs typeface="Calibri"/>
                <a:sym typeface="Calibri"/>
              </a:rPr>
              <a:t>&gt;=</a:t>
            </a:r>
            <a:r>
              <a:rPr lang="es-PE" sz="1500">
                <a:solidFill>
                  <a:srgbClr val="262626"/>
                </a:solidFill>
                <a:latin typeface="Calibri"/>
                <a:ea typeface="Calibri"/>
                <a:cs typeface="Calibri"/>
                <a:sym typeface="Calibri"/>
              </a:rPr>
              <a:t>, </a:t>
            </a:r>
            <a:r>
              <a:rPr b="1" lang="es-PE" sz="1500">
                <a:solidFill>
                  <a:srgbClr val="7030A0"/>
                </a:solidFill>
                <a:latin typeface="Calibri"/>
                <a:ea typeface="Calibri"/>
                <a:cs typeface="Calibri"/>
                <a:sym typeface="Calibri"/>
              </a:rPr>
              <a:t>&lt;=</a:t>
            </a:r>
            <a:r>
              <a:rPr lang="es-PE" sz="1500">
                <a:solidFill>
                  <a:srgbClr val="262626"/>
                </a:solidFill>
                <a:latin typeface="Calibri"/>
                <a:ea typeface="Calibri"/>
                <a:cs typeface="Calibri"/>
                <a:sym typeface="Calibri"/>
              </a:rPr>
              <a:t>, </a:t>
            </a:r>
            <a:r>
              <a:rPr b="1" lang="es-PE" sz="1500">
                <a:solidFill>
                  <a:srgbClr val="7030A0"/>
                </a:solidFill>
                <a:latin typeface="Calibri"/>
                <a:ea typeface="Calibri"/>
                <a:cs typeface="Calibri"/>
                <a:sym typeface="Calibri"/>
              </a:rPr>
              <a:t>&lt;&gt;</a:t>
            </a:r>
            <a:r>
              <a:rPr lang="es-PE" sz="1500">
                <a:solidFill>
                  <a:srgbClr val="262626"/>
                </a:solidFill>
                <a:latin typeface="Calibri"/>
                <a:ea typeface="Calibri"/>
                <a:cs typeface="Calibri"/>
                <a:sym typeface="Calibri"/>
              </a:rPr>
              <a:t>.</a:t>
            </a:r>
            <a:endParaRPr/>
          </a:p>
        </p:txBody>
      </p:sp>
      <p:sp>
        <p:nvSpPr>
          <p:cNvPr id="88" name="Google Shape;88;p7"/>
          <p:cNvSpPr/>
          <p:nvPr/>
        </p:nvSpPr>
        <p:spPr>
          <a:xfrm>
            <a:off x="407875" y="320830"/>
            <a:ext cx="80960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nvSpPr>
        <p:spPr>
          <a:xfrm>
            <a:off x="767356" y="1564710"/>
            <a:ext cx="7609287" cy="2215991"/>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startAt="6"/>
            </a:pPr>
            <a:r>
              <a:rPr b="1" lang="es-PE" sz="1600">
                <a:solidFill>
                  <a:srgbClr val="366092"/>
                </a:solidFill>
                <a:latin typeface="Calibri"/>
                <a:ea typeface="Calibri"/>
                <a:cs typeface="Calibri"/>
                <a:sym typeface="Calibri"/>
              </a:rPr>
              <a:t>Subconsultas correlacionadas con ANY, SOME o ALL.</a:t>
            </a:r>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ANY:</a:t>
            </a:r>
            <a:r>
              <a:rPr b="0" i="0" lang="es-PE" sz="1600" u="none" cap="none" strike="noStrike">
                <a:solidFill>
                  <a:srgbClr val="262626"/>
                </a:solidFill>
                <a:latin typeface="Calibri"/>
                <a:ea typeface="Calibri"/>
                <a:cs typeface="Calibri"/>
                <a:sym typeface="Calibri"/>
              </a:rPr>
              <a:t> se utiliza para comparar un valor con una lista de valores y devuelve verdadero si al menos uno de los valores coincide con el valor de la consulta principal.</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rgbClr val="262626"/>
              </a:solidFill>
              <a:latin typeface="Calibri"/>
              <a:ea typeface="Calibri"/>
              <a:cs typeface="Calibri"/>
              <a:sym typeface="Calibri"/>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SOME:</a:t>
            </a:r>
            <a:r>
              <a:rPr b="0" i="0" lang="es-PE" sz="1600" u="none" cap="none" strike="noStrike">
                <a:solidFill>
                  <a:srgbClr val="262626"/>
                </a:solidFill>
                <a:latin typeface="Calibri"/>
                <a:ea typeface="Calibri"/>
                <a:cs typeface="Calibri"/>
                <a:sym typeface="Calibri"/>
              </a:rPr>
              <a:t> se utiliza para comparar un valor con una lista de valores y devuelve verdadero si al menos uno de los valores coincide con el valor de la consulta principal.</a:t>
            </a:r>
            <a:endParaRPr/>
          </a:p>
          <a:p>
            <a:pPr indent="-165100" lvl="1" marL="622300" marR="0" rtl="0" algn="l">
              <a:spcBef>
                <a:spcPts val="0"/>
              </a:spcBef>
              <a:spcAft>
                <a:spcPts val="0"/>
              </a:spcAft>
              <a:buClr>
                <a:schemeClr val="dk1"/>
              </a:buClr>
              <a:buSzPts val="1600"/>
              <a:buFont typeface="Calibri"/>
              <a:buNone/>
            </a:pPr>
            <a:r>
              <a:t/>
            </a:r>
            <a:endParaRPr b="0" i="0" sz="1600" u="none" cap="none" strike="noStrike">
              <a:solidFill>
                <a:srgbClr val="262626"/>
              </a:solidFill>
              <a:latin typeface="Calibri"/>
              <a:ea typeface="Calibri"/>
              <a:cs typeface="Calibri"/>
              <a:sym typeface="Calibri"/>
            </a:endParaRPr>
          </a:p>
          <a:p>
            <a:pPr indent="-266700" lvl="1" marL="622300" marR="0" rtl="0" algn="l">
              <a:spcBef>
                <a:spcPts val="0"/>
              </a:spcBef>
              <a:spcAft>
                <a:spcPts val="0"/>
              </a:spcAft>
              <a:buClr>
                <a:srgbClr val="7030A0"/>
              </a:buClr>
              <a:buSzPts val="1600"/>
              <a:buFont typeface="Calibri"/>
              <a:buAutoNum type="alphaLcPeriod"/>
            </a:pPr>
            <a:r>
              <a:rPr b="1" i="0" lang="es-PE" sz="1600" u="none" cap="none" strike="noStrike">
                <a:solidFill>
                  <a:srgbClr val="7030A0"/>
                </a:solidFill>
                <a:latin typeface="Calibri"/>
                <a:ea typeface="Calibri"/>
                <a:cs typeface="Calibri"/>
                <a:sym typeface="Calibri"/>
              </a:rPr>
              <a:t>ALL:</a:t>
            </a:r>
            <a:r>
              <a:rPr b="0" i="0" lang="es-PE" sz="1600" u="none" cap="none" strike="noStrike">
                <a:solidFill>
                  <a:srgbClr val="262626"/>
                </a:solidFill>
                <a:latin typeface="Calibri"/>
                <a:ea typeface="Calibri"/>
                <a:cs typeface="Calibri"/>
                <a:sym typeface="Calibri"/>
              </a:rPr>
              <a:t> se utiliza para comparar un valor con una lista de valores y devuelve verdadero si todos los valores coinciden. </a:t>
            </a:r>
            <a:endParaRPr/>
          </a:p>
        </p:txBody>
      </p:sp>
      <p:sp>
        <p:nvSpPr>
          <p:cNvPr id="95" name="Google Shape;95;p8"/>
          <p:cNvSpPr/>
          <p:nvPr/>
        </p:nvSpPr>
        <p:spPr>
          <a:xfrm>
            <a:off x="407875" y="320830"/>
            <a:ext cx="80960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a:t>
            </a:r>
            <a:endParaRPr/>
          </a:p>
        </p:txBody>
      </p:sp>
      <p:sp>
        <p:nvSpPr>
          <p:cNvPr id="96" name="Google Shape;96;p8"/>
          <p:cNvSpPr txBox="1"/>
          <p:nvPr/>
        </p:nvSpPr>
        <p:spPr>
          <a:xfrm>
            <a:off x="1066500" y="4110450"/>
            <a:ext cx="7609200" cy="692700"/>
          </a:xfrm>
          <a:prstGeom prst="rect">
            <a:avLst/>
          </a:prstGeom>
          <a:solidFill>
            <a:srgbClr val="DAE5F1"/>
          </a:solidFill>
          <a:ln>
            <a:noFill/>
          </a:ln>
        </p:spPr>
        <p:txBody>
          <a:bodyPr anchorCtr="0" anchor="t" bIns="0" lIns="0" spcFirstLastPara="1" rIns="0" wrap="square" tIns="0">
            <a:spAutoFit/>
          </a:bodyPr>
          <a:lstStyle/>
          <a:p>
            <a:pPr indent="0" lvl="1" marL="0" marR="0" rtl="0" algn="l">
              <a:spcBef>
                <a:spcPts val="0"/>
              </a:spcBef>
              <a:spcAft>
                <a:spcPts val="0"/>
              </a:spcAft>
              <a:buNone/>
            </a:pPr>
            <a:r>
              <a:rPr b="1" i="0" lang="es-PE" sz="1500" u="none" cap="none" strike="noStrike">
                <a:solidFill>
                  <a:srgbClr val="262626"/>
                </a:solidFill>
                <a:latin typeface="Calibri"/>
                <a:ea typeface="Calibri"/>
                <a:cs typeface="Calibri"/>
                <a:sym typeface="Calibri"/>
              </a:rPr>
              <a:t>NOTA: </a:t>
            </a:r>
            <a:r>
              <a:rPr b="0" i="0" lang="es-PE" sz="1500" u="none" cap="none" strike="noStrike">
                <a:solidFill>
                  <a:srgbClr val="262626"/>
                </a:solidFill>
                <a:latin typeface="Calibri"/>
                <a:ea typeface="Calibri"/>
                <a:cs typeface="Calibri"/>
                <a:sym typeface="Calibri"/>
              </a:rPr>
              <a:t>tanto </a:t>
            </a:r>
            <a:r>
              <a:rPr b="1" i="0" lang="es-PE" sz="1500" u="none" cap="none" strike="noStrike">
                <a:solidFill>
                  <a:srgbClr val="7030A0"/>
                </a:solidFill>
                <a:latin typeface="Calibri"/>
                <a:ea typeface="Calibri"/>
                <a:cs typeface="Calibri"/>
                <a:sym typeface="Calibri"/>
              </a:rPr>
              <a:t>ANY</a:t>
            </a:r>
            <a:r>
              <a:rPr b="0" i="0" lang="es-PE" sz="1500" u="none" cap="none" strike="noStrike">
                <a:solidFill>
                  <a:srgbClr val="262626"/>
                </a:solidFill>
                <a:latin typeface="Calibri"/>
                <a:ea typeface="Calibri"/>
                <a:cs typeface="Calibri"/>
                <a:sym typeface="Calibri"/>
              </a:rPr>
              <a:t> como </a:t>
            </a:r>
            <a:r>
              <a:rPr b="1" i="0" lang="es-PE" sz="1500" u="none" cap="none" strike="noStrike">
                <a:solidFill>
                  <a:srgbClr val="7030A0"/>
                </a:solidFill>
                <a:latin typeface="Calibri"/>
                <a:ea typeface="Calibri"/>
                <a:cs typeface="Calibri"/>
                <a:sym typeface="Calibri"/>
              </a:rPr>
              <a:t>SOME</a:t>
            </a:r>
            <a:r>
              <a:rPr b="0" i="0" lang="es-PE" sz="1500" u="none" cap="none" strike="noStrike">
                <a:solidFill>
                  <a:srgbClr val="262626"/>
                </a:solidFill>
                <a:latin typeface="Calibri"/>
                <a:ea typeface="Calibri"/>
                <a:cs typeface="Calibri"/>
                <a:sym typeface="Calibri"/>
              </a:rPr>
              <a:t> funcionan de la misma manera y producen los mismos resultados. Por lo tanto, es común ver que SOME se utiliza en lugar de ANY, simplemente por preferencia o estilo de programación.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nvSpPr>
        <p:spPr>
          <a:xfrm>
            <a:off x="670189" y="1441933"/>
            <a:ext cx="7675789" cy="2462213"/>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366092"/>
              </a:buClr>
              <a:buSzPts val="1600"/>
              <a:buFont typeface="Calibri"/>
              <a:buAutoNum type="arabicPeriod" startAt="7"/>
            </a:pPr>
            <a:r>
              <a:rPr b="1" lang="es-PE" sz="1600">
                <a:solidFill>
                  <a:srgbClr val="366092"/>
                </a:solidFill>
                <a:latin typeface="Calibri"/>
                <a:ea typeface="Calibri"/>
                <a:cs typeface="Calibri"/>
                <a:sym typeface="Calibri"/>
              </a:rPr>
              <a:t>Subconsultas de varias filas o correlacionadas con IS [NOT] DISTINCT FROM</a:t>
            </a:r>
            <a:endParaRPr b="1" sz="1600">
              <a:solidFill>
                <a:srgbClr val="366092"/>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subconsulta se conoce como “</a:t>
            </a:r>
            <a:r>
              <a:rPr b="0" i="1" lang="es-PE" sz="1600" u="none" cap="none" strike="noStrike">
                <a:solidFill>
                  <a:srgbClr val="262626"/>
                </a:solidFill>
                <a:latin typeface="Calibri"/>
                <a:ea typeface="Calibri"/>
                <a:cs typeface="Calibri"/>
                <a:sym typeface="Calibri"/>
              </a:rPr>
              <a:t>subconsulta de comparación de nulos</a:t>
            </a:r>
            <a:r>
              <a:rPr b="0" i="0" lang="es-PE" sz="1600" u="none" cap="none" strike="noStrike">
                <a:solidFill>
                  <a:srgbClr val="262626"/>
                </a:solidFill>
                <a:latin typeface="Calibri"/>
                <a:ea typeface="Calibri"/>
                <a:cs typeface="Calibri"/>
                <a:sym typeface="Calibri"/>
              </a:rPr>
              <a:t>” o “</a:t>
            </a:r>
            <a:r>
              <a:rPr b="0" i="1" lang="es-PE" sz="1600" u="none" cap="none" strike="noStrike">
                <a:solidFill>
                  <a:srgbClr val="262626"/>
                </a:solidFill>
                <a:latin typeface="Calibri"/>
                <a:ea typeface="Calibri"/>
                <a:cs typeface="Calibri"/>
                <a:sym typeface="Calibri"/>
              </a:rPr>
              <a:t>subconsulta de comparación de valores nulos”</a:t>
            </a:r>
            <a:r>
              <a:rPr b="0" i="0" lang="es-PE" sz="1600" u="none" cap="none" strike="noStrike">
                <a:solidFill>
                  <a:srgbClr val="262626"/>
                </a:solidFill>
                <a:latin typeface="Calibri"/>
                <a:ea typeface="Calibri"/>
                <a:cs typeface="Calibri"/>
                <a:sym typeface="Calibri"/>
              </a:rPr>
              <a:t> y se utiliza para comparar valores nulos.</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caso de omitir el </a:t>
            </a:r>
            <a:r>
              <a:rPr b="1" i="0" lang="es-PE" sz="1600" u="none" cap="none" strike="noStrike">
                <a:solidFill>
                  <a:srgbClr val="262626"/>
                </a:solidFill>
                <a:latin typeface="Calibri"/>
                <a:ea typeface="Calibri"/>
                <a:cs typeface="Calibri"/>
                <a:sym typeface="Calibri"/>
              </a:rPr>
              <a:t>NOT</a:t>
            </a:r>
            <a:r>
              <a:rPr b="0" i="0" lang="es-PE" sz="1600" u="none" cap="none" strike="noStrike">
                <a:solidFill>
                  <a:srgbClr val="262626"/>
                </a:solidFill>
                <a:latin typeface="Calibri"/>
                <a:ea typeface="Calibri"/>
                <a:cs typeface="Calibri"/>
                <a:sym typeface="Calibri"/>
              </a:rPr>
              <a:t>, la consulta devuelve los registros en los que los valores comparados no son iguales y no son nulos. </a:t>
            </a:r>
            <a:endParaRPr/>
          </a:p>
          <a:p>
            <a:pPr indent="-184150" lvl="1" marL="641350" marR="0" rtl="0" algn="l">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1" marL="641350" marR="0" rtl="0" algn="l">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decir, la consulta retorna todos los registros en los que los valores comparados son diferentes, incluyendo aquellos donde al menos uno de ellos es nulo.</a:t>
            </a:r>
            <a:endParaRPr/>
          </a:p>
        </p:txBody>
      </p:sp>
      <p:sp>
        <p:nvSpPr>
          <p:cNvPr id="103" name="Google Shape;103;p9"/>
          <p:cNvSpPr/>
          <p:nvPr/>
        </p:nvSpPr>
        <p:spPr>
          <a:xfrm>
            <a:off x="407875" y="320830"/>
            <a:ext cx="80960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a:t>
            </a:r>
            <a:endParaRPr/>
          </a:p>
        </p:txBody>
      </p:sp>
      <p:sp>
        <p:nvSpPr>
          <p:cNvPr id="104" name="Google Shape;104;p9"/>
          <p:cNvSpPr txBox="1"/>
          <p:nvPr/>
        </p:nvSpPr>
        <p:spPr>
          <a:xfrm>
            <a:off x="880779" y="4055752"/>
            <a:ext cx="7675789" cy="692497"/>
          </a:xfrm>
          <a:prstGeom prst="rect">
            <a:avLst/>
          </a:prstGeom>
          <a:solidFill>
            <a:srgbClr val="DAE5F1"/>
          </a:solidFill>
          <a:ln>
            <a:noFill/>
          </a:ln>
        </p:spPr>
        <p:txBody>
          <a:bodyPr anchorCtr="0" anchor="t" bIns="0" lIns="0" spcFirstLastPara="1" rIns="0" wrap="square" tIns="0">
            <a:spAutoFit/>
          </a:bodyPr>
          <a:lstStyle/>
          <a:p>
            <a:pPr indent="0" lvl="1" marL="0" marR="0" rtl="0" algn="l">
              <a:spcBef>
                <a:spcPts val="0"/>
              </a:spcBef>
              <a:spcAft>
                <a:spcPts val="0"/>
              </a:spcAft>
              <a:buNone/>
            </a:pPr>
            <a:r>
              <a:rPr b="1" i="0" lang="es-PE" sz="1500" u="none" cap="none" strike="noStrike">
                <a:solidFill>
                  <a:srgbClr val="262626"/>
                </a:solidFill>
                <a:latin typeface="Calibri"/>
                <a:ea typeface="Calibri"/>
                <a:cs typeface="Calibri"/>
                <a:sym typeface="Calibri"/>
              </a:rPr>
              <a:t>NOTA: </a:t>
            </a:r>
            <a:r>
              <a:rPr b="0" i="0" lang="es-PE" sz="1500" u="none" cap="none" strike="noStrike">
                <a:solidFill>
                  <a:schemeClr val="dk1"/>
                </a:solidFill>
                <a:latin typeface="Calibri"/>
                <a:ea typeface="Calibri"/>
                <a:cs typeface="Calibri"/>
                <a:sym typeface="Calibri"/>
              </a:rPr>
              <a:t>la diferencia entre </a:t>
            </a:r>
            <a:r>
              <a:rPr b="1" i="0" lang="es-PE" sz="1500" u="none" cap="none" strike="noStrike">
                <a:solidFill>
                  <a:srgbClr val="7030A0"/>
                </a:solidFill>
                <a:latin typeface="Calibri"/>
                <a:ea typeface="Calibri"/>
                <a:cs typeface="Calibri"/>
                <a:sym typeface="Calibri"/>
              </a:rPr>
              <a:t>IS DISTINCT FROM </a:t>
            </a:r>
            <a:r>
              <a:rPr b="0" i="0" lang="es-PE" sz="1500" u="none" cap="none" strike="noStrike">
                <a:solidFill>
                  <a:schemeClr val="dk1"/>
                </a:solidFill>
                <a:latin typeface="Calibri"/>
                <a:ea typeface="Calibri"/>
                <a:cs typeface="Calibri"/>
                <a:sym typeface="Calibri"/>
              </a:rPr>
              <a:t>e </a:t>
            </a:r>
            <a:r>
              <a:rPr b="1" i="0" lang="es-PE" sz="1500" u="none" cap="none" strike="noStrike">
                <a:solidFill>
                  <a:srgbClr val="7030A0"/>
                </a:solidFill>
                <a:latin typeface="Calibri"/>
                <a:ea typeface="Calibri"/>
                <a:cs typeface="Calibri"/>
                <a:sym typeface="Calibri"/>
              </a:rPr>
              <a:t>IS NOT DISTINCT FROM </a:t>
            </a:r>
            <a:r>
              <a:rPr b="0" i="0" lang="es-PE" sz="1500" u="none" cap="none" strike="noStrike">
                <a:solidFill>
                  <a:schemeClr val="dk1"/>
                </a:solidFill>
                <a:latin typeface="Calibri"/>
                <a:ea typeface="Calibri"/>
                <a:cs typeface="Calibri"/>
                <a:sym typeface="Calibri"/>
              </a:rPr>
              <a:t>es que la primera solo devuelve registros donde los valores comparados son diferentes y no son nulos; mientras que la segunda, devuelve registros donde los valores comparados son iguales y ambos son nulos.</a:t>
            </a:r>
            <a:endParaRPr b="0" i="0" sz="1500" u="none" cap="none" strike="noStrike">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