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56" roundtripDataSignature="AMtx7miS1EpsKhHeCyLerCZZ+wa7gXt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1" name="Google Shape;111;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0" name="Google Shape;120;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0" name="Google Shape;130;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9" name="Google Shape;139;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9" name="Google Shape;149;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9" name="Google Shape;159;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8" name="Google Shape;168;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7" name="Google Shape;177;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7" name="Google Shape;187;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7" name="Google Shape;197;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7" name="Google Shape;207;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8" name="Google Shape;218;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8" name="Google Shape;228;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7" name="Google Shape;237;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47" name="Google Shape;247;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7" name="Google Shape;257;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4" name="Google Shape;274;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1" name="Google Shape;281;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1" name="Google Shape;291;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0" name="Google Shape;300;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6" name="Google Shape;316;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25" name="Google Shape;325;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34" name="Google Shape;334;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43" name="Google Shape;343;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52" name="Google Shape;352;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61" name="Google Shape;361;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71" name="Google Shape;371;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0" name="Google Shape;380;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9" name="Google Shape;389;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99" name="Google Shape;399;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Arial"/>
              <a:ea typeface="Arial"/>
              <a:cs typeface="Arial"/>
              <a:sym typeface="Arial"/>
            </a:endParaRPr>
          </a:p>
        </p:txBody>
      </p:sp>
      <p:sp>
        <p:nvSpPr>
          <p:cNvPr id="409" name="Google Shape;409;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16" name="Google Shape;416;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23" name="Google Shape;423;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30" name="Google Shape;430;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37" name="Google Shape;437;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44" name="Google Shape;444;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51" name="Google Shape;451;p4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4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58" name="Google Shape;458;p4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4" name="Google Shape;64;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5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465" name="Google Shape;465;p5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3" name="Google Shape;73;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3" name="Google Shape;83;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1" name="Google Shape;91;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1" name="Google Shape;101;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1"/>
          <p:cNvGrpSpPr/>
          <p:nvPr/>
        </p:nvGrpSpPr>
        <p:grpSpPr>
          <a:xfrm>
            <a:off x="944054" y="5369051"/>
            <a:ext cx="7804380" cy="215444"/>
            <a:chOff x="944054" y="5369051"/>
            <a:chExt cx="7804380" cy="215444"/>
          </a:xfrm>
        </p:grpSpPr>
        <p:sp>
          <p:nvSpPr>
            <p:cNvPr id="11" name="Google Shape;11;p51"/>
            <p:cNvSpPr txBox="1"/>
            <p:nvPr/>
          </p:nvSpPr>
          <p:spPr>
            <a:xfrm>
              <a:off x="944054" y="5369051"/>
              <a:ext cx="276870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05</a:t>
              </a:r>
              <a:endParaRPr b="0" i="0" sz="800" u="none" cap="none" strike="noStrike">
                <a:solidFill>
                  <a:srgbClr val="7F7F7F"/>
                </a:solidFill>
                <a:latin typeface="Calibri"/>
                <a:ea typeface="Calibri"/>
                <a:cs typeface="Calibri"/>
                <a:sym typeface="Calibri"/>
              </a:endParaRPr>
            </a:p>
          </p:txBody>
        </p:sp>
        <p:sp>
          <p:nvSpPr>
            <p:cNvPr id="12" name="Google Shape;12;p51"/>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51"/>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05</a:t>
            </a:r>
            <a:endParaRPr/>
          </a:p>
        </p:txBody>
      </p:sp>
      <p:sp>
        <p:nvSpPr>
          <p:cNvPr id="31" name="Google Shape;31;p1"/>
          <p:cNvSpPr txBox="1"/>
          <p:nvPr/>
        </p:nvSpPr>
        <p:spPr>
          <a:xfrm>
            <a:off x="3175138" y="1667153"/>
            <a:ext cx="5461785" cy="93993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400">
                <a:solidFill>
                  <a:srgbClr val="FFFFFF"/>
                </a:solidFill>
                <a:latin typeface="Calibri"/>
                <a:ea typeface="Calibri"/>
                <a:cs typeface="Calibri"/>
                <a:sym typeface="Calibri"/>
              </a:rPr>
              <a:t>SENTENCIAS DE MANTENIMIENTO DE DATOS</a:t>
            </a:r>
            <a:endParaRPr/>
          </a:p>
        </p:txBody>
      </p:sp>
      <p:sp>
        <p:nvSpPr>
          <p:cNvPr id="32" name="Google Shape;32;p1"/>
          <p:cNvSpPr txBox="1"/>
          <p:nvPr/>
        </p:nvSpPr>
        <p:spPr>
          <a:xfrm>
            <a:off x="3175137" y="3032326"/>
            <a:ext cx="4697015" cy="1626279"/>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Implementación del mantenimiento de datos</a:t>
            </a:r>
            <a:endParaRPr/>
          </a:p>
          <a:p>
            <a:pPr indent="-342900" lvl="1" marL="800100" marR="0" rtl="0" algn="l">
              <a:lnSpc>
                <a:spcPct val="120000"/>
              </a:lnSpc>
              <a:spcBef>
                <a:spcPts val="0"/>
              </a:spcBef>
              <a:spcAft>
                <a:spcPts val="0"/>
              </a:spcAft>
              <a:buClr>
                <a:srgbClr val="FFFFFF"/>
              </a:buClr>
              <a:buSzPts val="1120"/>
              <a:buFont typeface="Calibri"/>
              <a:buAutoNum type="arabicPeriod"/>
            </a:pPr>
            <a:r>
              <a:rPr b="0" i="0" lang="es-PE" sz="1400" u="none" cap="none" strike="noStrike">
                <a:solidFill>
                  <a:srgbClr val="FFFFFF"/>
                </a:solidFill>
                <a:latin typeface="Calibri"/>
                <a:ea typeface="Calibri"/>
                <a:cs typeface="Calibri"/>
                <a:sym typeface="Calibri"/>
              </a:rPr>
              <a:t>INSERT</a:t>
            </a:r>
            <a:endParaRPr/>
          </a:p>
          <a:p>
            <a:pPr indent="-342900" lvl="1" marL="800100" marR="0" rtl="0" algn="l">
              <a:lnSpc>
                <a:spcPct val="120000"/>
              </a:lnSpc>
              <a:spcBef>
                <a:spcPts val="0"/>
              </a:spcBef>
              <a:spcAft>
                <a:spcPts val="0"/>
              </a:spcAft>
              <a:buClr>
                <a:srgbClr val="FFFFFF"/>
              </a:buClr>
              <a:buSzPts val="1120"/>
              <a:buFont typeface="Calibri"/>
              <a:buAutoNum type="arabicPeriod"/>
            </a:pPr>
            <a:r>
              <a:rPr b="0" i="0" lang="es-PE" sz="1400" u="none" cap="none" strike="noStrike">
                <a:solidFill>
                  <a:srgbClr val="FFFFFF"/>
                </a:solidFill>
                <a:latin typeface="Calibri"/>
                <a:ea typeface="Calibri"/>
                <a:cs typeface="Calibri"/>
                <a:sym typeface="Calibri"/>
              </a:rPr>
              <a:t>UPDATE</a:t>
            </a:r>
            <a:endParaRPr/>
          </a:p>
          <a:p>
            <a:pPr indent="-342900" lvl="1" marL="800100" marR="0" rtl="0" algn="l">
              <a:lnSpc>
                <a:spcPct val="120000"/>
              </a:lnSpc>
              <a:spcBef>
                <a:spcPts val="0"/>
              </a:spcBef>
              <a:spcAft>
                <a:spcPts val="0"/>
              </a:spcAft>
              <a:buClr>
                <a:srgbClr val="FFFFFF"/>
              </a:buClr>
              <a:buSzPts val="1120"/>
              <a:buFont typeface="Calibri"/>
              <a:buAutoNum type="arabicPeriod"/>
            </a:pPr>
            <a:r>
              <a:rPr b="0" i="0" lang="es-PE" sz="1400" u="none" cap="none" strike="noStrike">
                <a:solidFill>
                  <a:srgbClr val="FFFFFF"/>
                </a:solidFill>
                <a:latin typeface="Calibri"/>
                <a:ea typeface="Calibri"/>
                <a:cs typeface="Calibri"/>
                <a:sym typeface="Calibri"/>
              </a:rPr>
              <a:t>DELETE</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Inserción de registros desde la sentencia SELECT</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Importación de tablas desde otra base de datos</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0" y="2574693"/>
            <a:ext cx="4026009"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Manipulación de datos, uso de vistas e índices – UA2</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nvSpPr>
        <p:spPr>
          <a:xfrm>
            <a:off x="1279962" y="3872127"/>
            <a:ext cx="658407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Omitir el campo “Region” y proporcionar los valores solo para los otros campos.</a:t>
            </a:r>
            <a:endParaRPr/>
          </a:p>
          <a:p>
            <a:pPr indent="0" lvl="0" marL="0" marR="0" rtl="0" algn="l">
              <a:spcBef>
                <a:spcPts val="0"/>
              </a:spcBef>
              <a:spcAft>
                <a:spcPts val="0"/>
              </a:spcAft>
              <a:buNone/>
            </a:pPr>
            <a:r>
              <a:t/>
            </a:r>
            <a:endParaRPr sz="1200">
              <a:solidFill>
                <a:srgbClr val="1F85A6"/>
              </a:solidFill>
              <a:latin typeface="Calibri"/>
              <a:ea typeface="Calibri"/>
              <a:cs typeface="Calibri"/>
              <a:sym typeface="Calibri"/>
            </a:endParaRPr>
          </a:p>
          <a:p>
            <a:pPr indent="0" lvl="0" marL="0" marR="0" rtl="0" algn="l">
              <a:spcBef>
                <a:spcPts val="0"/>
              </a:spcBef>
              <a:spcAft>
                <a:spcPts val="0"/>
              </a:spcAft>
              <a:buNone/>
            </a:pPr>
            <a:r>
              <a:rPr b="1" lang="es-PE" sz="1400">
                <a:solidFill>
                  <a:srgbClr val="953734"/>
                </a:solidFill>
                <a:latin typeface="Calibri"/>
                <a:ea typeface="Calibri"/>
                <a:cs typeface="Calibri"/>
                <a:sym typeface="Calibri"/>
              </a:rPr>
              <a:t>Nota: </a:t>
            </a:r>
            <a:r>
              <a:rPr lang="es-PE" sz="1400">
                <a:solidFill>
                  <a:srgbClr val="953734"/>
                </a:solidFill>
                <a:latin typeface="Calibri"/>
                <a:ea typeface="Calibri"/>
                <a:cs typeface="Calibri"/>
                <a:sym typeface="Calibri"/>
              </a:rPr>
              <a:t>si un campo en una tabla tiene un valor predeterminado definido (DEFAULT), se puede insertar un registro sin proporcionar un valor para ese campo.</a:t>
            </a:r>
            <a:endParaRPr/>
          </a:p>
        </p:txBody>
      </p:sp>
      <p:sp>
        <p:nvSpPr>
          <p:cNvPr id="114" name="Google Shape;114;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115" name="Google Shape;115;p10"/>
          <p:cNvSpPr txBox="1"/>
          <p:nvPr/>
        </p:nvSpPr>
        <p:spPr>
          <a:xfrm>
            <a:off x="1279962" y="1205469"/>
            <a:ext cx="5776794"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con valores predeterminados</a:t>
            </a:r>
            <a:endParaRPr/>
          </a:p>
        </p:txBody>
      </p:sp>
      <p:sp>
        <p:nvSpPr>
          <p:cNvPr id="116" name="Google Shape;116;p10"/>
          <p:cNvSpPr txBox="1"/>
          <p:nvPr/>
        </p:nvSpPr>
        <p:spPr>
          <a:xfrm>
            <a:off x="1279962" y="1601904"/>
            <a:ext cx="6584076"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INSERT INTO </a:t>
            </a:r>
            <a:r>
              <a:rPr b="1" lang="es-PE" sz="1400">
                <a:solidFill>
                  <a:schemeClr val="dk1"/>
                </a:solidFill>
                <a:latin typeface="Courier New"/>
                <a:ea typeface="Courier New"/>
                <a:cs typeface="Courier New"/>
                <a:sym typeface="Courier New"/>
              </a:rPr>
              <a:t>Customers </a:t>
            </a:r>
            <a:r>
              <a:rPr lang="es-PE" sz="1400">
                <a:solidFill>
                  <a:schemeClr val="dk1"/>
                </a:solidFill>
                <a:latin typeface="Courier New"/>
                <a:ea typeface="Courier New"/>
                <a:cs typeface="Courier New"/>
                <a:sym typeface="Courier New"/>
              </a:rPr>
              <a:t>(CustomerID, CompanyName, ContactName,</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ContactTitle, Address, City,</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PostalCode, Country, Phone,</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Fax)</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VALUES </a:t>
            </a:r>
            <a:r>
              <a:rPr lang="es-PE" sz="1400">
                <a:solidFill>
                  <a:schemeClr val="dk1"/>
                </a:solidFill>
                <a:latin typeface="Courier New"/>
                <a:ea typeface="Courier New"/>
                <a:cs typeface="Courier New"/>
                <a:sym typeface="Courier New"/>
              </a:rPr>
              <a:t>('FGHIJ', 'Otra Empresa', 'Ana Gómez’,</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'Gerente', 'Calle 456', 'Guadalajara’,</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'45678', 'México', '555-9876’,</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'555-8765');</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123" name="Google Shape;123;p11"/>
          <p:cNvGrpSpPr/>
          <p:nvPr/>
        </p:nvGrpSpPr>
        <p:grpSpPr>
          <a:xfrm>
            <a:off x="675685" y="1184816"/>
            <a:ext cx="7792630" cy="3763443"/>
            <a:chOff x="675685" y="938595"/>
            <a:chExt cx="7792630" cy="3763443"/>
          </a:xfrm>
        </p:grpSpPr>
        <p:sp>
          <p:nvSpPr>
            <p:cNvPr id="124" name="Google Shape;124;p11"/>
            <p:cNvSpPr txBox="1"/>
            <p:nvPr/>
          </p:nvSpPr>
          <p:spPr>
            <a:xfrm>
              <a:off x="675685" y="4117263"/>
              <a:ext cx="779263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a:t>
              </a:r>
              <a:r>
                <a:rPr lang="es-PE" sz="1600">
                  <a:solidFill>
                    <a:srgbClr val="1F85A6"/>
                  </a:solidFill>
                  <a:latin typeface="Calibri"/>
                  <a:ea typeface="Calibri"/>
                  <a:cs typeface="Calibri"/>
                  <a:sym typeface="Calibri"/>
                </a:rPr>
                <a:t> insertar varios registros en una tabla utilizando una sola sentencia INSERT, separando cada conjunto de valores con comas.</a:t>
              </a:r>
              <a:endParaRPr/>
            </a:p>
          </p:txBody>
        </p:sp>
        <p:sp>
          <p:nvSpPr>
            <p:cNvPr id="125" name="Google Shape;125;p11"/>
            <p:cNvSpPr txBox="1"/>
            <p:nvPr/>
          </p:nvSpPr>
          <p:spPr>
            <a:xfrm>
              <a:off x="675686" y="938595"/>
              <a:ext cx="6564700"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con múltiples registros</a:t>
              </a:r>
              <a:endParaRPr/>
            </a:p>
          </p:txBody>
        </p:sp>
        <p:sp>
          <p:nvSpPr>
            <p:cNvPr id="126" name="Google Shape;126;p11"/>
            <p:cNvSpPr txBox="1"/>
            <p:nvPr/>
          </p:nvSpPr>
          <p:spPr>
            <a:xfrm>
              <a:off x="675685" y="1254941"/>
              <a:ext cx="7792630" cy="286232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INSERT INTO </a:t>
              </a:r>
              <a:r>
                <a:rPr b="1" lang="es-PE" sz="1200">
                  <a:solidFill>
                    <a:schemeClr val="dk1"/>
                  </a:solidFill>
                  <a:latin typeface="Courier New"/>
                  <a:ea typeface="Courier New"/>
                  <a:cs typeface="Courier New"/>
                  <a:sym typeface="Courier New"/>
                </a:rPr>
                <a:t>Employees</a:t>
              </a:r>
              <a:r>
                <a:rPr b="1" lang="es-PE" sz="1200">
                  <a:solidFill>
                    <a:srgbClr val="7030A0"/>
                  </a:solidFill>
                  <a:latin typeface="Courier New"/>
                  <a:ea typeface="Courier New"/>
                  <a:cs typeface="Courier New"/>
                  <a:sym typeface="Courier New"/>
                </a:rPr>
                <a:t> </a:t>
              </a:r>
              <a:r>
                <a:rPr lang="es-PE" sz="1200">
                  <a:solidFill>
                    <a:schemeClr val="dk1"/>
                  </a:solidFill>
                  <a:latin typeface="Courier New"/>
                  <a:ea typeface="Courier New"/>
                  <a:cs typeface="Courier New"/>
                  <a:sym typeface="Courier New"/>
                </a:rPr>
                <a:t>(LastName, FirstName, Title, TitleOfCourtesy, BirthDate,</a:t>
              </a:r>
              <a:endParaRPr/>
            </a:p>
            <a:p>
              <a:pPr indent="0" lvl="0" marL="0" marR="0" rtl="0" algn="l">
                <a:spcBef>
                  <a:spcPts val="0"/>
                </a:spcBef>
                <a:spcAft>
                  <a:spcPts val="0"/>
                </a:spcAft>
                <a:buNone/>
              </a:pPr>
              <a:r>
                <a:rPr lang="es-PE" sz="1200">
                  <a:solidFill>
                    <a:schemeClr val="dk1"/>
                  </a:solidFill>
                  <a:latin typeface="Courier New"/>
                  <a:ea typeface="Courier New"/>
                  <a:cs typeface="Courier New"/>
                  <a:sym typeface="Courier New"/>
                </a:rPr>
                <a:t>                       HireDate, Address, City, Region, PostalCode,</a:t>
              </a:r>
              <a:endParaRPr/>
            </a:p>
            <a:p>
              <a:pPr indent="0" lvl="0" marL="0" marR="0" rtl="0" algn="l">
                <a:spcBef>
                  <a:spcPts val="0"/>
                </a:spcBef>
                <a:spcAft>
                  <a:spcPts val="0"/>
                </a:spcAft>
                <a:buNone/>
              </a:pPr>
              <a:r>
                <a:rPr lang="es-PE" sz="1200">
                  <a:solidFill>
                    <a:schemeClr val="dk1"/>
                  </a:solidFill>
                  <a:latin typeface="Courier New"/>
                  <a:ea typeface="Courier New"/>
                  <a:cs typeface="Courier New"/>
                  <a:sym typeface="Courier New"/>
                </a:rPr>
                <a:t>                       Country, HomePhone, Extension, Notes, ReportsTo, PhotoPath)</a:t>
              </a:r>
              <a:endParaRPr/>
            </a:p>
            <a:p>
              <a:pPr indent="0" lvl="0" marL="0" marR="0" rtl="0" algn="l">
                <a:spcBef>
                  <a:spcPts val="0"/>
                </a:spcBef>
                <a:spcAft>
                  <a:spcPts val="0"/>
                </a:spcAft>
                <a:buNone/>
              </a:pPr>
              <a:r>
                <a:rPr b="1" lang="es-PE" sz="1200">
                  <a:solidFill>
                    <a:srgbClr val="7030A0"/>
                  </a:solidFill>
                  <a:latin typeface="Courier New"/>
                  <a:ea typeface="Courier New"/>
                  <a:cs typeface="Courier New"/>
                  <a:sym typeface="Courier New"/>
                </a:rPr>
                <a:t>     VALUES</a:t>
              </a:r>
              <a:endParaRPr/>
            </a:p>
            <a:p>
              <a:pPr indent="0" lvl="0" marL="0" marR="0" rtl="0" algn="l">
                <a:spcBef>
                  <a:spcPts val="0"/>
                </a:spcBef>
                <a:spcAft>
                  <a:spcPts val="0"/>
                </a:spcAft>
                <a:buNone/>
              </a:pPr>
              <a:r>
                <a:rPr lang="es-PE" sz="1200">
                  <a:solidFill>
                    <a:schemeClr val="dk1"/>
                  </a:solidFill>
                  <a:latin typeface="Courier New"/>
                  <a:ea typeface="Courier New"/>
                  <a:cs typeface="Courier New"/>
                  <a:sym typeface="Courier New"/>
                </a:rPr>
                <a:t>     ('Martínez', 'María', 'Vendedor', 'Sra.’, '1975-02-01’,</a:t>
              </a:r>
              <a:endParaRPr/>
            </a:p>
            <a:p>
              <a:pPr indent="0" lvl="0" marL="0" marR="0" rtl="0" algn="l">
                <a:spcBef>
                  <a:spcPts val="0"/>
                </a:spcBef>
                <a:spcAft>
                  <a:spcPts val="0"/>
                </a:spcAft>
                <a:buNone/>
              </a:pPr>
              <a:r>
                <a:rPr lang="es-PE" sz="1200">
                  <a:solidFill>
                    <a:schemeClr val="dk1"/>
                  </a:solidFill>
                  <a:latin typeface="Courier New"/>
                  <a:ea typeface="Courier New"/>
                  <a:cs typeface="Courier New"/>
                  <a:sym typeface="Courier New"/>
                </a:rPr>
                <a:t>      '2000-01-01', 'Calle 456', 'Monterrey’, 'Nuevo León', '45678’,</a:t>
              </a:r>
              <a:endParaRPr/>
            </a:p>
            <a:p>
              <a:pPr indent="0" lvl="0" marL="0" marR="0" rtl="0" algn="l">
                <a:spcBef>
                  <a:spcPts val="0"/>
                </a:spcBef>
                <a:spcAft>
                  <a:spcPts val="0"/>
                </a:spcAft>
                <a:buNone/>
              </a:pPr>
              <a:r>
                <a:rPr lang="es-PE" sz="1200">
                  <a:solidFill>
                    <a:schemeClr val="dk1"/>
                  </a:solidFill>
                  <a:latin typeface="Courier New"/>
                  <a:ea typeface="Courier New"/>
                  <a:cs typeface="Courier New"/>
                  <a:sym typeface="Courier New"/>
                </a:rPr>
                <a:t>      'México', '555-1234’, '234', NULL, 2, NULL),</a:t>
              </a:r>
              <a:endParaRPr/>
            </a:p>
            <a:p>
              <a:pPr indent="0" lvl="0" marL="0" marR="0" rtl="0" algn="l">
                <a:spcBef>
                  <a:spcPts val="0"/>
                </a:spcBef>
                <a:spcAft>
                  <a:spcPts val="0"/>
                </a:spcAft>
                <a:buNone/>
              </a:pPr>
              <a:r>
                <a:rPr b="1" lang="es-PE" sz="1200">
                  <a:solidFill>
                    <a:srgbClr val="C00000"/>
                  </a:solidFill>
                  <a:latin typeface="Courier New"/>
                  <a:ea typeface="Courier New"/>
                  <a:cs typeface="Courier New"/>
                  <a:sym typeface="Courier New"/>
                </a:rPr>
                <a:t>     </a:t>
              </a:r>
              <a:r>
                <a:rPr lang="es-PE" sz="1200">
                  <a:solidFill>
                    <a:srgbClr val="C00000"/>
                  </a:solidFill>
                  <a:latin typeface="Courier New"/>
                  <a:ea typeface="Courier New"/>
                  <a:cs typeface="Courier New"/>
                  <a:sym typeface="Courier New"/>
                </a:rPr>
                <a:t>('García', 'Pedro', 'Gerente', 'Sr.’, '1970-01-01’,</a:t>
              </a:r>
              <a:endParaRPr/>
            </a:p>
            <a:p>
              <a:pPr indent="0" lvl="0" marL="0" marR="0" rtl="0" algn="l">
                <a:spcBef>
                  <a:spcPts val="0"/>
                </a:spcBef>
                <a:spcAft>
                  <a:spcPts val="0"/>
                </a:spcAft>
                <a:buNone/>
              </a:pPr>
              <a:r>
                <a:rPr lang="es-PE" sz="1200">
                  <a:solidFill>
                    <a:srgbClr val="C00000"/>
                  </a:solidFill>
                  <a:latin typeface="Courier New"/>
                  <a:ea typeface="Courier New"/>
                  <a:cs typeface="Courier New"/>
                  <a:sym typeface="Courier New"/>
                </a:rPr>
                <a:t>      '1995-05-01', 'Calle 789', 'Ciudad Juárez’, 'Chihuahua', '78901’,</a:t>
              </a:r>
              <a:endParaRPr/>
            </a:p>
            <a:p>
              <a:pPr indent="0" lvl="0" marL="0" marR="0" rtl="0" algn="l">
                <a:spcBef>
                  <a:spcPts val="0"/>
                </a:spcBef>
                <a:spcAft>
                  <a:spcPts val="0"/>
                </a:spcAft>
                <a:buNone/>
              </a:pPr>
              <a:r>
                <a:rPr lang="es-PE" sz="1200">
                  <a:solidFill>
                    <a:srgbClr val="C00000"/>
                  </a:solidFill>
                  <a:latin typeface="Courier New"/>
                  <a:ea typeface="Courier New"/>
                  <a:cs typeface="Courier New"/>
                  <a:sym typeface="Courier New"/>
                </a:rPr>
                <a:t>      'México', '555-5555’, '123', NULL, NULL, NULL),</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s-PE" sz="1200">
                  <a:solidFill>
                    <a:srgbClr val="4F6128"/>
                  </a:solidFill>
                  <a:latin typeface="Courier New"/>
                  <a:ea typeface="Courier New"/>
                  <a:cs typeface="Courier New"/>
                  <a:sym typeface="Courier New"/>
                </a:rPr>
                <a:t>     ('Ramírez', 'José', 'Vendedor', 'Sr.’, '1980-03-01’, </a:t>
              </a:r>
              <a:endParaRPr/>
            </a:p>
            <a:p>
              <a:pPr indent="0" lvl="0" marL="0" marR="0" rtl="0" algn="l">
                <a:spcBef>
                  <a:spcPts val="0"/>
                </a:spcBef>
                <a:spcAft>
                  <a:spcPts val="0"/>
                </a:spcAft>
                <a:buNone/>
              </a:pPr>
              <a:r>
                <a:rPr lang="es-PE" sz="1200">
                  <a:solidFill>
                    <a:srgbClr val="4F6128"/>
                  </a:solidFill>
                  <a:latin typeface="Courier New"/>
                  <a:ea typeface="Courier New"/>
                  <a:cs typeface="Courier New"/>
                  <a:sym typeface="Courier New"/>
                </a:rPr>
                <a:t>      '2005-01-01', 'Calle 123', 'Tijuana’, 'Baja California', '12345’,</a:t>
              </a:r>
              <a:endParaRPr/>
            </a:p>
            <a:p>
              <a:pPr indent="0" lvl="0" marL="0" marR="0" rtl="0" algn="l">
                <a:spcBef>
                  <a:spcPts val="0"/>
                </a:spcBef>
                <a:spcAft>
                  <a:spcPts val="0"/>
                </a:spcAft>
                <a:buNone/>
              </a:pPr>
              <a:r>
                <a:rPr lang="es-PE" sz="1200">
                  <a:solidFill>
                    <a:srgbClr val="4F6128"/>
                  </a:solidFill>
                  <a:latin typeface="Courier New"/>
                  <a:ea typeface="Courier New"/>
                  <a:cs typeface="Courier New"/>
                  <a:sym typeface="Courier New"/>
                </a:rPr>
                <a:t>      'México', '555-9876’, '345', NULL, 2, NULL);</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nvSpPr>
        <p:spPr>
          <a:xfrm>
            <a:off x="2268455" y="3480677"/>
            <a:ext cx="465696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insertar un nuevo registro en la tabla “Orders” con el ID de cliente y la fecha de pedido obtenidos de la tabla “Customers”.</a:t>
            </a:r>
            <a:endParaRPr/>
          </a:p>
        </p:txBody>
      </p:sp>
      <p:sp>
        <p:nvSpPr>
          <p:cNvPr id="133" name="Google Shape;133;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134" name="Google Shape;134;p12"/>
          <p:cNvSpPr txBox="1"/>
          <p:nvPr/>
        </p:nvSpPr>
        <p:spPr>
          <a:xfrm>
            <a:off x="2243517" y="1815503"/>
            <a:ext cx="448000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con subconsulta</a:t>
            </a:r>
            <a:endParaRPr/>
          </a:p>
        </p:txBody>
      </p:sp>
      <p:sp>
        <p:nvSpPr>
          <p:cNvPr id="135" name="Google Shape;135;p12"/>
          <p:cNvSpPr txBox="1"/>
          <p:nvPr/>
        </p:nvSpPr>
        <p:spPr>
          <a:xfrm>
            <a:off x="2268450" y="2144849"/>
            <a:ext cx="4656900" cy="11697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INSERT INTO </a:t>
            </a:r>
            <a:r>
              <a:rPr b="1" lang="es-PE" sz="1400">
                <a:solidFill>
                  <a:schemeClr val="dk1"/>
                </a:solidFill>
                <a:latin typeface="Courier New"/>
                <a:ea typeface="Courier New"/>
                <a:cs typeface="Courier New"/>
                <a:sym typeface="Courier New"/>
              </a:rPr>
              <a:t>Orders</a:t>
            </a:r>
            <a:r>
              <a:rPr b="1" lang="es-PE" sz="1400">
                <a:solidFill>
                  <a:srgbClr val="7030A0"/>
                </a:solidFill>
                <a:latin typeface="Courier New"/>
                <a:ea typeface="Courier New"/>
                <a:cs typeface="Courier New"/>
                <a:sym typeface="Courier New"/>
              </a:rPr>
              <a:t> </a:t>
            </a:r>
            <a:r>
              <a:rPr lang="es-PE" sz="1400">
                <a:solidFill>
                  <a:schemeClr val="dk1"/>
                </a:solidFill>
                <a:latin typeface="Courier New"/>
                <a:ea typeface="Courier New"/>
                <a:cs typeface="Courier New"/>
                <a:sym typeface="Courier New"/>
              </a:rPr>
              <a:t>(CustomerID, OrderDate)</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r>
              <a:rPr lang="es-PE" sz="1400">
                <a:solidFill>
                  <a:schemeClr val="dk1"/>
                </a:solidFill>
                <a:latin typeface="Courier New"/>
                <a:ea typeface="Courier New"/>
                <a:cs typeface="Courier New"/>
                <a:sym typeface="Courier New"/>
              </a:rPr>
              <a:t>CustomerID, </a:t>
            </a:r>
            <a:r>
              <a:rPr b="1" lang="es-PE" sz="1400">
                <a:solidFill>
                  <a:srgbClr val="7030A0"/>
                </a:solidFill>
                <a:latin typeface="Courier New"/>
                <a:ea typeface="Courier New"/>
                <a:cs typeface="Courier New"/>
                <a:sym typeface="Courier New"/>
              </a:rPr>
              <a:t>GETDATE() </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CustomerID = 'ABCDE';</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142" name="Google Shape;142;p13"/>
          <p:cNvSpPr txBox="1"/>
          <p:nvPr/>
        </p:nvSpPr>
        <p:spPr>
          <a:xfrm>
            <a:off x="971779" y="1387434"/>
            <a:ext cx="7028136" cy="1862048"/>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a:t>
            </a:r>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Se utiliza para modificar los registros existentes de una tabla. En consecuencia, sus datos deben cumplir con las restricciones de integridad definidas en la tabla correspondiente.</a:t>
            </a:r>
            <a:endParaRPr/>
          </a:p>
          <a:p>
            <a:pPr indent="-190500" lvl="0" marL="297475" marR="0" rtl="0" algn="l">
              <a:spcBef>
                <a:spcPts val="0"/>
              </a:spcBef>
              <a:spcAft>
                <a:spcPts val="0"/>
              </a:spcAft>
              <a:buClr>
                <a:schemeClr val="dk1"/>
              </a:buClr>
              <a:buSzPts val="1500"/>
              <a:buFont typeface="Arial"/>
              <a:buNone/>
            </a:pPr>
            <a:r>
              <a:t/>
            </a:r>
            <a:endParaRPr sz="15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La cláusula </a:t>
            </a:r>
            <a:r>
              <a:rPr b="1" lang="es-PE" sz="1500">
                <a:solidFill>
                  <a:srgbClr val="7030A0"/>
                </a:solidFill>
                <a:latin typeface="Calibri"/>
                <a:ea typeface="Calibri"/>
                <a:cs typeface="Calibri"/>
                <a:sym typeface="Calibri"/>
              </a:rPr>
              <a:t>WHERE</a:t>
            </a:r>
            <a:r>
              <a:rPr lang="es-PE" sz="1500">
                <a:solidFill>
                  <a:srgbClr val="262626"/>
                </a:solidFill>
                <a:latin typeface="Calibri"/>
                <a:ea typeface="Calibri"/>
                <a:cs typeface="Calibri"/>
                <a:sym typeface="Calibri"/>
              </a:rPr>
              <a:t> puede ser opcional, pero si se omite, la sentencia </a:t>
            </a:r>
            <a:r>
              <a:rPr b="1" lang="es-PE" sz="1500">
                <a:solidFill>
                  <a:srgbClr val="7030A0"/>
                </a:solidFill>
                <a:latin typeface="Calibri"/>
                <a:ea typeface="Calibri"/>
                <a:cs typeface="Calibri"/>
                <a:sym typeface="Calibri"/>
              </a:rPr>
              <a:t>UPDATE</a:t>
            </a:r>
            <a:r>
              <a:rPr lang="es-PE" sz="1500">
                <a:solidFill>
                  <a:srgbClr val="262626"/>
                </a:solidFill>
                <a:latin typeface="Calibri"/>
                <a:ea typeface="Calibri"/>
                <a:cs typeface="Calibri"/>
                <a:sym typeface="Calibri"/>
              </a:rPr>
              <a:t> actualizará todos los registros de la tabla.</a:t>
            </a:r>
            <a:endParaRPr/>
          </a:p>
          <a:p>
            <a:pPr indent="-190500" lvl="0" marL="297475" marR="0" rtl="0" algn="l">
              <a:spcBef>
                <a:spcPts val="0"/>
              </a:spcBef>
              <a:spcAft>
                <a:spcPts val="0"/>
              </a:spcAft>
              <a:buClr>
                <a:schemeClr val="dk1"/>
              </a:buClr>
              <a:buSzPts val="1500"/>
              <a:buFont typeface="Arial"/>
              <a:buNone/>
            </a:pPr>
            <a:r>
              <a:t/>
            </a:r>
            <a:endParaRPr sz="15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Su sintaxis básica es la siguiente:</a:t>
            </a:r>
            <a:endParaRPr/>
          </a:p>
        </p:txBody>
      </p:sp>
      <p:grpSp>
        <p:nvGrpSpPr>
          <p:cNvPr id="143" name="Google Shape;143;p13"/>
          <p:cNvGrpSpPr/>
          <p:nvPr/>
        </p:nvGrpSpPr>
        <p:grpSpPr>
          <a:xfrm>
            <a:off x="2698565" y="3563437"/>
            <a:ext cx="5642172" cy="1660564"/>
            <a:chOff x="1122770" y="2488168"/>
            <a:chExt cx="5642172" cy="1660564"/>
          </a:xfrm>
        </p:grpSpPr>
        <p:sp>
          <p:nvSpPr>
            <p:cNvPr id="144" name="Google Shape;144;p13"/>
            <p:cNvSpPr txBox="1"/>
            <p:nvPr/>
          </p:nvSpPr>
          <p:spPr>
            <a:xfrm>
              <a:off x="1122770" y="2825132"/>
              <a:ext cx="5642100" cy="13236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UPDATE </a:t>
              </a:r>
              <a:r>
                <a:rPr lang="es-PE" sz="1600">
                  <a:solidFill>
                    <a:schemeClr val="dk1"/>
                  </a:solidFill>
                  <a:latin typeface="Courier New"/>
                  <a:ea typeface="Courier New"/>
                  <a:cs typeface="Courier New"/>
                  <a:sym typeface="Courier New"/>
                </a:rPr>
                <a:t>nombre_tabla </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SET </a:t>
              </a:r>
              <a:r>
                <a:rPr lang="es-PE" sz="1600">
                  <a:solidFill>
                    <a:schemeClr val="dk1"/>
                  </a:solidFill>
                  <a:latin typeface="Courier New"/>
                  <a:ea typeface="Courier New"/>
                  <a:cs typeface="Courier New"/>
                  <a:sym typeface="Courier New"/>
                </a:rPr>
                <a:t>campo1 = valor1, campo2 = valor2, ... </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WHERE </a:t>
              </a:r>
              <a:r>
                <a:rPr lang="es-PE" sz="1600">
                  <a:solidFill>
                    <a:schemeClr val="dk1"/>
                  </a:solidFill>
                  <a:latin typeface="Courier New"/>
                  <a:ea typeface="Courier New"/>
                  <a:cs typeface="Courier New"/>
                  <a:sym typeface="Courier New"/>
                </a:rPr>
                <a:t>condición;</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145" name="Google Shape;145;p13"/>
            <p:cNvSpPr txBox="1"/>
            <p:nvPr/>
          </p:nvSpPr>
          <p:spPr>
            <a:xfrm>
              <a:off x="1122770" y="2488168"/>
              <a:ext cx="5642172"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152" name="Google Shape;152;p14"/>
          <p:cNvGrpSpPr/>
          <p:nvPr/>
        </p:nvGrpSpPr>
        <p:grpSpPr>
          <a:xfrm>
            <a:off x="2161862" y="1752910"/>
            <a:ext cx="4953834" cy="2905491"/>
            <a:chOff x="2012233" y="1952415"/>
            <a:chExt cx="4953834" cy="2905491"/>
          </a:xfrm>
        </p:grpSpPr>
        <p:sp>
          <p:nvSpPr>
            <p:cNvPr id="153" name="Google Shape;153;p14"/>
            <p:cNvSpPr txBox="1"/>
            <p:nvPr/>
          </p:nvSpPr>
          <p:spPr>
            <a:xfrm>
              <a:off x="2012233" y="4026909"/>
              <a:ext cx="31848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el nombre del empleado a “John Smith”, donde EmployeeID = 1.</a:t>
              </a:r>
              <a:endParaRPr/>
            </a:p>
          </p:txBody>
        </p:sp>
        <p:sp>
          <p:nvSpPr>
            <p:cNvPr id="154" name="Google Shape;154;p14"/>
            <p:cNvSpPr txBox="1"/>
            <p:nvPr/>
          </p:nvSpPr>
          <p:spPr>
            <a:xfrm>
              <a:off x="2012233" y="1952415"/>
              <a:ext cx="4953834"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 – actualización de un solo registro</a:t>
              </a:r>
              <a:endParaRPr/>
            </a:p>
          </p:txBody>
        </p:sp>
        <p:sp>
          <p:nvSpPr>
            <p:cNvPr id="155" name="Google Shape;155;p14"/>
            <p:cNvSpPr txBox="1"/>
            <p:nvPr/>
          </p:nvSpPr>
          <p:spPr>
            <a:xfrm>
              <a:off x="2012233" y="2455099"/>
              <a:ext cx="3184872" cy="138499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 </a:t>
              </a:r>
              <a:r>
                <a:rPr b="1" lang="es-PE" sz="1400">
                  <a:solidFill>
                    <a:schemeClr val="dk1"/>
                  </a:solidFill>
                  <a:latin typeface="Courier New"/>
                  <a:ea typeface="Courier New"/>
                  <a:cs typeface="Courier New"/>
                  <a:sym typeface="Courier New"/>
                </a:rPr>
                <a:t>Employees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SET </a:t>
              </a:r>
              <a:r>
                <a:rPr lang="es-PE" sz="1400">
                  <a:solidFill>
                    <a:schemeClr val="dk1"/>
                  </a:solidFill>
                  <a:latin typeface="Courier New"/>
                  <a:ea typeface="Courier New"/>
                  <a:cs typeface="Courier New"/>
                  <a:sym typeface="Courier New"/>
                </a:rPr>
                <a:t>FirstName = 'John’, </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LastName = 'Smith’</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EmployeeID = 1;</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nvSpPr>
        <p:spPr>
          <a:xfrm>
            <a:off x="2542079" y="3617590"/>
            <a:ext cx="34114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la región de los clientes con el código postal que empieza con “101” a “Western”.</a:t>
            </a:r>
            <a:endParaRPr/>
          </a:p>
        </p:txBody>
      </p:sp>
      <p:sp>
        <p:nvSpPr>
          <p:cNvPr id="162" name="Google Shape;162;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163" name="Google Shape;163;p15"/>
          <p:cNvSpPr txBox="1"/>
          <p:nvPr/>
        </p:nvSpPr>
        <p:spPr>
          <a:xfrm>
            <a:off x="2542079" y="1834958"/>
            <a:ext cx="5136714"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 – actualización de múltiples registros</a:t>
            </a:r>
            <a:endParaRPr/>
          </a:p>
        </p:txBody>
      </p:sp>
      <p:sp>
        <p:nvSpPr>
          <p:cNvPr id="164" name="Google Shape;164;p15"/>
          <p:cNvSpPr txBox="1"/>
          <p:nvPr/>
        </p:nvSpPr>
        <p:spPr>
          <a:xfrm>
            <a:off x="2542079" y="2267511"/>
            <a:ext cx="3411450" cy="116955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 </a:t>
            </a:r>
            <a:r>
              <a:rPr b="1" lang="es-PE" sz="14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SET </a:t>
            </a:r>
            <a:r>
              <a:rPr lang="es-PE" sz="1400">
                <a:solidFill>
                  <a:srgbClr val="7030A0"/>
                </a:solidFill>
                <a:latin typeface="Courier New"/>
                <a:ea typeface="Courier New"/>
                <a:cs typeface="Courier New"/>
                <a:sym typeface="Courier New"/>
              </a:rPr>
              <a:t>Region = 'Western’</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PostalCode </a:t>
            </a:r>
            <a:r>
              <a:rPr b="1" lang="es-PE" sz="1400">
                <a:solidFill>
                  <a:srgbClr val="7030A0"/>
                </a:solidFill>
                <a:latin typeface="Courier New"/>
                <a:ea typeface="Courier New"/>
                <a:cs typeface="Courier New"/>
                <a:sym typeface="Courier New"/>
              </a:rPr>
              <a:t>LIKE </a:t>
            </a:r>
            <a:r>
              <a:rPr lang="es-PE" sz="1400">
                <a:solidFill>
                  <a:schemeClr val="dk1"/>
                </a:solidFill>
                <a:latin typeface="Courier New"/>
                <a:ea typeface="Courier New"/>
                <a:cs typeface="Courier New"/>
                <a:sym typeface="Courier New"/>
              </a:rPr>
              <a:t>'101%';</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nvSpPr>
        <p:spPr>
          <a:xfrm>
            <a:off x="1594978" y="2858015"/>
            <a:ext cx="5954044"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el precio de los productos en la tabla “Products” utilizando el valor de la columna “UnitPrice” de la tabla “Order Details”, en la que se almacenan los detalles de los pedidos.</a:t>
            </a:r>
            <a:endParaRPr/>
          </a:p>
          <a:p>
            <a:pPr indent="0" lvl="0" marL="0" marR="0" rtl="0" algn="l">
              <a:spcBef>
                <a:spcPts val="0"/>
              </a:spcBef>
              <a:spcAft>
                <a:spcPts val="0"/>
              </a:spcAft>
              <a:buNone/>
            </a:pPr>
            <a:r>
              <a:t/>
            </a:r>
            <a:endParaRPr sz="1200">
              <a:solidFill>
                <a:srgbClr val="1F85A6"/>
              </a:solidFill>
              <a:latin typeface="Calibri"/>
              <a:ea typeface="Calibri"/>
              <a:cs typeface="Calibri"/>
              <a:sym typeface="Calibri"/>
            </a:endParaRPr>
          </a:p>
          <a:p>
            <a:pPr indent="0" lvl="0" marL="0" marR="0" rtl="0" algn="l">
              <a:spcBef>
                <a:spcPts val="0"/>
              </a:spcBef>
              <a:spcAft>
                <a:spcPts val="0"/>
              </a:spcAft>
              <a:buNone/>
            </a:pPr>
            <a:r>
              <a:rPr b="1" lang="es-PE" sz="1400">
                <a:solidFill>
                  <a:srgbClr val="953734"/>
                </a:solidFill>
                <a:latin typeface="Calibri"/>
                <a:ea typeface="Calibri"/>
                <a:cs typeface="Calibri"/>
                <a:sym typeface="Calibri"/>
              </a:rPr>
              <a:t>Nota: </a:t>
            </a:r>
            <a:r>
              <a:rPr lang="es-PE" sz="1400">
                <a:solidFill>
                  <a:srgbClr val="953734"/>
                </a:solidFill>
                <a:latin typeface="Calibri"/>
                <a:ea typeface="Calibri"/>
                <a:cs typeface="Calibri"/>
                <a:sym typeface="Calibri"/>
              </a:rPr>
              <a:t>en este caso, la sentencia UPDATE utiliza la cláusula FROM para unir la tabla “Products” con la tabla “Order Details” a través del campo “ProductID”. Luego, la sentencia SET actualiza el campo “UnitPrice” de la tabla “Products” con el valor correspondiente de la columna “UnitPrice” de la tabla “Order Details”. </a:t>
            </a:r>
            <a:endParaRPr/>
          </a:p>
        </p:txBody>
      </p:sp>
      <p:sp>
        <p:nvSpPr>
          <p:cNvPr id="171" name="Google Shape;171;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172" name="Google Shape;172;p16"/>
          <p:cNvSpPr txBox="1"/>
          <p:nvPr/>
        </p:nvSpPr>
        <p:spPr>
          <a:xfrm>
            <a:off x="1594978" y="1038955"/>
            <a:ext cx="511177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 – actualización con valores de otra tabla</a:t>
            </a:r>
            <a:endParaRPr/>
          </a:p>
        </p:txBody>
      </p:sp>
      <p:sp>
        <p:nvSpPr>
          <p:cNvPr id="173" name="Google Shape;173;p16"/>
          <p:cNvSpPr txBox="1"/>
          <p:nvPr/>
        </p:nvSpPr>
        <p:spPr>
          <a:xfrm>
            <a:off x="1594978" y="1379098"/>
            <a:ext cx="5954044" cy="138499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 </a:t>
            </a:r>
            <a:r>
              <a:rPr b="1" lang="es-PE" sz="14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SET </a:t>
            </a:r>
            <a:r>
              <a:rPr lang="es-PE" sz="1400">
                <a:solidFill>
                  <a:schemeClr val="dk1"/>
                </a:solidFill>
                <a:latin typeface="Courier New"/>
                <a:ea typeface="Courier New"/>
                <a:cs typeface="Courier New"/>
                <a:sym typeface="Courier New"/>
              </a:rPr>
              <a:t>UnitPrice = [Order Details].UnitPrice</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[Order Details]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Products.ProductID = [Order Details].ProductID;</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180" name="Google Shape;180;p17"/>
          <p:cNvGrpSpPr/>
          <p:nvPr/>
        </p:nvGrpSpPr>
        <p:grpSpPr>
          <a:xfrm>
            <a:off x="2278755" y="1592168"/>
            <a:ext cx="4586491" cy="2530664"/>
            <a:chOff x="2278754" y="1029510"/>
            <a:chExt cx="4586491" cy="2530664"/>
          </a:xfrm>
        </p:grpSpPr>
        <p:sp>
          <p:nvSpPr>
            <p:cNvPr id="181" name="Google Shape;181;p17"/>
            <p:cNvSpPr txBox="1"/>
            <p:nvPr/>
          </p:nvSpPr>
          <p:spPr>
            <a:xfrm>
              <a:off x="2278754" y="2729177"/>
              <a:ext cx="458648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la categoría de los productos de la categoría 1 a la categoría 2, pero sólo si su precio es mayor a $10.</a:t>
              </a:r>
              <a:endParaRPr/>
            </a:p>
          </p:txBody>
        </p:sp>
        <p:sp>
          <p:nvSpPr>
            <p:cNvPr id="182" name="Google Shape;182;p17"/>
            <p:cNvSpPr txBox="1"/>
            <p:nvPr/>
          </p:nvSpPr>
          <p:spPr>
            <a:xfrm>
              <a:off x="2278754" y="1029510"/>
              <a:ext cx="428881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 – actualización condicional</a:t>
              </a:r>
              <a:endParaRPr/>
            </a:p>
          </p:txBody>
        </p:sp>
        <p:sp>
          <p:nvSpPr>
            <p:cNvPr id="183" name="Google Shape;183;p17"/>
            <p:cNvSpPr txBox="1"/>
            <p:nvPr/>
          </p:nvSpPr>
          <p:spPr>
            <a:xfrm>
              <a:off x="2278755" y="1379098"/>
              <a:ext cx="4586490" cy="116955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 </a:t>
              </a:r>
              <a:r>
                <a:rPr b="1" lang="es-PE" sz="14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SET </a:t>
              </a:r>
              <a:r>
                <a:rPr lang="es-PE" sz="1400">
                  <a:solidFill>
                    <a:schemeClr val="dk1"/>
                  </a:solidFill>
                  <a:latin typeface="Courier New"/>
                  <a:ea typeface="Courier New"/>
                  <a:cs typeface="Courier New"/>
                  <a:sym typeface="Courier New"/>
                </a:rPr>
                <a:t>CategoryID = 2</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CategoryID = 1 AND UnitPrice &gt; 10;</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190" name="Google Shape;190;p18"/>
          <p:cNvGrpSpPr/>
          <p:nvPr/>
        </p:nvGrpSpPr>
        <p:grpSpPr>
          <a:xfrm>
            <a:off x="1638673" y="1874098"/>
            <a:ext cx="5493646" cy="2299313"/>
            <a:chOff x="316950" y="836138"/>
            <a:chExt cx="5493646" cy="2299313"/>
          </a:xfrm>
        </p:grpSpPr>
        <p:sp>
          <p:nvSpPr>
            <p:cNvPr id="191" name="Google Shape;191;p18"/>
            <p:cNvSpPr txBox="1"/>
            <p:nvPr/>
          </p:nvSpPr>
          <p:spPr>
            <a:xfrm>
              <a:off x="316950" y="2550676"/>
              <a:ext cx="458648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incrementar el precio de los productos de la categoría 2 en un 10%.</a:t>
              </a:r>
              <a:endParaRPr/>
            </a:p>
          </p:txBody>
        </p:sp>
        <p:sp>
          <p:nvSpPr>
            <p:cNvPr id="192" name="Google Shape;192;p18"/>
            <p:cNvSpPr txBox="1"/>
            <p:nvPr/>
          </p:nvSpPr>
          <p:spPr>
            <a:xfrm>
              <a:off x="407875" y="836138"/>
              <a:ext cx="5402721"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 – actualización con expresiones aritméticas</a:t>
              </a:r>
              <a:endParaRPr/>
            </a:p>
          </p:txBody>
        </p:sp>
        <p:sp>
          <p:nvSpPr>
            <p:cNvPr id="193" name="Google Shape;193;p18"/>
            <p:cNvSpPr txBox="1"/>
            <p:nvPr/>
          </p:nvSpPr>
          <p:spPr>
            <a:xfrm>
              <a:off x="407875" y="1234597"/>
              <a:ext cx="4586490" cy="116955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 </a:t>
              </a:r>
              <a:r>
                <a:rPr b="1" lang="es-PE" sz="14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SET </a:t>
              </a:r>
              <a:r>
                <a:rPr lang="es-PE" sz="1400">
                  <a:solidFill>
                    <a:schemeClr val="dk1"/>
                  </a:solidFill>
                  <a:latin typeface="Courier New"/>
                  <a:ea typeface="Courier New"/>
                  <a:cs typeface="Courier New"/>
                  <a:sym typeface="Courier New"/>
                </a:rPr>
                <a:t>UnitPrice = UnitPrice * 1.1</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CategoryID = 2;</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200" name="Google Shape;200;p19"/>
          <p:cNvGrpSpPr/>
          <p:nvPr/>
        </p:nvGrpSpPr>
        <p:grpSpPr>
          <a:xfrm>
            <a:off x="2278756" y="1457148"/>
            <a:ext cx="4887332" cy="2957020"/>
            <a:chOff x="2278755" y="916820"/>
            <a:chExt cx="4887332" cy="2957020"/>
          </a:xfrm>
        </p:grpSpPr>
        <p:sp>
          <p:nvSpPr>
            <p:cNvPr id="201" name="Google Shape;201;p19"/>
            <p:cNvSpPr txBox="1"/>
            <p:nvPr/>
          </p:nvSpPr>
          <p:spPr>
            <a:xfrm>
              <a:off x="2278756" y="3289065"/>
              <a:ext cx="47787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actualizar la categoría de los productos con el nombre del proveedor “Exotic Liquids” a la categoría 2.</a:t>
              </a:r>
              <a:endParaRPr/>
            </a:p>
          </p:txBody>
        </p:sp>
        <p:sp>
          <p:nvSpPr>
            <p:cNvPr id="202" name="Google Shape;202;p19"/>
            <p:cNvSpPr txBox="1"/>
            <p:nvPr/>
          </p:nvSpPr>
          <p:spPr>
            <a:xfrm>
              <a:off x="2278755" y="916820"/>
              <a:ext cx="488733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UPDATE</a:t>
              </a:r>
              <a:r>
                <a:rPr b="1" lang="es-PE" sz="1600">
                  <a:solidFill>
                    <a:srgbClr val="262626"/>
                  </a:solidFill>
                  <a:latin typeface="Calibri"/>
                  <a:ea typeface="Calibri"/>
                  <a:cs typeface="Calibri"/>
                  <a:sym typeface="Calibri"/>
                </a:rPr>
                <a:t> </a:t>
              </a:r>
              <a:r>
                <a:rPr b="1" lang="es-PE" sz="1600">
                  <a:solidFill>
                    <a:srgbClr val="538CD5"/>
                  </a:solidFill>
                  <a:latin typeface="Calibri"/>
                  <a:ea typeface="Calibri"/>
                  <a:cs typeface="Calibri"/>
                  <a:sym typeface="Calibri"/>
                </a:rPr>
                <a:t>– actualización con subconsulta</a:t>
              </a:r>
              <a:endParaRPr/>
            </a:p>
          </p:txBody>
        </p:sp>
        <p:sp>
          <p:nvSpPr>
            <p:cNvPr id="203" name="Google Shape;203;p19"/>
            <p:cNvSpPr txBox="1"/>
            <p:nvPr/>
          </p:nvSpPr>
          <p:spPr>
            <a:xfrm>
              <a:off x="2278755" y="1243724"/>
              <a:ext cx="4586490" cy="203132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UPDATE </a:t>
              </a:r>
              <a:r>
                <a:rPr b="1" lang="es-PE" sz="14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SET </a:t>
              </a:r>
              <a:r>
                <a:rPr lang="es-PE" sz="1400">
                  <a:solidFill>
                    <a:schemeClr val="dk1"/>
                  </a:solidFill>
                  <a:latin typeface="Courier New"/>
                  <a:ea typeface="Courier New"/>
                  <a:cs typeface="Courier New"/>
                  <a:sym typeface="Courier New"/>
                </a:rPr>
                <a:t>CategoryID = 2</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SupplierID</a:t>
              </a:r>
              <a:r>
                <a:rPr b="1" lang="es-PE" sz="1400">
                  <a:solidFill>
                    <a:srgbClr val="7030A0"/>
                  </a:solidFill>
                  <a:latin typeface="Courier New"/>
                  <a:ea typeface="Courier New"/>
                  <a:cs typeface="Courier New"/>
                  <a:sym typeface="Courier New"/>
                </a:rPr>
                <a:t> IN </a:t>
              </a:r>
              <a:r>
                <a:rPr lang="es-PE"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SELECT </a:t>
              </a:r>
              <a:r>
                <a:rPr lang="es-PE" sz="1400">
                  <a:solidFill>
                    <a:schemeClr val="dk1"/>
                  </a:solidFill>
                  <a:latin typeface="Courier New"/>
                  <a:ea typeface="Courier New"/>
                  <a:cs typeface="Courier New"/>
                  <a:sym typeface="Courier New"/>
                </a:rPr>
                <a:t>SupplierID</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Suppliers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b="1" lang="es-PE" sz="1400">
                  <a:solidFill>
                    <a:schemeClr val="dk1"/>
                  </a:solidFill>
                  <a:latin typeface="Courier New"/>
                  <a:ea typeface="Courier New"/>
                  <a:cs typeface="Courier New"/>
                  <a:sym typeface="Courier New"/>
                </a:rPr>
                <a:t>CompanyName = 'Exotic Liquids'</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14" cy="1723549"/>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utilizar las sentencias INSERT, UPDATE, DELETE para el mantenimiento de datos.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cómo utilizar la sentencia SELECT para la inserción de datos.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importar tablas desde otras bases de datos.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210" name="Google Shape;210;p20"/>
          <p:cNvGrpSpPr/>
          <p:nvPr/>
        </p:nvGrpSpPr>
        <p:grpSpPr>
          <a:xfrm>
            <a:off x="1047955" y="1542720"/>
            <a:ext cx="7314649" cy="3089412"/>
            <a:chOff x="407875" y="836138"/>
            <a:chExt cx="7314649" cy="3089412"/>
          </a:xfrm>
        </p:grpSpPr>
        <p:sp>
          <p:nvSpPr>
            <p:cNvPr id="211" name="Google Shape;211;p20"/>
            <p:cNvSpPr txBox="1"/>
            <p:nvPr/>
          </p:nvSpPr>
          <p:spPr>
            <a:xfrm>
              <a:off x="407875" y="836138"/>
              <a:ext cx="7314649" cy="1862048"/>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DELETE</a:t>
              </a:r>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Se utiliza para eliminar los registros existentes de una tabla. En consecuencia, la eliminación debe cumplir con las restricciones de integridad definidas en la tabla correspondiente.</a:t>
              </a:r>
              <a:endParaRPr/>
            </a:p>
            <a:p>
              <a:pPr indent="-190500" lvl="0" marL="297475" marR="0" rtl="0" algn="l">
                <a:spcBef>
                  <a:spcPts val="0"/>
                </a:spcBef>
                <a:spcAft>
                  <a:spcPts val="0"/>
                </a:spcAft>
                <a:buClr>
                  <a:schemeClr val="dk1"/>
                </a:buClr>
                <a:buSzPts val="1500"/>
                <a:buFont typeface="Arial"/>
                <a:buNone/>
              </a:pPr>
              <a:r>
                <a:t/>
              </a:r>
              <a:endParaRPr sz="15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La cláusula </a:t>
              </a:r>
              <a:r>
                <a:rPr b="1" lang="es-PE" sz="1500">
                  <a:solidFill>
                    <a:srgbClr val="7030A0"/>
                  </a:solidFill>
                  <a:latin typeface="Calibri"/>
                  <a:ea typeface="Calibri"/>
                  <a:cs typeface="Calibri"/>
                  <a:sym typeface="Calibri"/>
                </a:rPr>
                <a:t>WHERE</a:t>
              </a:r>
              <a:r>
                <a:rPr lang="es-PE" sz="1500">
                  <a:solidFill>
                    <a:srgbClr val="262626"/>
                  </a:solidFill>
                  <a:latin typeface="Calibri"/>
                  <a:ea typeface="Calibri"/>
                  <a:cs typeface="Calibri"/>
                  <a:sym typeface="Calibri"/>
                </a:rPr>
                <a:t> puede ser opcional, pero si se omite, la sentencia </a:t>
              </a:r>
              <a:r>
                <a:rPr b="1" lang="es-PE" sz="1500">
                  <a:solidFill>
                    <a:srgbClr val="7030A0"/>
                  </a:solidFill>
                  <a:latin typeface="Calibri"/>
                  <a:ea typeface="Calibri"/>
                  <a:cs typeface="Calibri"/>
                  <a:sym typeface="Calibri"/>
                </a:rPr>
                <a:t>DELETE</a:t>
              </a:r>
              <a:r>
                <a:rPr lang="es-PE" sz="1500">
                  <a:solidFill>
                    <a:srgbClr val="262626"/>
                  </a:solidFill>
                  <a:latin typeface="Calibri"/>
                  <a:ea typeface="Calibri"/>
                  <a:cs typeface="Calibri"/>
                  <a:sym typeface="Calibri"/>
                </a:rPr>
                <a:t> eliminará todos los registros de la tabla.</a:t>
              </a:r>
              <a:endParaRPr/>
            </a:p>
            <a:p>
              <a:pPr indent="-190500" lvl="0" marL="297475" marR="0" rtl="0" algn="l">
                <a:spcBef>
                  <a:spcPts val="0"/>
                </a:spcBef>
                <a:spcAft>
                  <a:spcPts val="0"/>
                </a:spcAft>
                <a:buClr>
                  <a:schemeClr val="dk1"/>
                </a:buClr>
                <a:buSzPts val="1500"/>
                <a:buFont typeface="Arial"/>
                <a:buNone/>
              </a:pPr>
              <a:r>
                <a:t/>
              </a:r>
              <a:endParaRPr sz="15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Su sintaxis básica es la siguiente:</a:t>
              </a:r>
              <a:endParaRPr/>
            </a:p>
          </p:txBody>
        </p:sp>
        <p:grpSp>
          <p:nvGrpSpPr>
            <p:cNvPr id="212" name="Google Shape;212;p20"/>
            <p:cNvGrpSpPr/>
            <p:nvPr/>
          </p:nvGrpSpPr>
          <p:grpSpPr>
            <a:xfrm>
              <a:off x="4010121" y="2511368"/>
              <a:ext cx="3144767" cy="1414182"/>
              <a:chOff x="1122770" y="2488168"/>
              <a:chExt cx="3144767" cy="1414182"/>
            </a:xfrm>
          </p:grpSpPr>
          <p:sp>
            <p:nvSpPr>
              <p:cNvPr id="213" name="Google Shape;213;p20"/>
              <p:cNvSpPr txBox="1"/>
              <p:nvPr/>
            </p:nvSpPr>
            <p:spPr>
              <a:xfrm>
                <a:off x="1122770" y="2825132"/>
                <a:ext cx="3144767"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DELETE FROM </a:t>
                </a:r>
                <a:r>
                  <a:rPr lang="es-PE" sz="1600">
                    <a:solidFill>
                      <a:schemeClr val="dk1"/>
                    </a:solidFill>
                    <a:latin typeface="Courier New"/>
                    <a:ea typeface="Courier New"/>
                    <a:cs typeface="Courier New"/>
                    <a:sym typeface="Courier New"/>
                  </a:rPr>
                  <a:t>nombre_tabla</a:t>
                </a:r>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 WHERE </a:t>
                </a:r>
                <a:r>
                  <a:rPr lang="es-PE" sz="1600">
                    <a:solidFill>
                      <a:schemeClr val="dk1"/>
                    </a:solidFill>
                    <a:latin typeface="Courier New"/>
                    <a:ea typeface="Courier New"/>
                    <a:cs typeface="Courier New"/>
                    <a:sym typeface="Courier New"/>
                  </a:rPr>
                  <a:t>condición</a:t>
                </a:r>
                <a:r>
                  <a:rPr b="1" lang="es-PE" sz="1600">
                    <a:solidFill>
                      <a:srgbClr val="7030A0"/>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214" name="Google Shape;214;p20"/>
              <p:cNvSpPr txBox="1"/>
              <p:nvPr/>
            </p:nvSpPr>
            <p:spPr>
              <a:xfrm>
                <a:off x="1122770" y="2488168"/>
                <a:ext cx="3144767"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221" name="Google Shape;221;p21"/>
          <p:cNvGrpSpPr/>
          <p:nvPr/>
        </p:nvGrpSpPr>
        <p:grpSpPr>
          <a:xfrm>
            <a:off x="2982265" y="1826539"/>
            <a:ext cx="4754329" cy="2006571"/>
            <a:chOff x="3289836" y="1020205"/>
            <a:chExt cx="4754329" cy="2006571"/>
          </a:xfrm>
        </p:grpSpPr>
        <p:sp>
          <p:nvSpPr>
            <p:cNvPr id="222" name="Google Shape;222;p21"/>
            <p:cNvSpPr txBox="1"/>
            <p:nvPr/>
          </p:nvSpPr>
          <p:spPr>
            <a:xfrm>
              <a:off x="3289836" y="2442001"/>
              <a:ext cx="463010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eliminar el registro del empleado con EmployeeID = 1 de la tabla “Employees”.</a:t>
              </a:r>
              <a:endParaRPr/>
            </a:p>
          </p:txBody>
        </p:sp>
        <p:sp>
          <p:nvSpPr>
            <p:cNvPr id="223" name="Google Shape;223;p21"/>
            <p:cNvSpPr txBox="1"/>
            <p:nvPr/>
          </p:nvSpPr>
          <p:spPr>
            <a:xfrm>
              <a:off x="3289836" y="1020205"/>
              <a:ext cx="475432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DELETE – eliminación de un solo registro</a:t>
              </a:r>
              <a:endParaRPr/>
            </a:p>
          </p:txBody>
        </p:sp>
        <p:sp>
          <p:nvSpPr>
            <p:cNvPr id="224" name="Google Shape;224;p21"/>
            <p:cNvSpPr txBox="1"/>
            <p:nvPr/>
          </p:nvSpPr>
          <p:spPr>
            <a:xfrm>
              <a:off x="3289836" y="1381362"/>
              <a:ext cx="2564328"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DELETE FROM </a:t>
              </a:r>
              <a:r>
                <a:rPr b="1" lang="es-PE" sz="1400">
                  <a:solidFill>
                    <a:schemeClr val="dk1"/>
                  </a:solidFill>
                  <a:latin typeface="Courier New"/>
                  <a:ea typeface="Courier New"/>
                  <a:cs typeface="Courier New"/>
                  <a:sym typeface="Courier New"/>
                </a:rPr>
                <a:t>Employees</a:t>
              </a:r>
              <a:endParaRPr/>
            </a:p>
            <a:p>
              <a:pPr indent="0" lvl="0" marL="0" marR="0" rtl="0" algn="l">
                <a:spcBef>
                  <a:spcPts val="0"/>
                </a:spcBef>
                <a:spcAft>
                  <a:spcPts val="0"/>
                </a:spcAft>
                <a:buNone/>
              </a:pPr>
              <a:r>
                <a:rPr b="1"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EmployeeID = 1;</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nvSpPr>
        <p:spPr>
          <a:xfrm>
            <a:off x="2068700" y="3359133"/>
            <a:ext cx="440482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eliminar los registros de los clientes que no tienen un número de teléfono registrado en la tabla “Customers”.</a:t>
            </a:r>
            <a:endParaRPr/>
          </a:p>
        </p:txBody>
      </p:sp>
      <p:sp>
        <p:nvSpPr>
          <p:cNvPr id="231" name="Google Shape;231;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232" name="Google Shape;232;p22"/>
          <p:cNvSpPr txBox="1"/>
          <p:nvPr/>
        </p:nvSpPr>
        <p:spPr>
          <a:xfrm>
            <a:off x="2010141" y="1974525"/>
            <a:ext cx="5602227"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DELETE – eliminación de múltiples registros</a:t>
            </a:r>
            <a:endParaRPr/>
          </a:p>
        </p:txBody>
      </p:sp>
      <p:sp>
        <p:nvSpPr>
          <p:cNvPr id="233" name="Google Shape;233;p22"/>
          <p:cNvSpPr txBox="1"/>
          <p:nvPr/>
        </p:nvSpPr>
        <p:spPr>
          <a:xfrm>
            <a:off x="2068700" y="2401374"/>
            <a:ext cx="2442100"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DELETE FROM </a:t>
            </a:r>
            <a:r>
              <a:rPr b="1" lang="es-PE" sz="14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b="1" lang="es-PE" sz="1400">
                <a:solidFill>
                  <a:schemeClr val="dk1"/>
                </a:solidFill>
                <a:latin typeface="Courier New"/>
                <a:ea typeface="Courier New"/>
                <a:cs typeface="Courier New"/>
                <a:sym typeface="Courier New"/>
              </a:rPr>
              <a:t> </a:t>
            </a: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Phone IS NULL;</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240" name="Google Shape;240;p23"/>
          <p:cNvGrpSpPr/>
          <p:nvPr/>
        </p:nvGrpSpPr>
        <p:grpSpPr>
          <a:xfrm>
            <a:off x="1737911" y="1492844"/>
            <a:ext cx="5036961" cy="3059721"/>
            <a:chOff x="407875" y="836138"/>
            <a:chExt cx="5036961" cy="3059721"/>
          </a:xfrm>
        </p:grpSpPr>
        <p:sp>
          <p:nvSpPr>
            <p:cNvPr id="241" name="Google Shape;241;p23"/>
            <p:cNvSpPr txBox="1"/>
            <p:nvPr/>
          </p:nvSpPr>
          <p:spPr>
            <a:xfrm>
              <a:off x="407875" y="3311084"/>
              <a:ext cx="48867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eliminar los pedidos que tienen un importe total mayor a $1000.</a:t>
              </a:r>
              <a:endParaRPr/>
            </a:p>
          </p:txBody>
        </p:sp>
        <p:sp>
          <p:nvSpPr>
            <p:cNvPr id="242" name="Google Shape;242;p23"/>
            <p:cNvSpPr txBox="1"/>
            <p:nvPr/>
          </p:nvSpPr>
          <p:spPr>
            <a:xfrm>
              <a:off x="407875" y="836138"/>
              <a:ext cx="5036961"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DELETE – eliminación condicional</a:t>
              </a:r>
              <a:endParaRPr/>
            </a:p>
          </p:txBody>
        </p:sp>
        <p:sp>
          <p:nvSpPr>
            <p:cNvPr id="243" name="Google Shape;243;p23"/>
            <p:cNvSpPr txBox="1"/>
            <p:nvPr/>
          </p:nvSpPr>
          <p:spPr>
            <a:xfrm>
              <a:off x="407875" y="1181059"/>
              <a:ext cx="4886742" cy="203132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DELETE FROM </a:t>
              </a:r>
              <a:r>
                <a:rPr b="1" lang="es-PE" sz="1400">
                  <a:solidFill>
                    <a:schemeClr val="dk1"/>
                  </a:solidFill>
                  <a:latin typeface="Courier New"/>
                  <a:ea typeface="Courier New"/>
                  <a:cs typeface="Courier New"/>
                  <a:sym typeface="Courier New"/>
                </a:rPr>
                <a:t>Orders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OrderID</a:t>
              </a:r>
              <a:r>
                <a:rPr b="1" lang="es-PE" sz="1400">
                  <a:solidFill>
                    <a:srgbClr val="7030A0"/>
                  </a:solidFill>
                  <a:latin typeface="Courier New"/>
                  <a:ea typeface="Courier New"/>
                  <a:cs typeface="Courier New"/>
                  <a:sym typeface="Courier New"/>
                </a:rPr>
                <a:t> IN </a:t>
              </a:r>
              <a:r>
                <a:rPr lang="es-PE"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SELECT </a:t>
              </a:r>
              <a:r>
                <a:rPr lang="es-PE" sz="1400">
                  <a:solidFill>
                    <a:schemeClr val="dk1"/>
                  </a:solidFill>
                  <a:latin typeface="Courier New"/>
                  <a:ea typeface="Courier New"/>
                  <a:cs typeface="Courier New"/>
                  <a:sym typeface="Courier New"/>
                </a:rPr>
                <a:t>OrderID</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[Order Details]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GROUP BY </a:t>
              </a:r>
              <a:r>
                <a:rPr lang="es-PE" sz="1400">
                  <a:solidFill>
                    <a:schemeClr val="dk1"/>
                  </a:solidFill>
                  <a:latin typeface="Courier New"/>
                  <a:ea typeface="Courier New"/>
                  <a:cs typeface="Courier New"/>
                  <a:sym typeface="Courier New"/>
                </a:rPr>
                <a:t>OrderID</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HAVING SUM</a:t>
              </a:r>
              <a:r>
                <a:rPr lang="es-PE" sz="1400">
                  <a:solidFill>
                    <a:schemeClr val="dk1"/>
                  </a:solidFill>
                  <a:latin typeface="Courier New"/>
                  <a:ea typeface="Courier New"/>
                  <a:cs typeface="Courier New"/>
                  <a:sym typeface="Courier New"/>
                </a:rPr>
                <a:t>(Quantity * UnitPrice) &gt; 1000</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250" name="Google Shape;250;p24"/>
          <p:cNvGrpSpPr/>
          <p:nvPr/>
        </p:nvGrpSpPr>
        <p:grpSpPr>
          <a:xfrm>
            <a:off x="815200" y="1978563"/>
            <a:ext cx="7597280" cy="2468660"/>
            <a:chOff x="407876" y="836138"/>
            <a:chExt cx="7597280" cy="2468660"/>
          </a:xfrm>
        </p:grpSpPr>
        <p:sp>
          <p:nvSpPr>
            <p:cNvPr id="251" name="Google Shape;251;p24"/>
            <p:cNvSpPr txBox="1"/>
            <p:nvPr/>
          </p:nvSpPr>
          <p:spPr>
            <a:xfrm>
              <a:off x="3890363" y="1211917"/>
              <a:ext cx="4114793"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eliminar  los registros de la tabla “Orders” y la tabla “Order Details” relacionados con el cliente con CustomerID = ‘ALFKI’.</a:t>
              </a:r>
              <a:endParaRPr/>
            </a:p>
            <a:p>
              <a:pPr indent="0" lvl="0" marL="0" marR="0" rtl="0" algn="l">
                <a:spcBef>
                  <a:spcPts val="0"/>
                </a:spcBef>
                <a:spcAft>
                  <a:spcPts val="0"/>
                </a:spcAft>
                <a:buNone/>
              </a:pPr>
              <a:r>
                <a:t/>
              </a:r>
              <a:endParaRPr sz="1200">
                <a:solidFill>
                  <a:srgbClr val="1F85A6"/>
                </a:solidFill>
                <a:latin typeface="Calibri"/>
                <a:ea typeface="Calibri"/>
                <a:cs typeface="Calibri"/>
                <a:sym typeface="Calibri"/>
              </a:endParaRPr>
            </a:p>
            <a:p>
              <a:pPr indent="0" lvl="0" marL="0" marR="0" rtl="0" algn="l">
                <a:spcBef>
                  <a:spcPts val="0"/>
                </a:spcBef>
                <a:spcAft>
                  <a:spcPts val="0"/>
                </a:spcAft>
                <a:buNone/>
              </a:pPr>
              <a:r>
                <a:rPr b="1" lang="es-PE" sz="1400">
                  <a:solidFill>
                    <a:srgbClr val="953734"/>
                  </a:solidFill>
                  <a:latin typeface="Calibri"/>
                  <a:ea typeface="Calibri"/>
                  <a:cs typeface="Calibri"/>
                  <a:sym typeface="Calibri"/>
                </a:rPr>
                <a:t>Nota: </a:t>
              </a:r>
              <a:r>
                <a:rPr lang="es-PE" sz="1400">
                  <a:solidFill>
                    <a:srgbClr val="953734"/>
                  </a:solidFill>
                  <a:latin typeface="Calibri"/>
                  <a:ea typeface="Calibri"/>
                  <a:cs typeface="Calibri"/>
                  <a:sym typeface="Calibri"/>
                </a:rPr>
                <a:t>en este caso, primero se eliminan los registros de la tabla “Orders” relacionados con el cliente con CustomerID = ‘ALFKI’ y luego se eliminan los registros de la tabla “Order Details” relacionados con los pedidos eliminados en la tabla “Orders”.</a:t>
              </a:r>
              <a:endParaRPr/>
            </a:p>
          </p:txBody>
        </p:sp>
        <p:sp>
          <p:nvSpPr>
            <p:cNvPr id="252" name="Google Shape;252;p24"/>
            <p:cNvSpPr txBox="1"/>
            <p:nvPr/>
          </p:nvSpPr>
          <p:spPr>
            <a:xfrm>
              <a:off x="407876" y="836138"/>
              <a:ext cx="6051114"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DELETE – eliminación de tablas relacionadas</a:t>
              </a:r>
              <a:endParaRPr/>
            </a:p>
          </p:txBody>
        </p:sp>
        <p:sp>
          <p:nvSpPr>
            <p:cNvPr id="253" name="Google Shape;253;p24"/>
            <p:cNvSpPr txBox="1"/>
            <p:nvPr/>
          </p:nvSpPr>
          <p:spPr>
            <a:xfrm>
              <a:off x="467856" y="1202384"/>
              <a:ext cx="3422507" cy="203132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DELETE FROM </a:t>
              </a:r>
              <a:r>
                <a:rPr b="1" lang="es-PE" sz="1400">
                  <a:solidFill>
                    <a:schemeClr val="dk1"/>
                  </a:solidFill>
                  <a:latin typeface="Courier New"/>
                  <a:ea typeface="Courier New"/>
                  <a:cs typeface="Courier New"/>
                  <a:sym typeface="Courier New"/>
                </a:rPr>
                <a:t>Orders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CustomerID = 'ALFKI';</a:t>
              </a:r>
              <a:endParaRPr/>
            </a:p>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DELETE FROM </a:t>
              </a:r>
              <a:r>
                <a:rPr b="1" lang="es-PE" sz="1400">
                  <a:solidFill>
                    <a:schemeClr val="dk1"/>
                  </a:solidFill>
                  <a:latin typeface="Courier New"/>
                  <a:ea typeface="Courier New"/>
                  <a:cs typeface="Courier New"/>
                  <a:sym typeface="Courier New"/>
                </a:rPr>
                <a:t>[Order Details]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OrderID</a:t>
              </a:r>
              <a:r>
                <a:rPr b="1" lang="es-PE" sz="1400">
                  <a:solidFill>
                    <a:srgbClr val="7030A0"/>
                  </a:solidFill>
                  <a:latin typeface="Courier New"/>
                  <a:ea typeface="Courier New"/>
                  <a:cs typeface="Courier New"/>
                  <a:sym typeface="Courier New"/>
                </a:rPr>
                <a:t> IN </a:t>
              </a:r>
              <a:r>
                <a:rPr lang="es-PE"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SELECT </a:t>
              </a:r>
              <a:r>
                <a:rPr lang="es-PE" sz="1400">
                  <a:solidFill>
                    <a:schemeClr val="dk1"/>
                  </a:solidFill>
                  <a:latin typeface="Courier New"/>
                  <a:ea typeface="Courier New"/>
                  <a:cs typeface="Courier New"/>
                  <a:sym typeface="Courier New"/>
                </a:rPr>
                <a:t>OrderID</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Orders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CustomerID = 'ALFKI'</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260" name="Google Shape;260;p25"/>
          <p:cNvGrpSpPr/>
          <p:nvPr/>
        </p:nvGrpSpPr>
        <p:grpSpPr>
          <a:xfrm>
            <a:off x="2537063" y="1431866"/>
            <a:ext cx="4430133" cy="3210856"/>
            <a:chOff x="2537063" y="1026767"/>
            <a:chExt cx="4430133" cy="3210856"/>
          </a:xfrm>
        </p:grpSpPr>
        <p:sp>
          <p:nvSpPr>
            <p:cNvPr id="261" name="Google Shape;261;p25"/>
            <p:cNvSpPr txBox="1"/>
            <p:nvPr/>
          </p:nvSpPr>
          <p:spPr>
            <a:xfrm>
              <a:off x="2537063" y="3406626"/>
              <a:ext cx="40698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eliminar los productos de la categoría “Beverages” que tienen menos de 10 unidades en stock en la tabla “Products”.</a:t>
              </a:r>
              <a:endParaRPr/>
            </a:p>
          </p:txBody>
        </p:sp>
        <p:sp>
          <p:nvSpPr>
            <p:cNvPr id="262" name="Google Shape;262;p25"/>
            <p:cNvSpPr txBox="1"/>
            <p:nvPr/>
          </p:nvSpPr>
          <p:spPr>
            <a:xfrm>
              <a:off x="2537064" y="1026767"/>
              <a:ext cx="443013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DELETE – eliminación con subconsulta</a:t>
              </a:r>
              <a:endParaRPr/>
            </a:p>
          </p:txBody>
        </p:sp>
        <p:sp>
          <p:nvSpPr>
            <p:cNvPr id="263" name="Google Shape;263;p25"/>
            <p:cNvSpPr txBox="1"/>
            <p:nvPr/>
          </p:nvSpPr>
          <p:spPr>
            <a:xfrm>
              <a:off x="2537064" y="1431866"/>
              <a:ext cx="4069871" cy="181588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DELETE FROM </a:t>
              </a:r>
              <a:r>
                <a:rPr b="1" lang="es-PE" sz="14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CategoryID = (</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SELECT </a:t>
              </a:r>
              <a:r>
                <a:rPr lang="es-PE" sz="1400">
                  <a:solidFill>
                    <a:schemeClr val="dk1"/>
                  </a:solidFill>
                  <a:latin typeface="Courier New"/>
                  <a:ea typeface="Courier New"/>
                  <a:cs typeface="Courier New"/>
                  <a:sym typeface="Courier New"/>
                </a:rPr>
                <a:t>CategoryID</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Categories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CategoryName = 'Beverages'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AND </a:t>
              </a:r>
              <a:r>
                <a:rPr lang="es-PE" sz="1400">
                  <a:solidFill>
                    <a:schemeClr val="dk1"/>
                  </a:solidFill>
                  <a:latin typeface="Courier New"/>
                  <a:ea typeface="Courier New"/>
                  <a:cs typeface="Courier New"/>
                  <a:sym typeface="Courier New"/>
                </a:rPr>
                <a:t>UnitsInStock &lt; 10;</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6"/>
          <p:cNvSpPr/>
          <p:nvPr/>
        </p:nvSpPr>
        <p:spPr>
          <a:xfrm>
            <a:off x="424251" y="3703125"/>
            <a:ext cx="8080477"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INSERCIÓN DE REGISTROS DESDE LA SENTENCIA SELECT</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INSERCIÓN DE REGISTROS DESDE LA SENTENCIA SELECT</a:t>
            </a:r>
            <a:endParaRPr/>
          </a:p>
        </p:txBody>
      </p:sp>
      <p:sp>
        <p:nvSpPr>
          <p:cNvPr id="277" name="Google Shape;277;p27"/>
          <p:cNvSpPr txBox="1"/>
          <p:nvPr/>
        </p:nvSpPr>
        <p:spPr>
          <a:xfrm>
            <a:off x="744265" y="1449835"/>
            <a:ext cx="7838350" cy="3308598"/>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CONCEPTOS Y CONSIDERACIONES</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inserción de registros desde una sentencia </a:t>
            </a:r>
            <a:r>
              <a:rPr b="1" lang="es-PE" sz="1600">
                <a:solidFill>
                  <a:srgbClr val="7030A0"/>
                </a:solidFill>
                <a:latin typeface="Calibri"/>
                <a:ea typeface="Calibri"/>
                <a:cs typeface="Calibri"/>
                <a:sym typeface="Calibri"/>
              </a:rPr>
              <a:t>SELECT</a:t>
            </a:r>
            <a:r>
              <a:rPr lang="es-PE" sz="1600">
                <a:solidFill>
                  <a:srgbClr val="262626"/>
                </a:solidFill>
                <a:latin typeface="Calibri"/>
                <a:ea typeface="Calibri"/>
                <a:cs typeface="Calibri"/>
                <a:sym typeface="Calibri"/>
              </a:rPr>
              <a:t> es una técnica muy útil en SQL Server, que permite insertar datos en una tabla a partir de los resultados de una consulta SELECT.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Se debe tomar en cuenta las siguientes recomendaciones:</a:t>
            </a:r>
            <a:endParaRPr/>
          </a:p>
          <a:p>
            <a:pPr indent="0" lvl="0" marL="11725" marR="0" rtl="0" algn="l">
              <a:spcBef>
                <a:spcPts val="0"/>
              </a:spcBef>
              <a:spcAft>
                <a:spcPts val="0"/>
              </a:spcAft>
              <a:buNone/>
            </a:pPr>
            <a:r>
              <a:t/>
            </a:r>
            <a:endParaRPr sz="1500">
              <a:solidFill>
                <a:srgbClr val="262626"/>
              </a:solidFill>
              <a:latin typeface="Calibri"/>
              <a:ea typeface="Calibri"/>
              <a:cs typeface="Calibri"/>
              <a:sym typeface="Calibri"/>
            </a:endParaRPr>
          </a:p>
          <a:p>
            <a:pPr indent="-285750" lvl="1" marL="742950" marR="0" rtl="0" algn="l">
              <a:spcBef>
                <a:spcPts val="0"/>
              </a:spcBef>
              <a:spcAft>
                <a:spcPts val="0"/>
              </a:spcAft>
              <a:buClr>
                <a:srgbClr val="262626"/>
              </a:buClr>
              <a:buSzPts val="1500"/>
              <a:buFont typeface="Noto Sans Symbols"/>
              <a:buChar char="▪"/>
            </a:pPr>
            <a:r>
              <a:rPr b="0" i="0" lang="es-PE" sz="1500" u="none" cap="none" strike="noStrike">
                <a:solidFill>
                  <a:srgbClr val="262626"/>
                </a:solidFill>
                <a:latin typeface="Calibri"/>
                <a:ea typeface="Calibri"/>
                <a:cs typeface="Calibri"/>
                <a:sym typeface="Calibri"/>
              </a:rPr>
              <a:t>La sentencia </a:t>
            </a:r>
            <a:r>
              <a:rPr b="1" i="0" lang="es-PE" sz="1500" u="none" cap="none" strike="noStrike">
                <a:solidFill>
                  <a:srgbClr val="7030A0"/>
                </a:solidFill>
                <a:latin typeface="Calibri"/>
                <a:ea typeface="Calibri"/>
                <a:cs typeface="Calibri"/>
                <a:sym typeface="Calibri"/>
              </a:rPr>
              <a:t>SELECT</a:t>
            </a:r>
            <a:r>
              <a:rPr b="0" i="0" lang="es-PE" sz="1500" u="none" cap="none" strike="noStrike">
                <a:solidFill>
                  <a:srgbClr val="262626"/>
                </a:solidFill>
                <a:latin typeface="Calibri"/>
                <a:ea typeface="Calibri"/>
                <a:cs typeface="Calibri"/>
                <a:sym typeface="Calibri"/>
              </a:rPr>
              <a:t> debe devolver </a:t>
            </a:r>
            <a:r>
              <a:rPr b="1" i="0" lang="es-PE" sz="1500" u="none" cap="none" strike="noStrike">
                <a:solidFill>
                  <a:srgbClr val="C00000"/>
                </a:solidFill>
                <a:latin typeface="Calibri"/>
                <a:ea typeface="Calibri"/>
                <a:cs typeface="Calibri"/>
                <a:sym typeface="Calibri"/>
              </a:rPr>
              <a:t>el mismo número de columnas y tipos de datos</a:t>
            </a:r>
            <a:r>
              <a:rPr b="0" i="0" lang="es-PE" sz="1500" u="none" cap="none" strike="noStrike">
                <a:solidFill>
                  <a:srgbClr val="262626"/>
                </a:solidFill>
                <a:latin typeface="Calibri"/>
                <a:ea typeface="Calibri"/>
                <a:cs typeface="Calibri"/>
                <a:sym typeface="Calibri"/>
              </a:rPr>
              <a:t> que la tabla destino, para que los datos puedan ser insertados correctamente.</a:t>
            </a:r>
            <a:endParaRPr/>
          </a:p>
          <a:p>
            <a:pPr indent="-190500" lvl="1" marL="742950" marR="0" rtl="0" algn="l">
              <a:spcBef>
                <a:spcPts val="0"/>
              </a:spcBef>
              <a:spcAft>
                <a:spcPts val="0"/>
              </a:spcAft>
              <a:buClr>
                <a:schemeClr val="dk1"/>
              </a:buClr>
              <a:buSzPts val="1500"/>
              <a:buFont typeface="Noto Sans Symbols"/>
              <a:buNone/>
            </a:pPr>
            <a:r>
              <a:t/>
            </a:r>
            <a:endParaRPr b="0" i="0" sz="1500" u="none" cap="none" strike="noStrike">
              <a:solidFill>
                <a:srgbClr val="262626"/>
              </a:solidFill>
              <a:latin typeface="Calibri"/>
              <a:ea typeface="Calibri"/>
              <a:cs typeface="Calibri"/>
              <a:sym typeface="Calibri"/>
            </a:endParaRPr>
          </a:p>
          <a:p>
            <a:pPr indent="-285750" lvl="1" marL="742950" marR="0" rtl="0" algn="l">
              <a:spcBef>
                <a:spcPts val="0"/>
              </a:spcBef>
              <a:spcAft>
                <a:spcPts val="0"/>
              </a:spcAft>
              <a:buClr>
                <a:srgbClr val="262626"/>
              </a:buClr>
              <a:buSzPts val="1500"/>
              <a:buFont typeface="Noto Sans Symbols"/>
              <a:buChar char="▪"/>
            </a:pPr>
            <a:r>
              <a:rPr b="0" i="0" lang="es-PE" sz="1500" u="none" cap="none" strike="noStrike">
                <a:solidFill>
                  <a:srgbClr val="262626"/>
                </a:solidFill>
                <a:latin typeface="Calibri"/>
                <a:ea typeface="Calibri"/>
                <a:cs typeface="Calibri"/>
                <a:sym typeface="Calibri"/>
              </a:rPr>
              <a:t>La tabla destino debe existir previamente en la base de datos.</a:t>
            </a:r>
            <a:endParaRPr/>
          </a:p>
          <a:p>
            <a:pPr indent="-190500" lvl="1" marL="742950" marR="0" rtl="0" algn="l">
              <a:spcBef>
                <a:spcPts val="0"/>
              </a:spcBef>
              <a:spcAft>
                <a:spcPts val="0"/>
              </a:spcAft>
              <a:buClr>
                <a:schemeClr val="dk1"/>
              </a:buClr>
              <a:buSzPts val="1500"/>
              <a:buFont typeface="Noto Sans Symbols"/>
              <a:buNone/>
            </a:pPr>
            <a:r>
              <a:t/>
            </a:r>
            <a:endParaRPr b="0" i="0" sz="1500" u="none" cap="none" strike="noStrike">
              <a:solidFill>
                <a:srgbClr val="262626"/>
              </a:solidFill>
              <a:latin typeface="Calibri"/>
              <a:ea typeface="Calibri"/>
              <a:cs typeface="Calibri"/>
              <a:sym typeface="Calibri"/>
            </a:endParaRPr>
          </a:p>
          <a:p>
            <a:pPr indent="-285750" lvl="1" marL="742950" marR="0" rtl="0" algn="l">
              <a:spcBef>
                <a:spcPts val="0"/>
              </a:spcBef>
              <a:spcAft>
                <a:spcPts val="0"/>
              </a:spcAft>
              <a:buClr>
                <a:srgbClr val="262626"/>
              </a:buClr>
              <a:buSzPts val="1500"/>
              <a:buFont typeface="Noto Sans Symbols"/>
              <a:buChar char="▪"/>
            </a:pPr>
            <a:r>
              <a:rPr b="0" i="0" lang="es-PE" sz="1500" u="none" cap="none" strike="noStrike">
                <a:solidFill>
                  <a:srgbClr val="262626"/>
                </a:solidFill>
                <a:latin typeface="Calibri"/>
                <a:ea typeface="Calibri"/>
                <a:cs typeface="Calibri"/>
                <a:sym typeface="Calibri"/>
              </a:rPr>
              <a:t>Si la tabla destino tiene </a:t>
            </a:r>
            <a:r>
              <a:rPr b="1" i="0" lang="es-PE" sz="1500" u="none" cap="none" strike="noStrike">
                <a:solidFill>
                  <a:srgbClr val="C00000"/>
                </a:solidFill>
                <a:latin typeface="Calibri"/>
                <a:ea typeface="Calibri"/>
                <a:cs typeface="Calibri"/>
                <a:sym typeface="Calibri"/>
              </a:rPr>
              <a:t>restricciones de clave primaria o de integridad referencial</a:t>
            </a:r>
            <a:r>
              <a:rPr b="0" i="0" lang="es-PE" sz="1500" u="none" cap="none" strike="noStrike">
                <a:solidFill>
                  <a:srgbClr val="262626"/>
                </a:solidFill>
                <a:latin typeface="Calibri"/>
                <a:ea typeface="Calibri"/>
                <a:cs typeface="Calibri"/>
                <a:sym typeface="Calibri"/>
              </a:rPr>
              <a:t>, es importante asegurarse de que se </a:t>
            </a:r>
            <a:r>
              <a:rPr b="1" i="0" lang="es-PE" sz="1500" u="none" cap="none" strike="noStrike">
                <a:solidFill>
                  <a:srgbClr val="C00000"/>
                </a:solidFill>
                <a:latin typeface="Calibri"/>
                <a:ea typeface="Calibri"/>
                <a:cs typeface="Calibri"/>
                <a:sym typeface="Calibri"/>
              </a:rPr>
              <a:t>cumplan las condiciones para evitar errores </a:t>
            </a:r>
            <a:r>
              <a:rPr b="0" i="0" lang="es-PE" sz="1500" u="none" cap="none" strike="noStrike">
                <a:solidFill>
                  <a:srgbClr val="262626"/>
                </a:solidFill>
                <a:latin typeface="Calibri"/>
                <a:ea typeface="Calibri"/>
                <a:cs typeface="Calibri"/>
                <a:sym typeface="Calibri"/>
              </a:rPr>
              <a:t>al insertar los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INSERCIÓN DE REGISTROS DESDE LA SENTENCIA SELECT</a:t>
            </a:r>
            <a:endParaRPr/>
          </a:p>
        </p:txBody>
      </p:sp>
      <p:grpSp>
        <p:nvGrpSpPr>
          <p:cNvPr id="284" name="Google Shape;284;p28"/>
          <p:cNvGrpSpPr/>
          <p:nvPr/>
        </p:nvGrpSpPr>
        <p:grpSpPr>
          <a:xfrm>
            <a:off x="740384" y="1007215"/>
            <a:ext cx="7882699" cy="3917255"/>
            <a:chOff x="599068" y="865899"/>
            <a:chExt cx="7882699" cy="3917255"/>
          </a:xfrm>
        </p:grpSpPr>
        <p:sp>
          <p:nvSpPr>
            <p:cNvPr id="285" name="Google Shape;285;p28"/>
            <p:cNvSpPr txBox="1"/>
            <p:nvPr/>
          </p:nvSpPr>
          <p:spPr>
            <a:xfrm>
              <a:off x="6514087" y="3459715"/>
              <a:ext cx="196768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insertar todos los registros de la tabla “Customers” en una tabla llamada “CustomersCopy”.</a:t>
              </a:r>
              <a:endParaRPr/>
            </a:p>
          </p:txBody>
        </p:sp>
        <p:sp>
          <p:nvSpPr>
            <p:cNvPr id="286" name="Google Shape;286;p28"/>
            <p:cNvSpPr txBox="1"/>
            <p:nvPr/>
          </p:nvSpPr>
          <p:spPr>
            <a:xfrm>
              <a:off x="599068" y="865899"/>
              <a:ext cx="668288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SELECT – Inserción de todos los registros de una tabla</a:t>
              </a:r>
              <a:endParaRPr/>
            </a:p>
          </p:txBody>
        </p:sp>
        <p:sp>
          <p:nvSpPr>
            <p:cNvPr id="287" name="Google Shape;287;p28"/>
            <p:cNvSpPr txBox="1"/>
            <p:nvPr/>
          </p:nvSpPr>
          <p:spPr>
            <a:xfrm>
              <a:off x="662233" y="1243724"/>
              <a:ext cx="5764155" cy="35394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USE </a:t>
              </a:r>
              <a:r>
                <a:rPr b="1" lang="es-PE" sz="1400">
                  <a:solidFill>
                    <a:schemeClr val="dk1"/>
                  </a:solidFill>
                  <a:latin typeface="Courier New"/>
                  <a:ea typeface="Courier New"/>
                  <a:cs typeface="Courier New"/>
                  <a:sym typeface="Courier New"/>
                </a:rPr>
                <a:t>northwind</a:t>
              </a:r>
              <a:endParaRPr/>
            </a:p>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 Crea una copia de la tabla “Customers” pero vacía </a:t>
              </a:r>
              <a:endParaRPr/>
            </a:p>
            <a:p>
              <a:pPr indent="0" lvl="0" marL="0" marR="0" rtl="0" algn="l">
                <a:spcBef>
                  <a:spcPts val="0"/>
                </a:spcBef>
                <a:spcAft>
                  <a:spcPts val="0"/>
                </a:spcAft>
                <a:buNone/>
              </a:pPr>
              <a:r>
                <a:t/>
              </a:r>
              <a:endParaRPr sz="1400">
                <a:solidFill>
                  <a:srgbClr val="76923C"/>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a:t>
              </a:r>
              <a:r>
                <a:rPr lang="es-PE"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INTO </a:t>
              </a:r>
              <a:r>
                <a:rPr b="1" lang="es-PE" sz="1400">
                  <a:solidFill>
                    <a:schemeClr val="dk1"/>
                  </a:solidFill>
                  <a:latin typeface="Courier New"/>
                  <a:ea typeface="Courier New"/>
                  <a:cs typeface="Courier New"/>
                  <a:sym typeface="Courier New"/>
                </a:rPr>
                <a:t>CustomersCopy</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//Inserta todos los registros de la tabla</a:t>
              </a:r>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//“Customers” en la tabla  “CustomersCopy”</a:t>
              </a:r>
              <a:endParaRPr/>
            </a:p>
            <a:p>
              <a:pPr indent="0" lvl="0" marL="0" marR="0" rtl="0" algn="l">
                <a:spcBef>
                  <a:spcPts val="0"/>
                </a:spcBef>
                <a:spcAft>
                  <a:spcPts val="0"/>
                </a:spcAft>
                <a:buNone/>
              </a:pPr>
              <a:r>
                <a:t/>
              </a:r>
              <a:endParaRPr sz="1400">
                <a:solidFill>
                  <a:srgbClr val="76923C"/>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INSERT INTO </a:t>
              </a:r>
              <a:r>
                <a:rPr b="1" lang="es-PE" sz="1400">
                  <a:solidFill>
                    <a:schemeClr val="dk1"/>
                  </a:solidFill>
                  <a:latin typeface="Courier New"/>
                  <a:ea typeface="Courier New"/>
                  <a:cs typeface="Courier New"/>
                  <a:sym typeface="Courier New"/>
                </a:rPr>
                <a:t>CustomersCopy</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SELECT </a:t>
              </a:r>
              <a:r>
                <a:rPr lang="es-PE"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Customers</a:t>
              </a:r>
              <a:r>
                <a:rPr b="1" lang="es-PE" sz="1400">
                  <a:solidFill>
                    <a:srgbClr val="7030A0"/>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nvSpPr>
        <p:spPr>
          <a:xfrm>
            <a:off x="6977616" y="3398160"/>
            <a:ext cx="2043494"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insertar los registros de los clientes de la ciudad de Londres de la tabla “Customers” en una tabla llamada “CustomersLondon”.</a:t>
            </a:r>
            <a:endParaRPr/>
          </a:p>
        </p:txBody>
      </p:sp>
      <p:sp>
        <p:nvSpPr>
          <p:cNvPr id="294" name="Google Shape;294;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INSERCIÓN DE REGISTROS DESDE LA SENTENCIA SELECT</a:t>
            </a:r>
            <a:endParaRPr/>
          </a:p>
        </p:txBody>
      </p:sp>
      <p:sp>
        <p:nvSpPr>
          <p:cNvPr id="295" name="Google Shape;295;p29"/>
          <p:cNvSpPr txBox="1"/>
          <p:nvPr/>
        </p:nvSpPr>
        <p:spPr>
          <a:xfrm>
            <a:off x="856764" y="1070599"/>
            <a:ext cx="605415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SELECT – Inserción de registros seleccionados</a:t>
            </a:r>
            <a:endParaRPr/>
          </a:p>
        </p:txBody>
      </p:sp>
      <p:sp>
        <p:nvSpPr>
          <p:cNvPr id="296" name="Google Shape;296;p29"/>
          <p:cNvSpPr txBox="1"/>
          <p:nvPr/>
        </p:nvSpPr>
        <p:spPr>
          <a:xfrm>
            <a:off x="856764" y="1459168"/>
            <a:ext cx="6054156" cy="375487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USE </a:t>
            </a:r>
            <a:r>
              <a:rPr b="1" lang="es-PE" sz="1400">
                <a:solidFill>
                  <a:schemeClr val="dk1"/>
                </a:solidFill>
                <a:latin typeface="Courier New"/>
                <a:ea typeface="Courier New"/>
                <a:cs typeface="Courier New"/>
                <a:sym typeface="Courier New"/>
              </a:rPr>
              <a:t>northwind</a:t>
            </a:r>
            <a:endParaRPr/>
          </a:p>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 Crea una copia de la tabla “Customers” pero vacía </a:t>
            </a:r>
            <a:endParaRPr/>
          </a:p>
          <a:p>
            <a:pPr indent="0" lvl="0" marL="0" marR="0" rtl="0" algn="l">
              <a:spcBef>
                <a:spcPts val="0"/>
              </a:spcBef>
              <a:spcAft>
                <a:spcPts val="0"/>
              </a:spcAft>
              <a:buNone/>
            </a:pPr>
            <a:r>
              <a:t/>
            </a:r>
            <a:endParaRPr sz="1400">
              <a:solidFill>
                <a:srgbClr val="76923C"/>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INTO </a:t>
            </a:r>
            <a:r>
              <a:rPr b="1" lang="es-PE" sz="1400">
                <a:solidFill>
                  <a:schemeClr val="dk1"/>
                </a:solidFill>
                <a:latin typeface="Courier New"/>
                <a:ea typeface="Courier New"/>
                <a:cs typeface="Courier New"/>
                <a:sym typeface="Courier New"/>
              </a:rPr>
              <a:t>CustomersLondon</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FROM </a:t>
            </a:r>
            <a:r>
              <a:rPr b="1" lang="es-PE" sz="1400">
                <a:solidFill>
                  <a:schemeClr val="dk1"/>
                </a:solidFill>
                <a:latin typeface="Courier New"/>
                <a:ea typeface="Courier New"/>
                <a:cs typeface="Courier New"/>
                <a:sym typeface="Courier New"/>
              </a:rPr>
              <a:t>Customers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WHERE </a:t>
            </a:r>
            <a:r>
              <a:rPr lang="es-PE" sz="1400">
                <a:solidFill>
                  <a:schemeClr val="dk1"/>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//Inserta los registros de la tabla “Customers”, </a:t>
            </a:r>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//con City = 'London’, en a la tabla  “CustomersLondon”</a:t>
            </a:r>
            <a:endParaRPr/>
          </a:p>
          <a:p>
            <a:pPr indent="0" lvl="0" marL="0" marR="0" rtl="0" algn="l">
              <a:spcBef>
                <a:spcPts val="0"/>
              </a:spcBef>
              <a:spcAft>
                <a:spcPts val="0"/>
              </a:spcAft>
              <a:buNone/>
            </a:pPr>
            <a:r>
              <a:t/>
            </a:r>
            <a:endParaRPr sz="1400">
              <a:solidFill>
                <a:srgbClr val="76923C"/>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INSERT INTO </a:t>
            </a:r>
            <a:r>
              <a:rPr b="1" lang="es-PE" sz="1400">
                <a:solidFill>
                  <a:schemeClr val="dk1"/>
                </a:solidFill>
                <a:latin typeface="Courier New"/>
                <a:ea typeface="Courier New"/>
                <a:cs typeface="Courier New"/>
                <a:sym typeface="Courier New"/>
              </a:rPr>
              <a:t>CustomersLondon</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r>
              <a:rPr lang="es-PE"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FROM </a:t>
            </a:r>
            <a:r>
              <a:rPr b="1" lang="es-PE" sz="1400">
                <a:solidFill>
                  <a:schemeClr val="dk1"/>
                </a:solidFill>
                <a:latin typeface="Courier New"/>
                <a:ea typeface="Courier New"/>
                <a:cs typeface="Courier New"/>
                <a:sym typeface="Courier New"/>
              </a:rPr>
              <a:t>Customers</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City = 'London';</a:t>
            </a:r>
            <a:endParaRPr sz="14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7966170"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IMPLEMENTACIÓN DEL MANTENIMIENTO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nvSpPr>
        <p:spPr>
          <a:xfrm>
            <a:off x="6827791" y="3704914"/>
            <a:ext cx="172458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insertar los nombres de los productos y los precios unitarios en la tabla “ProductPrices”.</a:t>
            </a:r>
            <a:endParaRPr/>
          </a:p>
        </p:txBody>
      </p:sp>
      <p:sp>
        <p:nvSpPr>
          <p:cNvPr id="303" name="Google Shape;303;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INSERCIÓN DE REGISTROS DESDE LA SENTENCIA SELECT</a:t>
            </a:r>
            <a:endParaRPr/>
          </a:p>
        </p:txBody>
      </p:sp>
      <p:sp>
        <p:nvSpPr>
          <p:cNvPr id="304" name="Google Shape;304;p30"/>
          <p:cNvSpPr txBox="1"/>
          <p:nvPr/>
        </p:nvSpPr>
        <p:spPr>
          <a:xfrm>
            <a:off x="773636" y="832691"/>
            <a:ext cx="605415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SELECT – Inserción de con columnas específicas</a:t>
            </a:r>
            <a:endParaRPr/>
          </a:p>
        </p:txBody>
      </p:sp>
      <p:sp>
        <p:nvSpPr>
          <p:cNvPr id="305" name="Google Shape;305;p30"/>
          <p:cNvSpPr txBox="1"/>
          <p:nvPr/>
        </p:nvSpPr>
        <p:spPr>
          <a:xfrm>
            <a:off x="773635" y="1204962"/>
            <a:ext cx="6054156" cy="39703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USE </a:t>
            </a:r>
            <a:r>
              <a:rPr b="1" lang="es-PE" sz="1400">
                <a:solidFill>
                  <a:schemeClr val="dk1"/>
                </a:solidFill>
                <a:latin typeface="Courier New"/>
                <a:ea typeface="Courier New"/>
                <a:cs typeface="Courier New"/>
                <a:sym typeface="Courier New"/>
              </a:rPr>
              <a:t>northwind</a:t>
            </a:r>
            <a:endParaRPr/>
          </a:p>
          <a:p>
            <a:pPr indent="0" lvl="0" marL="0" marR="0" rtl="0" algn="l">
              <a:spcBef>
                <a:spcPts val="0"/>
              </a:spcBef>
              <a:spcAft>
                <a:spcPts val="0"/>
              </a:spcAft>
              <a:buNone/>
            </a:pPr>
            <a:r>
              <a:t/>
            </a:r>
            <a:endParaRPr b="1" sz="11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 Crea una copia de la tabla “Products” de los campos ProductName y UnitPrice pero vacía </a:t>
            </a:r>
            <a:endParaRPr/>
          </a:p>
          <a:p>
            <a:pPr indent="0" lvl="0" marL="0" marR="0" rtl="0" algn="l">
              <a:spcBef>
                <a:spcPts val="0"/>
              </a:spcBef>
              <a:spcAft>
                <a:spcPts val="0"/>
              </a:spcAft>
              <a:buNone/>
            </a:pPr>
            <a:r>
              <a:t/>
            </a:r>
            <a:endParaRPr sz="1400">
              <a:solidFill>
                <a:srgbClr val="76923C"/>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r>
              <a:rPr lang="es-PE" sz="1400">
                <a:solidFill>
                  <a:schemeClr val="dk1"/>
                </a:solidFill>
                <a:latin typeface="Courier New"/>
                <a:ea typeface="Courier New"/>
                <a:cs typeface="Courier New"/>
                <a:sym typeface="Courier New"/>
              </a:rPr>
              <a:t>ProductName, UnitPrice</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INTO </a:t>
            </a:r>
            <a:r>
              <a:rPr b="1" lang="es-PE" sz="1400">
                <a:solidFill>
                  <a:schemeClr val="dk1"/>
                </a:solidFill>
                <a:latin typeface="Courier New"/>
                <a:ea typeface="Courier New"/>
                <a:cs typeface="Courier New"/>
                <a:sym typeface="Courier New"/>
              </a:rPr>
              <a:t>ProductPrices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FROM </a:t>
            </a:r>
            <a:r>
              <a:rPr b="1" lang="es-PE" sz="1400">
                <a:solidFill>
                  <a:schemeClr val="dk1"/>
                </a:solidFill>
                <a:latin typeface="Courier New"/>
                <a:ea typeface="Courier New"/>
                <a:cs typeface="Courier New"/>
                <a:sym typeface="Courier New"/>
              </a:rPr>
              <a:t>Products</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WHERE </a:t>
            </a:r>
            <a:r>
              <a:rPr lang="es-PE" sz="1400">
                <a:solidFill>
                  <a:schemeClr val="dk1"/>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//Inserta los registros de la tabla “Products”, </a:t>
            </a:r>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//para los campos ProductName y UnitPrice , en </a:t>
            </a:r>
            <a:endParaRPr/>
          </a:p>
          <a:p>
            <a:pPr indent="0" lvl="0" marL="0" marR="0" rtl="0" algn="l">
              <a:spcBef>
                <a:spcPts val="0"/>
              </a:spcBef>
              <a:spcAft>
                <a:spcPts val="0"/>
              </a:spcAft>
              <a:buNone/>
            </a:pPr>
            <a:r>
              <a:rPr lang="es-PE" sz="1400">
                <a:solidFill>
                  <a:srgbClr val="76923C"/>
                </a:solidFill>
                <a:latin typeface="Courier New"/>
                <a:ea typeface="Courier New"/>
                <a:cs typeface="Courier New"/>
                <a:sym typeface="Courier New"/>
              </a:rPr>
              <a:t>//la tabla  “ProductPrices”</a:t>
            </a:r>
            <a:endParaRPr/>
          </a:p>
          <a:p>
            <a:pPr indent="0" lvl="0" marL="0" marR="0" rtl="0" algn="l">
              <a:spcBef>
                <a:spcPts val="0"/>
              </a:spcBef>
              <a:spcAft>
                <a:spcPts val="0"/>
              </a:spcAft>
              <a:buNone/>
            </a:pPr>
            <a:r>
              <a:t/>
            </a:r>
            <a:endParaRPr sz="1100">
              <a:solidFill>
                <a:srgbClr val="76923C"/>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INSERT INTO </a:t>
            </a:r>
            <a:r>
              <a:rPr b="1" lang="es-PE" sz="1400">
                <a:solidFill>
                  <a:schemeClr val="dk1"/>
                </a:solidFill>
                <a:latin typeface="Courier New"/>
                <a:ea typeface="Courier New"/>
                <a:cs typeface="Courier New"/>
                <a:sym typeface="Courier New"/>
              </a:rPr>
              <a:t>ProductPrices</a:t>
            </a:r>
            <a:r>
              <a:rPr b="1" lang="es-PE" sz="1400">
                <a:solidFill>
                  <a:srgbClr val="7030A0"/>
                </a:solidFill>
                <a:latin typeface="Courier New"/>
                <a:ea typeface="Courier New"/>
                <a:cs typeface="Courier New"/>
                <a:sym typeface="Courier New"/>
              </a:rPr>
              <a:t> </a:t>
            </a:r>
            <a:r>
              <a:rPr lang="es-PE" sz="1400">
                <a:solidFill>
                  <a:schemeClr val="dk1"/>
                </a:solidFill>
                <a:latin typeface="Courier New"/>
                <a:ea typeface="Courier New"/>
                <a:cs typeface="Courier New"/>
                <a:sym typeface="Courier New"/>
              </a:rPr>
              <a:t>(ProductName, UnitPrice)</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SELECT </a:t>
            </a:r>
            <a:r>
              <a:rPr lang="es-PE" sz="1400">
                <a:solidFill>
                  <a:schemeClr val="dk1"/>
                </a:solidFill>
                <a:latin typeface="Courier New"/>
                <a:ea typeface="Courier New"/>
                <a:cs typeface="Courier New"/>
                <a:sym typeface="Courier New"/>
              </a:rPr>
              <a:t>ProductName, UnitPrice</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FROM </a:t>
            </a:r>
            <a:r>
              <a:rPr b="1" lang="es-PE" sz="1400">
                <a:solidFill>
                  <a:schemeClr val="dk1"/>
                </a:solidFill>
                <a:latin typeface="Courier New"/>
                <a:ea typeface="Courier New"/>
                <a:cs typeface="Courier New"/>
                <a:sym typeface="Courier New"/>
              </a:rPr>
              <a:t>Products</a:t>
            </a:r>
            <a:r>
              <a:rPr b="1" lang="es-PE" sz="1400">
                <a:solidFill>
                  <a:srgbClr val="7030A0"/>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1"/>
          <p:cNvSpPr/>
          <p:nvPr/>
        </p:nvSpPr>
        <p:spPr>
          <a:xfrm>
            <a:off x="424251" y="3703125"/>
            <a:ext cx="8444619"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IMPORTACIÓN DE TABLAS DESDE OTRA BASE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19" name="Google Shape;319;p32"/>
          <p:cNvSpPr txBox="1"/>
          <p:nvPr/>
        </p:nvSpPr>
        <p:spPr>
          <a:xfrm>
            <a:off x="922493" y="2073144"/>
            <a:ext cx="400022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20" name="Google Shape;320;p32"/>
          <p:cNvSpPr txBox="1"/>
          <p:nvPr/>
        </p:nvSpPr>
        <p:spPr>
          <a:xfrm>
            <a:off x="922493" y="2511115"/>
            <a:ext cx="3509771" cy="196977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a:pPr>
            <a:r>
              <a:rPr lang="es-PE" sz="1600">
                <a:solidFill>
                  <a:srgbClr val="262626"/>
                </a:solidFill>
                <a:latin typeface="Calibri"/>
                <a:ea typeface="Calibri"/>
                <a:cs typeface="Calibri"/>
                <a:sym typeface="Calibri"/>
              </a:rPr>
              <a:t>Seleccionar la base de datos destino y dar clic derecho.</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262626"/>
              </a:buClr>
              <a:buSzPts val="1600"/>
              <a:buFont typeface="Calibri"/>
              <a:buAutoNum type="arabicPeriod"/>
            </a:pPr>
            <a:r>
              <a:rPr lang="es-PE" sz="1600">
                <a:solidFill>
                  <a:srgbClr val="262626"/>
                </a:solidFill>
                <a:latin typeface="Calibri"/>
                <a:ea typeface="Calibri"/>
                <a:cs typeface="Calibri"/>
                <a:sym typeface="Calibri"/>
              </a:rPr>
              <a:t>Seleccionar la opción de “Tareas” en el menú emergente.</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262626"/>
              </a:buClr>
              <a:buSzPts val="1600"/>
              <a:buFont typeface="Calibri"/>
              <a:buAutoNum type="arabicPeriod"/>
            </a:pPr>
            <a:r>
              <a:rPr lang="es-PE" sz="1600">
                <a:solidFill>
                  <a:srgbClr val="262626"/>
                </a:solidFill>
                <a:latin typeface="Calibri"/>
                <a:ea typeface="Calibri"/>
                <a:cs typeface="Calibri"/>
                <a:sym typeface="Calibri"/>
              </a:rPr>
              <a:t>Seleccionar la opción de “Importar Data” en el menú emergente.</a:t>
            </a:r>
            <a:endParaRPr/>
          </a:p>
        </p:txBody>
      </p:sp>
      <p:pic>
        <p:nvPicPr>
          <p:cNvPr id="321" name="Google Shape;321;p32"/>
          <p:cNvPicPr preferRelativeResize="0"/>
          <p:nvPr/>
        </p:nvPicPr>
        <p:blipFill rotWithShape="1">
          <a:blip r:embed="rId3">
            <a:alphaModFix/>
          </a:blip>
          <a:srcRect b="0" l="0" r="0" t="0"/>
          <a:stretch/>
        </p:blipFill>
        <p:spPr>
          <a:xfrm>
            <a:off x="4922715" y="906949"/>
            <a:ext cx="3509771" cy="4324038"/>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28" name="Google Shape;328;p33"/>
          <p:cNvSpPr txBox="1"/>
          <p:nvPr/>
        </p:nvSpPr>
        <p:spPr>
          <a:xfrm>
            <a:off x="1211047" y="2370821"/>
            <a:ext cx="3685150"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29" name="Google Shape;329;p33"/>
          <p:cNvSpPr txBox="1"/>
          <p:nvPr/>
        </p:nvSpPr>
        <p:spPr>
          <a:xfrm>
            <a:off x="1211045" y="2765165"/>
            <a:ext cx="3302765" cy="98488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4"/>
            </a:pPr>
            <a:r>
              <a:rPr lang="es-PE" sz="1600">
                <a:solidFill>
                  <a:srgbClr val="262626"/>
                </a:solidFill>
                <a:latin typeface="Calibri"/>
                <a:ea typeface="Calibri"/>
                <a:cs typeface="Calibri"/>
                <a:sym typeface="Calibri"/>
              </a:rPr>
              <a:t>Aparecerá la siguiente ventana de bienvenida. </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“Siguiente”.</a:t>
            </a:r>
            <a:endParaRPr/>
          </a:p>
        </p:txBody>
      </p:sp>
      <p:pic>
        <p:nvPicPr>
          <p:cNvPr id="330" name="Google Shape;330;p33"/>
          <p:cNvPicPr preferRelativeResize="0"/>
          <p:nvPr/>
        </p:nvPicPr>
        <p:blipFill rotWithShape="1">
          <a:blip r:embed="rId3">
            <a:alphaModFix/>
          </a:blip>
          <a:srcRect b="0" l="0" r="0" t="0"/>
          <a:stretch/>
        </p:blipFill>
        <p:spPr>
          <a:xfrm>
            <a:off x="4975822" y="1515690"/>
            <a:ext cx="3596400" cy="3082629"/>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37" name="Google Shape;337;p34"/>
          <p:cNvSpPr txBox="1"/>
          <p:nvPr/>
        </p:nvSpPr>
        <p:spPr>
          <a:xfrm>
            <a:off x="985571" y="2017877"/>
            <a:ext cx="392842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pic>
        <p:nvPicPr>
          <p:cNvPr id="338" name="Google Shape;338;p34"/>
          <p:cNvPicPr preferRelativeResize="0"/>
          <p:nvPr/>
        </p:nvPicPr>
        <p:blipFill rotWithShape="1">
          <a:blip r:embed="rId3">
            <a:alphaModFix/>
          </a:blip>
          <a:srcRect b="0" l="0" r="0" t="0"/>
          <a:stretch/>
        </p:blipFill>
        <p:spPr>
          <a:xfrm>
            <a:off x="4984946" y="1590618"/>
            <a:ext cx="3596400" cy="3070510"/>
          </a:xfrm>
          <a:prstGeom prst="rect">
            <a:avLst/>
          </a:prstGeom>
          <a:noFill/>
          <a:ln cap="flat" cmpd="sng" w="9525">
            <a:solidFill>
              <a:schemeClr val="dk1"/>
            </a:solidFill>
            <a:prstDash val="solid"/>
            <a:round/>
            <a:headEnd len="sm" w="sm" type="none"/>
            <a:tailEnd len="sm" w="sm" type="none"/>
          </a:ln>
        </p:spPr>
      </p:pic>
      <p:sp>
        <p:nvSpPr>
          <p:cNvPr id="339" name="Google Shape;339;p34"/>
          <p:cNvSpPr txBox="1"/>
          <p:nvPr/>
        </p:nvSpPr>
        <p:spPr>
          <a:xfrm>
            <a:off x="985571" y="2416650"/>
            <a:ext cx="3596400" cy="19086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5"/>
            </a:pPr>
            <a:r>
              <a:rPr lang="es-PE" sz="1600">
                <a:solidFill>
                  <a:srgbClr val="262626"/>
                </a:solidFill>
                <a:latin typeface="Calibri"/>
                <a:ea typeface="Calibri"/>
                <a:cs typeface="Calibri"/>
                <a:sym typeface="Calibri"/>
              </a:rPr>
              <a:t>En la siguiente ventana, realizar la configuración de los parámetros de conexión de la base de datos origen. </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“Siguiente”</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0" lvl="1" marL="355600" marR="0" rtl="0" algn="l">
              <a:spcBef>
                <a:spcPts val="0"/>
              </a:spcBef>
              <a:spcAft>
                <a:spcPts val="0"/>
              </a:spcAft>
              <a:buNone/>
            </a:pPr>
            <a:r>
              <a:rPr b="1" i="0" lang="es-PE" sz="1400" u="none" cap="none" strike="noStrike">
                <a:solidFill>
                  <a:srgbClr val="953734"/>
                </a:solidFill>
                <a:latin typeface="Calibri"/>
                <a:ea typeface="Calibri"/>
                <a:cs typeface="Calibri"/>
                <a:sym typeface="Calibri"/>
              </a:rPr>
              <a:t>Nota:</a:t>
            </a:r>
            <a:r>
              <a:rPr b="0" i="0" lang="es-PE" sz="1400" u="none" cap="none" strike="noStrike">
                <a:solidFill>
                  <a:srgbClr val="953734"/>
                </a:solidFill>
                <a:latin typeface="Calibri"/>
                <a:ea typeface="Calibri"/>
                <a:cs typeface="Calibri"/>
                <a:sym typeface="Calibri"/>
              </a:rPr>
              <a:t> Para este ejemplo, es una base datos SQL SERVER llamada “</a:t>
            </a:r>
            <a:r>
              <a:rPr b="1" i="0" lang="es-PE" sz="1400" u="none" cap="none" strike="noStrike">
                <a:solidFill>
                  <a:srgbClr val="953734"/>
                </a:solidFill>
                <a:latin typeface="Calibri"/>
                <a:ea typeface="Calibri"/>
                <a:cs typeface="Calibri"/>
                <a:sym typeface="Calibri"/>
              </a:rPr>
              <a:t>Northwind</a:t>
            </a:r>
            <a:r>
              <a:rPr b="0" i="0" lang="es-PE" sz="1400" u="none" cap="none" strike="noStrike">
                <a:solidFill>
                  <a:srgbClr val="953734"/>
                </a:solidFill>
                <a:latin typeface="Calibri"/>
                <a:ea typeface="Calibri"/>
                <a:cs typeface="Calibri"/>
                <a:sym typeface="Calibri"/>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46" name="Google Shape;346;p35"/>
          <p:cNvSpPr txBox="1"/>
          <p:nvPr/>
        </p:nvSpPr>
        <p:spPr>
          <a:xfrm>
            <a:off x="797397" y="1524099"/>
            <a:ext cx="3880903"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47" name="Google Shape;347;p35"/>
          <p:cNvSpPr txBox="1"/>
          <p:nvPr/>
        </p:nvSpPr>
        <p:spPr>
          <a:xfrm>
            <a:off x="879348" y="1933202"/>
            <a:ext cx="3717000" cy="27399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6"/>
            </a:pPr>
            <a:r>
              <a:rPr lang="es-PE" sz="1600">
                <a:solidFill>
                  <a:srgbClr val="262626"/>
                </a:solidFill>
                <a:latin typeface="Calibri"/>
                <a:ea typeface="Calibri"/>
                <a:cs typeface="Calibri"/>
                <a:sym typeface="Calibri"/>
              </a:rPr>
              <a:t>En la siguiente ventana, realizar la configuración de los parámetros de conexión de la base de datos destino. </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“Siguiente”.</a:t>
            </a:r>
            <a:endParaRPr/>
          </a:p>
          <a:p>
            <a:pPr indent="-254000" lvl="0" marL="354625" marR="0" rtl="0" algn="l">
              <a:spcBef>
                <a:spcPts val="0"/>
              </a:spcBef>
              <a:spcAft>
                <a:spcPts val="0"/>
              </a:spcAft>
              <a:buClr>
                <a:schemeClr val="dk1"/>
              </a:buClr>
              <a:buSzPts val="1400"/>
              <a:buFont typeface="Calibri"/>
              <a:buNone/>
            </a:pPr>
            <a:r>
              <a:t/>
            </a:r>
            <a:endParaRPr sz="1400">
              <a:solidFill>
                <a:srgbClr val="262626"/>
              </a:solidFill>
              <a:latin typeface="Calibri"/>
              <a:ea typeface="Calibri"/>
              <a:cs typeface="Calibri"/>
              <a:sym typeface="Calibri"/>
            </a:endParaRPr>
          </a:p>
          <a:p>
            <a:pPr indent="0" lvl="1" marL="355600" marR="0" rtl="0" algn="l">
              <a:spcBef>
                <a:spcPts val="0"/>
              </a:spcBef>
              <a:spcAft>
                <a:spcPts val="0"/>
              </a:spcAft>
              <a:buNone/>
            </a:pPr>
            <a:r>
              <a:rPr b="1" i="0" lang="es-PE" sz="1400" u="none" cap="none" strike="noStrike">
                <a:solidFill>
                  <a:srgbClr val="953734"/>
                </a:solidFill>
                <a:latin typeface="Calibri"/>
                <a:ea typeface="Calibri"/>
                <a:cs typeface="Calibri"/>
                <a:sym typeface="Calibri"/>
              </a:rPr>
              <a:t>Nota:</a:t>
            </a:r>
            <a:r>
              <a:rPr b="0" i="0" lang="es-PE" sz="1400" u="none" cap="none" strike="noStrike">
                <a:solidFill>
                  <a:srgbClr val="953734"/>
                </a:solidFill>
                <a:latin typeface="Calibri"/>
                <a:ea typeface="Calibri"/>
                <a:cs typeface="Calibri"/>
                <a:sym typeface="Calibri"/>
              </a:rPr>
              <a:t> Para este ejemplo, es una base datos SQL SERVER llamada “</a:t>
            </a:r>
            <a:r>
              <a:rPr b="1" i="0" lang="es-PE" sz="1400" u="none" cap="none" strike="noStrike">
                <a:solidFill>
                  <a:srgbClr val="953734"/>
                </a:solidFill>
                <a:latin typeface="Calibri"/>
                <a:ea typeface="Calibri"/>
                <a:cs typeface="Calibri"/>
                <a:sym typeface="Calibri"/>
              </a:rPr>
              <a:t>Northwind_002</a:t>
            </a:r>
            <a:r>
              <a:rPr b="0" i="0" lang="es-PE" sz="1400" u="none" cap="none" strike="noStrike">
                <a:solidFill>
                  <a:srgbClr val="953734"/>
                </a:solidFill>
                <a:latin typeface="Calibri"/>
                <a:ea typeface="Calibri"/>
                <a:cs typeface="Calibri"/>
                <a:sym typeface="Calibri"/>
              </a:rPr>
              <a:t>”, que es la misma sobre la que se seleccionó la importación al inicio del proceso. Por defecto, los parámetros se cargan al seleccionar el “</a:t>
            </a:r>
            <a:r>
              <a:rPr b="1" i="0" lang="es-PE" sz="1400" u="none" cap="none" strike="noStrike">
                <a:solidFill>
                  <a:srgbClr val="953734"/>
                </a:solidFill>
                <a:latin typeface="Calibri"/>
                <a:ea typeface="Calibri"/>
                <a:cs typeface="Calibri"/>
                <a:sym typeface="Calibri"/>
              </a:rPr>
              <a:t>Destino</a:t>
            </a:r>
            <a:r>
              <a:rPr b="0" i="0" lang="es-PE" sz="1400" u="none" cap="none" strike="noStrike">
                <a:solidFill>
                  <a:srgbClr val="953734"/>
                </a:solidFill>
                <a:latin typeface="Calibri"/>
                <a:ea typeface="Calibri"/>
                <a:cs typeface="Calibri"/>
                <a:sym typeface="Calibri"/>
              </a:rPr>
              <a:t>”.</a:t>
            </a:r>
            <a:endParaRPr/>
          </a:p>
        </p:txBody>
      </p:sp>
      <p:pic>
        <p:nvPicPr>
          <p:cNvPr id="348" name="Google Shape;348;p35"/>
          <p:cNvPicPr preferRelativeResize="0"/>
          <p:nvPr/>
        </p:nvPicPr>
        <p:blipFill rotWithShape="1">
          <a:blip r:embed="rId3">
            <a:alphaModFix/>
          </a:blip>
          <a:srcRect b="0" l="0" r="0" t="0"/>
          <a:stretch/>
        </p:blipFill>
        <p:spPr>
          <a:xfrm>
            <a:off x="4979913" y="1576607"/>
            <a:ext cx="3597115" cy="3095806"/>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55" name="Google Shape;355;p36"/>
          <p:cNvSpPr txBox="1"/>
          <p:nvPr/>
        </p:nvSpPr>
        <p:spPr>
          <a:xfrm>
            <a:off x="890602" y="2412384"/>
            <a:ext cx="3964620"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56" name="Google Shape;356;p36"/>
          <p:cNvSpPr txBox="1"/>
          <p:nvPr/>
        </p:nvSpPr>
        <p:spPr>
          <a:xfrm>
            <a:off x="963065" y="2854178"/>
            <a:ext cx="3717002" cy="73866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7"/>
            </a:pPr>
            <a:r>
              <a:rPr lang="es-PE" sz="1600">
                <a:solidFill>
                  <a:srgbClr val="262626"/>
                </a:solidFill>
                <a:latin typeface="Calibri"/>
                <a:ea typeface="Calibri"/>
                <a:cs typeface="Calibri"/>
                <a:sym typeface="Calibri"/>
              </a:rPr>
              <a:t>Seleccionar la opción de “copiar data”.</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“Siguiente”.</a:t>
            </a:r>
            <a:endParaRPr b="0" i="0" sz="1600" u="none" cap="none" strike="noStrike">
              <a:solidFill>
                <a:srgbClr val="953734"/>
              </a:solidFill>
              <a:latin typeface="Calibri"/>
              <a:ea typeface="Calibri"/>
              <a:cs typeface="Calibri"/>
              <a:sym typeface="Calibri"/>
            </a:endParaRPr>
          </a:p>
        </p:txBody>
      </p:sp>
      <p:pic>
        <p:nvPicPr>
          <p:cNvPr id="357" name="Google Shape;357;p36"/>
          <p:cNvPicPr preferRelativeResize="0"/>
          <p:nvPr/>
        </p:nvPicPr>
        <p:blipFill rotWithShape="1">
          <a:blip r:embed="rId3">
            <a:alphaModFix/>
          </a:blip>
          <a:srcRect b="0" l="0" r="0" t="0"/>
          <a:stretch/>
        </p:blipFill>
        <p:spPr>
          <a:xfrm>
            <a:off x="4855222" y="1546087"/>
            <a:ext cx="3597115" cy="305183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grpSp>
        <p:nvGrpSpPr>
          <p:cNvPr id="364" name="Google Shape;364;p37"/>
          <p:cNvGrpSpPr/>
          <p:nvPr/>
        </p:nvGrpSpPr>
        <p:grpSpPr>
          <a:xfrm>
            <a:off x="571778" y="1353072"/>
            <a:ext cx="8140354" cy="3519422"/>
            <a:chOff x="571778" y="1353072"/>
            <a:chExt cx="8140354" cy="3519422"/>
          </a:xfrm>
        </p:grpSpPr>
        <p:sp>
          <p:nvSpPr>
            <p:cNvPr id="365" name="Google Shape;365;p37"/>
            <p:cNvSpPr txBox="1"/>
            <p:nvPr/>
          </p:nvSpPr>
          <p:spPr>
            <a:xfrm>
              <a:off x="571778" y="1671618"/>
              <a:ext cx="4365982" cy="3200876"/>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8"/>
              </a:pPr>
              <a:r>
                <a:rPr lang="es-PE" sz="1600">
                  <a:solidFill>
                    <a:srgbClr val="262626"/>
                  </a:solidFill>
                  <a:latin typeface="Calibri"/>
                  <a:ea typeface="Calibri"/>
                  <a:cs typeface="Calibri"/>
                  <a:sym typeface="Calibri"/>
                </a:rPr>
                <a:t>Seleccionar y marcar las tablas de la base de datos origen de las cuales se extraerá la data hacia las tablas correspondientes en la base de datos destino.</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la columna de destino, asegurar que las tablas donde se insertará la data sean las correctas según corresponda; de lo contrario, seleccionar las adecuadas. Por defecto, se seleccionan las del mismo nombre que el origen.</a:t>
              </a:r>
              <a:endParaRPr/>
            </a:p>
            <a:p>
              <a:pPr indent="-241300" lvl="0" marL="35462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“Siguiente”.</a:t>
              </a:r>
              <a:endParaRPr b="0" i="0" sz="1600" u="none" cap="none" strike="noStrike">
                <a:solidFill>
                  <a:srgbClr val="953734"/>
                </a:solidFill>
                <a:latin typeface="Calibri"/>
                <a:ea typeface="Calibri"/>
                <a:cs typeface="Calibri"/>
                <a:sym typeface="Calibri"/>
              </a:endParaRPr>
            </a:p>
          </p:txBody>
        </p:sp>
        <p:pic>
          <p:nvPicPr>
            <p:cNvPr id="366" name="Google Shape;366;p37"/>
            <p:cNvPicPr preferRelativeResize="0"/>
            <p:nvPr/>
          </p:nvPicPr>
          <p:blipFill rotWithShape="1">
            <a:blip r:embed="rId3">
              <a:alphaModFix/>
            </a:blip>
            <a:srcRect b="0" l="0" r="0" t="0"/>
            <a:stretch/>
          </p:blipFill>
          <p:spPr>
            <a:xfrm>
              <a:off x="5127443" y="1599293"/>
              <a:ext cx="3584689" cy="3051830"/>
            </a:xfrm>
            <a:prstGeom prst="rect">
              <a:avLst/>
            </a:prstGeom>
            <a:noFill/>
            <a:ln cap="flat" cmpd="sng" w="9525">
              <a:solidFill>
                <a:schemeClr val="dk1"/>
              </a:solidFill>
              <a:prstDash val="solid"/>
              <a:round/>
              <a:headEnd len="sm" w="sm" type="none"/>
              <a:tailEnd len="sm" w="sm" type="none"/>
            </a:ln>
          </p:spPr>
        </p:pic>
        <p:sp>
          <p:nvSpPr>
            <p:cNvPr id="367" name="Google Shape;367;p37"/>
            <p:cNvSpPr txBox="1"/>
            <p:nvPr/>
          </p:nvSpPr>
          <p:spPr>
            <a:xfrm>
              <a:off x="571778" y="1353072"/>
              <a:ext cx="371700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74" name="Google Shape;374;p38"/>
          <p:cNvSpPr txBox="1"/>
          <p:nvPr/>
        </p:nvSpPr>
        <p:spPr>
          <a:xfrm>
            <a:off x="1108522" y="2394179"/>
            <a:ext cx="3787674"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75" name="Google Shape;375;p38"/>
          <p:cNvSpPr txBox="1"/>
          <p:nvPr/>
        </p:nvSpPr>
        <p:spPr>
          <a:xfrm>
            <a:off x="1108522" y="2780555"/>
            <a:ext cx="3330474" cy="98488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9"/>
            </a:pPr>
            <a:r>
              <a:rPr lang="es-PE" sz="1600">
                <a:solidFill>
                  <a:srgbClr val="262626"/>
                </a:solidFill>
                <a:latin typeface="Calibri"/>
                <a:ea typeface="Calibri"/>
                <a:cs typeface="Calibri"/>
                <a:sym typeface="Calibri"/>
              </a:rPr>
              <a:t>Marcar la opción de “Ejecución Inmediata”.</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“Siguiente”.</a:t>
            </a:r>
            <a:endParaRPr b="0" i="0" sz="1600" u="none" cap="none" strike="noStrike">
              <a:solidFill>
                <a:srgbClr val="953734"/>
              </a:solidFill>
              <a:latin typeface="Calibri"/>
              <a:ea typeface="Calibri"/>
              <a:cs typeface="Calibri"/>
              <a:sym typeface="Calibri"/>
            </a:endParaRPr>
          </a:p>
        </p:txBody>
      </p:sp>
      <p:pic>
        <p:nvPicPr>
          <p:cNvPr id="376" name="Google Shape;376;p38"/>
          <p:cNvPicPr preferRelativeResize="0"/>
          <p:nvPr/>
        </p:nvPicPr>
        <p:blipFill rotWithShape="1">
          <a:blip r:embed="rId3">
            <a:alphaModFix/>
          </a:blip>
          <a:srcRect b="0" l="0" r="0" t="0"/>
          <a:stretch/>
        </p:blipFill>
        <p:spPr>
          <a:xfrm>
            <a:off x="5037512" y="1548686"/>
            <a:ext cx="3556700" cy="305183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83" name="Google Shape;383;p39"/>
          <p:cNvSpPr txBox="1"/>
          <p:nvPr/>
        </p:nvSpPr>
        <p:spPr>
          <a:xfrm>
            <a:off x="1056267" y="2254442"/>
            <a:ext cx="3698613"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84" name="Google Shape;384;p39"/>
          <p:cNvSpPr txBox="1"/>
          <p:nvPr/>
        </p:nvSpPr>
        <p:spPr>
          <a:xfrm>
            <a:off x="1058646" y="2657444"/>
            <a:ext cx="3209926" cy="98488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rabicPeriod" startAt="10"/>
            </a:pPr>
            <a:r>
              <a:rPr lang="es-PE" sz="1600">
                <a:solidFill>
                  <a:srgbClr val="262626"/>
                </a:solidFill>
                <a:latin typeface="Calibri"/>
                <a:ea typeface="Calibri"/>
                <a:cs typeface="Calibri"/>
                <a:sym typeface="Calibri"/>
              </a:rPr>
              <a:t>Visualizar el resumen de las acciones configuradas.</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“Finalizar”.</a:t>
            </a:r>
            <a:endParaRPr b="0" i="0" sz="1600" u="none" cap="none" strike="noStrike">
              <a:solidFill>
                <a:srgbClr val="953734"/>
              </a:solidFill>
              <a:latin typeface="Calibri"/>
              <a:ea typeface="Calibri"/>
              <a:cs typeface="Calibri"/>
              <a:sym typeface="Calibri"/>
            </a:endParaRPr>
          </a:p>
        </p:txBody>
      </p:sp>
      <p:pic>
        <p:nvPicPr>
          <p:cNvPr id="385" name="Google Shape;385;p39"/>
          <p:cNvPicPr preferRelativeResize="0"/>
          <p:nvPr/>
        </p:nvPicPr>
        <p:blipFill rotWithShape="1">
          <a:blip r:embed="rId3">
            <a:alphaModFix/>
          </a:blip>
          <a:srcRect b="0" l="0" r="0" t="0"/>
          <a:stretch/>
        </p:blipFill>
        <p:spPr>
          <a:xfrm>
            <a:off x="4875429" y="1548982"/>
            <a:ext cx="3556700" cy="304604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885414" y="1295233"/>
            <a:ext cx="6371597" cy="830997"/>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PREPARACIÓN DE AMBIENTE DE TRABAJO</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Vamos a utilizar las sentencias de mantenimiento de datos sobre la base de datos </a:t>
            </a:r>
            <a:r>
              <a:rPr b="1" lang="es-PE" sz="1600">
                <a:solidFill>
                  <a:srgbClr val="7030A0"/>
                </a:solidFill>
                <a:latin typeface="Calibri"/>
                <a:ea typeface="Calibri"/>
                <a:cs typeface="Calibri"/>
                <a:sym typeface="Calibri"/>
              </a:rPr>
              <a:t>Northwind</a:t>
            </a:r>
            <a:r>
              <a:rPr lang="es-PE" sz="1600">
                <a:solidFill>
                  <a:srgbClr val="262626"/>
                </a:solidFill>
                <a:latin typeface="Calibri"/>
                <a:ea typeface="Calibri"/>
                <a:cs typeface="Calibri"/>
                <a:sym typeface="Calibri"/>
              </a:rPr>
              <a:t>, instalada en clases anteriores:</a:t>
            </a:r>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56" name="Google Shape;56;p4"/>
          <p:cNvSpPr txBox="1"/>
          <p:nvPr/>
        </p:nvSpPr>
        <p:spPr>
          <a:xfrm>
            <a:off x="805740" y="2399174"/>
            <a:ext cx="3913460" cy="3077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Ingresar a </a:t>
            </a:r>
            <a:r>
              <a:rPr b="1" lang="es-PE" sz="1400">
                <a:solidFill>
                  <a:srgbClr val="538CD5"/>
                </a:solidFill>
                <a:latin typeface="Calibri"/>
                <a:ea typeface="Calibri"/>
                <a:cs typeface="Calibri"/>
                <a:sym typeface="Calibri"/>
              </a:rPr>
              <a:t>Microsoft SQL Server Management</a:t>
            </a:r>
            <a:endParaRPr/>
          </a:p>
        </p:txBody>
      </p:sp>
      <p:pic>
        <p:nvPicPr>
          <p:cNvPr id="57" name="Google Shape;57;p4"/>
          <p:cNvPicPr preferRelativeResize="0"/>
          <p:nvPr/>
        </p:nvPicPr>
        <p:blipFill rotWithShape="1">
          <a:blip r:embed="rId3">
            <a:alphaModFix/>
          </a:blip>
          <a:srcRect b="0" l="0" r="0" t="0"/>
          <a:stretch/>
        </p:blipFill>
        <p:spPr>
          <a:xfrm>
            <a:off x="1721072" y="2806259"/>
            <a:ext cx="2082797" cy="1374217"/>
          </a:xfrm>
          <a:prstGeom prst="rect">
            <a:avLst/>
          </a:prstGeom>
          <a:noFill/>
          <a:ln cap="flat" cmpd="sng" w="9525">
            <a:solidFill>
              <a:schemeClr val="dk1"/>
            </a:solidFill>
            <a:prstDash val="solid"/>
            <a:round/>
            <a:headEnd len="sm" w="sm" type="none"/>
            <a:tailEnd len="sm" w="sm" type="none"/>
          </a:ln>
        </p:spPr>
      </p:pic>
      <p:pic>
        <p:nvPicPr>
          <p:cNvPr id="58" name="Google Shape;58;p4"/>
          <p:cNvPicPr preferRelativeResize="0"/>
          <p:nvPr/>
        </p:nvPicPr>
        <p:blipFill rotWithShape="1">
          <a:blip r:embed="rId4">
            <a:alphaModFix/>
          </a:blip>
          <a:srcRect b="0" l="0" r="0" t="0"/>
          <a:stretch/>
        </p:blipFill>
        <p:spPr>
          <a:xfrm>
            <a:off x="5808387" y="2748704"/>
            <a:ext cx="1778114" cy="1595592"/>
          </a:xfrm>
          <a:prstGeom prst="rect">
            <a:avLst/>
          </a:prstGeom>
          <a:noFill/>
          <a:ln cap="flat" cmpd="sng" w="9525">
            <a:solidFill>
              <a:schemeClr val="dk1"/>
            </a:solidFill>
            <a:prstDash val="solid"/>
            <a:round/>
            <a:headEnd len="sm" w="sm" type="none"/>
            <a:tailEnd len="sm" w="sm" type="none"/>
          </a:ln>
        </p:spPr>
      </p:pic>
      <p:sp>
        <p:nvSpPr>
          <p:cNvPr id="59" name="Google Shape;59;p4"/>
          <p:cNvSpPr txBox="1"/>
          <p:nvPr/>
        </p:nvSpPr>
        <p:spPr>
          <a:xfrm>
            <a:off x="4642324" y="2387456"/>
            <a:ext cx="4227355" cy="3077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startAt="2"/>
            </a:pPr>
            <a:r>
              <a:rPr lang="es-PE" sz="1400">
                <a:solidFill>
                  <a:schemeClr val="dk1"/>
                </a:solidFill>
                <a:latin typeface="Calibri"/>
                <a:ea typeface="Calibri"/>
                <a:cs typeface="Calibri"/>
                <a:sym typeface="Calibri"/>
              </a:rPr>
              <a:t>Verificar que exista la base de datos </a:t>
            </a:r>
            <a:r>
              <a:rPr b="1" lang="es-PE" sz="1400">
                <a:solidFill>
                  <a:srgbClr val="7030A0"/>
                </a:solidFill>
                <a:latin typeface="Calibri"/>
                <a:ea typeface="Calibri"/>
                <a:cs typeface="Calibri"/>
                <a:sym typeface="Calibri"/>
              </a:rPr>
              <a:t>Northwind</a:t>
            </a:r>
            <a:r>
              <a:rPr lang="es-PE" sz="1400">
                <a:solidFill>
                  <a:schemeClr val="dk1"/>
                </a:solidFill>
                <a:latin typeface="Calibri"/>
                <a:ea typeface="Calibri"/>
                <a:cs typeface="Calibri"/>
                <a:sym typeface="Calibri"/>
              </a:rPr>
              <a:t>.  </a:t>
            </a:r>
            <a:endParaRPr/>
          </a:p>
        </p:txBody>
      </p:sp>
      <p:sp>
        <p:nvSpPr>
          <p:cNvPr id="60" name="Google Shape;60;p4"/>
          <p:cNvSpPr txBox="1"/>
          <p:nvPr/>
        </p:nvSpPr>
        <p:spPr>
          <a:xfrm>
            <a:off x="805740" y="4369568"/>
            <a:ext cx="7793073"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startAt="3"/>
            </a:pPr>
            <a:r>
              <a:rPr lang="es-PE" sz="1400">
                <a:solidFill>
                  <a:schemeClr val="dk1"/>
                </a:solidFill>
                <a:latin typeface="Calibri"/>
                <a:ea typeface="Calibri"/>
                <a:cs typeface="Calibri"/>
                <a:sym typeface="Calibri"/>
              </a:rPr>
              <a:t>Finalmente, iniciar un nuevo editor (SQL Query) para realizar las consultas SQL. Ejecutar previamente “</a:t>
            </a:r>
            <a:r>
              <a:rPr b="1" lang="es-PE" sz="1400">
                <a:solidFill>
                  <a:schemeClr val="dk1"/>
                </a:solidFill>
                <a:latin typeface="Calibri"/>
                <a:ea typeface="Calibri"/>
                <a:cs typeface="Calibri"/>
                <a:sym typeface="Calibri"/>
              </a:rPr>
              <a:t>USE </a:t>
            </a:r>
            <a:r>
              <a:rPr b="1" lang="es-PE" sz="1400">
                <a:solidFill>
                  <a:srgbClr val="7030A0"/>
                </a:solidFill>
                <a:latin typeface="Calibri"/>
                <a:ea typeface="Calibri"/>
                <a:cs typeface="Calibri"/>
                <a:sym typeface="Calibri"/>
              </a:rPr>
              <a:t>Northwind</a:t>
            </a:r>
            <a:r>
              <a:rPr lang="es-PE" sz="1400">
                <a:solidFill>
                  <a:schemeClr val="dk1"/>
                </a:solidFill>
                <a:latin typeface="Calibri"/>
                <a:ea typeface="Calibri"/>
                <a:cs typeface="Calibri"/>
                <a:sym typeface="Calibri"/>
              </a:rPr>
              <a:t>” para indicar a </a:t>
            </a:r>
            <a:r>
              <a:rPr b="1" lang="es-PE" sz="1400">
                <a:solidFill>
                  <a:srgbClr val="7030A0"/>
                </a:solidFill>
                <a:latin typeface="Calibri"/>
                <a:ea typeface="Calibri"/>
                <a:cs typeface="Calibri"/>
                <a:sym typeface="Calibri"/>
              </a:rPr>
              <a:t>SQL Management</a:t>
            </a:r>
            <a:r>
              <a:rPr lang="es-PE" sz="1400">
                <a:solidFill>
                  <a:schemeClr val="dk1"/>
                </a:solidFill>
                <a:latin typeface="Calibri"/>
                <a:ea typeface="Calibri"/>
                <a:cs typeface="Calibri"/>
                <a:sym typeface="Calibri"/>
              </a:rPr>
              <a:t> que las sentencias se ejecutarán en esta base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392" name="Google Shape;392;p40"/>
          <p:cNvSpPr txBox="1"/>
          <p:nvPr/>
        </p:nvSpPr>
        <p:spPr>
          <a:xfrm>
            <a:off x="854997" y="2046624"/>
            <a:ext cx="3717003"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393" name="Google Shape;393;p40"/>
          <p:cNvSpPr txBox="1"/>
          <p:nvPr/>
        </p:nvSpPr>
        <p:spPr>
          <a:xfrm>
            <a:off x="870425" y="2441050"/>
            <a:ext cx="3390600" cy="19701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953734"/>
              </a:buClr>
              <a:buSzPts val="1600"/>
              <a:buFont typeface="Calibri"/>
              <a:buAutoNum type="arabicPeriod" startAt="11"/>
            </a:pPr>
            <a:r>
              <a:rPr b="1" lang="es-PE" sz="1600">
                <a:solidFill>
                  <a:srgbClr val="953734"/>
                </a:solidFill>
                <a:latin typeface="Calibri"/>
                <a:ea typeface="Calibri"/>
                <a:cs typeface="Calibri"/>
                <a:sym typeface="Calibri"/>
              </a:rPr>
              <a:t>En caso de haber errores</a:t>
            </a:r>
            <a:r>
              <a:rPr lang="es-PE" sz="1600">
                <a:solidFill>
                  <a:srgbClr val="262626"/>
                </a:solidFill>
                <a:latin typeface="Calibri"/>
                <a:ea typeface="Calibri"/>
                <a:cs typeface="Calibri"/>
                <a:sym typeface="Calibri"/>
              </a:rPr>
              <a:t> durante el proceso de importación, aparecerá la siguiente ventana señalando dichos errores.</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Revisar la columna de mensajes para solucionar y poder concluir el proceso de forma correcta.</a:t>
            </a:r>
            <a:endParaRPr b="0" i="0" sz="1600" u="none" cap="none" strike="noStrike">
              <a:solidFill>
                <a:srgbClr val="953734"/>
              </a:solidFill>
              <a:latin typeface="Calibri"/>
              <a:ea typeface="Calibri"/>
              <a:cs typeface="Calibri"/>
              <a:sym typeface="Calibri"/>
            </a:endParaRPr>
          </a:p>
        </p:txBody>
      </p:sp>
      <p:pic>
        <p:nvPicPr>
          <p:cNvPr id="394" name="Google Shape;394;p40"/>
          <p:cNvPicPr preferRelativeResize="0"/>
          <p:nvPr/>
        </p:nvPicPr>
        <p:blipFill rotWithShape="1">
          <a:blip r:embed="rId3">
            <a:alphaModFix/>
          </a:blip>
          <a:srcRect b="0" l="0" r="0" t="0"/>
          <a:stretch/>
        </p:blipFill>
        <p:spPr>
          <a:xfrm>
            <a:off x="4890856" y="1548982"/>
            <a:ext cx="3525846" cy="3046040"/>
          </a:xfrm>
          <a:prstGeom prst="rect">
            <a:avLst/>
          </a:prstGeom>
          <a:noFill/>
          <a:ln cap="flat" cmpd="sng" w="9525">
            <a:solidFill>
              <a:schemeClr val="dk1"/>
            </a:solidFill>
            <a:prstDash val="solid"/>
            <a:round/>
            <a:headEnd len="sm" w="sm" type="none"/>
            <a:tailEnd len="sm" w="sm" type="none"/>
          </a:ln>
        </p:spPr>
      </p:pic>
      <p:sp>
        <p:nvSpPr>
          <p:cNvPr id="395" name="Google Shape;395;p40"/>
          <p:cNvSpPr/>
          <p:nvPr/>
        </p:nvSpPr>
        <p:spPr>
          <a:xfrm>
            <a:off x="4311336" y="2955671"/>
            <a:ext cx="401982" cy="246221"/>
          </a:xfrm>
          <a:prstGeom prst="rightArrow">
            <a:avLst>
              <a:gd fmla="val 50000" name="adj1"/>
              <a:gd fmla="val 50000" name="adj2"/>
            </a:avLst>
          </a:prstGeom>
          <a:solidFill>
            <a:srgbClr val="AC6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IMPORTACIÓN DE TABLAS DESDE OTRA BASE DE DATOS</a:t>
            </a:r>
            <a:endParaRPr/>
          </a:p>
        </p:txBody>
      </p:sp>
      <p:sp>
        <p:nvSpPr>
          <p:cNvPr id="402" name="Google Shape;402;p41"/>
          <p:cNvSpPr txBox="1"/>
          <p:nvPr/>
        </p:nvSpPr>
        <p:spPr>
          <a:xfrm>
            <a:off x="1030159" y="2148072"/>
            <a:ext cx="3860697"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PASOS A REALIZAR PARA IMPORTAR DATOS</a:t>
            </a:r>
            <a:endParaRPr sz="1500">
              <a:solidFill>
                <a:srgbClr val="262626"/>
              </a:solidFill>
              <a:latin typeface="Calibri"/>
              <a:ea typeface="Calibri"/>
              <a:cs typeface="Calibri"/>
              <a:sym typeface="Calibri"/>
            </a:endParaRPr>
          </a:p>
        </p:txBody>
      </p:sp>
      <p:sp>
        <p:nvSpPr>
          <p:cNvPr id="403" name="Google Shape;403;p41"/>
          <p:cNvSpPr txBox="1"/>
          <p:nvPr/>
        </p:nvSpPr>
        <p:spPr>
          <a:xfrm>
            <a:off x="1030159" y="2559132"/>
            <a:ext cx="3496800" cy="17238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00B050"/>
              </a:buClr>
              <a:buSzPts val="1600"/>
              <a:buFont typeface="Calibri"/>
              <a:buAutoNum type="arabicPeriod" startAt="12"/>
            </a:pPr>
            <a:r>
              <a:rPr b="1" lang="es-PE" sz="1600">
                <a:solidFill>
                  <a:srgbClr val="00B050"/>
                </a:solidFill>
                <a:latin typeface="Calibri"/>
                <a:ea typeface="Calibri"/>
                <a:cs typeface="Calibri"/>
                <a:sym typeface="Calibri"/>
              </a:rPr>
              <a:t>En caso de no haber errores</a:t>
            </a:r>
            <a:r>
              <a:rPr lang="es-PE" sz="1600">
                <a:solidFill>
                  <a:srgbClr val="262626"/>
                </a:solidFill>
                <a:latin typeface="Calibri"/>
                <a:ea typeface="Calibri"/>
                <a:cs typeface="Calibri"/>
                <a:sym typeface="Calibri"/>
              </a:rPr>
              <a:t>, aparecerá la siguiente ventana.</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Revisar los resultados de la ejecución.</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Dar clic en el botón “Cerrar”.</a:t>
            </a:r>
            <a:endParaRPr b="0" i="0" sz="1600" u="none" cap="none" strike="noStrike">
              <a:solidFill>
                <a:srgbClr val="953734"/>
              </a:solidFill>
              <a:latin typeface="Calibri"/>
              <a:ea typeface="Calibri"/>
              <a:cs typeface="Calibri"/>
              <a:sym typeface="Calibri"/>
            </a:endParaRPr>
          </a:p>
        </p:txBody>
      </p:sp>
      <p:pic>
        <p:nvPicPr>
          <p:cNvPr id="404" name="Google Shape;404;p41"/>
          <p:cNvPicPr preferRelativeResize="0"/>
          <p:nvPr/>
        </p:nvPicPr>
        <p:blipFill rotWithShape="1">
          <a:blip r:embed="rId3">
            <a:alphaModFix/>
          </a:blip>
          <a:srcRect b="0" l="0" r="0" t="0"/>
          <a:stretch/>
        </p:blipFill>
        <p:spPr>
          <a:xfrm>
            <a:off x="4890856" y="1566250"/>
            <a:ext cx="3525846" cy="3011504"/>
          </a:xfrm>
          <a:prstGeom prst="rect">
            <a:avLst/>
          </a:prstGeom>
          <a:noFill/>
          <a:ln cap="flat" cmpd="sng" w="9525">
            <a:solidFill>
              <a:schemeClr val="dk1"/>
            </a:solidFill>
            <a:prstDash val="solid"/>
            <a:round/>
            <a:headEnd len="sm" w="sm" type="none"/>
            <a:tailEnd len="sm" w="sm" type="none"/>
          </a:ln>
        </p:spPr>
      </p:pic>
      <p:sp>
        <p:nvSpPr>
          <p:cNvPr id="405" name="Google Shape;405;p41"/>
          <p:cNvSpPr/>
          <p:nvPr/>
        </p:nvSpPr>
        <p:spPr>
          <a:xfrm>
            <a:off x="4311336" y="2832561"/>
            <a:ext cx="401982" cy="246221"/>
          </a:xfrm>
          <a:prstGeom prst="rightArrow">
            <a:avLst>
              <a:gd fmla="val 50000" name="adj1"/>
              <a:gd fmla="val 50000" name="adj2"/>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42"/>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TRABAJO PRÁCTICO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19" name="Google Shape;419;p43"/>
          <p:cNvSpPr txBox="1"/>
          <p:nvPr/>
        </p:nvSpPr>
        <p:spPr>
          <a:xfrm>
            <a:off x="407875" y="830499"/>
            <a:ext cx="8404352" cy="3693319"/>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a:pPr>
            <a:r>
              <a:rPr b="1" lang="es-PE" sz="1600">
                <a:solidFill>
                  <a:srgbClr val="7030A0"/>
                </a:solidFill>
                <a:latin typeface="Calibri"/>
                <a:ea typeface="Calibri"/>
                <a:cs typeface="Calibri"/>
                <a:sym typeface="Calibri"/>
              </a:rPr>
              <a:t>INSERT:</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Insertar un nuevo cliente en la tabla “Customers” con los siguientes datos: CustomerID = ‘CUST001’, CompanyName = ‘ABC Company’, ContactName = ‘John Smith’, Country = ‘USA’. Verificar que el cliente no exista previamente.</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Insertar un nuevo producto en la tabla “Products” con los siguientes datos: ProductName = ‘New Product’, SupplierID = 1, CategoryID = 2, QuantityPerUnit = ‘10 boxes’, UnitPrice = 19.99. Verificar que el producto no exista previamente.</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Insertar un nuevo empleado en la tabla “Employees” con los siguientes datos: FirstName = ‘Jane’, LastName = ‘Doe’, Title = ‘Sales Representative’, BirthDate = ‘1990-05-15’, HireDate = ‘2022-01-01’. Verificar que el empleado no exista previamente.</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26" name="Google Shape;426;p44"/>
          <p:cNvSpPr txBox="1"/>
          <p:nvPr/>
        </p:nvSpPr>
        <p:spPr>
          <a:xfrm>
            <a:off x="407875" y="830499"/>
            <a:ext cx="8449718" cy="3939540"/>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a:pPr>
            <a:r>
              <a:rPr b="1" lang="es-PE" sz="1600">
                <a:solidFill>
                  <a:srgbClr val="7030A0"/>
                </a:solidFill>
                <a:latin typeface="Calibri"/>
                <a:ea typeface="Calibri"/>
                <a:cs typeface="Calibri"/>
                <a:sym typeface="Calibri"/>
              </a:rPr>
              <a:t>INSERT:</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startAt="4"/>
            </a:pPr>
            <a:r>
              <a:rPr b="0" i="0" lang="es-PE" sz="1600" u="none" cap="none" strike="noStrike">
                <a:solidFill>
                  <a:schemeClr val="dk1"/>
                </a:solidFill>
                <a:latin typeface="Calibri"/>
                <a:ea typeface="Calibri"/>
                <a:cs typeface="Calibri"/>
                <a:sym typeface="Calibri"/>
              </a:rPr>
              <a:t>Insertar un nuevo pedido en la tabla “Orders” con los siguientes datos: CustomerID = ‘ALFKI’, EmployeeID = 1, OrderDate = GETDATE(), ShipCountry = ‘Germany’. Verificar que el pedido no exista previamente.</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startAt="4"/>
            </a:pPr>
            <a:r>
              <a:rPr b="0" i="0" lang="es-PE" sz="1600" u="none" cap="none" strike="noStrike">
                <a:solidFill>
                  <a:schemeClr val="dk1"/>
                </a:solidFill>
                <a:latin typeface="Calibri"/>
                <a:ea typeface="Calibri"/>
                <a:cs typeface="Calibri"/>
                <a:sym typeface="Calibri"/>
              </a:rPr>
              <a:t>Insertar un nuevo proveedor en la tabla “Suppliers” con los siguientes datos: CompanyName = ‘XYZ Supplier’, </a:t>
            </a:r>
            <a:r>
              <a:rPr b="1" i="1" lang="es-PE" sz="1600" u="none" cap="none" strike="noStrike">
                <a:solidFill>
                  <a:srgbClr val="7030A0"/>
                </a:solidFill>
                <a:latin typeface="Calibri"/>
                <a:ea typeface="Calibri"/>
                <a:cs typeface="Calibri"/>
                <a:sym typeface="Calibri"/>
              </a:rPr>
              <a:t>ContactName</a:t>
            </a:r>
            <a:r>
              <a:rPr b="0" i="0" lang="es-PE" sz="1600" u="none" cap="none" strike="noStrike">
                <a:solidFill>
                  <a:schemeClr val="dk1"/>
                </a:solidFill>
                <a:latin typeface="Calibri"/>
                <a:ea typeface="Calibri"/>
                <a:cs typeface="Calibri"/>
                <a:sym typeface="Calibri"/>
              </a:rPr>
              <a:t> = ‘María Lopez', Country = ‘Spain’. Verificar que el proveedor no exista previamente.</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startAt="4"/>
            </a:pPr>
            <a:r>
              <a:rPr b="0" i="0" lang="es-PE" sz="1600" u="none" cap="none" strike="noStrike">
                <a:solidFill>
                  <a:schemeClr val="dk1"/>
                </a:solidFill>
                <a:latin typeface="Calibri"/>
                <a:ea typeface="Calibri"/>
                <a:cs typeface="Calibri"/>
                <a:sym typeface="Calibri"/>
              </a:rPr>
              <a:t>Insertar un nuevo empleado en la tabla “Employees” con los siguientes datos: FirstName = ‘John’, LastName = ‘Doe’, ReportsTo = el EmployeeID del empleado cuyo FirstName es ‘Andrew’ y LastName es ‘Fuller’. Verificar que el empleado al que se hace referencia exista en la tabla “Employees”.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33" name="Google Shape;433;p45"/>
          <p:cNvSpPr txBox="1"/>
          <p:nvPr/>
        </p:nvSpPr>
        <p:spPr>
          <a:xfrm>
            <a:off x="407875" y="830499"/>
            <a:ext cx="8449718" cy="3693319"/>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startAt="2"/>
            </a:pPr>
            <a:r>
              <a:rPr b="1" lang="es-PE" sz="1600">
                <a:solidFill>
                  <a:srgbClr val="7030A0"/>
                </a:solidFill>
                <a:latin typeface="Calibri"/>
                <a:ea typeface="Calibri"/>
                <a:cs typeface="Calibri"/>
                <a:sym typeface="Calibri"/>
              </a:rPr>
              <a:t>UPDATE:</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Actualizar el precio de todos los productos en la tabla “Products” para incrementarlo en un 10%.</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Actualizar el nombre del contacto y el país de todos los clientes en la tabla “Customers” cuyo país sea ‘USA’. Cambiar el contacto a ‘Jane Smith’ y el país a ‘United States’.</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Actualizar el título del empleado con EmployeeID = 5 en la tabla “Employees” a ‘Senior Sales Representative’.</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Actualizar la fecha de envío (ShippedDate) de todos los pedidos en la tabla “Orders” que tienen ShipCountry = ‘Germany’. Establecer la fecha de envío a la fecha actual.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40" name="Google Shape;440;p46"/>
          <p:cNvSpPr txBox="1"/>
          <p:nvPr/>
        </p:nvSpPr>
        <p:spPr>
          <a:xfrm>
            <a:off x="407875" y="830499"/>
            <a:ext cx="8449718" cy="2462213"/>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startAt="2"/>
            </a:pPr>
            <a:r>
              <a:rPr b="1" lang="es-PE" sz="1600">
                <a:solidFill>
                  <a:srgbClr val="7030A0"/>
                </a:solidFill>
                <a:latin typeface="Calibri"/>
                <a:ea typeface="Calibri"/>
                <a:cs typeface="Calibri"/>
                <a:sym typeface="Calibri"/>
              </a:rPr>
              <a:t>UPDATE:</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1" marL="698500" marR="0" rtl="0" algn="l">
              <a:spcBef>
                <a:spcPts val="0"/>
              </a:spcBef>
              <a:spcAft>
                <a:spcPts val="0"/>
              </a:spcAft>
              <a:buClr>
                <a:schemeClr val="dk1"/>
              </a:buClr>
              <a:buSzPts val="1600"/>
              <a:buFont typeface="Calibri"/>
              <a:buAutoNum type="arabicPeriod" startAt="5"/>
            </a:pPr>
            <a:r>
              <a:rPr b="0" i="0" lang="es-PE" sz="1600" u="none" cap="none" strike="noStrike">
                <a:solidFill>
                  <a:schemeClr val="dk1"/>
                </a:solidFill>
                <a:latin typeface="Calibri"/>
                <a:ea typeface="Calibri"/>
                <a:cs typeface="Calibri"/>
                <a:sym typeface="Calibri"/>
              </a:rPr>
              <a:t>Actualizar la ciudad y el país de todos los proveedores en la tabla “Suppliers” cuyo país sea ‘Spain’. Cambiar la ciudad a ‘Barcelona’ y el país a ‘España’.</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startAt="5"/>
            </a:pPr>
            <a:r>
              <a:rPr b="0" i="0" lang="es-PE" sz="1600" u="none" cap="none" strike="noStrike">
                <a:solidFill>
                  <a:schemeClr val="dk1"/>
                </a:solidFill>
                <a:latin typeface="Calibri"/>
                <a:ea typeface="Calibri"/>
                <a:cs typeface="Calibri"/>
                <a:sym typeface="Calibri"/>
              </a:rPr>
              <a:t>Actualizar el precio de todos los productos en la tabla “Products” para incrementarlo en un 10%, pero solo para los productos cuyos CategoryID esté en la lista de CategoryID de la tabla “Categories” con CategoryName igual a ‘Beverages’.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47" name="Google Shape;447;p47"/>
          <p:cNvSpPr txBox="1"/>
          <p:nvPr/>
        </p:nvSpPr>
        <p:spPr>
          <a:xfrm>
            <a:off x="407875" y="830499"/>
            <a:ext cx="8449718" cy="4431983"/>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startAt="3"/>
            </a:pPr>
            <a:r>
              <a:rPr b="1" lang="es-PE" sz="1600">
                <a:solidFill>
                  <a:srgbClr val="7030A0"/>
                </a:solidFill>
                <a:latin typeface="Calibri"/>
                <a:ea typeface="Calibri"/>
                <a:cs typeface="Calibri"/>
                <a:sym typeface="Calibri"/>
              </a:rPr>
              <a:t>DELETE:</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Eliminar todos los clientes de la tabla “Customers” que tienen un país distinto de ‘USA’.</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Eliminar todos los productos de la tabla “Products” que tienen un precio unitario menor a $10.</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Eliminar el empleado con EmployeeID = 3 de la tabla “Employees”.</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Eliminar todos los pedidos de la tabla “Orders” que no tienen una fecha de envío (ShippedDate) asignada.</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Eliminar todos los proveedores de la tabla “Suppliers” cuya compañía no contiene la palabra 'Corp' en el nombre.</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Eliminar todos los pedidos de la tabla “Orders” que no tienen un CustomerID existente en la tabla “Customers”. Utilizar una subconsulta para obtener los CustomerID válidos.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54" name="Google Shape;454;p48"/>
          <p:cNvSpPr txBox="1"/>
          <p:nvPr/>
        </p:nvSpPr>
        <p:spPr>
          <a:xfrm>
            <a:off x="407875" y="830499"/>
            <a:ext cx="8449718" cy="3693319"/>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startAt="3"/>
            </a:pPr>
            <a:r>
              <a:rPr b="1" lang="es-PE" sz="1600">
                <a:solidFill>
                  <a:srgbClr val="7030A0"/>
                </a:solidFill>
                <a:latin typeface="Calibri"/>
                <a:ea typeface="Calibri"/>
                <a:cs typeface="Calibri"/>
                <a:sym typeface="Calibri"/>
              </a:rPr>
              <a:t>INSERT con SELECT:</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Crear una nueva tabla llamada “TopCustomers” y realiza una inserción de los cinco clientes con el mayor número de pedidos en la tabla “Customers”. La nueva tabla debe contener las columnas CustomerID, CompanyName y OrderCount.</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Crear una nueva tabla llamada “ProductCategoryCount” y realizar una inserción de la cantidad de productos en cada categoría de la tabla “Categories”. La nueva tabla debe contener las columnas CategoryID, CategoryName y ProductCount.</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Crear una nueva tabla llamada “EmployeeSales” y realizar una inserción de los empleados de la tabla “Employees” junto con el total de ventas que han realizado. La nueva tabla debe contener las columnas EmployeeID, FirstName, LastName y TotalSales.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461" name="Google Shape;461;p49"/>
          <p:cNvSpPr txBox="1"/>
          <p:nvPr/>
        </p:nvSpPr>
        <p:spPr>
          <a:xfrm>
            <a:off x="407875" y="830499"/>
            <a:ext cx="8449718" cy="3200876"/>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SENTENCIAS </a:t>
            </a:r>
            <a:r>
              <a:rPr b="1" i="1" lang="es-PE" sz="1600">
                <a:solidFill>
                  <a:srgbClr val="7030A0"/>
                </a:solidFill>
                <a:latin typeface="Calibri"/>
                <a:ea typeface="Calibri"/>
                <a:cs typeface="Calibri"/>
                <a:sym typeface="Calibri"/>
              </a:rPr>
              <a:t>INSERT</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UPDATE</a:t>
            </a:r>
            <a:r>
              <a:rPr b="1" lang="es-PE" sz="1600">
                <a:solidFill>
                  <a:schemeClr val="dk1"/>
                </a:solidFill>
                <a:latin typeface="Calibri"/>
                <a:ea typeface="Calibri"/>
                <a:cs typeface="Calibri"/>
                <a:sym typeface="Calibri"/>
              </a:rPr>
              <a:t>, </a:t>
            </a:r>
            <a:r>
              <a:rPr b="1" i="1" lang="es-PE" sz="1600">
                <a:solidFill>
                  <a:srgbClr val="7030A0"/>
                </a:solidFill>
                <a:latin typeface="Calibri"/>
                <a:ea typeface="Calibri"/>
                <a:cs typeface="Calibri"/>
                <a:sym typeface="Calibri"/>
              </a:rPr>
              <a:t>DELETE</a:t>
            </a:r>
            <a:r>
              <a:rPr b="1" lang="es-PE" sz="1600">
                <a:solidFill>
                  <a:schemeClr val="dk1"/>
                </a:solidFill>
                <a:latin typeface="Calibri"/>
                <a:ea typeface="Calibri"/>
                <a:cs typeface="Calibri"/>
                <a:sym typeface="Calibri"/>
              </a:rPr>
              <a:t>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lphaUcPeriod" startAt="3"/>
            </a:pPr>
            <a:r>
              <a:rPr b="1" lang="es-PE" sz="1600">
                <a:solidFill>
                  <a:srgbClr val="7030A0"/>
                </a:solidFill>
                <a:latin typeface="Calibri"/>
                <a:ea typeface="Calibri"/>
                <a:cs typeface="Calibri"/>
                <a:sym typeface="Calibri"/>
              </a:rPr>
              <a:t>INSERT con SELECT:</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1" marL="698500" marR="0" rtl="0" algn="l">
              <a:spcBef>
                <a:spcPts val="0"/>
              </a:spcBef>
              <a:spcAft>
                <a:spcPts val="0"/>
              </a:spcAft>
              <a:buClr>
                <a:schemeClr val="dk1"/>
              </a:buClr>
              <a:buSzPts val="1600"/>
              <a:buFont typeface="Calibri"/>
              <a:buAutoNum type="arabicPeriod" startAt="4"/>
            </a:pPr>
            <a:r>
              <a:rPr b="0" i="0" lang="es-PE" sz="1600" u="none" cap="none" strike="noStrike">
                <a:solidFill>
                  <a:schemeClr val="dk1"/>
                </a:solidFill>
                <a:latin typeface="Calibri"/>
                <a:ea typeface="Calibri"/>
                <a:cs typeface="Calibri"/>
                <a:sym typeface="Calibri"/>
              </a:rPr>
              <a:t>Crear una nueva tabla llamada “HighValueOrders” y realiza una inserción de los pedidos de la tabla “Orders” cuyo valor total supere los $1000. La nueva tabla debe contener todas las columnas de la tabla “Orders”.</a:t>
            </a:r>
            <a:endParaRPr/>
          </a:p>
          <a:p>
            <a:pPr indent="-174625" lvl="1" marL="631825"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76225" lvl="1" marL="631825" marR="0" rtl="0" algn="l">
              <a:spcBef>
                <a:spcPts val="0"/>
              </a:spcBef>
              <a:spcAft>
                <a:spcPts val="0"/>
              </a:spcAft>
              <a:buClr>
                <a:schemeClr val="dk1"/>
              </a:buClr>
              <a:buSzPts val="1600"/>
              <a:buFont typeface="Calibri"/>
              <a:buAutoNum type="arabicPeriod" startAt="4"/>
            </a:pPr>
            <a:r>
              <a:rPr b="0" i="0" lang="es-PE" sz="1600" u="none" cap="none" strike="noStrike">
                <a:solidFill>
                  <a:schemeClr val="dk1"/>
                </a:solidFill>
                <a:latin typeface="Calibri"/>
                <a:ea typeface="Calibri"/>
                <a:cs typeface="Calibri"/>
                <a:sym typeface="Calibri"/>
              </a:rPr>
              <a:t>Crear una nueva tabla llamada “ProductInventory” y realizar una inserción de los productos de la tabla “Products” junto con la cantidad disponible en inventario. La cantidad disponible en inventario se obtiene de la suma de las unidades en stock y las unidades en orden. La nueva tabla debe contener todas las columnas de la tabla “Products” más una columna adicional llamada “InventoryCount”.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67" name="Google Shape;67;p5"/>
          <p:cNvSpPr txBox="1"/>
          <p:nvPr/>
        </p:nvSpPr>
        <p:spPr>
          <a:xfrm>
            <a:off x="672837" y="2124061"/>
            <a:ext cx="1604851"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MANTENIMIENTO DE DATOS</a:t>
            </a:r>
            <a:endParaRPr sz="1600">
              <a:solidFill>
                <a:srgbClr val="262626"/>
              </a:solidFill>
              <a:latin typeface="Calibri"/>
              <a:ea typeface="Calibri"/>
              <a:cs typeface="Calibri"/>
              <a:sym typeface="Calibri"/>
            </a:endParaRPr>
          </a:p>
        </p:txBody>
      </p:sp>
      <p:pic>
        <p:nvPicPr>
          <p:cNvPr id="68" name="Google Shape;68;p5"/>
          <p:cNvPicPr preferRelativeResize="0"/>
          <p:nvPr/>
        </p:nvPicPr>
        <p:blipFill rotWithShape="1">
          <a:blip r:embed="rId3">
            <a:alphaModFix/>
          </a:blip>
          <a:srcRect b="0" l="0" r="0" t="0"/>
          <a:stretch/>
        </p:blipFill>
        <p:spPr>
          <a:xfrm>
            <a:off x="2938890" y="1333451"/>
            <a:ext cx="5760271" cy="3588191"/>
          </a:xfrm>
          <a:prstGeom prst="rect">
            <a:avLst/>
          </a:prstGeom>
          <a:noFill/>
          <a:ln cap="flat" cmpd="sng" w="9525">
            <a:solidFill>
              <a:schemeClr val="dk1"/>
            </a:solidFill>
            <a:prstDash val="solid"/>
            <a:round/>
            <a:headEnd len="sm" w="sm" type="none"/>
            <a:tailEnd len="sm" w="sm" type="none"/>
          </a:ln>
        </p:spPr>
      </p:pic>
      <p:sp>
        <p:nvSpPr>
          <p:cNvPr id="69" name="Google Shape;69;p5"/>
          <p:cNvSpPr txBox="1"/>
          <p:nvPr/>
        </p:nvSpPr>
        <p:spPr>
          <a:xfrm>
            <a:off x="549587" y="2616504"/>
            <a:ext cx="2266053" cy="1477328"/>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revisar el modelo de datos de la base de datos </a:t>
            </a:r>
            <a:r>
              <a:rPr b="1" lang="es-PE" sz="1600">
                <a:solidFill>
                  <a:srgbClr val="7030A0"/>
                </a:solidFill>
                <a:latin typeface="Calibri"/>
                <a:ea typeface="Calibri"/>
                <a:cs typeface="Calibri"/>
                <a:sym typeface="Calibri"/>
              </a:rPr>
              <a:t>Northwind</a:t>
            </a:r>
            <a:r>
              <a:rPr lang="es-PE" sz="1600">
                <a:solidFill>
                  <a:schemeClr val="dk1"/>
                </a:solidFill>
                <a:latin typeface="Calibri"/>
                <a:ea typeface="Calibri"/>
                <a:cs typeface="Calibri"/>
                <a:sym typeface="Calibri"/>
              </a:rPr>
              <a:t>,</a:t>
            </a:r>
            <a:r>
              <a:rPr lang="es-PE" sz="1600">
                <a:solidFill>
                  <a:srgbClr val="262626"/>
                </a:solidFill>
                <a:latin typeface="Calibri"/>
                <a:ea typeface="Calibri"/>
                <a:cs typeface="Calibri"/>
                <a:sym typeface="Calibri"/>
              </a:rPr>
              <a:t> sobre la cual se realizará el mantenimiento en SQL.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50"/>
          <p:cNvSpPr/>
          <p:nvPr/>
        </p:nvSpPr>
        <p:spPr>
          <a:xfrm>
            <a:off x="1859623" y="770440"/>
            <a:ext cx="6800190" cy="375487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El mantenimiento de datos es el conjunto de operaciones que se realizan en una base de datos para insertar, actualizar o eliminar datos.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sentencia INSERT se usa para agregar nuevos registros a una tabla existente.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sentencia UPDATE se usa para modificar los registros existentes de una tabla.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sentencia DELETE se usa para eliminar los registros existentes de una tabla.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inserción de registros permite insertar datos en una tabla a partir de los resultados de una consulta SELECT. </a:t>
            </a:r>
            <a:endParaRPr sz="1700">
              <a:solidFill>
                <a:srgbClr val="FFFFFF"/>
              </a:solidFill>
              <a:latin typeface="Calibri"/>
              <a:ea typeface="Calibri"/>
              <a:cs typeface="Calibri"/>
              <a:sym typeface="Calibri"/>
            </a:endParaRPr>
          </a:p>
        </p:txBody>
      </p:sp>
      <p:sp>
        <p:nvSpPr>
          <p:cNvPr id="469" name="Google Shape;469;p5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76" name="Google Shape;76;p6"/>
          <p:cNvGrpSpPr/>
          <p:nvPr/>
        </p:nvGrpSpPr>
        <p:grpSpPr>
          <a:xfrm>
            <a:off x="1019227" y="1812943"/>
            <a:ext cx="7554432" cy="2814584"/>
            <a:chOff x="944413" y="1566722"/>
            <a:chExt cx="7554432" cy="2814584"/>
          </a:xfrm>
        </p:grpSpPr>
        <p:sp>
          <p:nvSpPr>
            <p:cNvPr id="77" name="Google Shape;77;p6"/>
            <p:cNvSpPr txBox="1"/>
            <p:nvPr/>
          </p:nvSpPr>
          <p:spPr>
            <a:xfrm>
              <a:off x="944413" y="1919093"/>
              <a:ext cx="3843718" cy="246221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Se refiere a las operaciones que se realizan en una base de datos para insertar, actualizar o eliminar datos; siendo la gestión de datos en SQL Server una tarea crítica en el desarrollo correspondiente.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Las sentencias INSERT, UPDATE y DELETE son las más comunes en este tipo de operaciones (se verán ejemplos basados en la base de datos Northwind).</a:t>
              </a:r>
              <a:endParaRPr/>
            </a:p>
          </p:txBody>
        </p:sp>
        <p:pic>
          <p:nvPicPr>
            <p:cNvPr descr="Why Is an ITIL CMDB Necessary for IT Documentation?" id="78" name="Google Shape;78;p6"/>
            <p:cNvPicPr preferRelativeResize="0"/>
            <p:nvPr/>
          </p:nvPicPr>
          <p:blipFill rotWithShape="1">
            <a:blip r:embed="rId3">
              <a:alphaModFix/>
            </a:blip>
            <a:srcRect b="6003" l="0" r="0" t="0"/>
            <a:stretch/>
          </p:blipFill>
          <p:spPr>
            <a:xfrm>
              <a:off x="4862945" y="2346487"/>
              <a:ext cx="3635900" cy="1965156"/>
            </a:xfrm>
            <a:prstGeom prst="rect">
              <a:avLst/>
            </a:prstGeom>
            <a:noFill/>
            <a:ln cap="flat" cmpd="sng" w="9525">
              <a:solidFill>
                <a:srgbClr val="D8D8D8"/>
              </a:solidFill>
              <a:prstDash val="solid"/>
              <a:round/>
              <a:headEnd len="sm" w="sm" type="none"/>
              <a:tailEnd len="sm" w="sm" type="none"/>
            </a:ln>
          </p:spPr>
        </p:pic>
        <p:sp>
          <p:nvSpPr>
            <p:cNvPr id="79" name="Google Shape;79;p6"/>
            <p:cNvSpPr txBox="1"/>
            <p:nvPr/>
          </p:nvSpPr>
          <p:spPr>
            <a:xfrm>
              <a:off x="1019227" y="1566722"/>
              <a:ext cx="3843718"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EL MANTENIMIENTO DE DATOS?</a:t>
              </a:r>
              <a:endParaRPr sz="16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86" name="Google Shape;86;p7"/>
          <p:cNvSpPr txBox="1"/>
          <p:nvPr/>
        </p:nvSpPr>
        <p:spPr>
          <a:xfrm>
            <a:off x="774479" y="1940285"/>
            <a:ext cx="8043485" cy="3016210"/>
          </a:xfrm>
          <a:prstGeom prst="rect">
            <a:avLst/>
          </a:prstGeom>
          <a:noFill/>
          <a:ln>
            <a:noFill/>
          </a:ln>
        </p:spPr>
        <p:txBody>
          <a:bodyPr anchorCtr="0" anchor="t" bIns="0" lIns="0" spcFirstLastPara="1" rIns="0" wrap="square" tIns="0">
            <a:spAutoFit/>
          </a:bodyPr>
          <a:lstStyle/>
          <a:p>
            <a:pPr indent="-228600" lvl="0" marL="2403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Asegurarse de tener los permisos adecuados para insertar, actualizar o eliminar registros en la tabla.</a:t>
            </a:r>
            <a:endParaRPr/>
          </a:p>
          <a:p>
            <a:pPr indent="-139700" lvl="0" marL="240325" marR="0" rtl="0" algn="l">
              <a:spcBef>
                <a:spcPts val="0"/>
              </a:spcBef>
              <a:spcAft>
                <a:spcPts val="0"/>
              </a:spcAft>
              <a:buClr>
                <a:schemeClr val="dk1"/>
              </a:buClr>
              <a:buSzPts val="1400"/>
              <a:buFont typeface="Calibri"/>
              <a:buNone/>
            </a:pPr>
            <a:r>
              <a:t/>
            </a:r>
            <a:endParaRPr sz="1400">
              <a:solidFill>
                <a:srgbClr val="262626"/>
              </a:solidFill>
              <a:latin typeface="Calibri"/>
              <a:ea typeface="Calibri"/>
              <a:cs typeface="Calibri"/>
              <a:sym typeface="Calibri"/>
            </a:endParaRPr>
          </a:p>
          <a:p>
            <a:pPr indent="-228600" lvl="0" marL="2403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Especificar las condiciones de la cláusula </a:t>
            </a:r>
            <a:r>
              <a:rPr b="1" lang="es-PE" sz="1400">
                <a:solidFill>
                  <a:srgbClr val="7030A0"/>
                </a:solidFill>
                <a:latin typeface="Calibri"/>
                <a:ea typeface="Calibri"/>
                <a:cs typeface="Calibri"/>
                <a:sym typeface="Calibri"/>
              </a:rPr>
              <a:t>WHERE</a:t>
            </a:r>
            <a:r>
              <a:rPr lang="es-PE" sz="1400">
                <a:solidFill>
                  <a:srgbClr val="262626"/>
                </a:solidFill>
                <a:latin typeface="Calibri"/>
                <a:ea typeface="Calibri"/>
                <a:cs typeface="Calibri"/>
                <a:sym typeface="Calibri"/>
              </a:rPr>
              <a:t> con cuidado, para que solo se actualicen o eliminen los registros deseados.</a:t>
            </a:r>
            <a:endParaRPr/>
          </a:p>
          <a:p>
            <a:pPr indent="-139700" lvl="0" marL="240325" marR="0" rtl="0" algn="l">
              <a:spcBef>
                <a:spcPts val="0"/>
              </a:spcBef>
              <a:spcAft>
                <a:spcPts val="0"/>
              </a:spcAft>
              <a:buClr>
                <a:schemeClr val="dk1"/>
              </a:buClr>
              <a:buSzPts val="1400"/>
              <a:buFont typeface="Calibri"/>
              <a:buNone/>
            </a:pPr>
            <a:r>
              <a:t/>
            </a:r>
            <a:endParaRPr sz="1400">
              <a:solidFill>
                <a:srgbClr val="262626"/>
              </a:solidFill>
              <a:latin typeface="Calibri"/>
              <a:ea typeface="Calibri"/>
              <a:cs typeface="Calibri"/>
              <a:sym typeface="Calibri"/>
            </a:endParaRPr>
          </a:p>
          <a:p>
            <a:pPr indent="-228600" lvl="0" marL="2403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Utilizar transacciones, en una serie de operaciones que se realicen como una sola unidad lógica. De esta manera se garantiza que los datos posean </a:t>
            </a:r>
            <a:r>
              <a:rPr b="1" lang="es-PE" sz="1400">
                <a:solidFill>
                  <a:srgbClr val="C00000"/>
                </a:solidFill>
                <a:latin typeface="Calibri"/>
                <a:ea typeface="Calibri"/>
                <a:cs typeface="Calibri"/>
                <a:sym typeface="Calibri"/>
              </a:rPr>
              <a:t>integridad</a:t>
            </a:r>
            <a:r>
              <a:rPr lang="es-PE" sz="1400">
                <a:solidFill>
                  <a:srgbClr val="262626"/>
                </a:solidFill>
                <a:latin typeface="Calibri"/>
                <a:ea typeface="Calibri"/>
                <a:cs typeface="Calibri"/>
                <a:sym typeface="Calibri"/>
              </a:rPr>
              <a:t>, </a:t>
            </a:r>
            <a:r>
              <a:rPr b="1" lang="es-PE" sz="1400">
                <a:solidFill>
                  <a:srgbClr val="C00000"/>
                </a:solidFill>
                <a:latin typeface="Calibri"/>
                <a:ea typeface="Calibri"/>
                <a:cs typeface="Calibri"/>
                <a:sym typeface="Calibri"/>
              </a:rPr>
              <a:t>consistencia</a:t>
            </a:r>
            <a:r>
              <a:rPr lang="es-PE" sz="1400">
                <a:solidFill>
                  <a:srgbClr val="262626"/>
                </a:solidFill>
                <a:latin typeface="Calibri"/>
                <a:ea typeface="Calibri"/>
                <a:cs typeface="Calibri"/>
                <a:sym typeface="Calibri"/>
              </a:rPr>
              <a:t> y se evitan </a:t>
            </a:r>
            <a:r>
              <a:rPr b="1" lang="es-PE" sz="1400">
                <a:solidFill>
                  <a:srgbClr val="C00000"/>
                </a:solidFill>
                <a:latin typeface="Calibri"/>
                <a:ea typeface="Calibri"/>
                <a:cs typeface="Calibri"/>
                <a:sym typeface="Calibri"/>
              </a:rPr>
              <a:t>problemas</a:t>
            </a:r>
            <a:r>
              <a:rPr lang="es-PE" sz="1400">
                <a:solidFill>
                  <a:srgbClr val="C00000"/>
                </a:solidFill>
                <a:latin typeface="Calibri"/>
                <a:ea typeface="Calibri"/>
                <a:cs typeface="Calibri"/>
                <a:sym typeface="Calibri"/>
              </a:rPr>
              <a:t> </a:t>
            </a:r>
            <a:r>
              <a:rPr b="1" lang="es-PE" sz="1400">
                <a:solidFill>
                  <a:srgbClr val="C00000"/>
                </a:solidFill>
                <a:latin typeface="Calibri"/>
                <a:ea typeface="Calibri"/>
                <a:cs typeface="Calibri"/>
                <a:sym typeface="Calibri"/>
              </a:rPr>
              <a:t>de</a:t>
            </a:r>
            <a:r>
              <a:rPr lang="es-PE" sz="1400">
                <a:solidFill>
                  <a:srgbClr val="C00000"/>
                </a:solidFill>
                <a:latin typeface="Calibri"/>
                <a:ea typeface="Calibri"/>
                <a:cs typeface="Calibri"/>
                <a:sym typeface="Calibri"/>
              </a:rPr>
              <a:t> </a:t>
            </a:r>
            <a:r>
              <a:rPr b="1" lang="es-PE" sz="1400">
                <a:solidFill>
                  <a:srgbClr val="C00000"/>
                </a:solidFill>
                <a:latin typeface="Calibri"/>
                <a:ea typeface="Calibri"/>
                <a:cs typeface="Calibri"/>
                <a:sym typeface="Calibri"/>
              </a:rPr>
              <a:t>concurrencia</a:t>
            </a:r>
            <a:r>
              <a:rPr lang="es-PE" sz="1400">
                <a:solidFill>
                  <a:srgbClr val="262626"/>
                </a:solidFill>
                <a:latin typeface="Calibri"/>
                <a:ea typeface="Calibri"/>
                <a:cs typeface="Calibri"/>
                <a:sym typeface="Calibri"/>
              </a:rPr>
              <a:t>.</a:t>
            </a:r>
            <a:endParaRPr/>
          </a:p>
          <a:p>
            <a:pPr indent="-139700" lvl="0" marL="240325" marR="0" rtl="0" algn="l">
              <a:spcBef>
                <a:spcPts val="0"/>
              </a:spcBef>
              <a:spcAft>
                <a:spcPts val="0"/>
              </a:spcAft>
              <a:buClr>
                <a:schemeClr val="dk1"/>
              </a:buClr>
              <a:buSzPts val="1400"/>
              <a:buFont typeface="Calibri"/>
              <a:buNone/>
            </a:pPr>
            <a:r>
              <a:t/>
            </a:r>
            <a:endParaRPr sz="1400">
              <a:solidFill>
                <a:srgbClr val="262626"/>
              </a:solidFill>
              <a:latin typeface="Calibri"/>
              <a:ea typeface="Calibri"/>
              <a:cs typeface="Calibri"/>
              <a:sym typeface="Calibri"/>
            </a:endParaRPr>
          </a:p>
          <a:p>
            <a:pPr indent="-228600" lvl="0" marL="2403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Considerar el uso de restricciones de integridad referencial para garantizar que los datos almacenados en la base de datos sean válidos y coherentes. Las restricciones más comunes son las restricciones </a:t>
            </a:r>
            <a:r>
              <a:rPr b="1" lang="es-PE" sz="1400">
                <a:solidFill>
                  <a:srgbClr val="7030A0"/>
                </a:solidFill>
                <a:latin typeface="Calibri"/>
                <a:ea typeface="Calibri"/>
                <a:cs typeface="Calibri"/>
                <a:sym typeface="Calibri"/>
              </a:rPr>
              <a:t>NOT NULL</a:t>
            </a:r>
            <a:r>
              <a:rPr lang="es-PE" sz="1400">
                <a:solidFill>
                  <a:srgbClr val="262626"/>
                </a:solidFill>
                <a:latin typeface="Calibri"/>
                <a:ea typeface="Calibri"/>
                <a:cs typeface="Calibri"/>
                <a:sym typeface="Calibri"/>
              </a:rPr>
              <a:t>, las restricciones </a:t>
            </a:r>
            <a:r>
              <a:rPr b="1" lang="es-PE" sz="1400">
                <a:solidFill>
                  <a:srgbClr val="7030A0"/>
                </a:solidFill>
                <a:latin typeface="Calibri"/>
                <a:ea typeface="Calibri"/>
                <a:cs typeface="Calibri"/>
                <a:sym typeface="Calibri"/>
              </a:rPr>
              <a:t>UNIQUE</a:t>
            </a:r>
            <a:r>
              <a:rPr lang="es-PE" sz="1400">
                <a:solidFill>
                  <a:srgbClr val="262626"/>
                </a:solidFill>
                <a:latin typeface="Calibri"/>
                <a:ea typeface="Calibri"/>
                <a:cs typeface="Calibri"/>
                <a:sym typeface="Calibri"/>
              </a:rPr>
              <a:t>, las restricciones </a:t>
            </a:r>
            <a:r>
              <a:rPr b="1" lang="es-PE" sz="1400">
                <a:solidFill>
                  <a:srgbClr val="7030A0"/>
                </a:solidFill>
                <a:latin typeface="Calibri"/>
                <a:ea typeface="Calibri"/>
                <a:cs typeface="Calibri"/>
                <a:sym typeface="Calibri"/>
              </a:rPr>
              <a:t>PRIMARY KEY </a:t>
            </a:r>
            <a:r>
              <a:rPr lang="es-PE" sz="1400">
                <a:solidFill>
                  <a:srgbClr val="262626"/>
                </a:solidFill>
                <a:latin typeface="Calibri"/>
                <a:ea typeface="Calibri"/>
                <a:cs typeface="Calibri"/>
                <a:sym typeface="Calibri"/>
              </a:rPr>
              <a:t>y las restricciones </a:t>
            </a:r>
            <a:r>
              <a:rPr b="1" lang="es-PE" sz="1400">
                <a:solidFill>
                  <a:srgbClr val="7030A0"/>
                </a:solidFill>
                <a:latin typeface="Calibri"/>
                <a:ea typeface="Calibri"/>
                <a:cs typeface="Calibri"/>
                <a:sym typeface="Calibri"/>
              </a:rPr>
              <a:t>FOREIGN KEY</a:t>
            </a:r>
            <a:r>
              <a:rPr lang="es-PE" sz="1400">
                <a:solidFill>
                  <a:srgbClr val="262626"/>
                </a:solidFill>
                <a:latin typeface="Calibri"/>
                <a:ea typeface="Calibri"/>
                <a:cs typeface="Calibri"/>
                <a:sym typeface="Calibri"/>
              </a:rPr>
              <a:t>.</a:t>
            </a:r>
            <a:endParaRPr/>
          </a:p>
          <a:p>
            <a:pPr indent="-139700" lvl="0" marL="240325" marR="0" rtl="0" algn="l">
              <a:spcBef>
                <a:spcPts val="0"/>
              </a:spcBef>
              <a:spcAft>
                <a:spcPts val="0"/>
              </a:spcAft>
              <a:buClr>
                <a:schemeClr val="dk1"/>
              </a:buClr>
              <a:buSzPts val="1400"/>
              <a:buFont typeface="Calibri"/>
              <a:buNone/>
            </a:pPr>
            <a:r>
              <a:t/>
            </a:r>
            <a:endParaRPr sz="1400">
              <a:solidFill>
                <a:srgbClr val="262626"/>
              </a:solidFill>
              <a:latin typeface="Calibri"/>
              <a:ea typeface="Calibri"/>
              <a:cs typeface="Calibri"/>
              <a:sym typeface="Calibri"/>
            </a:endParaRPr>
          </a:p>
          <a:p>
            <a:pPr indent="-228600" lvl="0" marL="240325" marR="0" rtl="0" algn="l">
              <a:spcBef>
                <a:spcPts val="0"/>
              </a:spcBef>
              <a:spcAft>
                <a:spcPts val="0"/>
              </a:spcAft>
              <a:buClr>
                <a:srgbClr val="262626"/>
              </a:buClr>
              <a:buSzPts val="1400"/>
              <a:buFont typeface="Calibri"/>
              <a:buAutoNum type="arabicPeriod"/>
            </a:pPr>
            <a:r>
              <a:rPr lang="es-PE" sz="1400">
                <a:solidFill>
                  <a:srgbClr val="262626"/>
                </a:solidFill>
                <a:latin typeface="Calibri"/>
                <a:ea typeface="Calibri"/>
                <a:cs typeface="Calibri"/>
                <a:sym typeface="Calibri"/>
              </a:rPr>
              <a:t>Uso balanceado de los índices, en una o varias columnas de una tabla, para </a:t>
            </a:r>
            <a:r>
              <a:rPr b="1" lang="es-PE" sz="1400">
                <a:solidFill>
                  <a:srgbClr val="C00000"/>
                </a:solidFill>
                <a:latin typeface="Calibri"/>
                <a:ea typeface="Calibri"/>
                <a:cs typeface="Calibri"/>
                <a:sym typeface="Calibri"/>
              </a:rPr>
              <a:t>mejorar el rendimiento de las operaciones de actualización </a:t>
            </a:r>
            <a:r>
              <a:rPr lang="es-PE" sz="1400">
                <a:solidFill>
                  <a:srgbClr val="262626"/>
                </a:solidFill>
                <a:latin typeface="Calibri"/>
                <a:ea typeface="Calibri"/>
                <a:cs typeface="Calibri"/>
                <a:sym typeface="Calibri"/>
              </a:rPr>
              <a:t>a la base de datos. </a:t>
            </a:r>
            <a:endParaRPr/>
          </a:p>
        </p:txBody>
      </p:sp>
      <p:sp>
        <p:nvSpPr>
          <p:cNvPr id="87" name="Google Shape;87;p7"/>
          <p:cNvSpPr txBox="1"/>
          <p:nvPr/>
        </p:nvSpPr>
        <p:spPr>
          <a:xfrm>
            <a:off x="808411" y="1407881"/>
            <a:ext cx="6903709"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ASPECTOS IMPORTANTES DEBEMOS TOMAR EN CUENTA DURANTE EL MANTENIMIENTO DE DATOS?</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sp>
        <p:nvSpPr>
          <p:cNvPr id="94" name="Google Shape;94;p8"/>
          <p:cNvSpPr txBox="1"/>
          <p:nvPr/>
        </p:nvSpPr>
        <p:spPr>
          <a:xfrm>
            <a:off x="1090072" y="1441728"/>
            <a:ext cx="7289158" cy="1415772"/>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Se utiliza para agregar nuevos registros a una tabla existente. En consecuencia, sus datos deben cumplir con las restricciones de integridad definidas en la tabla correspondiente.</a:t>
            </a:r>
            <a:endParaRPr/>
          </a:p>
          <a:p>
            <a:pPr indent="-190500" lvl="0" marL="297475" marR="0" rtl="0" algn="l">
              <a:spcBef>
                <a:spcPts val="0"/>
              </a:spcBef>
              <a:spcAft>
                <a:spcPts val="0"/>
              </a:spcAft>
              <a:buClr>
                <a:schemeClr val="dk1"/>
              </a:buClr>
              <a:buSzPts val="1500"/>
              <a:buFont typeface="Arial"/>
              <a:buNone/>
            </a:pPr>
            <a:r>
              <a:t/>
            </a:r>
            <a:endParaRPr sz="15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500"/>
              <a:buFont typeface="Arial"/>
              <a:buChar char="•"/>
            </a:pPr>
            <a:r>
              <a:rPr lang="es-PE" sz="1500">
                <a:solidFill>
                  <a:srgbClr val="262626"/>
                </a:solidFill>
                <a:latin typeface="Calibri"/>
                <a:ea typeface="Calibri"/>
                <a:cs typeface="Calibri"/>
                <a:sym typeface="Calibri"/>
              </a:rPr>
              <a:t>Su sintaxis básica es la siguiente:</a:t>
            </a:r>
            <a:endParaRPr/>
          </a:p>
        </p:txBody>
      </p:sp>
      <p:grpSp>
        <p:nvGrpSpPr>
          <p:cNvPr id="95" name="Google Shape;95;p8"/>
          <p:cNvGrpSpPr/>
          <p:nvPr/>
        </p:nvGrpSpPr>
        <p:grpSpPr>
          <a:xfrm>
            <a:off x="1122770" y="3115741"/>
            <a:ext cx="6898460" cy="1414182"/>
            <a:chOff x="1122770" y="2488168"/>
            <a:chExt cx="6898460" cy="1414182"/>
          </a:xfrm>
        </p:grpSpPr>
        <p:sp>
          <p:nvSpPr>
            <p:cNvPr id="96" name="Google Shape;96;p8"/>
            <p:cNvSpPr txBox="1"/>
            <p:nvPr/>
          </p:nvSpPr>
          <p:spPr>
            <a:xfrm>
              <a:off x="1122770" y="2825132"/>
              <a:ext cx="6898460"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600">
                  <a:solidFill>
                    <a:srgbClr val="7030A0"/>
                  </a:solidFill>
                  <a:latin typeface="Courier New"/>
                  <a:ea typeface="Courier New"/>
                  <a:cs typeface="Courier New"/>
                  <a:sym typeface="Courier New"/>
                </a:rPr>
                <a:t>INSERT INTO </a:t>
              </a:r>
              <a:r>
                <a:rPr lang="es-PE" sz="1600">
                  <a:solidFill>
                    <a:schemeClr val="dk1"/>
                  </a:solidFill>
                  <a:latin typeface="Courier New"/>
                  <a:ea typeface="Courier New"/>
                  <a:cs typeface="Courier New"/>
                  <a:sym typeface="Courier New"/>
                </a:rPr>
                <a:t>nombre_tabla (campo1, campo2, campo3, ...)</a:t>
              </a:r>
              <a:endParaRPr/>
            </a:p>
            <a:p>
              <a:pPr indent="0" lvl="0" marL="0" marR="0" rtl="0" algn="l">
                <a:spcBef>
                  <a:spcPts val="0"/>
                </a:spcBef>
                <a:spcAft>
                  <a:spcPts val="0"/>
                </a:spcAft>
                <a:buNone/>
              </a:pPr>
              <a:r>
                <a:rPr lang="es-PE" sz="1600">
                  <a:solidFill>
                    <a:schemeClr val="dk1"/>
                  </a:solidFill>
                  <a:latin typeface="Courier New"/>
                  <a:ea typeface="Courier New"/>
                  <a:cs typeface="Courier New"/>
                  <a:sym typeface="Courier New"/>
                </a:rPr>
                <a:t>        </a:t>
              </a:r>
              <a:r>
                <a:rPr b="1" lang="es-PE" sz="1600">
                  <a:solidFill>
                    <a:srgbClr val="7030A0"/>
                  </a:solidFill>
                  <a:latin typeface="Courier New"/>
                  <a:ea typeface="Courier New"/>
                  <a:cs typeface="Courier New"/>
                  <a:sym typeface="Courier New"/>
                </a:rPr>
                <a:t>VALUES</a:t>
              </a:r>
              <a:r>
                <a:rPr lang="es-PE" sz="1600">
                  <a:solidFill>
                    <a:schemeClr val="dk1"/>
                  </a:solidFill>
                  <a:latin typeface="Courier New"/>
                  <a:ea typeface="Courier New"/>
                  <a:cs typeface="Courier New"/>
                  <a:sym typeface="Courier New"/>
                </a:rPr>
                <a:t> (valor1, valor2, valor3,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97" name="Google Shape;97;p8"/>
            <p:cNvSpPr txBox="1"/>
            <p:nvPr/>
          </p:nvSpPr>
          <p:spPr>
            <a:xfrm>
              <a:off x="1122770" y="2488168"/>
              <a:ext cx="6898460" cy="338554"/>
            </a:xfrm>
            <a:prstGeom prst="rect">
              <a:avLst/>
            </a:prstGeom>
            <a:solidFill>
              <a:srgbClr val="DAE5F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rgbClr val="366092"/>
                  </a:solidFill>
                  <a:latin typeface="Calibri"/>
                  <a:ea typeface="Calibri"/>
                  <a:cs typeface="Calibri"/>
                  <a:sym typeface="Calibri"/>
                </a:rPr>
                <a:t>Sintaxis</a:t>
              </a:r>
              <a:endParaRPr sz="1600">
                <a:solidFill>
                  <a:srgbClr val="366092"/>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 DEL MANTENIMIENTO DE DATOS</a:t>
            </a:r>
            <a:endParaRPr/>
          </a:p>
        </p:txBody>
      </p:sp>
      <p:grpSp>
        <p:nvGrpSpPr>
          <p:cNvPr id="104" name="Google Shape;104;p9"/>
          <p:cNvGrpSpPr/>
          <p:nvPr/>
        </p:nvGrpSpPr>
        <p:grpSpPr>
          <a:xfrm>
            <a:off x="1350510" y="1270009"/>
            <a:ext cx="6771025" cy="3305252"/>
            <a:chOff x="1284008" y="969094"/>
            <a:chExt cx="6771025" cy="3305252"/>
          </a:xfrm>
        </p:grpSpPr>
        <p:sp>
          <p:nvSpPr>
            <p:cNvPr id="105" name="Google Shape;105;p9"/>
            <p:cNvSpPr txBox="1"/>
            <p:nvPr/>
          </p:nvSpPr>
          <p:spPr>
            <a:xfrm>
              <a:off x="1284008" y="3689571"/>
              <a:ext cx="6575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agregar un nuevo registro a la tabla “Customers” de la base de datos Northwind con valores para todos los campos.</a:t>
              </a:r>
              <a:endParaRPr/>
            </a:p>
          </p:txBody>
        </p:sp>
        <p:sp>
          <p:nvSpPr>
            <p:cNvPr id="106" name="Google Shape;106;p9"/>
            <p:cNvSpPr txBox="1"/>
            <p:nvPr/>
          </p:nvSpPr>
          <p:spPr>
            <a:xfrm>
              <a:off x="1284008" y="969094"/>
              <a:ext cx="6771025"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Sentencia </a:t>
              </a:r>
              <a:r>
                <a:rPr b="1" lang="es-PE" sz="1600">
                  <a:solidFill>
                    <a:srgbClr val="538CD5"/>
                  </a:solidFill>
                  <a:latin typeface="Calibri"/>
                  <a:ea typeface="Calibri"/>
                  <a:cs typeface="Calibri"/>
                  <a:sym typeface="Calibri"/>
                </a:rPr>
                <a:t>INSERT – básico</a:t>
              </a:r>
              <a:endParaRPr/>
            </a:p>
          </p:txBody>
        </p:sp>
        <p:sp>
          <p:nvSpPr>
            <p:cNvPr id="107" name="Google Shape;107;p9"/>
            <p:cNvSpPr txBox="1"/>
            <p:nvPr/>
          </p:nvSpPr>
          <p:spPr>
            <a:xfrm>
              <a:off x="1284008" y="1369974"/>
              <a:ext cx="6575984"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rgbClr val="7030A0"/>
                </a:solidFill>
                <a:latin typeface="Courier New"/>
                <a:ea typeface="Courier New"/>
                <a:cs typeface="Courier New"/>
                <a:sym typeface="Courier New"/>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INSERT INTO </a:t>
              </a:r>
              <a:r>
                <a:rPr b="1" lang="es-PE" sz="1400">
                  <a:solidFill>
                    <a:schemeClr val="dk1"/>
                  </a:solidFill>
                  <a:latin typeface="Courier New"/>
                  <a:ea typeface="Courier New"/>
                  <a:cs typeface="Courier New"/>
                  <a:sym typeface="Courier New"/>
                </a:rPr>
                <a:t>Customers</a:t>
              </a:r>
              <a:r>
                <a:rPr b="1" lang="es-PE" sz="1400">
                  <a:solidFill>
                    <a:srgbClr val="7030A0"/>
                  </a:solidFill>
                  <a:latin typeface="Courier New"/>
                  <a:ea typeface="Courier New"/>
                  <a:cs typeface="Courier New"/>
                  <a:sym typeface="Courier New"/>
                </a:rPr>
                <a:t> </a:t>
              </a:r>
              <a:r>
                <a:rPr lang="es-PE" sz="1400">
                  <a:solidFill>
                    <a:schemeClr val="dk1"/>
                  </a:solidFill>
                  <a:latin typeface="Courier New"/>
                  <a:ea typeface="Courier New"/>
                  <a:cs typeface="Courier New"/>
                  <a:sym typeface="Courier New"/>
                </a:rPr>
                <a:t>(CustomerID, CompanyName, ContactName,</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ContactTitle, Address, City, </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Region, PostalCode, Country,</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Phone, Fax</a:t>
              </a:r>
              <a:r>
                <a:rPr b="1" lang="es-PE" sz="1400">
                  <a:solidFill>
                    <a:srgbClr val="7030A0"/>
                  </a:solidFill>
                  <a:latin typeface="Courier New"/>
                  <a:ea typeface="Courier New"/>
                  <a:cs typeface="Courier New"/>
                  <a:sym typeface="Courier New"/>
                </a:rPr>
                <a:t>)</a:t>
              </a:r>
              <a:endParaRPr/>
            </a:p>
            <a:p>
              <a:pPr indent="0" lvl="0" marL="0" marR="0" rtl="0" algn="l">
                <a:spcBef>
                  <a:spcPts val="0"/>
                </a:spcBef>
                <a:spcAft>
                  <a:spcPts val="0"/>
                </a:spcAft>
                <a:buNone/>
              </a:pPr>
              <a:r>
                <a:rPr b="1" lang="es-PE" sz="1400">
                  <a:solidFill>
                    <a:srgbClr val="7030A0"/>
                  </a:solidFill>
                  <a:latin typeface="Courier New"/>
                  <a:ea typeface="Courier New"/>
                  <a:cs typeface="Courier New"/>
                  <a:sym typeface="Courier New"/>
                </a:rPr>
                <a:t>     VALUES </a:t>
              </a:r>
              <a:r>
                <a:rPr lang="es-PE" sz="1400">
                  <a:solidFill>
                    <a:schemeClr val="dk1"/>
                  </a:solidFill>
                  <a:latin typeface="Courier New"/>
                  <a:ea typeface="Courier New"/>
                  <a:cs typeface="Courier New"/>
                  <a:sym typeface="Courier New"/>
                </a:rPr>
                <a:t>('ABCDE', 'Mi Empresa', 'Juan Pérez’,</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'Gerente', 'Calle 123', 'México’,</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'CDMX', '12345', 'México’,</a:t>
              </a:r>
              <a:endParaRPr/>
            </a:p>
            <a:p>
              <a:pPr indent="0" lvl="0" marL="0" marR="0" rtl="0" algn="l">
                <a:spcBef>
                  <a:spcPts val="0"/>
                </a:spcBef>
                <a:spcAft>
                  <a:spcPts val="0"/>
                </a:spcAft>
                <a:buNone/>
              </a:pPr>
              <a:r>
                <a:rPr lang="es-PE" sz="1400">
                  <a:solidFill>
                    <a:schemeClr val="dk1"/>
                  </a:solidFill>
                  <a:latin typeface="Courier New"/>
                  <a:ea typeface="Courier New"/>
                  <a:cs typeface="Courier New"/>
                  <a:sym typeface="Courier New"/>
                </a:rPr>
                <a:t>             '555-1234', '555-5678');</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