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715000" cx="9144000"/>
  <p:notesSz cx="6797675" cy="9926625"/>
  <p:embeddedFontLst>
    <p:embeddedFont>
      <p:font typeface="Corben"/>
      <p:bold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65">
          <p15:clr>
            <a:srgbClr val="A4A3A4"/>
          </p15:clr>
        </p15:guide>
        <p15:guide id="2" orient="horz" pos="3320">
          <p15:clr>
            <a:srgbClr val="A4A3A4"/>
          </p15:clr>
        </p15:guide>
        <p15:guide id="3" pos="317">
          <p15:clr>
            <a:srgbClr val="A4A3A4"/>
          </p15:clr>
        </p15:guide>
        <p15:guide id="4" orient="horz" pos="553">
          <p15:clr>
            <a:srgbClr val="A4A3A4"/>
          </p15:clr>
        </p15:guide>
        <p15:guide id="5" orient="horz" pos="349">
          <p15:clr>
            <a:srgbClr val="A4A3A4"/>
          </p15:clr>
        </p15:guide>
      </p15:sldGuideLst>
    </p:ext>
    <p:ext uri="GoogleSlidesCustomDataVersion2">
      <go:slidesCustomData xmlns:go="http://customooxmlschemas.google.com/" r:id="rId54" roundtripDataSignature="AMtx7mizvfDw14DXQ8INyES/UKKouM3u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65"/>
        <p:guide pos="3320" orient="horz"/>
        <p:guide pos="317"/>
        <p:guide pos="553" orient="horz"/>
        <p:guide pos="349"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Corben-bold.fntdata"/><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54"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2945659" cy="49805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0443" y="1"/>
            <a:ext cx="2945659" cy="498056"/>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28584"/>
            <a:ext cx="2945659" cy="49805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P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 name="Google Shape;25;p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26" name="Google Shape;26;p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1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05" name="Google Shape;105;p1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1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13" name="Google Shape;113;p1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1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25" name="Google Shape;125;p1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1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36" name="Google Shape;136;p1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1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50" name="Google Shape;150;p1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1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62" name="Google Shape;162;p1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1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73" name="Google Shape;173;p1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83" name="Google Shape;183;p1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1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94" name="Google Shape;194;p1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1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07" name="Google Shape;207;p1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 name="Google Shape;37;p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8" name="Google Shape;38;p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2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17" name="Google Shape;217;p2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2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2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34" name="Google Shape;234;p2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2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42" name="Google Shape;242;p2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2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53" name="Google Shape;253;p2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2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63" name="Google Shape;263;p2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2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77" name="Google Shape;277;p2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p2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88" name="Google Shape;288;p2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2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99" name="Google Shape;299;p2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p2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11" name="Google Shape;311;p2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 name="Google Shape;44;p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45" name="Google Shape;45;p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p3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21" name="Google Shape;321;p3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p3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31" name="Google Shape;331;p3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p3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41" name="Google Shape;341;p3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p3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50" name="Google Shape;350;p3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p3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58" name="Google Shape;358;p3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p3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68" name="Google Shape;368;p3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p3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77" name="Google Shape;377;p3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p3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85" name="Google Shape;385;p3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p3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94" name="Google Shape;394;p3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3" name="Google Shape;403;p3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404" name="Google Shape;404;p3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 name="Google Shape;51;p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52" name="Google Shape;52;p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4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p4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4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p4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422" name="Google Shape;422;p4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1" name="Google Shape;431;p4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432" name="Google Shape;432;p4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9" name="Google Shape;439;p4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440" name="Google Shape;440;p4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7" name="Google Shape;447;p4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Arial"/>
              <a:ea typeface="Arial"/>
              <a:cs typeface="Arial"/>
              <a:sym typeface="Arial"/>
            </a:endParaRPr>
          </a:p>
        </p:txBody>
      </p:sp>
      <p:sp>
        <p:nvSpPr>
          <p:cNvPr id="448" name="Google Shape;448;p4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4" name="Google Shape;454;p4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455" name="Google Shape;455;p4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1" name="Google Shape;461;p4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462" name="Google Shape;462;p4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4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8" name="Google Shape;468;p4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b="0" sz="1200">
              <a:latin typeface="Arial"/>
              <a:ea typeface="Arial"/>
              <a:cs typeface="Arial"/>
              <a:sym typeface="Arial"/>
            </a:endParaRPr>
          </a:p>
        </p:txBody>
      </p:sp>
      <p:sp>
        <p:nvSpPr>
          <p:cNvPr id="469" name="Google Shape;469;p4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 name="Google Shape;63;p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64" name="Google Shape;64;p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 name="Google Shape;72;p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73" name="Google Shape;73;p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 name="Google Shape;80;p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81" name="Google Shape;81;p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89" name="Google Shape;89;p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97" name="Google Shape;97;p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4" name="Shape 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A">
  <p:cSld name="Subtema - 1 Imagen A">
    <p:spTree>
      <p:nvGrpSpPr>
        <p:cNvPr id="17" name="Shape 1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B">
  <p:cSld name="Subtema - 1 Imagen B">
    <p:spTree>
      <p:nvGrpSpPr>
        <p:cNvPr id="18" name="Shape 1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Centrada">
  <p:cSld name="Subtema - 1 Imagen Centrada">
    <p:spTree>
      <p:nvGrpSpPr>
        <p:cNvPr id="19" name="Shape 1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2 Imágenes">
  <p:cSld name="Subtema - 2 Imágenes">
    <p:spTree>
      <p:nvGrpSpPr>
        <p:cNvPr id="20" name="Shape 2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Imagen Gigante">
  <p:cSld name="Subtema - Imagen Gigante">
    <p:spTree>
      <p:nvGrpSpPr>
        <p:cNvPr id="21" name="Shape 2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Video">
  <p:cSld name="Subtema - Video">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48"/>
          <p:cNvGrpSpPr/>
          <p:nvPr/>
        </p:nvGrpSpPr>
        <p:grpSpPr>
          <a:xfrm>
            <a:off x="944054" y="5369051"/>
            <a:ext cx="7804380" cy="215444"/>
            <a:chOff x="944054" y="5369051"/>
            <a:chExt cx="7804380" cy="215444"/>
          </a:xfrm>
        </p:grpSpPr>
        <p:sp>
          <p:nvSpPr>
            <p:cNvPr id="11" name="Google Shape;11;p48"/>
            <p:cNvSpPr txBox="1"/>
            <p:nvPr/>
          </p:nvSpPr>
          <p:spPr>
            <a:xfrm>
              <a:off x="944054" y="5369051"/>
              <a:ext cx="2768707"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800"/>
                <a:buFont typeface="Calibri"/>
                <a:buNone/>
              </a:pPr>
              <a:r>
                <a:rPr b="0" i="0" lang="es-PE" sz="800" u="none" cap="none" strike="noStrike">
                  <a:solidFill>
                    <a:srgbClr val="7F7F7F"/>
                  </a:solidFill>
                  <a:latin typeface="Calibri"/>
                  <a:ea typeface="Calibri"/>
                  <a:cs typeface="Calibri"/>
                  <a:sym typeface="Calibri"/>
                </a:rPr>
                <a:t>PROGRAMACIÓN AVANZADA DE BASE DE DATOS  •  SESIÓN 06</a:t>
              </a:r>
              <a:endParaRPr b="0" i="0" sz="800" u="none" cap="none" strike="noStrike">
                <a:solidFill>
                  <a:srgbClr val="7F7F7F"/>
                </a:solidFill>
                <a:latin typeface="Calibri"/>
                <a:ea typeface="Calibri"/>
                <a:cs typeface="Calibri"/>
                <a:sym typeface="Calibri"/>
              </a:endParaRPr>
            </a:p>
          </p:txBody>
        </p:sp>
        <p:sp>
          <p:nvSpPr>
            <p:cNvPr id="12" name="Google Shape;12;p48"/>
            <p:cNvSpPr/>
            <p:nvPr/>
          </p:nvSpPr>
          <p:spPr>
            <a:xfrm>
              <a:off x="7207627" y="5384440"/>
              <a:ext cx="1540807" cy="1846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PE" sz="600" u="none" cap="none" strike="noStrike">
                  <a:solidFill>
                    <a:srgbClr val="7F7F7F"/>
                  </a:solidFill>
                  <a:latin typeface="Calibri"/>
                  <a:ea typeface="Calibri"/>
                  <a:cs typeface="Calibri"/>
                  <a:sym typeface="Calibri"/>
                </a:rPr>
                <a:t>© 2020 ISIL. Todos los derechos reservados</a:t>
              </a:r>
              <a:endParaRPr/>
            </a:p>
          </p:txBody>
        </p:sp>
      </p:grpSp>
      <p:pic>
        <p:nvPicPr>
          <p:cNvPr id="13" name="Google Shape;13;p48"/>
          <p:cNvPicPr preferRelativeResize="0"/>
          <p:nvPr/>
        </p:nvPicPr>
        <p:blipFill rotWithShape="1">
          <a:blip r:embed="rId1">
            <a:alphaModFix amt="20000"/>
          </a:blip>
          <a:srcRect b="0" l="0" r="0" t="0"/>
          <a:stretch/>
        </p:blipFill>
        <p:spPr>
          <a:xfrm>
            <a:off x="495300" y="5328911"/>
            <a:ext cx="448573" cy="2507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sp>
        <p:nvSpPr>
          <p:cNvPr id="28" name="Google Shape;28;p1"/>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 name="Google Shape;29;p1"/>
          <p:cNvSpPr txBox="1"/>
          <p:nvPr/>
        </p:nvSpPr>
        <p:spPr>
          <a:xfrm>
            <a:off x="2088505" y="1653293"/>
            <a:ext cx="8731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PE" sz="1800" u="none" cap="none" strike="noStrike">
                <a:solidFill>
                  <a:schemeClr val="lt1"/>
                </a:solidFill>
                <a:latin typeface="Calibri"/>
                <a:ea typeface="Calibri"/>
                <a:cs typeface="Calibri"/>
                <a:sym typeface="Calibri"/>
              </a:rPr>
              <a:t>SESIÓN</a:t>
            </a:r>
            <a:endParaRPr/>
          </a:p>
        </p:txBody>
      </p:sp>
      <p:sp>
        <p:nvSpPr>
          <p:cNvPr id="30" name="Google Shape;30;p1"/>
          <p:cNvSpPr txBox="1"/>
          <p:nvPr/>
        </p:nvSpPr>
        <p:spPr>
          <a:xfrm>
            <a:off x="2051281" y="1730819"/>
            <a:ext cx="964250" cy="9848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5800">
                <a:solidFill>
                  <a:srgbClr val="FFFFFF"/>
                </a:solidFill>
                <a:latin typeface="Calibri"/>
                <a:ea typeface="Calibri"/>
                <a:cs typeface="Calibri"/>
                <a:sym typeface="Calibri"/>
              </a:rPr>
              <a:t>06</a:t>
            </a:r>
            <a:endParaRPr/>
          </a:p>
        </p:txBody>
      </p:sp>
      <p:sp>
        <p:nvSpPr>
          <p:cNvPr id="31" name="Google Shape;31;p1"/>
          <p:cNvSpPr txBox="1"/>
          <p:nvPr/>
        </p:nvSpPr>
        <p:spPr>
          <a:xfrm>
            <a:off x="3175138" y="1750253"/>
            <a:ext cx="5461785" cy="773738"/>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b="1" lang="es-PE" sz="5400">
                <a:solidFill>
                  <a:srgbClr val="FFFFFF"/>
                </a:solidFill>
                <a:latin typeface="Calibri"/>
                <a:ea typeface="Calibri"/>
                <a:cs typeface="Calibri"/>
                <a:sym typeface="Calibri"/>
              </a:rPr>
              <a:t>VISTAS E ÍNDICES</a:t>
            </a:r>
            <a:endParaRPr/>
          </a:p>
        </p:txBody>
      </p:sp>
      <p:sp>
        <p:nvSpPr>
          <p:cNvPr id="32" name="Google Shape;32;p1"/>
          <p:cNvSpPr txBox="1"/>
          <p:nvPr/>
        </p:nvSpPr>
        <p:spPr>
          <a:xfrm>
            <a:off x="3175137" y="3032326"/>
            <a:ext cx="4697015" cy="1109214"/>
          </a:xfrm>
          <a:prstGeom prst="rect">
            <a:avLst/>
          </a:prstGeom>
          <a:noFill/>
          <a:ln>
            <a:noFill/>
          </a:ln>
        </p:spPr>
        <p:txBody>
          <a:bodyPr anchorCtr="0" anchor="t" bIns="45700" lIns="91425" spcFirstLastPara="1" rIns="91425" wrap="square" tIns="45700">
            <a:spAutoFit/>
          </a:bodyPr>
          <a:lstStyle/>
          <a:p>
            <a:pPr indent="-177800" lvl="0" marL="177800" marR="0" rtl="0" algn="l">
              <a:lnSpc>
                <a:spcPct val="120000"/>
              </a:lnSpc>
              <a:spcBef>
                <a:spcPts val="0"/>
              </a:spcBef>
              <a:spcAft>
                <a:spcPts val="0"/>
              </a:spcAft>
              <a:buClr>
                <a:srgbClr val="FFFFFF"/>
              </a:buClr>
              <a:buSzPts val="1120"/>
              <a:buFont typeface="Arial"/>
              <a:buChar char="•"/>
            </a:pPr>
            <a:r>
              <a:rPr lang="es-PE" sz="1400">
                <a:solidFill>
                  <a:srgbClr val="FFFFFF"/>
                </a:solidFill>
                <a:latin typeface="Calibri"/>
                <a:ea typeface="Calibri"/>
                <a:cs typeface="Calibri"/>
                <a:sym typeface="Calibri"/>
              </a:rPr>
              <a:t>Uso de vista como tabla virtual</a:t>
            </a:r>
            <a:endParaRPr/>
          </a:p>
          <a:p>
            <a:pPr indent="-177800" lvl="0" marL="177800" marR="0" rtl="0" algn="l">
              <a:lnSpc>
                <a:spcPct val="120000"/>
              </a:lnSpc>
              <a:spcBef>
                <a:spcPts val="0"/>
              </a:spcBef>
              <a:spcAft>
                <a:spcPts val="0"/>
              </a:spcAft>
              <a:buClr>
                <a:srgbClr val="FFFFFF"/>
              </a:buClr>
              <a:buSzPts val="1120"/>
              <a:buFont typeface="Arial"/>
              <a:buChar char="•"/>
            </a:pPr>
            <a:r>
              <a:rPr lang="es-PE" sz="1400">
                <a:solidFill>
                  <a:srgbClr val="FFFFFF"/>
                </a:solidFill>
                <a:latin typeface="Calibri"/>
                <a:ea typeface="Calibri"/>
                <a:cs typeface="Calibri"/>
                <a:sym typeface="Calibri"/>
              </a:rPr>
              <a:t>Creación de Índices físicos y lógicos</a:t>
            </a:r>
            <a:endParaRPr/>
          </a:p>
          <a:p>
            <a:pPr indent="-177800" lvl="0" marL="177800" marR="0" rtl="0" algn="l">
              <a:lnSpc>
                <a:spcPct val="120000"/>
              </a:lnSpc>
              <a:spcBef>
                <a:spcPts val="0"/>
              </a:spcBef>
              <a:spcAft>
                <a:spcPts val="0"/>
              </a:spcAft>
              <a:buClr>
                <a:srgbClr val="FFFFFF"/>
              </a:buClr>
              <a:buSzPts val="1120"/>
              <a:buFont typeface="Arial"/>
              <a:buChar char="•"/>
            </a:pPr>
            <a:r>
              <a:rPr lang="es-PE" sz="1400">
                <a:solidFill>
                  <a:srgbClr val="FFFFFF"/>
                </a:solidFill>
                <a:latin typeface="Calibri"/>
                <a:ea typeface="Calibri"/>
                <a:cs typeface="Calibri"/>
                <a:sym typeface="Calibri"/>
              </a:rPr>
              <a:t>Importancia de los índices</a:t>
            </a:r>
            <a:endParaRPr/>
          </a:p>
          <a:p>
            <a:pPr indent="-177800" lvl="0" marL="177800" marR="0" rtl="0" algn="l">
              <a:lnSpc>
                <a:spcPct val="120000"/>
              </a:lnSpc>
              <a:spcBef>
                <a:spcPts val="0"/>
              </a:spcBef>
              <a:spcAft>
                <a:spcPts val="0"/>
              </a:spcAft>
              <a:buClr>
                <a:srgbClr val="FFFFFF"/>
              </a:buClr>
              <a:buSzPts val="1120"/>
              <a:buFont typeface="Arial"/>
              <a:buChar char="•"/>
            </a:pPr>
            <a:r>
              <a:rPr lang="es-PE" sz="1400">
                <a:solidFill>
                  <a:srgbClr val="FFFFFF"/>
                </a:solidFill>
                <a:latin typeface="Calibri"/>
                <a:ea typeface="Calibri"/>
                <a:cs typeface="Calibri"/>
                <a:sym typeface="Calibri"/>
              </a:rPr>
              <a:t>Trabajo práctico</a:t>
            </a:r>
            <a:endParaRPr/>
          </a:p>
        </p:txBody>
      </p:sp>
      <p:cxnSp>
        <p:nvCxnSpPr>
          <p:cNvPr id="33" name="Google Shape;33;p1"/>
          <p:cNvCxnSpPr/>
          <p:nvPr/>
        </p:nvCxnSpPr>
        <p:spPr>
          <a:xfrm>
            <a:off x="3056456" y="1777107"/>
            <a:ext cx="0" cy="720031"/>
          </a:xfrm>
          <a:prstGeom prst="straightConnector1">
            <a:avLst/>
          </a:prstGeom>
          <a:noFill/>
          <a:ln cap="flat" cmpd="sng" w="25400">
            <a:solidFill>
              <a:srgbClr val="FFFFFF"/>
            </a:solidFill>
            <a:prstDash val="solid"/>
            <a:round/>
            <a:headEnd len="sm" w="sm" type="none"/>
            <a:tailEnd len="sm" w="sm" type="none"/>
          </a:ln>
        </p:spPr>
      </p:cxnSp>
      <p:sp>
        <p:nvSpPr>
          <p:cNvPr id="34" name="Google Shape;34;p1"/>
          <p:cNvSpPr/>
          <p:nvPr/>
        </p:nvSpPr>
        <p:spPr>
          <a:xfrm>
            <a:off x="3289190" y="2574693"/>
            <a:ext cx="4026009" cy="193899"/>
          </a:xfrm>
          <a:prstGeom prst="rect">
            <a:avLst/>
          </a:prstGeom>
          <a:solidFill>
            <a:schemeClr val="lt1"/>
          </a:solid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None/>
            </a:pPr>
            <a:r>
              <a:rPr b="1" lang="es-PE" sz="1400">
                <a:solidFill>
                  <a:srgbClr val="1F85A6"/>
                </a:solidFill>
                <a:latin typeface="Calibri"/>
                <a:ea typeface="Calibri"/>
                <a:cs typeface="Calibri"/>
                <a:sym typeface="Calibri"/>
              </a:rPr>
              <a:t>  Manipulación de datos, uso de vistas e índices – UA2</a:t>
            </a:r>
            <a:endParaRPr b="1" sz="1400">
              <a:solidFill>
                <a:srgbClr val="1F85A6"/>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USO DE VISTA COMO TABLA VIRTUAL</a:t>
            </a:r>
            <a:endParaRPr/>
          </a:p>
        </p:txBody>
      </p:sp>
      <p:sp>
        <p:nvSpPr>
          <p:cNvPr id="108" name="Google Shape;108;p10"/>
          <p:cNvSpPr txBox="1"/>
          <p:nvPr/>
        </p:nvSpPr>
        <p:spPr>
          <a:xfrm>
            <a:off x="1002602" y="1898722"/>
            <a:ext cx="7542900" cy="2955300"/>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7030A0"/>
              </a:buClr>
              <a:buSzPts val="1600"/>
              <a:buFont typeface="Calibri"/>
              <a:buAutoNum type="arabicPeriod" startAt="3"/>
            </a:pPr>
            <a:r>
              <a:rPr b="1" lang="es-PE" sz="1600">
                <a:solidFill>
                  <a:srgbClr val="7030A0"/>
                </a:solidFill>
                <a:latin typeface="Calibri"/>
                <a:ea typeface="Calibri"/>
                <a:cs typeface="Calibri"/>
                <a:sym typeface="Calibri"/>
              </a:rPr>
              <a:t>Dependencia de las tablas subyacentes. </a:t>
            </a:r>
            <a:r>
              <a:rPr lang="es-PE" sz="1600">
                <a:solidFill>
                  <a:schemeClr val="dk1"/>
                </a:solidFill>
                <a:latin typeface="Calibri"/>
                <a:ea typeface="Calibri"/>
                <a:cs typeface="Calibri"/>
                <a:sym typeface="Calibri"/>
              </a:rPr>
              <a:t>Los cambios en la estructura de las tablas subyacentes pueden provocar que las vistas sean inválidas o arrojen resultados incorrectos.</a:t>
            </a:r>
            <a:endParaRPr/>
          </a:p>
          <a:p>
            <a:pPr indent="-241300" lvl="0" marL="354625" marR="0" rtl="0" algn="l">
              <a:spcBef>
                <a:spcPts val="0"/>
              </a:spcBef>
              <a:spcAft>
                <a:spcPts val="0"/>
              </a:spcAft>
              <a:buClr>
                <a:schemeClr val="dk1"/>
              </a:buClr>
              <a:buSzPts val="1600"/>
              <a:buFont typeface="Calibri"/>
              <a:buNone/>
            </a:pPr>
            <a:r>
              <a:t/>
            </a:r>
            <a:endParaRPr sz="1600">
              <a:solidFill>
                <a:schemeClr val="dk1"/>
              </a:solidFill>
              <a:latin typeface="Calibri"/>
              <a:ea typeface="Calibri"/>
              <a:cs typeface="Calibri"/>
              <a:sym typeface="Calibri"/>
            </a:endParaRPr>
          </a:p>
          <a:p>
            <a:pPr indent="-342900" lvl="0" marL="354625" marR="0" rtl="0" algn="l">
              <a:spcBef>
                <a:spcPts val="0"/>
              </a:spcBef>
              <a:spcAft>
                <a:spcPts val="0"/>
              </a:spcAft>
              <a:buClr>
                <a:srgbClr val="7030A0"/>
              </a:buClr>
              <a:buSzPts val="1600"/>
              <a:buFont typeface="Calibri"/>
              <a:buAutoNum type="arabicPeriod" startAt="3"/>
            </a:pPr>
            <a:r>
              <a:rPr b="1" lang="es-PE" sz="1600">
                <a:solidFill>
                  <a:srgbClr val="7030A0"/>
                </a:solidFill>
                <a:latin typeface="Calibri"/>
                <a:ea typeface="Calibri"/>
                <a:cs typeface="Calibri"/>
                <a:sym typeface="Calibri"/>
              </a:rPr>
              <a:t>Complejidad y mantenimiento. </a:t>
            </a:r>
            <a:r>
              <a:rPr lang="es-PE" sz="1600">
                <a:solidFill>
                  <a:schemeClr val="dk1"/>
                </a:solidFill>
                <a:latin typeface="Calibri"/>
                <a:ea typeface="Calibri"/>
                <a:cs typeface="Calibri"/>
                <a:sym typeface="Calibri"/>
              </a:rPr>
              <a:t>El aumento en el número de vistas de una base de datos puede dificultar mantener y administrar su código, ya que podría requerir un esfuerzo adicional para asegurar que siguen siendo válidas y eficientes.</a:t>
            </a:r>
            <a:endParaRPr/>
          </a:p>
          <a:p>
            <a:pPr indent="-241300" lvl="0" marL="354625" marR="0" rtl="0" algn="l">
              <a:spcBef>
                <a:spcPts val="0"/>
              </a:spcBef>
              <a:spcAft>
                <a:spcPts val="0"/>
              </a:spcAft>
              <a:buClr>
                <a:schemeClr val="dk1"/>
              </a:buClr>
              <a:buSzPts val="1600"/>
              <a:buFont typeface="Calibri"/>
              <a:buNone/>
            </a:pPr>
            <a:r>
              <a:t/>
            </a:r>
            <a:endParaRPr sz="1600">
              <a:solidFill>
                <a:schemeClr val="dk1"/>
              </a:solidFill>
              <a:latin typeface="Calibri"/>
              <a:ea typeface="Calibri"/>
              <a:cs typeface="Calibri"/>
              <a:sym typeface="Calibri"/>
            </a:endParaRPr>
          </a:p>
          <a:p>
            <a:pPr indent="-342900" lvl="0" marL="354625" marR="0" rtl="0" algn="l">
              <a:spcBef>
                <a:spcPts val="0"/>
              </a:spcBef>
              <a:spcAft>
                <a:spcPts val="0"/>
              </a:spcAft>
              <a:buClr>
                <a:srgbClr val="7030A0"/>
              </a:buClr>
              <a:buSzPts val="1600"/>
              <a:buFont typeface="Calibri"/>
              <a:buAutoNum type="arabicPeriod" startAt="3"/>
            </a:pPr>
            <a:r>
              <a:rPr b="1" lang="es-PE" sz="1600">
                <a:solidFill>
                  <a:srgbClr val="7030A0"/>
                </a:solidFill>
                <a:latin typeface="Calibri"/>
                <a:ea typeface="Calibri"/>
                <a:cs typeface="Calibri"/>
                <a:sym typeface="Calibri"/>
              </a:rPr>
              <a:t>Acceso limitado a las columnas. </a:t>
            </a:r>
            <a:r>
              <a:rPr lang="es-PE" sz="1600">
                <a:solidFill>
                  <a:schemeClr val="dk1"/>
                </a:solidFill>
                <a:latin typeface="Calibri"/>
                <a:ea typeface="Calibri"/>
                <a:cs typeface="Calibri"/>
                <a:sym typeface="Calibri"/>
              </a:rPr>
              <a:t>Las vistas pueden proporcionar una capa de abstracción para restringir el acceso a ciertas columnas de las tablas subyacentes; sin embargo, también significa no poder acceder a todas las columnas de las tablas directamente a través de la misma. </a:t>
            </a:r>
            <a:endParaRPr/>
          </a:p>
        </p:txBody>
      </p:sp>
      <p:sp>
        <p:nvSpPr>
          <p:cNvPr id="109" name="Google Shape;109;p10"/>
          <p:cNvSpPr txBox="1"/>
          <p:nvPr/>
        </p:nvSpPr>
        <p:spPr>
          <a:xfrm>
            <a:off x="1002602" y="1502872"/>
            <a:ext cx="4206707"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¿EXISTE ALGUNA DESVENTAJA AL USARLAS?</a:t>
            </a:r>
            <a:endParaRPr sz="16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USO DE VISTA COMO TABLA VIRTUAL</a:t>
            </a:r>
            <a:endParaRPr/>
          </a:p>
        </p:txBody>
      </p:sp>
      <p:grpSp>
        <p:nvGrpSpPr>
          <p:cNvPr id="116" name="Google Shape;116;p11"/>
          <p:cNvGrpSpPr/>
          <p:nvPr/>
        </p:nvGrpSpPr>
        <p:grpSpPr>
          <a:xfrm>
            <a:off x="2559086" y="1433400"/>
            <a:ext cx="3861924" cy="3178887"/>
            <a:chOff x="2559086" y="1052894"/>
            <a:chExt cx="3861924" cy="3178887"/>
          </a:xfrm>
        </p:grpSpPr>
        <p:sp>
          <p:nvSpPr>
            <p:cNvPr id="117" name="Google Shape;117;p11"/>
            <p:cNvSpPr txBox="1"/>
            <p:nvPr/>
          </p:nvSpPr>
          <p:spPr>
            <a:xfrm>
              <a:off x="2563982" y="1433400"/>
              <a:ext cx="2892278" cy="230832"/>
            </a:xfrm>
            <a:prstGeom prst="rect">
              <a:avLst/>
            </a:prstGeom>
            <a:noFill/>
            <a:ln>
              <a:noFill/>
            </a:ln>
          </p:spPr>
          <p:txBody>
            <a:bodyPr anchorCtr="0" anchor="t" bIns="0" lIns="0" spcFirstLastPara="1" rIns="0" wrap="square" tIns="0">
              <a:spAutoFit/>
            </a:bodyPr>
            <a:lstStyle/>
            <a:p>
              <a:pPr indent="-285750" lvl="0" marL="297475" marR="0" rtl="0" algn="just">
                <a:spcBef>
                  <a:spcPts val="0"/>
                </a:spcBef>
                <a:spcAft>
                  <a:spcPts val="0"/>
                </a:spcAft>
                <a:buClr>
                  <a:srgbClr val="262626"/>
                </a:buClr>
                <a:buSzPts val="1500"/>
                <a:buFont typeface="Arial"/>
                <a:buChar char="•"/>
              </a:pPr>
              <a:r>
                <a:rPr lang="es-PE" sz="1500">
                  <a:solidFill>
                    <a:srgbClr val="262626"/>
                  </a:solidFill>
                  <a:latin typeface="Calibri"/>
                  <a:ea typeface="Calibri"/>
                  <a:cs typeface="Calibri"/>
                  <a:sym typeface="Calibri"/>
                </a:rPr>
                <a:t>Su sintaxis básica es la siguiente:</a:t>
              </a:r>
              <a:endParaRPr/>
            </a:p>
          </p:txBody>
        </p:sp>
        <p:grpSp>
          <p:nvGrpSpPr>
            <p:cNvPr id="118" name="Google Shape;118;p11"/>
            <p:cNvGrpSpPr/>
            <p:nvPr/>
          </p:nvGrpSpPr>
          <p:grpSpPr>
            <a:xfrm>
              <a:off x="2559086" y="1832714"/>
              <a:ext cx="3861924" cy="2399067"/>
              <a:chOff x="1122770" y="2488168"/>
              <a:chExt cx="6898460" cy="2399067"/>
            </a:xfrm>
          </p:grpSpPr>
          <p:sp>
            <p:nvSpPr>
              <p:cNvPr id="119" name="Google Shape;119;p11"/>
              <p:cNvSpPr txBox="1"/>
              <p:nvPr/>
            </p:nvSpPr>
            <p:spPr>
              <a:xfrm>
                <a:off x="1122770" y="2825132"/>
                <a:ext cx="6898460" cy="2062103"/>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6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600">
                    <a:solidFill>
                      <a:srgbClr val="7030A0"/>
                    </a:solidFill>
                    <a:latin typeface="Courier New"/>
                    <a:ea typeface="Courier New"/>
                    <a:cs typeface="Courier New"/>
                    <a:sym typeface="Courier New"/>
                  </a:rPr>
                  <a:t>CREATE VIEW </a:t>
                </a:r>
                <a:r>
                  <a:rPr lang="es-PE" sz="1600">
                    <a:solidFill>
                      <a:schemeClr val="dk1"/>
                    </a:solidFill>
                    <a:latin typeface="Courier New"/>
                    <a:ea typeface="Courier New"/>
                    <a:cs typeface="Courier New"/>
                    <a:sym typeface="Courier New"/>
                  </a:rPr>
                  <a:t>nombre_vista</a:t>
                </a:r>
                <a:endParaRPr/>
              </a:p>
              <a:p>
                <a:pPr indent="0" lvl="0" marL="0" marR="0" rtl="0" algn="l">
                  <a:spcBef>
                    <a:spcPts val="0"/>
                  </a:spcBef>
                  <a:spcAft>
                    <a:spcPts val="0"/>
                  </a:spcAft>
                  <a:buNone/>
                </a:pPr>
                <a:r>
                  <a:rPr b="1" lang="es-PE" sz="1600">
                    <a:solidFill>
                      <a:srgbClr val="7030A0"/>
                    </a:solidFill>
                    <a:latin typeface="Courier New"/>
                    <a:ea typeface="Courier New"/>
                    <a:cs typeface="Courier New"/>
                    <a:sym typeface="Courier New"/>
                  </a:rPr>
                  <a:t>AS</a:t>
                </a:r>
                <a:endParaRPr/>
              </a:p>
              <a:p>
                <a:pPr indent="0" lvl="0" marL="0" marR="0" rtl="0" algn="l">
                  <a:spcBef>
                    <a:spcPts val="0"/>
                  </a:spcBef>
                  <a:spcAft>
                    <a:spcPts val="0"/>
                  </a:spcAft>
                  <a:buNone/>
                </a:pPr>
                <a:r>
                  <a:rPr b="1" lang="es-PE" sz="1600">
                    <a:solidFill>
                      <a:srgbClr val="7030A0"/>
                    </a:solidFill>
                    <a:latin typeface="Courier New"/>
                    <a:ea typeface="Courier New"/>
                    <a:cs typeface="Courier New"/>
                    <a:sym typeface="Courier New"/>
                  </a:rPr>
                  <a:t>SELECT</a:t>
                </a:r>
                <a:r>
                  <a:rPr lang="es-PE" sz="1600">
                    <a:solidFill>
                      <a:schemeClr val="dk1"/>
                    </a:solidFill>
                    <a:latin typeface="Courier New"/>
                    <a:ea typeface="Courier New"/>
                    <a:cs typeface="Courier New"/>
                    <a:sym typeface="Courier New"/>
                  </a:rPr>
                  <a:t> columna1, columna2, ...</a:t>
                </a:r>
                <a:endParaRPr/>
              </a:p>
              <a:p>
                <a:pPr indent="0" lvl="0" marL="0" marR="0" rtl="0" algn="l">
                  <a:spcBef>
                    <a:spcPts val="0"/>
                  </a:spcBef>
                  <a:spcAft>
                    <a:spcPts val="0"/>
                  </a:spcAft>
                  <a:buNone/>
                </a:pPr>
                <a:r>
                  <a:rPr b="1" lang="es-PE" sz="1600">
                    <a:solidFill>
                      <a:srgbClr val="7030A0"/>
                    </a:solidFill>
                    <a:latin typeface="Courier New"/>
                    <a:ea typeface="Courier New"/>
                    <a:cs typeface="Courier New"/>
                    <a:sym typeface="Courier New"/>
                  </a:rPr>
                  <a:t>  FROM</a:t>
                </a:r>
                <a:r>
                  <a:rPr lang="es-PE" sz="1600">
                    <a:solidFill>
                      <a:schemeClr val="dk1"/>
                    </a:solidFill>
                    <a:latin typeface="Courier New"/>
                    <a:ea typeface="Courier New"/>
                    <a:cs typeface="Courier New"/>
                    <a:sym typeface="Courier New"/>
                  </a:rPr>
                  <a:t> tabla1</a:t>
                </a:r>
                <a:endParaRPr/>
              </a:p>
              <a:p>
                <a:pPr indent="0" lvl="0" marL="0" marR="0" rtl="0" algn="l">
                  <a:spcBef>
                    <a:spcPts val="0"/>
                  </a:spcBef>
                  <a:spcAft>
                    <a:spcPts val="0"/>
                  </a:spcAft>
                  <a:buNone/>
                </a:pPr>
                <a:r>
                  <a:rPr b="1" lang="es-PE" sz="1600">
                    <a:solidFill>
                      <a:srgbClr val="7030A0"/>
                    </a:solidFill>
                    <a:latin typeface="Courier New"/>
                    <a:ea typeface="Courier New"/>
                    <a:cs typeface="Courier New"/>
                    <a:sym typeface="Courier New"/>
                  </a:rPr>
                  <a:t>  JOIN</a:t>
                </a:r>
                <a:r>
                  <a:rPr lang="es-PE" sz="1600">
                    <a:solidFill>
                      <a:schemeClr val="dk1"/>
                    </a:solidFill>
                    <a:latin typeface="Courier New"/>
                    <a:ea typeface="Courier New"/>
                    <a:cs typeface="Courier New"/>
                    <a:sym typeface="Courier New"/>
                  </a:rPr>
                  <a:t> tabla2 </a:t>
                </a:r>
                <a:r>
                  <a:rPr b="1" lang="es-PE" sz="1600">
                    <a:solidFill>
                      <a:srgbClr val="7030A0"/>
                    </a:solidFill>
                    <a:latin typeface="Courier New"/>
                    <a:ea typeface="Courier New"/>
                    <a:cs typeface="Courier New"/>
                    <a:sym typeface="Courier New"/>
                  </a:rPr>
                  <a:t>ON</a:t>
                </a:r>
                <a:r>
                  <a:rPr lang="es-PE" sz="1600">
                    <a:solidFill>
                      <a:schemeClr val="dk1"/>
                    </a:solidFill>
                    <a:latin typeface="Courier New"/>
                    <a:ea typeface="Courier New"/>
                    <a:cs typeface="Courier New"/>
                    <a:sym typeface="Courier New"/>
                  </a:rPr>
                  <a:t> condición</a:t>
                </a:r>
                <a:endParaRPr/>
              </a:p>
              <a:p>
                <a:pPr indent="0" lvl="0" marL="0" marR="0" rtl="0" algn="l">
                  <a:spcBef>
                    <a:spcPts val="0"/>
                  </a:spcBef>
                  <a:spcAft>
                    <a:spcPts val="0"/>
                  </a:spcAft>
                  <a:buNone/>
                </a:pPr>
                <a:r>
                  <a:rPr b="1" lang="es-PE" sz="1600">
                    <a:solidFill>
                      <a:srgbClr val="7030A0"/>
                    </a:solidFill>
                    <a:latin typeface="Courier New"/>
                    <a:ea typeface="Courier New"/>
                    <a:cs typeface="Courier New"/>
                    <a:sym typeface="Courier New"/>
                  </a:rPr>
                  <a:t> WHERE</a:t>
                </a:r>
                <a:r>
                  <a:rPr lang="es-PE" sz="1600">
                    <a:solidFill>
                      <a:schemeClr val="dk1"/>
                    </a:solidFill>
                    <a:latin typeface="Courier New"/>
                    <a:ea typeface="Courier New"/>
                    <a:cs typeface="Courier New"/>
                    <a:sym typeface="Courier New"/>
                  </a:rPr>
                  <a:t> condición</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p:txBody>
          </p:sp>
          <p:sp>
            <p:nvSpPr>
              <p:cNvPr id="120" name="Google Shape;120;p11"/>
              <p:cNvSpPr txBox="1"/>
              <p:nvPr/>
            </p:nvSpPr>
            <p:spPr>
              <a:xfrm>
                <a:off x="1122770" y="2488168"/>
                <a:ext cx="6898460" cy="338554"/>
              </a:xfrm>
              <a:prstGeom prst="rect">
                <a:avLst/>
              </a:prstGeom>
              <a:solidFill>
                <a:srgbClr val="DAE5F1"/>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1600">
                    <a:solidFill>
                      <a:srgbClr val="366092"/>
                    </a:solidFill>
                    <a:latin typeface="Calibri"/>
                    <a:ea typeface="Calibri"/>
                    <a:cs typeface="Calibri"/>
                    <a:sym typeface="Calibri"/>
                  </a:rPr>
                  <a:t>Sintaxis</a:t>
                </a:r>
                <a:endParaRPr sz="1600">
                  <a:solidFill>
                    <a:srgbClr val="366092"/>
                  </a:solidFill>
                  <a:latin typeface="Calibri"/>
                  <a:ea typeface="Calibri"/>
                  <a:cs typeface="Calibri"/>
                  <a:sym typeface="Calibri"/>
                </a:endParaRPr>
              </a:p>
            </p:txBody>
          </p:sp>
        </p:grpSp>
        <p:sp>
          <p:nvSpPr>
            <p:cNvPr id="121" name="Google Shape;121;p11"/>
            <p:cNvSpPr txBox="1"/>
            <p:nvPr/>
          </p:nvSpPr>
          <p:spPr>
            <a:xfrm>
              <a:off x="2559086" y="1052894"/>
              <a:ext cx="1808852"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CREAR UNA VISTA</a:t>
              </a:r>
              <a:endParaRPr sz="1500">
                <a:solidFill>
                  <a:srgbClr val="262626"/>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USO DE VISTA COMO TABLA VIRTUAL</a:t>
            </a:r>
            <a:endParaRPr/>
          </a:p>
        </p:txBody>
      </p:sp>
      <p:grpSp>
        <p:nvGrpSpPr>
          <p:cNvPr id="128" name="Google Shape;128;p12"/>
          <p:cNvGrpSpPr/>
          <p:nvPr/>
        </p:nvGrpSpPr>
        <p:grpSpPr>
          <a:xfrm>
            <a:off x="1488940" y="1764148"/>
            <a:ext cx="6374902" cy="2834156"/>
            <a:chOff x="1330996" y="1888839"/>
            <a:chExt cx="6374902" cy="2834156"/>
          </a:xfrm>
        </p:grpSpPr>
        <p:sp>
          <p:nvSpPr>
            <p:cNvPr id="129" name="Google Shape;129;p12"/>
            <p:cNvSpPr txBox="1"/>
            <p:nvPr/>
          </p:nvSpPr>
          <p:spPr>
            <a:xfrm>
              <a:off x="1488940" y="4138220"/>
              <a:ext cx="621695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1F85A6"/>
                  </a:solidFill>
                  <a:latin typeface="Calibri"/>
                  <a:ea typeface="Calibri"/>
                  <a:cs typeface="Calibri"/>
                  <a:sym typeface="Calibri"/>
                </a:rPr>
                <a:t>Caso: </a:t>
              </a:r>
              <a:r>
                <a:rPr lang="es-PE" sz="1600">
                  <a:solidFill>
                    <a:srgbClr val="1F85A6"/>
                  </a:solidFill>
                  <a:latin typeface="Calibri"/>
                  <a:ea typeface="Calibri"/>
                  <a:cs typeface="Calibri"/>
                  <a:sym typeface="Calibri"/>
                </a:rPr>
                <a:t>crear una vista para listar los cumpleaños de todos los empleados de la empresa.</a:t>
              </a:r>
              <a:endParaRPr/>
            </a:p>
          </p:txBody>
        </p:sp>
        <p:sp>
          <p:nvSpPr>
            <p:cNvPr id="130" name="Google Shape;130;p12"/>
            <p:cNvSpPr txBox="1"/>
            <p:nvPr/>
          </p:nvSpPr>
          <p:spPr>
            <a:xfrm>
              <a:off x="1330996" y="2178358"/>
              <a:ext cx="6216958" cy="246221"/>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A continuación, crearemos la vista “</a:t>
              </a:r>
              <a:r>
                <a:rPr b="1" lang="es-PE" sz="1600">
                  <a:solidFill>
                    <a:srgbClr val="7030A0"/>
                  </a:solidFill>
                  <a:latin typeface="Calibri"/>
                  <a:ea typeface="Calibri"/>
                  <a:cs typeface="Calibri"/>
                  <a:sym typeface="Calibri"/>
                </a:rPr>
                <a:t>HappybirthdayEmployeeView</a:t>
              </a:r>
              <a:r>
                <a:rPr lang="es-PE" sz="1600">
                  <a:solidFill>
                    <a:srgbClr val="262626"/>
                  </a:solidFill>
                  <a:latin typeface="Calibri"/>
                  <a:ea typeface="Calibri"/>
                  <a:cs typeface="Calibri"/>
                  <a:sym typeface="Calibri"/>
                </a:rPr>
                <a:t>”</a:t>
              </a:r>
              <a:r>
                <a:rPr b="1" lang="es-PE" sz="1600">
                  <a:solidFill>
                    <a:srgbClr val="262626"/>
                  </a:solidFill>
                  <a:latin typeface="Calibri"/>
                  <a:ea typeface="Calibri"/>
                  <a:cs typeface="Calibri"/>
                  <a:sym typeface="Calibri"/>
                </a:rPr>
                <a:t>:</a:t>
              </a:r>
              <a:endParaRPr/>
            </a:p>
          </p:txBody>
        </p:sp>
        <p:sp>
          <p:nvSpPr>
            <p:cNvPr id="131" name="Google Shape;131;p12"/>
            <p:cNvSpPr txBox="1"/>
            <p:nvPr/>
          </p:nvSpPr>
          <p:spPr>
            <a:xfrm>
              <a:off x="1663507" y="2597924"/>
              <a:ext cx="4121191" cy="1384995"/>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4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CREATE VIEW </a:t>
              </a:r>
              <a:r>
                <a:rPr lang="es-PE" sz="1400">
                  <a:solidFill>
                    <a:schemeClr val="dk1"/>
                  </a:solidFill>
                  <a:latin typeface="Courier New"/>
                  <a:ea typeface="Courier New"/>
                  <a:cs typeface="Courier New"/>
                  <a:sym typeface="Courier New"/>
                </a:rPr>
                <a:t>HappybirthdayEmployeeView</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AS</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SELECT </a:t>
              </a:r>
              <a:r>
                <a:rPr lang="es-PE" sz="1400">
                  <a:solidFill>
                    <a:schemeClr val="dk1"/>
                  </a:solidFill>
                  <a:latin typeface="Courier New"/>
                  <a:ea typeface="Courier New"/>
                  <a:cs typeface="Courier New"/>
                  <a:sym typeface="Courier New"/>
                </a:rPr>
                <a:t>FirstName, LastName, BirthDate</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FROM </a:t>
              </a:r>
              <a:r>
                <a:rPr lang="es-PE" sz="1400">
                  <a:solidFill>
                    <a:schemeClr val="dk1"/>
                  </a:solidFill>
                  <a:latin typeface="Courier New"/>
                  <a:ea typeface="Courier New"/>
                  <a:cs typeface="Courier New"/>
                  <a:sym typeface="Courier New"/>
                </a:rPr>
                <a:t>Employees;</a:t>
              </a:r>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p:txBody>
        </p:sp>
        <p:sp>
          <p:nvSpPr>
            <p:cNvPr id="132" name="Google Shape;132;p12"/>
            <p:cNvSpPr txBox="1"/>
            <p:nvPr/>
          </p:nvSpPr>
          <p:spPr>
            <a:xfrm>
              <a:off x="1330996" y="1888839"/>
              <a:ext cx="1808852"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CREAR UNA VISTA</a:t>
              </a:r>
              <a:endParaRPr sz="1500">
                <a:solidFill>
                  <a:srgbClr val="262626"/>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USO DE VISTA COMO TABLA VIRTUAL</a:t>
            </a:r>
            <a:endParaRPr/>
          </a:p>
        </p:txBody>
      </p:sp>
      <p:sp>
        <p:nvSpPr>
          <p:cNvPr id="139" name="Google Shape;139;p13"/>
          <p:cNvSpPr txBox="1"/>
          <p:nvPr/>
        </p:nvSpPr>
        <p:spPr>
          <a:xfrm>
            <a:off x="741697" y="1169716"/>
            <a:ext cx="7720660" cy="738664"/>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Una vez creada la vista, esta se puede consultar en el Explorador de Objetos del Management SQL Server, en la carpeta “Vistas” que es parte de la base de datos donde se ha creado el objeto.</a:t>
            </a:r>
            <a:endParaRPr/>
          </a:p>
        </p:txBody>
      </p:sp>
      <p:sp>
        <p:nvSpPr>
          <p:cNvPr id="140" name="Google Shape;140;p13"/>
          <p:cNvSpPr txBox="1"/>
          <p:nvPr/>
        </p:nvSpPr>
        <p:spPr>
          <a:xfrm>
            <a:off x="4572000" y="2807759"/>
            <a:ext cx="4000222" cy="646331"/>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2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200">
                <a:solidFill>
                  <a:srgbClr val="7030A0"/>
                </a:solidFill>
                <a:latin typeface="Courier New"/>
                <a:ea typeface="Courier New"/>
                <a:cs typeface="Courier New"/>
                <a:sym typeface="Courier New"/>
              </a:rPr>
              <a:t>SELECT</a:t>
            </a:r>
            <a:r>
              <a:rPr lang="es-PE" sz="1200">
                <a:solidFill>
                  <a:schemeClr val="dk1"/>
                </a:solidFill>
                <a:latin typeface="Courier New"/>
                <a:ea typeface="Courier New"/>
                <a:cs typeface="Courier New"/>
                <a:sym typeface="Courier New"/>
              </a:rPr>
              <a:t> * </a:t>
            </a:r>
            <a:r>
              <a:rPr b="1" lang="es-PE" sz="1200">
                <a:solidFill>
                  <a:srgbClr val="7030A0"/>
                </a:solidFill>
                <a:latin typeface="Courier New"/>
                <a:ea typeface="Courier New"/>
                <a:cs typeface="Courier New"/>
                <a:sym typeface="Courier New"/>
              </a:rPr>
              <a:t>FROM </a:t>
            </a:r>
            <a:r>
              <a:rPr lang="es-PE" sz="1200">
                <a:solidFill>
                  <a:schemeClr val="dk1"/>
                </a:solidFill>
                <a:latin typeface="Courier New"/>
                <a:ea typeface="Courier New"/>
                <a:cs typeface="Courier New"/>
                <a:sym typeface="Courier New"/>
              </a:rPr>
              <a:t>HappybirthdayEmployeeView</a:t>
            </a:r>
            <a:r>
              <a:rPr b="1" lang="es-PE" sz="1200">
                <a:solidFill>
                  <a:srgbClr val="7030A0"/>
                </a:solidFill>
                <a:latin typeface="Courier New"/>
                <a:ea typeface="Courier New"/>
                <a:cs typeface="Courier New"/>
                <a:sym typeface="Courier New"/>
              </a:rPr>
              <a:t>;</a:t>
            </a:r>
            <a:endParaRPr/>
          </a:p>
          <a:p>
            <a:pPr indent="0" lvl="0" marL="0" marR="0" rtl="0" algn="l">
              <a:spcBef>
                <a:spcPts val="0"/>
              </a:spcBef>
              <a:spcAft>
                <a:spcPts val="0"/>
              </a:spcAft>
              <a:buNone/>
            </a:pPr>
            <a:r>
              <a:t/>
            </a:r>
            <a:endParaRPr sz="1200">
              <a:solidFill>
                <a:schemeClr val="dk1"/>
              </a:solidFill>
              <a:latin typeface="Courier New"/>
              <a:ea typeface="Courier New"/>
              <a:cs typeface="Courier New"/>
              <a:sym typeface="Courier New"/>
            </a:endParaRPr>
          </a:p>
        </p:txBody>
      </p:sp>
      <p:pic>
        <p:nvPicPr>
          <p:cNvPr id="141" name="Google Shape;141;p13"/>
          <p:cNvPicPr preferRelativeResize="0"/>
          <p:nvPr/>
        </p:nvPicPr>
        <p:blipFill rotWithShape="1">
          <a:blip r:embed="rId3">
            <a:alphaModFix/>
          </a:blip>
          <a:srcRect b="0" l="0" r="0" t="0"/>
          <a:stretch/>
        </p:blipFill>
        <p:spPr>
          <a:xfrm>
            <a:off x="776511" y="1982388"/>
            <a:ext cx="2314647" cy="3315302"/>
          </a:xfrm>
          <a:prstGeom prst="rect">
            <a:avLst/>
          </a:prstGeom>
          <a:noFill/>
          <a:ln cap="flat" cmpd="sng" w="9525">
            <a:solidFill>
              <a:schemeClr val="dk1"/>
            </a:solidFill>
            <a:prstDash val="solid"/>
            <a:round/>
            <a:headEnd len="sm" w="sm" type="none"/>
            <a:tailEnd len="sm" w="sm" type="none"/>
          </a:ln>
        </p:spPr>
      </p:pic>
      <p:sp>
        <p:nvSpPr>
          <p:cNvPr id="142" name="Google Shape;142;p13"/>
          <p:cNvSpPr txBox="1"/>
          <p:nvPr/>
        </p:nvSpPr>
        <p:spPr>
          <a:xfrm>
            <a:off x="4529470" y="2115439"/>
            <a:ext cx="4042752"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chemeClr val="dk1"/>
                </a:solidFill>
                <a:latin typeface="Calibri"/>
                <a:ea typeface="Calibri"/>
                <a:cs typeface="Calibri"/>
                <a:sym typeface="Calibri"/>
              </a:rPr>
              <a:t>Para consultar la data de la vista, basta con realizar una consulta SQL directamente a la misma como si fuera una tabla:</a:t>
            </a:r>
            <a:endParaRPr/>
          </a:p>
        </p:txBody>
      </p:sp>
      <p:pic>
        <p:nvPicPr>
          <p:cNvPr id="143" name="Google Shape;143;p13"/>
          <p:cNvPicPr preferRelativeResize="0"/>
          <p:nvPr/>
        </p:nvPicPr>
        <p:blipFill rotWithShape="1">
          <a:blip r:embed="rId4">
            <a:alphaModFix/>
          </a:blip>
          <a:srcRect b="0" l="0" r="0" t="0"/>
          <a:stretch/>
        </p:blipFill>
        <p:spPr>
          <a:xfrm>
            <a:off x="5498039" y="3625232"/>
            <a:ext cx="2105613" cy="1672458"/>
          </a:xfrm>
          <a:prstGeom prst="rect">
            <a:avLst/>
          </a:prstGeom>
          <a:noFill/>
          <a:ln cap="flat" cmpd="sng" w="9525">
            <a:solidFill>
              <a:schemeClr val="dk1"/>
            </a:solidFill>
            <a:prstDash val="solid"/>
            <a:round/>
            <a:headEnd len="sm" w="sm" type="none"/>
            <a:tailEnd len="sm" w="sm" type="none"/>
          </a:ln>
        </p:spPr>
      </p:pic>
      <p:sp>
        <p:nvSpPr>
          <p:cNvPr id="144" name="Google Shape;144;p13"/>
          <p:cNvSpPr/>
          <p:nvPr/>
        </p:nvSpPr>
        <p:spPr>
          <a:xfrm>
            <a:off x="4317092" y="3893978"/>
            <a:ext cx="1013556" cy="463003"/>
          </a:xfrm>
          <a:prstGeom prst="rightArrow">
            <a:avLst>
              <a:gd fmla="val 50000" name="adj1"/>
              <a:gd fmla="val 50000" name="adj2"/>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PE" sz="1200">
                <a:solidFill>
                  <a:schemeClr val="lt1"/>
                </a:solidFill>
                <a:latin typeface="Calibri"/>
                <a:ea typeface="Calibri"/>
                <a:cs typeface="Calibri"/>
                <a:sym typeface="Calibri"/>
              </a:rPr>
              <a:t>Datos</a:t>
            </a:r>
            <a:endParaRPr/>
          </a:p>
        </p:txBody>
      </p:sp>
      <p:sp>
        <p:nvSpPr>
          <p:cNvPr id="145" name="Google Shape;145;p13"/>
          <p:cNvSpPr/>
          <p:nvPr/>
        </p:nvSpPr>
        <p:spPr>
          <a:xfrm>
            <a:off x="3309634" y="2101592"/>
            <a:ext cx="1007458" cy="463003"/>
          </a:xfrm>
          <a:prstGeom prst="rightArrow">
            <a:avLst>
              <a:gd fmla="val 50000" name="adj1"/>
              <a:gd fmla="val 50000" name="adj2"/>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PE" sz="1200">
                <a:solidFill>
                  <a:schemeClr val="lt1"/>
                </a:solidFill>
                <a:latin typeface="Calibri"/>
                <a:ea typeface="Calibri"/>
                <a:cs typeface="Calibri"/>
                <a:sym typeface="Calibri"/>
              </a:rPr>
              <a:t>Consulta</a:t>
            </a:r>
            <a:endParaRPr/>
          </a:p>
        </p:txBody>
      </p:sp>
      <p:sp>
        <p:nvSpPr>
          <p:cNvPr id="146" name="Google Shape;146;p13"/>
          <p:cNvSpPr txBox="1"/>
          <p:nvPr/>
        </p:nvSpPr>
        <p:spPr>
          <a:xfrm>
            <a:off x="741697" y="886491"/>
            <a:ext cx="1808852"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CREAR UNA VISTA</a:t>
            </a:r>
            <a:endParaRPr sz="15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USO DE VISTA COMO TABLA VIRTUAL</a:t>
            </a:r>
            <a:endParaRPr/>
          </a:p>
        </p:txBody>
      </p:sp>
      <p:sp>
        <p:nvSpPr>
          <p:cNvPr id="153" name="Google Shape;153;p14"/>
          <p:cNvSpPr txBox="1"/>
          <p:nvPr/>
        </p:nvSpPr>
        <p:spPr>
          <a:xfrm>
            <a:off x="485732" y="1307843"/>
            <a:ext cx="7353170" cy="492443"/>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En el caso de querer modificar una vista, se puede acceder a su diseño y editarlo a través del Explorador de Objetos del Management SQL Server:</a:t>
            </a:r>
            <a:endParaRPr/>
          </a:p>
        </p:txBody>
      </p:sp>
      <p:pic>
        <p:nvPicPr>
          <p:cNvPr id="154" name="Google Shape;154;p14"/>
          <p:cNvPicPr preferRelativeResize="0"/>
          <p:nvPr/>
        </p:nvPicPr>
        <p:blipFill rotWithShape="1">
          <a:blip r:embed="rId3">
            <a:alphaModFix/>
          </a:blip>
          <a:srcRect b="0" l="0" r="0" t="0"/>
          <a:stretch/>
        </p:blipFill>
        <p:spPr>
          <a:xfrm>
            <a:off x="2233401" y="1984113"/>
            <a:ext cx="1892045" cy="3315302"/>
          </a:xfrm>
          <a:prstGeom prst="rect">
            <a:avLst/>
          </a:prstGeom>
          <a:noFill/>
          <a:ln cap="flat" cmpd="sng" w="9525">
            <a:solidFill>
              <a:schemeClr val="dk1"/>
            </a:solidFill>
            <a:prstDash val="solid"/>
            <a:round/>
            <a:headEnd len="sm" w="sm" type="none"/>
            <a:tailEnd len="sm" w="sm" type="none"/>
          </a:ln>
        </p:spPr>
      </p:pic>
      <p:pic>
        <p:nvPicPr>
          <p:cNvPr id="155" name="Google Shape;155;p14"/>
          <p:cNvPicPr preferRelativeResize="0"/>
          <p:nvPr/>
        </p:nvPicPr>
        <p:blipFill rotWithShape="1">
          <a:blip r:embed="rId4">
            <a:alphaModFix/>
          </a:blip>
          <a:srcRect b="0" l="0" r="0" t="0"/>
          <a:stretch/>
        </p:blipFill>
        <p:spPr>
          <a:xfrm>
            <a:off x="4293318" y="3406747"/>
            <a:ext cx="4537842" cy="1892668"/>
          </a:xfrm>
          <a:prstGeom prst="rect">
            <a:avLst/>
          </a:prstGeom>
          <a:noFill/>
          <a:ln cap="flat" cmpd="sng" w="9525">
            <a:solidFill>
              <a:schemeClr val="dk1"/>
            </a:solidFill>
            <a:prstDash val="solid"/>
            <a:round/>
            <a:headEnd len="sm" w="sm" type="none"/>
            <a:tailEnd len="sm" w="sm" type="none"/>
          </a:ln>
        </p:spPr>
      </p:pic>
      <p:sp>
        <p:nvSpPr>
          <p:cNvPr id="156" name="Google Shape;156;p14"/>
          <p:cNvSpPr txBox="1"/>
          <p:nvPr/>
        </p:nvSpPr>
        <p:spPr>
          <a:xfrm>
            <a:off x="575747" y="2433356"/>
            <a:ext cx="1657654" cy="1600438"/>
          </a:xfrm>
          <a:prstGeom prst="rect">
            <a:avLst/>
          </a:prstGeom>
          <a:noFill/>
          <a:ln>
            <a:noFill/>
          </a:ln>
        </p:spPr>
        <p:txBody>
          <a:bodyPr anchorCtr="0" anchor="t" bIns="45700" lIns="91425" spcFirstLastPara="1" rIns="91425" wrap="square" tIns="45700">
            <a:spAutoFit/>
          </a:bodyPr>
          <a:lstStyle/>
          <a:p>
            <a:pPr indent="-228600" lvl="0" marL="228600" marR="0" rtl="0" algn="l">
              <a:spcBef>
                <a:spcPts val="0"/>
              </a:spcBef>
              <a:spcAft>
                <a:spcPts val="0"/>
              </a:spcAft>
              <a:buClr>
                <a:srgbClr val="7030A0"/>
              </a:buClr>
              <a:buSzPts val="1540"/>
              <a:buFont typeface="Calibri"/>
              <a:buAutoNum type="arabicPeriod"/>
            </a:pPr>
            <a:r>
              <a:rPr lang="es-PE" sz="1400">
                <a:solidFill>
                  <a:schemeClr val="dk1"/>
                </a:solidFill>
                <a:latin typeface="Calibri"/>
                <a:ea typeface="Calibri"/>
                <a:cs typeface="Calibri"/>
                <a:sym typeface="Calibri"/>
              </a:rPr>
              <a:t>Seleccionar la vista creada, dar clic derecho y seleccionar la opción </a:t>
            </a:r>
            <a:r>
              <a:rPr b="1" lang="es-PE" sz="1400">
                <a:solidFill>
                  <a:schemeClr val="dk1"/>
                </a:solidFill>
                <a:latin typeface="Calibri"/>
                <a:ea typeface="Calibri"/>
                <a:cs typeface="Calibri"/>
                <a:sym typeface="Calibri"/>
              </a:rPr>
              <a:t>“Diseño” </a:t>
            </a:r>
            <a:r>
              <a:rPr lang="es-PE" sz="1400">
                <a:solidFill>
                  <a:schemeClr val="dk1"/>
                </a:solidFill>
                <a:latin typeface="Calibri"/>
                <a:ea typeface="Calibri"/>
                <a:cs typeface="Calibri"/>
                <a:sym typeface="Calibri"/>
              </a:rPr>
              <a:t>del menú dando clic.</a:t>
            </a:r>
            <a:endParaRPr/>
          </a:p>
        </p:txBody>
      </p:sp>
      <p:sp>
        <p:nvSpPr>
          <p:cNvPr id="157" name="Google Shape;157;p14"/>
          <p:cNvSpPr txBox="1"/>
          <p:nvPr/>
        </p:nvSpPr>
        <p:spPr>
          <a:xfrm>
            <a:off x="4293318" y="2380446"/>
            <a:ext cx="4537842" cy="954107"/>
          </a:xfrm>
          <a:prstGeom prst="rect">
            <a:avLst/>
          </a:prstGeom>
          <a:noFill/>
          <a:ln>
            <a:noFill/>
          </a:ln>
        </p:spPr>
        <p:txBody>
          <a:bodyPr anchorCtr="0" anchor="t" bIns="45700" lIns="91425" spcFirstLastPara="1" rIns="91425" wrap="square" tIns="45700">
            <a:spAutoFit/>
          </a:bodyPr>
          <a:lstStyle/>
          <a:p>
            <a:pPr indent="-228600" lvl="0" marL="228600" marR="0" rtl="0" algn="l">
              <a:spcBef>
                <a:spcPts val="0"/>
              </a:spcBef>
              <a:spcAft>
                <a:spcPts val="0"/>
              </a:spcAft>
              <a:buClr>
                <a:srgbClr val="7030A0"/>
              </a:buClr>
              <a:buSzPts val="1540"/>
              <a:buFont typeface="Calibri"/>
              <a:buAutoNum type="arabicPeriod" startAt="2"/>
            </a:pPr>
            <a:r>
              <a:rPr lang="es-PE" sz="1400">
                <a:solidFill>
                  <a:schemeClr val="dk1"/>
                </a:solidFill>
                <a:latin typeface="Calibri"/>
                <a:ea typeface="Calibri"/>
                <a:cs typeface="Calibri"/>
                <a:sym typeface="Calibri"/>
              </a:rPr>
              <a:t>Se abrirá una pestaña en la cual se podrá realizar los cambios a nivel gráfico y de la propia consulta. Una vez realizados dar clic en </a:t>
            </a:r>
            <a:r>
              <a:rPr b="1" lang="es-PE" sz="1400">
                <a:solidFill>
                  <a:schemeClr val="dk1"/>
                </a:solidFill>
                <a:latin typeface="Calibri"/>
                <a:ea typeface="Calibri"/>
                <a:cs typeface="Calibri"/>
                <a:sym typeface="Calibri"/>
              </a:rPr>
              <a:t>“Salvar” </a:t>
            </a:r>
            <a:r>
              <a:rPr lang="es-PE" sz="1400">
                <a:solidFill>
                  <a:schemeClr val="dk1"/>
                </a:solidFill>
                <a:latin typeface="Calibri"/>
                <a:ea typeface="Calibri"/>
                <a:cs typeface="Calibri"/>
                <a:sym typeface="Calibri"/>
              </a:rPr>
              <a:t>de la barra de opciones principales.</a:t>
            </a:r>
            <a:endParaRPr/>
          </a:p>
        </p:txBody>
      </p:sp>
      <p:sp>
        <p:nvSpPr>
          <p:cNvPr id="158" name="Google Shape;158;p14"/>
          <p:cNvSpPr txBox="1"/>
          <p:nvPr/>
        </p:nvSpPr>
        <p:spPr>
          <a:xfrm>
            <a:off x="499315" y="1000905"/>
            <a:ext cx="2370731"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MODIFICAR UNA VISTA</a:t>
            </a:r>
            <a:endParaRPr sz="15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USO DE VISTA COMO TABLA VIRTUAL</a:t>
            </a:r>
            <a:endParaRPr/>
          </a:p>
        </p:txBody>
      </p:sp>
      <p:grpSp>
        <p:nvGrpSpPr>
          <p:cNvPr id="165" name="Google Shape;165;p15"/>
          <p:cNvGrpSpPr/>
          <p:nvPr/>
        </p:nvGrpSpPr>
        <p:grpSpPr>
          <a:xfrm>
            <a:off x="1713167" y="1546548"/>
            <a:ext cx="6233800" cy="2833254"/>
            <a:chOff x="1713167" y="1300327"/>
            <a:chExt cx="6233800" cy="2833254"/>
          </a:xfrm>
        </p:grpSpPr>
        <p:sp>
          <p:nvSpPr>
            <p:cNvPr id="166" name="Google Shape;166;p15"/>
            <p:cNvSpPr txBox="1"/>
            <p:nvPr/>
          </p:nvSpPr>
          <p:spPr>
            <a:xfrm>
              <a:off x="1713167" y="3302584"/>
              <a:ext cx="555376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1F85A6"/>
                  </a:solidFill>
                  <a:latin typeface="Calibri"/>
                  <a:ea typeface="Calibri"/>
                  <a:cs typeface="Calibri"/>
                  <a:sym typeface="Calibri"/>
                </a:rPr>
                <a:t>Caso: </a:t>
              </a:r>
              <a:r>
                <a:rPr lang="es-PE" sz="1600">
                  <a:solidFill>
                    <a:srgbClr val="1F85A6"/>
                  </a:solidFill>
                  <a:latin typeface="Calibri"/>
                  <a:ea typeface="Calibri"/>
                  <a:cs typeface="Calibri"/>
                  <a:sym typeface="Calibri"/>
                </a:rPr>
                <a:t>Modificar la vista  “</a:t>
              </a:r>
              <a:r>
                <a:rPr b="1" lang="es-PE" sz="1600">
                  <a:solidFill>
                    <a:srgbClr val="1F85A6"/>
                  </a:solidFill>
                  <a:latin typeface="Calibri"/>
                  <a:ea typeface="Calibri"/>
                  <a:cs typeface="Calibri"/>
                  <a:sym typeface="Calibri"/>
                </a:rPr>
                <a:t>HappybirthdayEmployeeView”</a:t>
              </a:r>
              <a:r>
                <a:rPr lang="es-PE" sz="1600">
                  <a:solidFill>
                    <a:srgbClr val="1F85A6"/>
                  </a:solidFill>
                  <a:latin typeface="Calibri"/>
                  <a:ea typeface="Calibri"/>
                  <a:cs typeface="Calibri"/>
                  <a:sym typeface="Calibri"/>
                </a:rPr>
                <a:t> para adicionar los campos de cargo del empleado y la ciudad donde se ubica.</a:t>
              </a:r>
              <a:endParaRPr/>
            </a:p>
          </p:txBody>
        </p:sp>
        <p:sp>
          <p:nvSpPr>
            <p:cNvPr id="167" name="Google Shape;167;p15"/>
            <p:cNvSpPr txBox="1"/>
            <p:nvPr/>
          </p:nvSpPr>
          <p:spPr>
            <a:xfrm>
              <a:off x="1713167" y="1564566"/>
              <a:ext cx="6233800" cy="246221"/>
            </a:xfrm>
            <a:prstGeom prst="rect">
              <a:avLst/>
            </a:prstGeom>
            <a:noFill/>
            <a:ln>
              <a:noFill/>
            </a:ln>
          </p:spPr>
          <p:txBody>
            <a:bodyPr anchorCtr="0" anchor="t" bIns="0" lIns="0" spcFirstLastPara="1" rIns="0" wrap="square" tIns="0">
              <a:spAutoFit/>
            </a:bodyPr>
            <a:lstStyle/>
            <a:p>
              <a:pPr indent="-285750" lvl="0" marL="297475"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También es posible modificar una vista mediante la sentencia </a:t>
              </a:r>
              <a:r>
                <a:rPr b="1" lang="es-PE" sz="1600">
                  <a:solidFill>
                    <a:srgbClr val="7030A0"/>
                  </a:solidFill>
                  <a:latin typeface="Calibri"/>
                  <a:ea typeface="Calibri"/>
                  <a:cs typeface="Calibri"/>
                  <a:sym typeface="Calibri"/>
                </a:rPr>
                <a:t>ALTER</a:t>
              </a:r>
              <a:r>
                <a:rPr b="1" lang="es-PE" sz="1600">
                  <a:solidFill>
                    <a:srgbClr val="262626"/>
                  </a:solidFill>
                  <a:latin typeface="Calibri"/>
                  <a:ea typeface="Calibri"/>
                  <a:cs typeface="Calibri"/>
                  <a:sym typeface="Calibri"/>
                </a:rPr>
                <a:t>:</a:t>
              </a:r>
              <a:endParaRPr/>
            </a:p>
          </p:txBody>
        </p:sp>
        <p:sp>
          <p:nvSpPr>
            <p:cNvPr id="168" name="Google Shape;168;p15"/>
            <p:cNvSpPr txBox="1"/>
            <p:nvPr/>
          </p:nvSpPr>
          <p:spPr>
            <a:xfrm>
              <a:off x="1713167" y="1969204"/>
              <a:ext cx="5553762" cy="1169551"/>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4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ALTER VIEW </a:t>
              </a:r>
              <a:r>
                <a:rPr lang="es-PE" sz="1400">
                  <a:solidFill>
                    <a:schemeClr val="dk1"/>
                  </a:solidFill>
                  <a:latin typeface="Courier New"/>
                  <a:ea typeface="Courier New"/>
                  <a:cs typeface="Courier New"/>
                  <a:sym typeface="Courier New"/>
                </a:rPr>
                <a:t>HappybirthdayEmployeeView</a:t>
              </a:r>
              <a:r>
                <a:rPr b="1" lang="es-PE" sz="1400">
                  <a:solidFill>
                    <a:srgbClr val="7030A0"/>
                  </a:solidFill>
                  <a:latin typeface="Courier New"/>
                  <a:ea typeface="Courier New"/>
                  <a:cs typeface="Courier New"/>
                  <a:sym typeface="Courier New"/>
                </a:rPr>
                <a:t> </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AS</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SELECT </a:t>
              </a:r>
              <a:r>
                <a:rPr lang="es-PE" sz="1400">
                  <a:solidFill>
                    <a:schemeClr val="dk1"/>
                  </a:solidFill>
                  <a:latin typeface="Courier New"/>
                  <a:ea typeface="Courier New"/>
                  <a:cs typeface="Courier New"/>
                  <a:sym typeface="Courier New"/>
                </a:rPr>
                <a:t>FirstName, LastName, BirthDate, Title, City</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FROM </a:t>
              </a:r>
              <a:r>
                <a:rPr lang="es-PE" sz="1400">
                  <a:solidFill>
                    <a:schemeClr val="dk1"/>
                  </a:solidFill>
                  <a:latin typeface="Courier New"/>
                  <a:ea typeface="Courier New"/>
                  <a:cs typeface="Courier New"/>
                  <a:sym typeface="Courier New"/>
                </a:rPr>
                <a:t>Employees;</a:t>
              </a:r>
              <a:endParaRPr/>
            </a:p>
          </p:txBody>
        </p:sp>
        <p:sp>
          <p:nvSpPr>
            <p:cNvPr id="169" name="Google Shape;169;p15"/>
            <p:cNvSpPr txBox="1"/>
            <p:nvPr/>
          </p:nvSpPr>
          <p:spPr>
            <a:xfrm>
              <a:off x="1713167" y="1300327"/>
              <a:ext cx="2370731"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MODIFICAR UNA VISTA</a:t>
              </a:r>
              <a:endParaRPr sz="1500">
                <a:solidFill>
                  <a:srgbClr val="262626"/>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6"/>
          <p:cNvSpPr txBox="1"/>
          <p:nvPr/>
        </p:nvSpPr>
        <p:spPr>
          <a:xfrm>
            <a:off x="1307042" y="3573889"/>
            <a:ext cx="630532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1F85A6"/>
                </a:solidFill>
                <a:latin typeface="Calibri"/>
                <a:ea typeface="Calibri"/>
                <a:cs typeface="Calibri"/>
                <a:sym typeface="Calibri"/>
              </a:rPr>
              <a:t>Caso: </a:t>
            </a:r>
            <a:r>
              <a:rPr lang="es-PE" sz="1600">
                <a:solidFill>
                  <a:srgbClr val="1F85A6"/>
                </a:solidFill>
                <a:latin typeface="Calibri"/>
                <a:ea typeface="Calibri"/>
                <a:cs typeface="Calibri"/>
                <a:sym typeface="Calibri"/>
              </a:rPr>
              <a:t>eliminar la vista  “</a:t>
            </a:r>
            <a:r>
              <a:rPr b="1" lang="es-PE" sz="1600">
                <a:solidFill>
                  <a:srgbClr val="1F85A6"/>
                </a:solidFill>
                <a:latin typeface="Calibri"/>
                <a:ea typeface="Calibri"/>
                <a:cs typeface="Calibri"/>
                <a:sym typeface="Calibri"/>
              </a:rPr>
              <a:t>HappybirthdayEmployeeView”</a:t>
            </a:r>
            <a:r>
              <a:rPr lang="es-PE" sz="1600">
                <a:solidFill>
                  <a:srgbClr val="1F85A6"/>
                </a:solidFill>
                <a:latin typeface="Calibri"/>
                <a:ea typeface="Calibri"/>
                <a:cs typeface="Calibri"/>
                <a:sym typeface="Calibri"/>
              </a:rPr>
              <a:t>.</a:t>
            </a:r>
            <a:endParaRPr/>
          </a:p>
        </p:txBody>
      </p:sp>
      <p:sp>
        <p:nvSpPr>
          <p:cNvPr id="176" name="Google Shape;176;p1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USO DE VISTA COMO TABLA VIRTUAL</a:t>
            </a:r>
            <a:endParaRPr/>
          </a:p>
        </p:txBody>
      </p:sp>
      <p:sp>
        <p:nvSpPr>
          <p:cNvPr id="177" name="Google Shape;177;p16"/>
          <p:cNvSpPr txBox="1"/>
          <p:nvPr/>
        </p:nvSpPr>
        <p:spPr>
          <a:xfrm>
            <a:off x="1201132" y="2229633"/>
            <a:ext cx="5330516" cy="492443"/>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Si la vista ya no es necesaria se puede eliminar de la siguiente manera</a:t>
            </a:r>
            <a:r>
              <a:rPr b="1" lang="es-PE" sz="1600">
                <a:solidFill>
                  <a:srgbClr val="262626"/>
                </a:solidFill>
                <a:latin typeface="Calibri"/>
                <a:ea typeface="Calibri"/>
                <a:cs typeface="Calibri"/>
                <a:sym typeface="Calibri"/>
              </a:rPr>
              <a:t>:</a:t>
            </a:r>
            <a:endParaRPr/>
          </a:p>
        </p:txBody>
      </p:sp>
      <p:sp>
        <p:nvSpPr>
          <p:cNvPr id="178" name="Google Shape;178;p16"/>
          <p:cNvSpPr txBox="1"/>
          <p:nvPr/>
        </p:nvSpPr>
        <p:spPr>
          <a:xfrm>
            <a:off x="1307042" y="2892353"/>
            <a:ext cx="4048362" cy="52322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4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DROP VIEW </a:t>
            </a:r>
            <a:r>
              <a:rPr lang="es-PE" sz="1400">
                <a:solidFill>
                  <a:schemeClr val="dk1"/>
                </a:solidFill>
                <a:latin typeface="Courier New"/>
                <a:ea typeface="Courier New"/>
                <a:cs typeface="Courier New"/>
                <a:sym typeface="Courier New"/>
              </a:rPr>
              <a:t>HappybirthdayEmployeeView;</a:t>
            </a:r>
            <a:endParaRPr/>
          </a:p>
        </p:txBody>
      </p:sp>
      <p:sp>
        <p:nvSpPr>
          <p:cNvPr id="179" name="Google Shape;179;p16"/>
          <p:cNvSpPr txBox="1"/>
          <p:nvPr/>
        </p:nvSpPr>
        <p:spPr>
          <a:xfrm>
            <a:off x="1201132" y="1849342"/>
            <a:ext cx="2370731"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ELIMINAR UNA VISTA</a:t>
            </a:r>
            <a:endParaRPr sz="15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USO DE VISTA COMO TABLA VIRTUAL</a:t>
            </a:r>
            <a:endParaRPr/>
          </a:p>
        </p:txBody>
      </p:sp>
      <p:grpSp>
        <p:nvGrpSpPr>
          <p:cNvPr id="186" name="Google Shape;186;p17"/>
          <p:cNvGrpSpPr/>
          <p:nvPr/>
        </p:nvGrpSpPr>
        <p:grpSpPr>
          <a:xfrm>
            <a:off x="1289024" y="1787291"/>
            <a:ext cx="6574816" cy="2275074"/>
            <a:chOff x="1289024" y="1787291"/>
            <a:chExt cx="6574816" cy="2275074"/>
          </a:xfrm>
        </p:grpSpPr>
        <p:sp>
          <p:nvSpPr>
            <p:cNvPr id="187" name="Google Shape;187;p17"/>
            <p:cNvSpPr txBox="1"/>
            <p:nvPr/>
          </p:nvSpPr>
          <p:spPr>
            <a:xfrm>
              <a:off x="1501237" y="3723811"/>
              <a:ext cx="572588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1F85A6"/>
                  </a:solidFill>
                  <a:latin typeface="Calibri"/>
                  <a:ea typeface="Calibri"/>
                  <a:cs typeface="Calibri"/>
                  <a:sym typeface="Calibri"/>
                </a:rPr>
                <a:t>Caso: </a:t>
              </a:r>
              <a:r>
                <a:rPr lang="es-PE" sz="1600">
                  <a:solidFill>
                    <a:srgbClr val="1F85A6"/>
                  </a:solidFill>
                  <a:latin typeface="Calibri"/>
                  <a:ea typeface="Calibri"/>
                  <a:cs typeface="Calibri"/>
                  <a:sym typeface="Calibri"/>
                </a:rPr>
                <a:t>actualizar la ciudad a ‘Lima’ para el empleado Nancy Davolio.</a:t>
              </a:r>
              <a:endParaRPr/>
            </a:p>
          </p:txBody>
        </p:sp>
        <p:sp>
          <p:nvSpPr>
            <p:cNvPr id="188" name="Google Shape;188;p17"/>
            <p:cNvSpPr txBox="1"/>
            <p:nvPr/>
          </p:nvSpPr>
          <p:spPr>
            <a:xfrm>
              <a:off x="1289024" y="2117965"/>
              <a:ext cx="6574816" cy="246221"/>
            </a:xfrm>
            <a:prstGeom prst="rect">
              <a:avLst/>
            </a:prstGeom>
            <a:noFill/>
            <a:ln>
              <a:noFill/>
            </a:ln>
          </p:spPr>
          <p:txBody>
            <a:bodyPr anchorCtr="0" anchor="t" bIns="0" lIns="0" spcFirstLastPara="1" rIns="0" wrap="square" tIns="0">
              <a:spAutoFit/>
            </a:bodyPr>
            <a:lstStyle/>
            <a:p>
              <a:pPr indent="-285750" lvl="0" marL="297475"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Es factible modificar datos a través de una vista de la siguiente manera</a:t>
              </a:r>
              <a:r>
                <a:rPr b="1" lang="es-PE" sz="1600">
                  <a:solidFill>
                    <a:srgbClr val="262626"/>
                  </a:solidFill>
                  <a:latin typeface="Calibri"/>
                  <a:ea typeface="Calibri"/>
                  <a:cs typeface="Calibri"/>
                  <a:sym typeface="Calibri"/>
                </a:rPr>
                <a:t>:</a:t>
              </a:r>
              <a:endParaRPr/>
            </a:p>
          </p:txBody>
        </p:sp>
        <p:sp>
          <p:nvSpPr>
            <p:cNvPr id="189" name="Google Shape;189;p17"/>
            <p:cNvSpPr txBox="1"/>
            <p:nvPr/>
          </p:nvSpPr>
          <p:spPr>
            <a:xfrm>
              <a:off x="1567740" y="2466144"/>
              <a:ext cx="5725887" cy="1169551"/>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UPDATE</a:t>
              </a:r>
              <a:r>
                <a:rPr lang="es-PE" sz="1400">
                  <a:solidFill>
                    <a:schemeClr val="dk1"/>
                  </a:solidFill>
                  <a:latin typeface="Courier New"/>
                  <a:ea typeface="Courier New"/>
                  <a:cs typeface="Courier New"/>
                  <a:sym typeface="Courier New"/>
                </a:rPr>
                <a:t> HappybirthdayEmployeeView</a:t>
              </a:r>
              <a:endParaRPr/>
            </a:p>
            <a:p>
              <a:pPr indent="0" lvl="0" marL="0" marR="0" rtl="0" algn="l">
                <a:spcBef>
                  <a:spcPts val="0"/>
                </a:spcBef>
                <a:spcAft>
                  <a:spcPts val="0"/>
                </a:spcAft>
                <a:buNone/>
              </a:pPr>
              <a:r>
                <a:rPr lang="es-PE" sz="1400">
                  <a:solidFill>
                    <a:schemeClr val="dk1"/>
                  </a:solidFill>
                  <a:latin typeface="Courier New"/>
                  <a:ea typeface="Courier New"/>
                  <a:cs typeface="Courier New"/>
                  <a:sym typeface="Courier New"/>
                </a:rPr>
                <a:t>   </a:t>
              </a:r>
              <a:r>
                <a:rPr b="1" lang="es-PE" sz="1400">
                  <a:solidFill>
                    <a:srgbClr val="7030A0"/>
                  </a:solidFill>
                  <a:latin typeface="Courier New"/>
                  <a:ea typeface="Courier New"/>
                  <a:cs typeface="Courier New"/>
                  <a:sym typeface="Courier New"/>
                </a:rPr>
                <a:t>SET</a:t>
              </a:r>
              <a:r>
                <a:rPr lang="es-PE" sz="1400">
                  <a:solidFill>
                    <a:schemeClr val="dk1"/>
                  </a:solidFill>
                  <a:latin typeface="Courier New"/>
                  <a:ea typeface="Courier New"/>
                  <a:cs typeface="Courier New"/>
                  <a:sym typeface="Courier New"/>
                </a:rPr>
                <a:t> City = 'Lima’</a:t>
              </a:r>
              <a:endParaRPr/>
            </a:p>
            <a:p>
              <a:pPr indent="0" lvl="0" marL="0" marR="0" rtl="0" algn="l">
                <a:spcBef>
                  <a:spcPts val="0"/>
                </a:spcBef>
                <a:spcAft>
                  <a:spcPts val="0"/>
                </a:spcAft>
                <a:buNone/>
              </a:pPr>
              <a:r>
                <a:rPr lang="es-PE" sz="1400">
                  <a:solidFill>
                    <a:schemeClr val="dk1"/>
                  </a:solidFill>
                  <a:latin typeface="Courier New"/>
                  <a:ea typeface="Courier New"/>
                  <a:cs typeface="Courier New"/>
                  <a:sym typeface="Courier New"/>
                </a:rPr>
                <a:t> </a:t>
              </a:r>
              <a:r>
                <a:rPr b="1" lang="es-PE" sz="1400">
                  <a:solidFill>
                    <a:srgbClr val="7030A0"/>
                  </a:solidFill>
                  <a:latin typeface="Courier New"/>
                  <a:ea typeface="Courier New"/>
                  <a:cs typeface="Courier New"/>
                  <a:sym typeface="Courier New"/>
                </a:rPr>
                <a:t>WHERE</a:t>
              </a:r>
              <a:r>
                <a:rPr lang="es-PE" sz="1400">
                  <a:solidFill>
                    <a:schemeClr val="dk1"/>
                  </a:solidFill>
                  <a:latin typeface="Courier New"/>
                  <a:ea typeface="Courier New"/>
                  <a:cs typeface="Courier New"/>
                  <a:sym typeface="Courier New"/>
                </a:rPr>
                <a:t> FirstName = 'Nancy’ </a:t>
              </a:r>
              <a:r>
                <a:rPr b="1" lang="es-PE" sz="1400">
                  <a:solidFill>
                    <a:srgbClr val="7030A0"/>
                  </a:solidFill>
                  <a:latin typeface="Courier New"/>
                  <a:ea typeface="Courier New"/>
                  <a:cs typeface="Courier New"/>
                  <a:sym typeface="Courier New"/>
                </a:rPr>
                <a:t>AND</a:t>
              </a:r>
              <a:r>
                <a:rPr lang="es-PE" sz="1400">
                  <a:solidFill>
                    <a:schemeClr val="dk1"/>
                  </a:solidFill>
                  <a:latin typeface="Courier New"/>
                  <a:ea typeface="Courier New"/>
                  <a:cs typeface="Courier New"/>
                  <a:sym typeface="Courier New"/>
                </a:rPr>
                <a:t> LastName = 'Davolio’;</a:t>
              </a:r>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p:txBody>
        </p:sp>
        <p:sp>
          <p:nvSpPr>
            <p:cNvPr id="190" name="Google Shape;190;p17"/>
            <p:cNvSpPr txBox="1"/>
            <p:nvPr/>
          </p:nvSpPr>
          <p:spPr>
            <a:xfrm>
              <a:off x="1289024" y="1787291"/>
              <a:ext cx="4518024"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MODIFICAR DATOS A TRAVÉS DE UNA VISTA</a:t>
              </a:r>
              <a:endParaRPr sz="1500">
                <a:solidFill>
                  <a:srgbClr val="262626"/>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8"/>
          <p:cNvSpPr txBox="1"/>
          <p:nvPr/>
        </p:nvSpPr>
        <p:spPr>
          <a:xfrm>
            <a:off x="1709056" y="3072786"/>
            <a:ext cx="5725887" cy="33855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PE" sz="1600">
                <a:solidFill>
                  <a:srgbClr val="1F85A6"/>
                </a:solidFill>
                <a:latin typeface="Calibri"/>
                <a:ea typeface="Calibri"/>
                <a:cs typeface="Calibri"/>
                <a:sym typeface="Calibri"/>
              </a:rPr>
              <a:t>Caso: </a:t>
            </a:r>
            <a:r>
              <a:rPr lang="es-PE" sz="1600">
                <a:solidFill>
                  <a:srgbClr val="1F85A6"/>
                </a:solidFill>
                <a:latin typeface="Calibri"/>
                <a:ea typeface="Calibri"/>
                <a:cs typeface="Calibri"/>
                <a:sym typeface="Calibri"/>
              </a:rPr>
              <a:t>actualizar la ciudad a ‘Lima’ para el empleado Nancy Davolio.</a:t>
            </a:r>
            <a:endParaRPr/>
          </a:p>
        </p:txBody>
      </p:sp>
      <p:sp>
        <p:nvSpPr>
          <p:cNvPr id="197" name="Google Shape;197;p1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USO DE VISTA COMO TABLA VIRTUAL</a:t>
            </a:r>
            <a:endParaRPr/>
          </a:p>
        </p:txBody>
      </p:sp>
      <p:sp>
        <p:nvSpPr>
          <p:cNvPr id="198" name="Google Shape;198;p18"/>
          <p:cNvSpPr txBox="1"/>
          <p:nvPr/>
        </p:nvSpPr>
        <p:spPr>
          <a:xfrm>
            <a:off x="1289024" y="1483737"/>
            <a:ext cx="6441812" cy="246221"/>
          </a:xfrm>
          <a:prstGeom prst="rect">
            <a:avLst/>
          </a:prstGeom>
          <a:noFill/>
          <a:ln>
            <a:noFill/>
          </a:ln>
        </p:spPr>
        <p:txBody>
          <a:bodyPr anchorCtr="0" anchor="t" bIns="0" lIns="0" spcFirstLastPara="1" rIns="0" wrap="square" tIns="0">
            <a:spAutoFit/>
          </a:bodyPr>
          <a:lstStyle/>
          <a:p>
            <a:pPr indent="-285750" lvl="0" marL="297475"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Es factible modificar datos a través de una vista de la siguiente manera</a:t>
            </a:r>
            <a:r>
              <a:rPr b="1" lang="es-PE" sz="1600">
                <a:solidFill>
                  <a:srgbClr val="262626"/>
                </a:solidFill>
                <a:latin typeface="Calibri"/>
                <a:ea typeface="Calibri"/>
                <a:cs typeface="Calibri"/>
                <a:sym typeface="Calibri"/>
              </a:rPr>
              <a:t>:</a:t>
            </a:r>
            <a:endParaRPr/>
          </a:p>
        </p:txBody>
      </p:sp>
      <p:sp>
        <p:nvSpPr>
          <p:cNvPr id="199" name="Google Shape;199;p18"/>
          <p:cNvSpPr txBox="1"/>
          <p:nvPr/>
        </p:nvSpPr>
        <p:spPr>
          <a:xfrm>
            <a:off x="1709056" y="1917349"/>
            <a:ext cx="5725887" cy="1169551"/>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UPDATE</a:t>
            </a:r>
            <a:r>
              <a:rPr lang="es-PE" sz="1400">
                <a:solidFill>
                  <a:schemeClr val="dk1"/>
                </a:solidFill>
                <a:latin typeface="Courier New"/>
                <a:ea typeface="Courier New"/>
                <a:cs typeface="Courier New"/>
                <a:sym typeface="Courier New"/>
              </a:rPr>
              <a:t> HappybirthdayEmployeeView</a:t>
            </a:r>
            <a:endParaRPr/>
          </a:p>
          <a:p>
            <a:pPr indent="0" lvl="0" marL="0" marR="0" rtl="0" algn="l">
              <a:spcBef>
                <a:spcPts val="0"/>
              </a:spcBef>
              <a:spcAft>
                <a:spcPts val="0"/>
              </a:spcAft>
              <a:buNone/>
            </a:pPr>
            <a:r>
              <a:rPr lang="es-PE" sz="1400">
                <a:solidFill>
                  <a:schemeClr val="dk1"/>
                </a:solidFill>
                <a:latin typeface="Courier New"/>
                <a:ea typeface="Courier New"/>
                <a:cs typeface="Courier New"/>
                <a:sym typeface="Courier New"/>
              </a:rPr>
              <a:t>   </a:t>
            </a:r>
            <a:r>
              <a:rPr b="1" lang="es-PE" sz="1400">
                <a:solidFill>
                  <a:srgbClr val="7030A0"/>
                </a:solidFill>
                <a:latin typeface="Courier New"/>
                <a:ea typeface="Courier New"/>
                <a:cs typeface="Courier New"/>
                <a:sym typeface="Courier New"/>
              </a:rPr>
              <a:t>SET</a:t>
            </a:r>
            <a:r>
              <a:rPr lang="es-PE" sz="1400">
                <a:solidFill>
                  <a:schemeClr val="dk1"/>
                </a:solidFill>
                <a:latin typeface="Courier New"/>
                <a:ea typeface="Courier New"/>
                <a:cs typeface="Courier New"/>
                <a:sym typeface="Courier New"/>
              </a:rPr>
              <a:t> City = 'Lima’</a:t>
            </a:r>
            <a:endParaRPr/>
          </a:p>
          <a:p>
            <a:pPr indent="0" lvl="0" marL="0" marR="0" rtl="0" algn="l">
              <a:spcBef>
                <a:spcPts val="0"/>
              </a:spcBef>
              <a:spcAft>
                <a:spcPts val="0"/>
              </a:spcAft>
              <a:buNone/>
            </a:pPr>
            <a:r>
              <a:rPr lang="es-PE" sz="1400">
                <a:solidFill>
                  <a:schemeClr val="dk1"/>
                </a:solidFill>
                <a:latin typeface="Courier New"/>
                <a:ea typeface="Courier New"/>
                <a:cs typeface="Courier New"/>
                <a:sym typeface="Courier New"/>
              </a:rPr>
              <a:t> </a:t>
            </a:r>
            <a:r>
              <a:rPr b="1" lang="es-PE" sz="1400">
                <a:solidFill>
                  <a:srgbClr val="7030A0"/>
                </a:solidFill>
                <a:latin typeface="Courier New"/>
                <a:ea typeface="Courier New"/>
                <a:cs typeface="Courier New"/>
                <a:sym typeface="Courier New"/>
              </a:rPr>
              <a:t>WHERE</a:t>
            </a:r>
            <a:r>
              <a:rPr lang="es-PE" sz="1400">
                <a:solidFill>
                  <a:schemeClr val="dk1"/>
                </a:solidFill>
                <a:latin typeface="Courier New"/>
                <a:ea typeface="Courier New"/>
                <a:cs typeface="Courier New"/>
                <a:sym typeface="Courier New"/>
              </a:rPr>
              <a:t> FirstName = 'Nancy’ </a:t>
            </a:r>
            <a:r>
              <a:rPr b="1" lang="es-PE" sz="1400">
                <a:solidFill>
                  <a:srgbClr val="7030A0"/>
                </a:solidFill>
                <a:latin typeface="Courier New"/>
                <a:ea typeface="Courier New"/>
                <a:cs typeface="Courier New"/>
                <a:sym typeface="Courier New"/>
              </a:rPr>
              <a:t>AND</a:t>
            </a:r>
            <a:r>
              <a:rPr lang="es-PE" sz="1400">
                <a:solidFill>
                  <a:schemeClr val="dk1"/>
                </a:solidFill>
                <a:latin typeface="Courier New"/>
                <a:ea typeface="Courier New"/>
                <a:cs typeface="Courier New"/>
                <a:sym typeface="Courier New"/>
              </a:rPr>
              <a:t> LastName = 'Davolio’;</a:t>
            </a:r>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p:txBody>
      </p:sp>
      <p:pic>
        <p:nvPicPr>
          <p:cNvPr id="200" name="Google Shape;200;p18"/>
          <p:cNvPicPr preferRelativeResize="0"/>
          <p:nvPr/>
        </p:nvPicPr>
        <p:blipFill rotWithShape="1">
          <a:blip r:embed="rId3">
            <a:alphaModFix/>
          </a:blip>
          <a:srcRect b="0" l="0" r="0" t="0"/>
          <a:stretch/>
        </p:blipFill>
        <p:spPr>
          <a:xfrm>
            <a:off x="407875" y="3707586"/>
            <a:ext cx="3060000" cy="1367999"/>
          </a:xfrm>
          <a:prstGeom prst="rect">
            <a:avLst/>
          </a:prstGeom>
          <a:noFill/>
          <a:ln>
            <a:noFill/>
          </a:ln>
        </p:spPr>
      </p:pic>
      <p:pic>
        <p:nvPicPr>
          <p:cNvPr id="201" name="Google Shape;201;p18"/>
          <p:cNvPicPr preferRelativeResize="0"/>
          <p:nvPr/>
        </p:nvPicPr>
        <p:blipFill rotWithShape="1">
          <a:blip r:embed="rId4">
            <a:alphaModFix/>
          </a:blip>
          <a:srcRect b="0" l="0" r="0" t="0"/>
          <a:stretch/>
        </p:blipFill>
        <p:spPr>
          <a:xfrm>
            <a:off x="5676127" y="3707903"/>
            <a:ext cx="3060000" cy="1367364"/>
          </a:xfrm>
          <a:prstGeom prst="rect">
            <a:avLst/>
          </a:prstGeom>
          <a:noFill/>
          <a:ln>
            <a:noFill/>
          </a:ln>
        </p:spPr>
      </p:pic>
      <p:sp>
        <p:nvSpPr>
          <p:cNvPr id="202" name="Google Shape;202;p18"/>
          <p:cNvSpPr/>
          <p:nvPr/>
        </p:nvSpPr>
        <p:spPr>
          <a:xfrm>
            <a:off x="3506092" y="4085892"/>
            <a:ext cx="2131813" cy="611386"/>
          </a:xfrm>
          <a:prstGeom prst="rightArrow">
            <a:avLst>
              <a:gd fmla="val 50000" name="adj1"/>
              <a:gd fmla="val 50000" name="adj2"/>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700">
                <a:solidFill>
                  <a:srgbClr val="7030A0"/>
                </a:solidFill>
                <a:latin typeface="Courier New"/>
                <a:ea typeface="Courier New"/>
                <a:cs typeface="Courier New"/>
                <a:sym typeface="Courier New"/>
              </a:rPr>
              <a:t>SELECT</a:t>
            </a:r>
            <a:r>
              <a:rPr lang="es-PE" sz="700">
                <a:solidFill>
                  <a:schemeClr val="dk1"/>
                </a:solidFill>
                <a:latin typeface="Courier New"/>
                <a:ea typeface="Courier New"/>
                <a:cs typeface="Courier New"/>
                <a:sym typeface="Courier New"/>
              </a:rPr>
              <a:t> * </a:t>
            </a:r>
            <a:endParaRPr/>
          </a:p>
          <a:p>
            <a:pPr indent="0" lvl="0" marL="0" marR="0" rtl="0" algn="l">
              <a:spcBef>
                <a:spcPts val="0"/>
              </a:spcBef>
              <a:spcAft>
                <a:spcPts val="0"/>
              </a:spcAft>
              <a:buNone/>
            </a:pPr>
            <a:r>
              <a:rPr lang="es-PE" sz="700">
                <a:solidFill>
                  <a:schemeClr val="dk1"/>
                </a:solidFill>
                <a:latin typeface="Courier New"/>
                <a:ea typeface="Courier New"/>
                <a:cs typeface="Courier New"/>
                <a:sym typeface="Courier New"/>
              </a:rPr>
              <a:t>  </a:t>
            </a:r>
            <a:r>
              <a:rPr b="1" lang="es-PE" sz="700">
                <a:solidFill>
                  <a:srgbClr val="7030A0"/>
                </a:solidFill>
                <a:latin typeface="Courier New"/>
                <a:ea typeface="Courier New"/>
                <a:cs typeface="Courier New"/>
                <a:sym typeface="Courier New"/>
              </a:rPr>
              <a:t>FROM</a:t>
            </a:r>
            <a:r>
              <a:rPr lang="es-PE" sz="700">
                <a:solidFill>
                  <a:schemeClr val="dk1"/>
                </a:solidFill>
                <a:latin typeface="Courier New"/>
                <a:ea typeface="Courier New"/>
                <a:cs typeface="Courier New"/>
                <a:sym typeface="Courier New"/>
              </a:rPr>
              <a:t> HappybirthdayEmployeeView</a:t>
            </a:r>
            <a:endParaRPr sz="700">
              <a:solidFill>
                <a:schemeClr val="dk1"/>
              </a:solidFill>
              <a:latin typeface="Courier New"/>
              <a:ea typeface="Courier New"/>
              <a:cs typeface="Courier New"/>
              <a:sym typeface="Courier New"/>
            </a:endParaRPr>
          </a:p>
        </p:txBody>
      </p:sp>
      <p:sp>
        <p:nvSpPr>
          <p:cNvPr id="203" name="Google Shape;203;p18"/>
          <p:cNvSpPr txBox="1"/>
          <p:nvPr/>
        </p:nvSpPr>
        <p:spPr>
          <a:xfrm>
            <a:off x="1289024" y="1171104"/>
            <a:ext cx="4518024"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MODIFICAR DATOS A TRAVÉS DE UNA VISTA</a:t>
            </a:r>
            <a:endParaRPr sz="15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USO DE VISTA COMO TABLA VIRTUAL</a:t>
            </a:r>
            <a:endParaRPr/>
          </a:p>
        </p:txBody>
      </p:sp>
      <p:sp>
        <p:nvSpPr>
          <p:cNvPr id="210" name="Google Shape;210;p19"/>
          <p:cNvSpPr txBox="1"/>
          <p:nvPr/>
        </p:nvSpPr>
        <p:spPr>
          <a:xfrm>
            <a:off x="1048506" y="1677814"/>
            <a:ext cx="7422163" cy="1477328"/>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Al modificar a través de una vista es importante tener en cuenta que el cambio en realidad se produjo en la tabla origen de la vista y no en la vista misma, ya que esta no tiene los datos en sí.</a:t>
            </a:r>
            <a:endParaRPr/>
          </a:p>
          <a:p>
            <a:pPr indent="-184150" lvl="0" marL="297475"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Para el ejemplo anterior los cambios de actualización ocurrieron directamente en la tabla “</a:t>
            </a:r>
            <a:r>
              <a:rPr b="1" lang="es-PE" sz="1600">
                <a:solidFill>
                  <a:srgbClr val="7030A0"/>
                </a:solidFill>
                <a:latin typeface="Calibri"/>
                <a:ea typeface="Calibri"/>
                <a:cs typeface="Calibri"/>
                <a:sym typeface="Calibri"/>
              </a:rPr>
              <a:t>Employees</a:t>
            </a:r>
            <a:r>
              <a:rPr lang="es-PE" sz="1600">
                <a:solidFill>
                  <a:srgbClr val="262626"/>
                </a:solidFill>
                <a:latin typeface="Calibri"/>
                <a:ea typeface="Calibri"/>
                <a:cs typeface="Calibri"/>
                <a:sym typeface="Calibri"/>
              </a:rPr>
              <a:t>” y no en la vista “</a:t>
            </a:r>
            <a:r>
              <a:rPr b="1" lang="es-PE" sz="1600">
                <a:solidFill>
                  <a:srgbClr val="7030A0"/>
                </a:solidFill>
                <a:latin typeface="Calibri"/>
                <a:ea typeface="Calibri"/>
                <a:cs typeface="Calibri"/>
                <a:sym typeface="Calibri"/>
              </a:rPr>
              <a:t>HappybirthdayEmployeeView</a:t>
            </a:r>
            <a:r>
              <a:rPr lang="es-PE" sz="1600">
                <a:solidFill>
                  <a:srgbClr val="262626"/>
                </a:solidFill>
                <a:latin typeface="Calibri"/>
                <a:ea typeface="Calibri"/>
                <a:cs typeface="Calibri"/>
                <a:sym typeface="Calibri"/>
              </a:rPr>
              <a:t>”. </a:t>
            </a:r>
            <a:endParaRPr/>
          </a:p>
        </p:txBody>
      </p:sp>
      <p:sp>
        <p:nvSpPr>
          <p:cNvPr id="211" name="Google Shape;211;p19"/>
          <p:cNvSpPr txBox="1"/>
          <p:nvPr/>
        </p:nvSpPr>
        <p:spPr>
          <a:xfrm>
            <a:off x="507768" y="3742011"/>
            <a:ext cx="152612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400">
                <a:solidFill>
                  <a:srgbClr val="7030A0"/>
                </a:solidFill>
                <a:latin typeface="Calibri"/>
                <a:ea typeface="Calibri"/>
                <a:cs typeface="Calibri"/>
                <a:sym typeface="Calibri"/>
              </a:rPr>
              <a:t>SELECT</a:t>
            </a:r>
            <a:r>
              <a:rPr lang="es-PE" sz="14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b="1" lang="es-PE" sz="1400">
                <a:solidFill>
                  <a:srgbClr val="7030A0"/>
                </a:solidFill>
                <a:latin typeface="Calibri"/>
                <a:ea typeface="Calibri"/>
                <a:cs typeface="Calibri"/>
                <a:sym typeface="Calibri"/>
              </a:rPr>
              <a:t>FROM</a:t>
            </a:r>
            <a:r>
              <a:rPr lang="es-PE" sz="1400">
                <a:solidFill>
                  <a:schemeClr val="dk1"/>
                </a:solidFill>
                <a:latin typeface="Calibri"/>
                <a:ea typeface="Calibri"/>
                <a:cs typeface="Calibri"/>
                <a:sym typeface="Calibri"/>
              </a:rPr>
              <a:t> Employees;</a:t>
            </a:r>
            <a:endParaRPr/>
          </a:p>
        </p:txBody>
      </p:sp>
      <p:pic>
        <p:nvPicPr>
          <p:cNvPr id="212" name="Google Shape;212;p19"/>
          <p:cNvPicPr preferRelativeResize="0"/>
          <p:nvPr/>
        </p:nvPicPr>
        <p:blipFill rotWithShape="1">
          <a:blip r:embed="rId3">
            <a:alphaModFix/>
          </a:blip>
          <a:srcRect b="0" l="0" r="0" t="0"/>
          <a:stretch/>
        </p:blipFill>
        <p:spPr>
          <a:xfrm>
            <a:off x="2033889" y="3472810"/>
            <a:ext cx="6702236" cy="1590935"/>
          </a:xfrm>
          <a:prstGeom prst="rect">
            <a:avLst/>
          </a:prstGeom>
          <a:noFill/>
          <a:ln cap="flat" cmpd="sng" w="9525">
            <a:solidFill>
              <a:srgbClr val="BFBFBF"/>
            </a:solidFill>
            <a:prstDash val="solid"/>
            <a:round/>
            <a:headEnd len="sm" w="sm" type="none"/>
            <a:tailEnd len="sm" w="sm" type="none"/>
          </a:ln>
        </p:spPr>
      </p:pic>
      <p:sp>
        <p:nvSpPr>
          <p:cNvPr id="213" name="Google Shape;213;p19"/>
          <p:cNvSpPr txBox="1"/>
          <p:nvPr/>
        </p:nvSpPr>
        <p:spPr>
          <a:xfrm>
            <a:off x="1197583" y="1341903"/>
            <a:ext cx="4518024"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MODIFICAR DATOS A TRAVÉS DE UNA VISTA</a:t>
            </a:r>
            <a:endParaRPr sz="15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INTRODUCCIÓN</a:t>
            </a:r>
            <a:endParaRPr/>
          </a:p>
        </p:txBody>
      </p:sp>
      <p:sp>
        <p:nvSpPr>
          <p:cNvPr id="41" name="Google Shape;41;p2"/>
          <p:cNvSpPr txBox="1"/>
          <p:nvPr/>
        </p:nvSpPr>
        <p:spPr>
          <a:xfrm>
            <a:off x="653843" y="1133951"/>
            <a:ext cx="7836314" cy="1969770"/>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lang="es-PE" sz="1600">
                <a:solidFill>
                  <a:srgbClr val="262626"/>
                </a:solidFill>
                <a:latin typeface="Calibri"/>
                <a:ea typeface="Calibri"/>
                <a:cs typeface="Calibri"/>
                <a:sym typeface="Calibri"/>
              </a:rPr>
              <a:t>Durante esta sesión:</a:t>
            </a:r>
            <a:endParaRPr/>
          </a:p>
          <a:p>
            <a:pPr indent="0" lvl="0" marL="11725" marR="0" rtl="0" algn="l">
              <a:spcBef>
                <a:spcPts val="0"/>
              </a:spcBef>
              <a:spcAft>
                <a:spcPts val="0"/>
              </a:spcAft>
              <a:buNone/>
            </a:pPr>
            <a:r>
              <a:t/>
            </a:r>
            <a:endParaRPr sz="1600">
              <a:solidFill>
                <a:srgbClr val="262626"/>
              </a:solidFill>
              <a:latin typeface="Calibri"/>
              <a:ea typeface="Calibri"/>
              <a:cs typeface="Calibri"/>
              <a:sym typeface="Calibri"/>
            </a:endParaRPr>
          </a:p>
          <a:p>
            <a:pPr indent="-168275" lvl="0" marL="180000"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Aprenderás a utilizar vistas como si fuera una tabla virtual.</a:t>
            </a:r>
            <a:endParaRPr/>
          </a:p>
          <a:p>
            <a:pPr indent="-66675" lvl="0" marL="180000"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Entenderás cómo crear índices de tipo físico y lógico para mejorar los tiempos de respuesta de las sentencias SQL.</a:t>
            </a:r>
            <a:endParaRPr/>
          </a:p>
          <a:p>
            <a:pPr indent="-66675" lvl="0" marL="180000"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Comprenderás la importancia de los índices.</a:t>
            </a:r>
            <a:endParaRPr sz="16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0"/>
          <p:cNvSpPr txBox="1"/>
          <p:nvPr/>
        </p:nvSpPr>
        <p:spPr>
          <a:xfrm>
            <a:off x="501194" y="3140874"/>
            <a:ext cx="2205853"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1F85A6"/>
                </a:solidFill>
                <a:latin typeface="Calibri"/>
                <a:ea typeface="Calibri"/>
                <a:cs typeface="Calibri"/>
                <a:sym typeface="Calibri"/>
              </a:rPr>
              <a:t>Caso: </a:t>
            </a:r>
            <a:r>
              <a:rPr lang="es-PE" sz="1600">
                <a:solidFill>
                  <a:srgbClr val="1F85A6"/>
                </a:solidFill>
                <a:latin typeface="Calibri"/>
                <a:ea typeface="Calibri"/>
                <a:cs typeface="Calibri"/>
                <a:sym typeface="Calibri"/>
              </a:rPr>
              <a:t>crear una vista para mostrar información detallada sobre los clientes, sus pedidos y los productos asociados, incluyendo aquellos clientes que no tienen órdenes.</a:t>
            </a:r>
            <a:endParaRPr/>
          </a:p>
        </p:txBody>
      </p:sp>
      <p:sp>
        <p:nvSpPr>
          <p:cNvPr id="220" name="Google Shape;220;p2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USO DE VISTA COMO TABLA VIRTUAL</a:t>
            </a:r>
            <a:endParaRPr/>
          </a:p>
        </p:txBody>
      </p:sp>
      <p:sp>
        <p:nvSpPr>
          <p:cNvPr id="221" name="Google Shape;221;p20"/>
          <p:cNvSpPr txBox="1"/>
          <p:nvPr/>
        </p:nvSpPr>
        <p:spPr>
          <a:xfrm>
            <a:off x="407875" y="1176343"/>
            <a:ext cx="8594809" cy="569387"/>
          </a:xfrm>
          <a:prstGeom prst="rect">
            <a:avLst/>
          </a:prstGeom>
          <a:noFill/>
          <a:ln>
            <a:noFill/>
          </a:ln>
        </p:spPr>
        <p:txBody>
          <a:bodyPr anchorCtr="0" anchor="t" bIns="0" lIns="0" spcFirstLastPara="1" rIns="0" wrap="square" tIns="0">
            <a:spAutoFit/>
          </a:bodyPr>
          <a:lstStyle/>
          <a:p>
            <a:pPr indent="-127000" lvl="0" marL="183175" marR="0" rtl="0" algn="l">
              <a:spcBef>
                <a:spcPts val="0"/>
              </a:spcBef>
              <a:spcAft>
                <a:spcPts val="0"/>
              </a:spcAft>
              <a:buClr>
                <a:schemeClr val="dk1"/>
              </a:buClr>
              <a:buSzPts val="700"/>
              <a:buFont typeface="Arial"/>
              <a:buNone/>
            </a:pPr>
            <a:r>
              <a:t/>
            </a:r>
            <a:endParaRPr b="1" sz="7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500"/>
              <a:buFont typeface="Arial"/>
              <a:buChar char="•"/>
            </a:pPr>
            <a:r>
              <a:rPr lang="es-PE" sz="1500">
                <a:solidFill>
                  <a:srgbClr val="262626"/>
                </a:solidFill>
                <a:latin typeface="Calibri"/>
                <a:ea typeface="Calibri"/>
                <a:cs typeface="Calibri"/>
                <a:sym typeface="Calibri"/>
              </a:rPr>
              <a:t>De acuerdo a lo descrito anteriormente, una ventaja de las vistas es poder almacenar consultas complejas una sola vez y poder acceder a ellas posteriormente a través de su vista correspondiente</a:t>
            </a:r>
            <a:r>
              <a:rPr b="1" lang="es-PE" sz="1500">
                <a:solidFill>
                  <a:srgbClr val="262626"/>
                </a:solidFill>
                <a:latin typeface="Calibri"/>
                <a:ea typeface="Calibri"/>
                <a:cs typeface="Calibri"/>
                <a:sym typeface="Calibri"/>
              </a:rPr>
              <a:t>:</a:t>
            </a:r>
            <a:endParaRPr/>
          </a:p>
        </p:txBody>
      </p:sp>
      <p:sp>
        <p:nvSpPr>
          <p:cNvPr id="222" name="Google Shape;222;p20"/>
          <p:cNvSpPr txBox="1"/>
          <p:nvPr/>
        </p:nvSpPr>
        <p:spPr>
          <a:xfrm>
            <a:off x="2692772" y="1820547"/>
            <a:ext cx="6041477" cy="341632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9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s-PE" sz="900">
                <a:solidFill>
                  <a:srgbClr val="366092"/>
                </a:solidFill>
                <a:latin typeface="Courier New"/>
                <a:ea typeface="Courier New"/>
                <a:cs typeface="Courier New"/>
                <a:sym typeface="Courier New"/>
              </a:rPr>
              <a:t>CREATE VIEW </a:t>
            </a:r>
            <a:r>
              <a:rPr b="1" lang="es-PE" sz="900">
                <a:solidFill>
                  <a:schemeClr val="dk1"/>
                </a:solidFill>
                <a:latin typeface="Courier New"/>
                <a:ea typeface="Courier New"/>
                <a:cs typeface="Courier New"/>
                <a:sym typeface="Courier New"/>
              </a:rPr>
              <a:t>CustomerOrderSummaryView</a:t>
            </a:r>
            <a:endParaRPr/>
          </a:p>
          <a:p>
            <a:pPr indent="0" lvl="0" marL="0" marR="0" rtl="0" algn="l">
              <a:spcBef>
                <a:spcPts val="0"/>
              </a:spcBef>
              <a:spcAft>
                <a:spcPts val="0"/>
              </a:spcAft>
              <a:buNone/>
            </a:pPr>
            <a:r>
              <a:rPr b="1" lang="es-PE" sz="900">
                <a:solidFill>
                  <a:srgbClr val="366092"/>
                </a:solidFill>
                <a:latin typeface="Courier New"/>
                <a:ea typeface="Courier New"/>
                <a:cs typeface="Courier New"/>
                <a:sym typeface="Courier New"/>
              </a:rPr>
              <a:t>AS</a:t>
            </a:r>
            <a:endParaRPr/>
          </a:p>
          <a:p>
            <a:pPr indent="0" lvl="0" marL="0" marR="0" rtl="0" algn="l">
              <a:spcBef>
                <a:spcPts val="0"/>
              </a:spcBef>
              <a:spcAft>
                <a:spcPts val="0"/>
              </a:spcAft>
              <a:buNone/>
            </a:pPr>
            <a:r>
              <a:rPr b="1" lang="es-PE" sz="900">
                <a:solidFill>
                  <a:srgbClr val="366092"/>
                </a:solidFill>
                <a:latin typeface="Courier New"/>
                <a:ea typeface="Courier New"/>
                <a:cs typeface="Courier New"/>
                <a:sym typeface="Courier New"/>
              </a:rPr>
              <a:t>SELECT </a:t>
            </a:r>
            <a:r>
              <a:rPr lang="es-PE" sz="900">
                <a:solidFill>
                  <a:schemeClr val="dk1"/>
                </a:solidFill>
                <a:latin typeface="Courier New"/>
                <a:ea typeface="Courier New"/>
                <a:cs typeface="Courier New"/>
                <a:sym typeface="Courier New"/>
              </a:rPr>
              <a:t>c.CompanyName, c.CustomerID, </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o.OrderID, o.OrderDate, </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p.ProductName, </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od.Quantity, od.UnitPrice,</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od.Quantity * od.UnitPrice) AS TotalPrice,</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a:t>
            </a:r>
            <a:r>
              <a:rPr b="1" lang="es-PE" sz="900">
                <a:solidFill>
                  <a:srgbClr val="366092"/>
                </a:solidFill>
                <a:latin typeface="Courier New"/>
                <a:ea typeface="Courier New"/>
                <a:cs typeface="Courier New"/>
                <a:sym typeface="Courier New"/>
              </a:rPr>
              <a:t>SELECT </a:t>
            </a:r>
            <a:r>
              <a:rPr b="1" lang="es-PE" sz="900">
                <a:solidFill>
                  <a:srgbClr val="7030A0"/>
                </a:solidFill>
                <a:latin typeface="Courier New"/>
                <a:ea typeface="Courier New"/>
                <a:cs typeface="Courier New"/>
                <a:sym typeface="Courier New"/>
              </a:rPr>
              <a:t>COUNT(</a:t>
            </a:r>
            <a:r>
              <a:rPr lang="es-PE" sz="900">
                <a:solidFill>
                  <a:schemeClr val="dk1"/>
                </a:solidFill>
                <a:latin typeface="Courier New"/>
                <a:ea typeface="Courier New"/>
                <a:cs typeface="Courier New"/>
                <a:sym typeface="Courier New"/>
              </a:rPr>
              <a:t>*</a:t>
            </a:r>
            <a:r>
              <a:rPr b="1" lang="es-PE" sz="900">
                <a:solidFill>
                  <a:srgbClr val="7030A0"/>
                </a:solidFill>
                <a:latin typeface="Courier New"/>
                <a:ea typeface="Courier New"/>
                <a:cs typeface="Courier New"/>
                <a:sym typeface="Courier New"/>
              </a:rPr>
              <a:t>)</a:t>
            </a:r>
            <a:r>
              <a:rPr lang="es-PE" sz="900">
                <a:solidFill>
                  <a:schemeClr val="dk1"/>
                </a:solidFill>
                <a:latin typeface="Courier New"/>
                <a:ea typeface="Courier New"/>
                <a:cs typeface="Courier New"/>
                <a:sym typeface="Courier New"/>
              </a:rPr>
              <a:t> </a:t>
            </a:r>
            <a:r>
              <a:rPr b="1" lang="es-PE" sz="900">
                <a:solidFill>
                  <a:srgbClr val="366092"/>
                </a:solidFill>
                <a:latin typeface="Courier New"/>
                <a:ea typeface="Courier New"/>
                <a:cs typeface="Courier New"/>
                <a:sym typeface="Courier New"/>
              </a:rPr>
              <a:t>FROM</a:t>
            </a:r>
            <a:r>
              <a:rPr lang="es-PE" sz="900">
                <a:solidFill>
                  <a:schemeClr val="dk1"/>
                </a:solidFill>
                <a:latin typeface="Courier New"/>
                <a:ea typeface="Courier New"/>
                <a:cs typeface="Courier New"/>
                <a:sym typeface="Courier New"/>
              </a:rPr>
              <a:t> Orders </a:t>
            </a:r>
            <a:r>
              <a:rPr b="1" lang="es-PE" sz="900">
                <a:solidFill>
                  <a:srgbClr val="366092"/>
                </a:solidFill>
                <a:latin typeface="Courier New"/>
                <a:ea typeface="Courier New"/>
                <a:cs typeface="Courier New"/>
                <a:sym typeface="Courier New"/>
              </a:rPr>
              <a:t>WHERE</a:t>
            </a:r>
            <a:r>
              <a:rPr lang="es-PE" sz="900">
                <a:solidFill>
                  <a:schemeClr val="dk1"/>
                </a:solidFill>
                <a:latin typeface="Courier New"/>
                <a:ea typeface="Courier New"/>
                <a:cs typeface="Courier New"/>
                <a:sym typeface="Courier New"/>
              </a:rPr>
              <a:t> CustomerID = c.CustomerID) </a:t>
            </a:r>
            <a:r>
              <a:rPr b="1" lang="es-PE" sz="900">
                <a:solidFill>
                  <a:srgbClr val="366092"/>
                </a:solidFill>
                <a:latin typeface="Courier New"/>
                <a:ea typeface="Courier New"/>
                <a:cs typeface="Courier New"/>
                <a:sym typeface="Courier New"/>
              </a:rPr>
              <a:t>AS</a:t>
            </a:r>
            <a:r>
              <a:rPr lang="es-PE" sz="900">
                <a:solidFill>
                  <a:schemeClr val="dk1"/>
                </a:solidFill>
                <a:latin typeface="Courier New"/>
                <a:ea typeface="Courier New"/>
                <a:cs typeface="Courier New"/>
                <a:sym typeface="Courier New"/>
              </a:rPr>
              <a:t> TotalOrders</a:t>
            </a:r>
            <a:endParaRPr/>
          </a:p>
          <a:p>
            <a:pPr indent="0" lvl="0" marL="0" marR="0" rtl="0" algn="l">
              <a:spcBef>
                <a:spcPts val="0"/>
              </a:spcBef>
              <a:spcAft>
                <a:spcPts val="0"/>
              </a:spcAft>
              <a:buNone/>
            </a:pPr>
            <a:r>
              <a:rPr b="1" lang="es-PE" sz="900">
                <a:solidFill>
                  <a:srgbClr val="366092"/>
                </a:solidFill>
                <a:latin typeface="Courier New"/>
                <a:ea typeface="Courier New"/>
                <a:cs typeface="Courier New"/>
                <a:sym typeface="Courier New"/>
              </a:rPr>
              <a:t>FROM</a:t>
            </a:r>
            <a:r>
              <a:rPr lang="es-PE" sz="900">
                <a:solidFill>
                  <a:schemeClr val="dk1"/>
                </a:solidFill>
                <a:latin typeface="Courier New"/>
                <a:ea typeface="Courier New"/>
                <a:cs typeface="Courier New"/>
                <a:sym typeface="Courier New"/>
              </a:rPr>
              <a:t> Customers c</a:t>
            </a:r>
            <a:endParaRPr/>
          </a:p>
          <a:p>
            <a:pPr indent="0" lvl="0" marL="0" marR="0" rtl="0" algn="l">
              <a:spcBef>
                <a:spcPts val="0"/>
              </a:spcBef>
              <a:spcAft>
                <a:spcPts val="0"/>
              </a:spcAft>
              <a:buNone/>
            </a:pPr>
            <a:r>
              <a:rPr b="1" lang="es-PE" sz="900">
                <a:solidFill>
                  <a:srgbClr val="366092"/>
                </a:solidFill>
                <a:latin typeface="Courier New"/>
                <a:ea typeface="Courier New"/>
                <a:cs typeface="Courier New"/>
                <a:sym typeface="Courier New"/>
              </a:rPr>
              <a:t>INNER</a:t>
            </a:r>
            <a:r>
              <a:rPr lang="es-PE" sz="900">
                <a:solidFill>
                  <a:schemeClr val="dk1"/>
                </a:solidFill>
                <a:latin typeface="Courier New"/>
                <a:ea typeface="Courier New"/>
                <a:cs typeface="Courier New"/>
                <a:sym typeface="Courier New"/>
              </a:rPr>
              <a:t> </a:t>
            </a:r>
            <a:r>
              <a:rPr b="1" lang="es-PE" sz="900">
                <a:solidFill>
                  <a:srgbClr val="366092"/>
                </a:solidFill>
                <a:latin typeface="Courier New"/>
                <a:ea typeface="Courier New"/>
                <a:cs typeface="Courier New"/>
                <a:sym typeface="Courier New"/>
              </a:rPr>
              <a:t>JOIN</a:t>
            </a:r>
            <a:r>
              <a:rPr lang="es-PE" sz="900">
                <a:solidFill>
                  <a:schemeClr val="dk1"/>
                </a:solidFill>
                <a:latin typeface="Courier New"/>
                <a:ea typeface="Courier New"/>
                <a:cs typeface="Courier New"/>
                <a:sym typeface="Courier New"/>
              </a:rPr>
              <a:t> Orders o </a:t>
            </a:r>
            <a:r>
              <a:rPr b="1" lang="es-PE" sz="900">
                <a:solidFill>
                  <a:srgbClr val="366092"/>
                </a:solidFill>
                <a:latin typeface="Courier New"/>
                <a:ea typeface="Courier New"/>
                <a:cs typeface="Courier New"/>
                <a:sym typeface="Courier New"/>
              </a:rPr>
              <a:t>ON</a:t>
            </a:r>
            <a:r>
              <a:rPr lang="es-PE" sz="900">
                <a:solidFill>
                  <a:schemeClr val="dk1"/>
                </a:solidFill>
                <a:latin typeface="Courier New"/>
                <a:ea typeface="Courier New"/>
                <a:cs typeface="Courier New"/>
                <a:sym typeface="Courier New"/>
              </a:rPr>
              <a:t> c.CustomerID = o.CustomerID</a:t>
            </a:r>
            <a:endParaRPr/>
          </a:p>
          <a:p>
            <a:pPr indent="0" lvl="0" marL="0" marR="0" rtl="0" algn="l">
              <a:spcBef>
                <a:spcPts val="0"/>
              </a:spcBef>
              <a:spcAft>
                <a:spcPts val="0"/>
              </a:spcAft>
              <a:buNone/>
            </a:pPr>
            <a:r>
              <a:rPr b="1" lang="es-PE" sz="900">
                <a:solidFill>
                  <a:srgbClr val="366092"/>
                </a:solidFill>
                <a:latin typeface="Courier New"/>
                <a:ea typeface="Courier New"/>
                <a:cs typeface="Courier New"/>
                <a:sym typeface="Courier New"/>
              </a:rPr>
              <a:t>INNER</a:t>
            </a:r>
            <a:r>
              <a:rPr lang="es-PE" sz="900">
                <a:solidFill>
                  <a:schemeClr val="dk1"/>
                </a:solidFill>
                <a:latin typeface="Courier New"/>
                <a:ea typeface="Courier New"/>
                <a:cs typeface="Courier New"/>
                <a:sym typeface="Courier New"/>
              </a:rPr>
              <a:t> </a:t>
            </a:r>
            <a:r>
              <a:rPr b="1" lang="es-PE" sz="900">
                <a:solidFill>
                  <a:srgbClr val="366092"/>
                </a:solidFill>
                <a:latin typeface="Courier New"/>
                <a:ea typeface="Courier New"/>
                <a:cs typeface="Courier New"/>
                <a:sym typeface="Courier New"/>
              </a:rPr>
              <a:t>JOIN</a:t>
            </a:r>
            <a:r>
              <a:rPr lang="es-PE" sz="900">
                <a:solidFill>
                  <a:schemeClr val="dk1"/>
                </a:solidFill>
                <a:latin typeface="Courier New"/>
                <a:ea typeface="Courier New"/>
                <a:cs typeface="Courier New"/>
                <a:sym typeface="Courier New"/>
              </a:rPr>
              <a:t> [Order Details] od </a:t>
            </a:r>
            <a:r>
              <a:rPr b="1" lang="es-PE" sz="900">
                <a:solidFill>
                  <a:srgbClr val="366092"/>
                </a:solidFill>
                <a:latin typeface="Courier New"/>
                <a:ea typeface="Courier New"/>
                <a:cs typeface="Courier New"/>
                <a:sym typeface="Courier New"/>
              </a:rPr>
              <a:t>ON</a:t>
            </a:r>
            <a:r>
              <a:rPr lang="es-PE" sz="900">
                <a:solidFill>
                  <a:schemeClr val="dk1"/>
                </a:solidFill>
                <a:latin typeface="Courier New"/>
                <a:ea typeface="Courier New"/>
                <a:cs typeface="Courier New"/>
                <a:sym typeface="Courier New"/>
              </a:rPr>
              <a:t> o.OrderID = od.OrderID</a:t>
            </a:r>
            <a:endParaRPr/>
          </a:p>
          <a:p>
            <a:pPr indent="0" lvl="0" marL="0" marR="0" rtl="0" algn="l">
              <a:spcBef>
                <a:spcPts val="0"/>
              </a:spcBef>
              <a:spcAft>
                <a:spcPts val="0"/>
              </a:spcAft>
              <a:buNone/>
            </a:pPr>
            <a:r>
              <a:rPr b="1" lang="es-PE" sz="900">
                <a:solidFill>
                  <a:srgbClr val="366092"/>
                </a:solidFill>
                <a:latin typeface="Courier New"/>
                <a:ea typeface="Courier New"/>
                <a:cs typeface="Courier New"/>
                <a:sym typeface="Courier New"/>
              </a:rPr>
              <a:t>INNER</a:t>
            </a:r>
            <a:r>
              <a:rPr lang="es-PE" sz="900">
                <a:solidFill>
                  <a:schemeClr val="dk1"/>
                </a:solidFill>
                <a:latin typeface="Courier New"/>
                <a:ea typeface="Courier New"/>
                <a:cs typeface="Courier New"/>
                <a:sym typeface="Courier New"/>
              </a:rPr>
              <a:t> </a:t>
            </a:r>
            <a:r>
              <a:rPr b="1" lang="es-PE" sz="900">
                <a:solidFill>
                  <a:srgbClr val="366092"/>
                </a:solidFill>
                <a:latin typeface="Courier New"/>
                <a:ea typeface="Courier New"/>
                <a:cs typeface="Courier New"/>
                <a:sym typeface="Courier New"/>
              </a:rPr>
              <a:t>JOIN</a:t>
            </a:r>
            <a:r>
              <a:rPr lang="es-PE" sz="900">
                <a:solidFill>
                  <a:schemeClr val="dk1"/>
                </a:solidFill>
                <a:latin typeface="Courier New"/>
                <a:ea typeface="Courier New"/>
                <a:cs typeface="Courier New"/>
                <a:sym typeface="Courier New"/>
              </a:rPr>
              <a:t> Products p </a:t>
            </a:r>
            <a:r>
              <a:rPr b="1" lang="es-PE" sz="900">
                <a:solidFill>
                  <a:srgbClr val="366092"/>
                </a:solidFill>
                <a:latin typeface="Courier New"/>
                <a:ea typeface="Courier New"/>
                <a:cs typeface="Courier New"/>
                <a:sym typeface="Courier New"/>
              </a:rPr>
              <a:t>ON</a:t>
            </a:r>
            <a:r>
              <a:rPr lang="es-PE" sz="900">
                <a:solidFill>
                  <a:schemeClr val="dk1"/>
                </a:solidFill>
                <a:latin typeface="Courier New"/>
                <a:ea typeface="Courier New"/>
                <a:cs typeface="Courier New"/>
                <a:sym typeface="Courier New"/>
              </a:rPr>
              <a:t> od.ProductID = p.ProductID</a:t>
            </a:r>
            <a:endParaRPr/>
          </a:p>
          <a:p>
            <a:pPr indent="0" lvl="0" marL="0" marR="0" rtl="0" algn="l">
              <a:spcBef>
                <a:spcPts val="0"/>
              </a:spcBef>
              <a:spcAft>
                <a:spcPts val="0"/>
              </a:spcAft>
              <a:buNone/>
            </a:pPr>
            <a:r>
              <a:rPr b="1" lang="es-PE" sz="900">
                <a:solidFill>
                  <a:srgbClr val="366092"/>
                </a:solidFill>
                <a:latin typeface="Courier New"/>
                <a:ea typeface="Courier New"/>
                <a:cs typeface="Courier New"/>
                <a:sym typeface="Courier New"/>
              </a:rPr>
              <a:t>WHERE</a:t>
            </a:r>
            <a:r>
              <a:rPr lang="es-PE" sz="900">
                <a:solidFill>
                  <a:schemeClr val="dk1"/>
                </a:solidFill>
                <a:latin typeface="Courier New"/>
                <a:ea typeface="Courier New"/>
                <a:cs typeface="Courier New"/>
                <a:sym typeface="Courier New"/>
              </a:rPr>
              <a:t> </a:t>
            </a:r>
            <a:r>
              <a:rPr b="1" lang="es-PE" sz="900">
                <a:solidFill>
                  <a:srgbClr val="366092"/>
                </a:solidFill>
                <a:latin typeface="Courier New"/>
                <a:ea typeface="Courier New"/>
                <a:cs typeface="Courier New"/>
                <a:sym typeface="Courier New"/>
              </a:rPr>
              <a:t>YEAR</a:t>
            </a:r>
            <a:r>
              <a:rPr lang="es-PE" sz="900">
                <a:solidFill>
                  <a:schemeClr val="dk1"/>
                </a:solidFill>
                <a:latin typeface="Courier New"/>
                <a:ea typeface="Courier New"/>
                <a:cs typeface="Courier New"/>
                <a:sym typeface="Courier New"/>
              </a:rPr>
              <a:t>(o.OrderDate) </a:t>
            </a:r>
            <a:r>
              <a:rPr b="1" lang="es-PE" sz="900">
                <a:solidFill>
                  <a:srgbClr val="7030A0"/>
                </a:solidFill>
                <a:latin typeface="Courier New"/>
                <a:ea typeface="Courier New"/>
                <a:cs typeface="Courier New"/>
                <a:sym typeface="Courier New"/>
              </a:rPr>
              <a:t>BETWEEN</a:t>
            </a:r>
            <a:r>
              <a:rPr lang="es-PE" sz="900">
                <a:solidFill>
                  <a:schemeClr val="dk1"/>
                </a:solidFill>
                <a:latin typeface="Courier New"/>
                <a:ea typeface="Courier New"/>
                <a:cs typeface="Courier New"/>
                <a:sym typeface="Courier New"/>
              </a:rPr>
              <a:t> 1996 </a:t>
            </a:r>
            <a:r>
              <a:rPr b="1" lang="es-PE" sz="900">
                <a:solidFill>
                  <a:srgbClr val="7030A0"/>
                </a:solidFill>
                <a:latin typeface="Courier New"/>
                <a:ea typeface="Courier New"/>
                <a:cs typeface="Courier New"/>
                <a:sym typeface="Courier New"/>
              </a:rPr>
              <a:t>AND</a:t>
            </a:r>
            <a:r>
              <a:rPr lang="es-PE" sz="900">
                <a:solidFill>
                  <a:schemeClr val="dk1"/>
                </a:solidFill>
                <a:latin typeface="Courier New"/>
                <a:ea typeface="Courier New"/>
                <a:cs typeface="Courier New"/>
                <a:sym typeface="Courier New"/>
              </a:rPr>
              <a:t> 2000</a:t>
            </a:r>
            <a:endParaRPr/>
          </a:p>
          <a:p>
            <a:pPr indent="0" lvl="0" marL="0" marR="0" rtl="0" algn="l">
              <a:spcBef>
                <a:spcPts val="0"/>
              </a:spcBef>
              <a:spcAft>
                <a:spcPts val="0"/>
              </a:spcAft>
              <a:buNone/>
            </a:pPr>
            <a:r>
              <a:rPr b="1" lang="es-PE" sz="900">
                <a:solidFill>
                  <a:srgbClr val="366092"/>
                </a:solidFill>
                <a:latin typeface="Courier New"/>
                <a:ea typeface="Courier New"/>
                <a:cs typeface="Courier New"/>
                <a:sym typeface="Courier New"/>
              </a:rPr>
              <a:t>UNION</a:t>
            </a:r>
            <a:endParaRPr/>
          </a:p>
          <a:p>
            <a:pPr indent="0" lvl="0" marL="0" marR="0" rtl="0" algn="l">
              <a:spcBef>
                <a:spcPts val="0"/>
              </a:spcBef>
              <a:spcAft>
                <a:spcPts val="0"/>
              </a:spcAft>
              <a:buNone/>
            </a:pPr>
            <a:r>
              <a:rPr b="1" lang="es-PE" sz="900">
                <a:solidFill>
                  <a:srgbClr val="366092"/>
                </a:solidFill>
                <a:latin typeface="Courier New"/>
                <a:ea typeface="Courier New"/>
                <a:cs typeface="Courier New"/>
                <a:sym typeface="Courier New"/>
              </a:rPr>
              <a:t>SELECT</a:t>
            </a:r>
            <a:r>
              <a:rPr lang="es-PE" sz="900">
                <a:solidFill>
                  <a:schemeClr val="dk1"/>
                </a:solidFill>
                <a:latin typeface="Courier New"/>
                <a:ea typeface="Courier New"/>
                <a:cs typeface="Courier New"/>
                <a:sym typeface="Courier New"/>
              </a:rPr>
              <a:t> c.CompanyName, c.CustomerID, </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a:t>
            </a:r>
            <a:r>
              <a:rPr b="1" lang="es-PE" sz="900">
                <a:solidFill>
                  <a:srgbClr val="7030A0"/>
                </a:solidFill>
                <a:latin typeface="Courier New"/>
                <a:ea typeface="Courier New"/>
                <a:cs typeface="Courier New"/>
                <a:sym typeface="Courier New"/>
              </a:rPr>
              <a:t>NULL</a:t>
            </a:r>
            <a:r>
              <a:rPr lang="es-PE" sz="900">
                <a:solidFill>
                  <a:schemeClr val="dk1"/>
                </a:solidFill>
                <a:latin typeface="Courier New"/>
                <a:ea typeface="Courier New"/>
                <a:cs typeface="Courier New"/>
                <a:sym typeface="Courier New"/>
              </a:rPr>
              <a:t> </a:t>
            </a:r>
            <a:r>
              <a:rPr b="1" lang="es-PE" sz="900">
                <a:solidFill>
                  <a:srgbClr val="366092"/>
                </a:solidFill>
                <a:latin typeface="Courier New"/>
                <a:ea typeface="Courier New"/>
                <a:cs typeface="Courier New"/>
                <a:sym typeface="Courier New"/>
              </a:rPr>
              <a:t>AS</a:t>
            </a:r>
            <a:r>
              <a:rPr lang="es-PE" sz="900">
                <a:solidFill>
                  <a:schemeClr val="dk1"/>
                </a:solidFill>
                <a:latin typeface="Courier New"/>
                <a:ea typeface="Courier New"/>
                <a:cs typeface="Courier New"/>
                <a:sym typeface="Courier New"/>
              </a:rPr>
              <a:t> OrderID, NULL AS OrderDate, </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a:t>
            </a:r>
            <a:r>
              <a:rPr b="1" lang="es-PE" sz="900">
                <a:solidFill>
                  <a:srgbClr val="7030A0"/>
                </a:solidFill>
                <a:latin typeface="Courier New"/>
                <a:ea typeface="Courier New"/>
                <a:cs typeface="Courier New"/>
                <a:sym typeface="Courier New"/>
              </a:rPr>
              <a:t>NULL</a:t>
            </a:r>
            <a:r>
              <a:rPr lang="es-PE" sz="900">
                <a:solidFill>
                  <a:schemeClr val="dk1"/>
                </a:solidFill>
                <a:latin typeface="Courier New"/>
                <a:ea typeface="Courier New"/>
                <a:cs typeface="Courier New"/>
                <a:sym typeface="Courier New"/>
              </a:rPr>
              <a:t> </a:t>
            </a:r>
            <a:r>
              <a:rPr b="1" lang="es-PE" sz="900">
                <a:solidFill>
                  <a:srgbClr val="366092"/>
                </a:solidFill>
                <a:latin typeface="Courier New"/>
                <a:ea typeface="Courier New"/>
                <a:cs typeface="Courier New"/>
                <a:sym typeface="Courier New"/>
              </a:rPr>
              <a:t>AS</a:t>
            </a:r>
            <a:r>
              <a:rPr lang="es-PE" sz="900">
                <a:solidFill>
                  <a:schemeClr val="dk1"/>
                </a:solidFill>
                <a:latin typeface="Courier New"/>
                <a:ea typeface="Courier New"/>
                <a:cs typeface="Courier New"/>
                <a:sym typeface="Courier New"/>
              </a:rPr>
              <a:t> ProductName, </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a:t>
            </a:r>
            <a:r>
              <a:rPr b="1" lang="es-PE" sz="900">
                <a:solidFill>
                  <a:srgbClr val="7030A0"/>
                </a:solidFill>
                <a:latin typeface="Courier New"/>
                <a:ea typeface="Courier New"/>
                <a:cs typeface="Courier New"/>
                <a:sym typeface="Courier New"/>
              </a:rPr>
              <a:t>NULL</a:t>
            </a:r>
            <a:r>
              <a:rPr lang="es-PE" sz="900">
                <a:solidFill>
                  <a:schemeClr val="dk1"/>
                </a:solidFill>
                <a:latin typeface="Courier New"/>
                <a:ea typeface="Courier New"/>
                <a:cs typeface="Courier New"/>
                <a:sym typeface="Courier New"/>
              </a:rPr>
              <a:t> </a:t>
            </a:r>
            <a:r>
              <a:rPr b="1" lang="es-PE" sz="900">
                <a:solidFill>
                  <a:srgbClr val="366092"/>
                </a:solidFill>
                <a:latin typeface="Courier New"/>
                <a:ea typeface="Courier New"/>
                <a:cs typeface="Courier New"/>
                <a:sym typeface="Courier New"/>
              </a:rPr>
              <a:t>AS</a:t>
            </a:r>
            <a:r>
              <a:rPr lang="es-PE" sz="900">
                <a:solidFill>
                  <a:schemeClr val="dk1"/>
                </a:solidFill>
                <a:latin typeface="Courier New"/>
                <a:ea typeface="Courier New"/>
                <a:cs typeface="Courier New"/>
                <a:sym typeface="Courier New"/>
              </a:rPr>
              <a:t> Quantity, NULL AS UnitPrice, </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a:t>
            </a:r>
            <a:r>
              <a:rPr b="1" lang="es-PE" sz="900">
                <a:solidFill>
                  <a:srgbClr val="7030A0"/>
                </a:solidFill>
                <a:latin typeface="Courier New"/>
                <a:ea typeface="Courier New"/>
                <a:cs typeface="Courier New"/>
                <a:sym typeface="Courier New"/>
              </a:rPr>
              <a:t>NULL</a:t>
            </a:r>
            <a:r>
              <a:rPr lang="es-PE" sz="900">
                <a:solidFill>
                  <a:schemeClr val="dk1"/>
                </a:solidFill>
                <a:latin typeface="Courier New"/>
                <a:ea typeface="Courier New"/>
                <a:cs typeface="Courier New"/>
                <a:sym typeface="Courier New"/>
              </a:rPr>
              <a:t> </a:t>
            </a:r>
            <a:r>
              <a:rPr b="1" lang="es-PE" sz="900">
                <a:solidFill>
                  <a:srgbClr val="366092"/>
                </a:solidFill>
                <a:latin typeface="Courier New"/>
                <a:ea typeface="Courier New"/>
                <a:cs typeface="Courier New"/>
                <a:sym typeface="Courier New"/>
              </a:rPr>
              <a:t>AS</a:t>
            </a:r>
            <a:r>
              <a:rPr lang="es-PE" sz="900">
                <a:solidFill>
                  <a:schemeClr val="dk1"/>
                </a:solidFill>
                <a:latin typeface="Courier New"/>
                <a:ea typeface="Courier New"/>
                <a:cs typeface="Courier New"/>
                <a:sym typeface="Courier New"/>
              </a:rPr>
              <a:t> TotalPrice,</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a:t>
            </a:r>
            <a:r>
              <a:rPr b="1" lang="es-PE" sz="900">
                <a:solidFill>
                  <a:srgbClr val="7030A0"/>
                </a:solidFill>
                <a:latin typeface="Courier New"/>
                <a:ea typeface="Courier New"/>
                <a:cs typeface="Courier New"/>
                <a:sym typeface="Courier New"/>
              </a:rPr>
              <a:t>NULL</a:t>
            </a:r>
            <a:r>
              <a:rPr lang="es-PE" sz="900">
                <a:solidFill>
                  <a:schemeClr val="dk1"/>
                </a:solidFill>
                <a:latin typeface="Courier New"/>
                <a:ea typeface="Courier New"/>
                <a:cs typeface="Courier New"/>
                <a:sym typeface="Courier New"/>
              </a:rPr>
              <a:t> </a:t>
            </a:r>
            <a:r>
              <a:rPr b="1" lang="es-PE" sz="900">
                <a:solidFill>
                  <a:srgbClr val="366092"/>
                </a:solidFill>
                <a:latin typeface="Courier New"/>
                <a:ea typeface="Courier New"/>
                <a:cs typeface="Courier New"/>
                <a:sym typeface="Courier New"/>
              </a:rPr>
              <a:t>AS</a:t>
            </a:r>
            <a:r>
              <a:rPr lang="es-PE" sz="900">
                <a:solidFill>
                  <a:schemeClr val="dk1"/>
                </a:solidFill>
                <a:latin typeface="Courier New"/>
                <a:ea typeface="Courier New"/>
                <a:cs typeface="Courier New"/>
                <a:sym typeface="Courier New"/>
              </a:rPr>
              <a:t> TotalOrders</a:t>
            </a:r>
            <a:endParaRPr/>
          </a:p>
          <a:p>
            <a:pPr indent="0" lvl="0" marL="0" marR="0" rtl="0" algn="l">
              <a:spcBef>
                <a:spcPts val="0"/>
              </a:spcBef>
              <a:spcAft>
                <a:spcPts val="0"/>
              </a:spcAft>
              <a:buNone/>
            </a:pPr>
            <a:r>
              <a:rPr b="1" lang="es-PE" sz="900">
                <a:solidFill>
                  <a:srgbClr val="366092"/>
                </a:solidFill>
                <a:latin typeface="Courier New"/>
                <a:ea typeface="Courier New"/>
                <a:cs typeface="Courier New"/>
                <a:sym typeface="Courier New"/>
              </a:rPr>
              <a:t>FROM</a:t>
            </a:r>
            <a:r>
              <a:rPr lang="es-PE" sz="900">
                <a:solidFill>
                  <a:schemeClr val="dk1"/>
                </a:solidFill>
                <a:latin typeface="Courier New"/>
                <a:ea typeface="Courier New"/>
                <a:cs typeface="Courier New"/>
                <a:sym typeface="Courier New"/>
              </a:rPr>
              <a:t> Customers c</a:t>
            </a:r>
            <a:endParaRPr/>
          </a:p>
          <a:p>
            <a:pPr indent="0" lvl="0" marL="0" marR="0" rtl="0" algn="l">
              <a:spcBef>
                <a:spcPts val="0"/>
              </a:spcBef>
              <a:spcAft>
                <a:spcPts val="0"/>
              </a:spcAft>
              <a:buNone/>
            </a:pPr>
            <a:r>
              <a:rPr b="1" lang="es-PE" sz="900">
                <a:solidFill>
                  <a:srgbClr val="366092"/>
                </a:solidFill>
                <a:latin typeface="Courier New"/>
                <a:ea typeface="Courier New"/>
                <a:cs typeface="Courier New"/>
                <a:sym typeface="Courier New"/>
              </a:rPr>
              <a:t>WHERE</a:t>
            </a:r>
            <a:r>
              <a:rPr lang="es-PE" sz="900">
                <a:solidFill>
                  <a:schemeClr val="dk1"/>
                </a:solidFill>
                <a:latin typeface="Courier New"/>
                <a:ea typeface="Courier New"/>
                <a:cs typeface="Courier New"/>
                <a:sym typeface="Courier New"/>
              </a:rPr>
              <a:t> c.CustomerID </a:t>
            </a:r>
            <a:r>
              <a:rPr b="1" lang="es-PE" sz="900">
                <a:solidFill>
                  <a:srgbClr val="366092"/>
                </a:solidFill>
                <a:latin typeface="Courier New"/>
                <a:ea typeface="Courier New"/>
                <a:cs typeface="Courier New"/>
                <a:sym typeface="Courier New"/>
              </a:rPr>
              <a:t>NOT IN </a:t>
            </a:r>
            <a:r>
              <a:rPr lang="es-PE" sz="900">
                <a:solidFill>
                  <a:schemeClr val="dk1"/>
                </a:solidFill>
                <a:latin typeface="Courier New"/>
                <a:ea typeface="Courier New"/>
                <a:cs typeface="Courier New"/>
                <a:sym typeface="Courier New"/>
              </a:rPr>
              <a:t>(</a:t>
            </a:r>
            <a:r>
              <a:rPr b="1" lang="es-PE" sz="900">
                <a:solidFill>
                  <a:srgbClr val="366092"/>
                </a:solidFill>
                <a:latin typeface="Courier New"/>
                <a:ea typeface="Courier New"/>
                <a:cs typeface="Courier New"/>
                <a:sym typeface="Courier New"/>
              </a:rPr>
              <a:t>SELECT DISTINCT </a:t>
            </a:r>
            <a:r>
              <a:rPr lang="es-PE" sz="900">
                <a:solidFill>
                  <a:schemeClr val="dk1"/>
                </a:solidFill>
                <a:latin typeface="Courier New"/>
                <a:ea typeface="Courier New"/>
                <a:cs typeface="Courier New"/>
                <a:sym typeface="Courier New"/>
              </a:rPr>
              <a:t>CustomerID </a:t>
            </a:r>
            <a:r>
              <a:rPr b="1" lang="es-PE" sz="900">
                <a:solidFill>
                  <a:srgbClr val="366092"/>
                </a:solidFill>
                <a:latin typeface="Courier New"/>
                <a:ea typeface="Courier New"/>
                <a:cs typeface="Courier New"/>
                <a:sym typeface="Courier New"/>
              </a:rPr>
              <a:t>FROM</a:t>
            </a:r>
            <a:r>
              <a:rPr lang="es-PE" sz="900">
                <a:solidFill>
                  <a:schemeClr val="dk1"/>
                </a:solidFill>
                <a:latin typeface="Courier New"/>
                <a:ea typeface="Courier New"/>
                <a:cs typeface="Courier New"/>
                <a:sym typeface="Courier New"/>
              </a:rPr>
              <a:t> Orders)</a:t>
            </a:r>
            <a:endParaRPr/>
          </a:p>
          <a:p>
            <a:pPr indent="0" lvl="0" marL="0" marR="0" rtl="0" algn="l">
              <a:spcBef>
                <a:spcPts val="0"/>
              </a:spcBef>
              <a:spcAft>
                <a:spcPts val="0"/>
              </a:spcAft>
              <a:buNone/>
            </a:pPr>
            <a:r>
              <a:rPr b="1" lang="es-PE" sz="900">
                <a:solidFill>
                  <a:srgbClr val="366092"/>
                </a:solidFill>
                <a:latin typeface="Courier New"/>
                <a:ea typeface="Courier New"/>
                <a:cs typeface="Courier New"/>
                <a:sym typeface="Courier New"/>
              </a:rPr>
              <a:t>ORDER BY </a:t>
            </a:r>
            <a:r>
              <a:rPr lang="es-PE" sz="900">
                <a:solidFill>
                  <a:schemeClr val="dk1"/>
                </a:solidFill>
                <a:latin typeface="Courier New"/>
                <a:ea typeface="Courier New"/>
                <a:cs typeface="Courier New"/>
                <a:sym typeface="Courier New"/>
              </a:rPr>
              <a:t>CompanyName, OrderDate;</a:t>
            </a:r>
            <a:endParaRPr/>
          </a:p>
        </p:txBody>
      </p:sp>
      <p:sp>
        <p:nvSpPr>
          <p:cNvPr id="223" name="Google Shape;223;p20"/>
          <p:cNvSpPr txBox="1"/>
          <p:nvPr/>
        </p:nvSpPr>
        <p:spPr>
          <a:xfrm>
            <a:off x="407875" y="1011384"/>
            <a:ext cx="2867341"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CREAR UNA VISTA COMPLEJA</a:t>
            </a:r>
            <a:endParaRPr sz="15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1"/>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p21"/>
          <p:cNvSpPr/>
          <p:nvPr/>
        </p:nvSpPr>
        <p:spPr>
          <a:xfrm>
            <a:off x="424251" y="3703125"/>
            <a:ext cx="8080477"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CREACIÓN DE ÍNDICES FÍSICOS Y LÓGICOS</a:t>
            </a:r>
            <a:endParaRPr sz="16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CREACIÓN DE ÍNDICES FÍSICOS Y LÓGICOS</a:t>
            </a:r>
            <a:endParaRPr/>
          </a:p>
        </p:txBody>
      </p:sp>
      <p:sp>
        <p:nvSpPr>
          <p:cNvPr id="237" name="Google Shape;237;p22"/>
          <p:cNvSpPr txBox="1"/>
          <p:nvPr/>
        </p:nvSpPr>
        <p:spPr>
          <a:xfrm>
            <a:off x="815198" y="1872052"/>
            <a:ext cx="7090206" cy="2462213"/>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Los índices son estructuras de datos que se crean en las tablas para mejorar el rendimiento de las consultas y las operaciones de búsqueda sobre estas. </a:t>
            </a:r>
            <a:endParaRPr/>
          </a:p>
          <a:p>
            <a:pPr indent="-184150" lvl="0" marL="297475"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Estos permiten acelerar la recuperación de datos al proporcionar un acceso más rápido a las filas que cumplen ciertos criterios de búsqueda.</a:t>
            </a:r>
            <a:endParaRPr/>
          </a:p>
          <a:p>
            <a:pPr indent="-184150" lvl="0" marL="297475"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Al ejecutarse una consulta, el motor de base de datos puede utilizar los índices para buscar rápidamente los datos relevantes en lugar de tener que examinar todas las filas de una tabla, por tanto, se mejora la eficiencia de las consultas y se reduce el tiempo de respuesta.</a:t>
            </a:r>
            <a:endParaRPr/>
          </a:p>
        </p:txBody>
      </p:sp>
      <p:sp>
        <p:nvSpPr>
          <p:cNvPr id="238" name="Google Shape;238;p22"/>
          <p:cNvSpPr txBox="1"/>
          <p:nvPr/>
        </p:nvSpPr>
        <p:spPr>
          <a:xfrm>
            <a:off x="706581" y="1418028"/>
            <a:ext cx="3923057" cy="338554"/>
          </a:xfrm>
          <a:prstGeom prst="rect">
            <a:avLst/>
          </a:prstGeom>
          <a:noFill/>
          <a:ln>
            <a:noFill/>
          </a:ln>
        </p:spPr>
        <p:txBody>
          <a:bodyPr anchorCtr="0" anchor="t" bIns="45700" lIns="91425" spcFirstLastPara="1" rIns="91425" wrap="square" tIns="4570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CONCEPTOS Y CONSIDERACIONES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CREACIÓN DE ÍNDICES FÍSICOS Y LÓGICOS</a:t>
            </a:r>
            <a:endParaRPr/>
          </a:p>
        </p:txBody>
      </p:sp>
      <p:sp>
        <p:nvSpPr>
          <p:cNvPr id="245" name="Google Shape;245;p23"/>
          <p:cNvSpPr txBox="1"/>
          <p:nvPr/>
        </p:nvSpPr>
        <p:spPr>
          <a:xfrm>
            <a:off x="815198" y="1880365"/>
            <a:ext cx="7090206" cy="492443"/>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Los índices se crean en una o varias columnas de una tabla y almacenan los valores de esas columnas en una estructura de datos especializada. </a:t>
            </a:r>
            <a:endParaRPr/>
          </a:p>
        </p:txBody>
      </p:sp>
      <p:grpSp>
        <p:nvGrpSpPr>
          <p:cNvPr id="246" name="Google Shape;246;p23"/>
          <p:cNvGrpSpPr/>
          <p:nvPr/>
        </p:nvGrpSpPr>
        <p:grpSpPr>
          <a:xfrm>
            <a:off x="1146605" y="2725306"/>
            <a:ext cx="6152234" cy="1706187"/>
            <a:chOff x="4629638" y="2493816"/>
            <a:chExt cx="4106487" cy="1138844"/>
          </a:xfrm>
        </p:grpSpPr>
        <p:sp>
          <p:nvSpPr>
            <p:cNvPr id="247" name="Google Shape;247;p23"/>
            <p:cNvSpPr/>
            <p:nvPr/>
          </p:nvSpPr>
          <p:spPr>
            <a:xfrm>
              <a:off x="4629638" y="2493816"/>
              <a:ext cx="4106487" cy="1138844"/>
            </a:xfrm>
            <a:prstGeom prst="roundRect">
              <a:avLst>
                <a:gd fmla="val 16667" name="adj"/>
              </a:avLst>
            </a:prstGeom>
            <a:solidFill>
              <a:schemeClr val="lt1"/>
            </a:solidFill>
            <a:ln cap="flat" cmpd="sng" w="28575">
              <a:solidFill>
                <a:srgbClr val="974806"/>
              </a:solidFill>
              <a:prstDash val="dot"/>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48" name="Google Shape;248;p23"/>
            <p:cNvPicPr preferRelativeResize="0"/>
            <p:nvPr/>
          </p:nvPicPr>
          <p:blipFill rotWithShape="1">
            <a:blip r:embed="rId3">
              <a:alphaModFix/>
            </a:blip>
            <a:srcRect b="0" l="0" r="0" t="0"/>
            <a:stretch/>
          </p:blipFill>
          <p:spPr>
            <a:xfrm>
              <a:off x="4879488" y="2647382"/>
              <a:ext cx="3606786" cy="862618"/>
            </a:xfrm>
            <a:prstGeom prst="rect">
              <a:avLst/>
            </a:prstGeom>
            <a:noFill/>
            <a:ln>
              <a:noFill/>
            </a:ln>
          </p:spPr>
        </p:pic>
      </p:grpSp>
      <p:sp>
        <p:nvSpPr>
          <p:cNvPr id="249" name="Google Shape;249;p23"/>
          <p:cNvSpPr txBox="1"/>
          <p:nvPr/>
        </p:nvSpPr>
        <p:spPr>
          <a:xfrm>
            <a:off x="706581" y="1418028"/>
            <a:ext cx="3923057" cy="338554"/>
          </a:xfrm>
          <a:prstGeom prst="rect">
            <a:avLst/>
          </a:prstGeom>
          <a:noFill/>
          <a:ln>
            <a:noFill/>
          </a:ln>
        </p:spPr>
        <p:txBody>
          <a:bodyPr anchorCtr="0" anchor="t" bIns="45700" lIns="91425" spcFirstLastPara="1" rIns="91425" wrap="square" tIns="4570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CONCEPTOS Y CONSIDERACIONES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CREACIÓN DE ÍNDICES FÍSICOS Y LÓGICOS</a:t>
            </a:r>
            <a:endParaRPr/>
          </a:p>
        </p:txBody>
      </p:sp>
      <p:sp>
        <p:nvSpPr>
          <p:cNvPr id="256" name="Google Shape;256;p24"/>
          <p:cNvSpPr txBox="1"/>
          <p:nvPr/>
        </p:nvSpPr>
        <p:spPr>
          <a:xfrm>
            <a:off x="781395" y="1639570"/>
            <a:ext cx="7564583" cy="1477328"/>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Debemos ser cuidadosos al momento de diseñar la estructura de un índice, teniendo en cuenta las consultas frecuentes y las operaciones de inserción, actualización y eliminación en la tabla.</a:t>
            </a:r>
            <a:endParaRPr/>
          </a:p>
          <a:p>
            <a:pPr indent="-184150" lvl="0" marL="297475"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Recordemos siempre a manera de regla que: un diseño de índice inadecuado puede llevar a un rendimiento deficiente en las consultas y un exceso en su mantenimiento.</a:t>
            </a:r>
            <a:endParaRPr/>
          </a:p>
        </p:txBody>
      </p:sp>
      <p:sp>
        <p:nvSpPr>
          <p:cNvPr id="257" name="Google Shape;257;p24"/>
          <p:cNvSpPr txBox="1"/>
          <p:nvPr/>
        </p:nvSpPr>
        <p:spPr>
          <a:xfrm>
            <a:off x="993094" y="4221349"/>
            <a:ext cx="7422715" cy="584775"/>
          </a:xfrm>
          <a:prstGeom prst="rect">
            <a:avLst/>
          </a:prstGeom>
          <a:solidFill>
            <a:srgbClr val="DAE5F1"/>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PE" sz="1600">
                <a:solidFill>
                  <a:schemeClr val="dk1"/>
                </a:solidFill>
                <a:latin typeface="Calibri"/>
                <a:ea typeface="Calibri"/>
                <a:cs typeface="Calibri"/>
                <a:sym typeface="Calibri"/>
              </a:rPr>
              <a:t>En resumen, los índices son herramientas fundamentales para optimizar el rendimiento de las consultas al acelerar la búsqueda de datos en las tablas.</a:t>
            </a:r>
            <a:endParaRPr/>
          </a:p>
        </p:txBody>
      </p:sp>
      <p:sp>
        <p:nvSpPr>
          <p:cNvPr id="258" name="Google Shape;258;p24"/>
          <p:cNvSpPr txBox="1"/>
          <p:nvPr/>
        </p:nvSpPr>
        <p:spPr>
          <a:xfrm>
            <a:off x="972589" y="3348248"/>
            <a:ext cx="7298575" cy="523220"/>
          </a:xfrm>
          <a:prstGeom prst="rect">
            <a:avLst/>
          </a:prstGeom>
          <a:noFill/>
          <a:ln cap="flat" cmpd="sng" w="12700">
            <a:solidFill>
              <a:srgbClr val="974806"/>
            </a:solidFill>
            <a:prstDash val="dot"/>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s-PE" sz="1400">
                <a:solidFill>
                  <a:srgbClr val="974806"/>
                </a:solidFill>
                <a:latin typeface="Corben"/>
                <a:ea typeface="Corben"/>
                <a:cs typeface="Corben"/>
                <a:sym typeface="Corben"/>
              </a:rPr>
              <a:t>“Una mayor cantidad de índices puede permitir una </a:t>
            </a:r>
            <a:r>
              <a:rPr lang="es-PE" sz="1400">
                <a:solidFill>
                  <a:srgbClr val="E36C09"/>
                </a:solidFill>
                <a:latin typeface="Corben"/>
                <a:ea typeface="Corben"/>
                <a:cs typeface="Corben"/>
                <a:sym typeface="Corben"/>
              </a:rPr>
              <a:t>lectura eficiente</a:t>
            </a:r>
            <a:r>
              <a:rPr lang="es-PE" sz="1400">
                <a:solidFill>
                  <a:srgbClr val="974806"/>
                </a:solidFill>
                <a:latin typeface="Corben"/>
                <a:ea typeface="Corben"/>
                <a:cs typeface="Corben"/>
                <a:sym typeface="Corben"/>
              </a:rPr>
              <a:t>, pero provocar una </a:t>
            </a:r>
            <a:r>
              <a:rPr lang="es-PE" sz="1400">
                <a:solidFill>
                  <a:srgbClr val="E36C09"/>
                </a:solidFill>
                <a:latin typeface="Corben"/>
                <a:ea typeface="Corben"/>
                <a:cs typeface="Corben"/>
                <a:sym typeface="Corben"/>
              </a:rPr>
              <a:t>escritura deficiente</a:t>
            </a:r>
            <a:r>
              <a:rPr lang="es-PE" sz="1400">
                <a:solidFill>
                  <a:srgbClr val="974806"/>
                </a:solidFill>
                <a:latin typeface="Corben"/>
                <a:ea typeface="Corben"/>
                <a:cs typeface="Corben"/>
                <a:sym typeface="Corben"/>
              </a:rPr>
              <a:t>”.</a:t>
            </a:r>
            <a:endParaRPr/>
          </a:p>
        </p:txBody>
      </p:sp>
      <p:sp>
        <p:nvSpPr>
          <p:cNvPr id="259" name="Google Shape;259;p24"/>
          <p:cNvSpPr txBox="1"/>
          <p:nvPr/>
        </p:nvSpPr>
        <p:spPr>
          <a:xfrm>
            <a:off x="781395" y="1301016"/>
            <a:ext cx="3923057" cy="338554"/>
          </a:xfrm>
          <a:prstGeom prst="rect">
            <a:avLst/>
          </a:prstGeom>
          <a:noFill/>
          <a:ln>
            <a:noFill/>
          </a:ln>
        </p:spPr>
        <p:txBody>
          <a:bodyPr anchorCtr="0" anchor="t" bIns="45700" lIns="91425" spcFirstLastPara="1" rIns="91425" wrap="square" tIns="4570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CONCEPTOS Y CONSIDERACIONES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CREACIÓN DE ÍNDICES FÍSICOS Y LÓGICOS</a:t>
            </a:r>
            <a:endParaRPr/>
          </a:p>
        </p:txBody>
      </p:sp>
      <p:sp>
        <p:nvSpPr>
          <p:cNvPr id="266" name="Google Shape;266;p25"/>
          <p:cNvSpPr txBox="1"/>
          <p:nvPr/>
        </p:nvSpPr>
        <p:spPr>
          <a:xfrm>
            <a:off x="692468" y="1940173"/>
            <a:ext cx="3645470" cy="984885"/>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Para revisar los índices de tablas se puede usar el procedimiento almacenado sp_helpindex, cuya sintaxis es</a:t>
            </a:r>
            <a:r>
              <a:rPr b="1" lang="es-PE" sz="1600">
                <a:solidFill>
                  <a:srgbClr val="262626"/>
                </a:solidFill>
                <a:latin typeface="Calibri"/>
                <a:ea typeface="Calibri"/>
                <a:cs typeface="Calibri"/>
                <a:sym typeface="Calibri"/>
              </a:rPr>
              <a:t>:</a:t>
            </a:r>
            <a:endParaRPr/>
          </a:p>
        </p:txBody>
      </p:sp>
      <p:grpSp>
        <p:nvGrpSpPr>
          <p:cNvPr id="267" name="Google Shape;267;p25"/>
          <p:cNvGrpSpPr/>
          <p:nvPr/>
        </p:nvGrpSpPr>
        <p:grpSpPr>
          <a:xfrm>
            <a:off x="4572000" y="1746861"/>
            <a:ext cx="3479962" cy="1167961"/>
            <a:chOff x="1122770" y="2488168"/>
            <a:chExt cx="6898460" cy="1167961"/>
          </a:xfrm>
        </p:grpSpPr>
        <p:sp>
          <p:nvSpPr>
            <p:cNvPr id="268" name="Google Shape;268;p25"/>
            <p:cNvSpPr txBox="1"/>
            <p:nvPr/>
          </p:nvSpPr>
          <p:spPr>
            <a:xfrm>
              <a:off x="1122770" y="2825132"/>
              <a:ext cx="6898460" cy="830997"/>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6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600">
                  <a:solidFill>
                    <a:srgbClr val="7030A0"/>
                  </a:solidFill>
                  <a:latin typeface="Courier New"/>
                  <a:ea typeface="Courier New"/>
                  <a:cs typeface="Courier New"/>
                  <a:sym typeface="Courier New"/>
                </a:rPr>
                <a:t>SP_HELPINDEX </a:t>
              </a:r>
              <a:r>
                <a:rPr lang="es-PE" sz="1600">
                  <a:solidFill>
                    <a:schemeClr val="dk1"/>
                  </a:solidFill>
                  <a:latin typeface="Courier New"/>
                  <a:ea typeface="Courier New"/>
                  <a:cs typeface="Courier New"/>
                  <a:sym typeface="Courier New"/>
                </a:rPr>
                <a:t>nombre_tabla;</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p:txBody>
        </p:sp>
        <p:sp>
          <p:nvSpPr>
            <p:cNvPr id="269" name="Google Shape;269;p25"/>
            <p:cNvSpPr txBox="1"/>
            <p:nvPr/>
          </p:nvSpPr>
          <p:spPr>
            <a:xfrm>
              <a:off x="1122770" y="2488168"/>
              <a:ext cx="6898460" cy="338554"/>
            </a:xfrm>
            <a:prstGeom prst="rect">
              <a:avLst/>
            </a:prstGeom>
            <a:solidFill>
              <a:srgbClr val="DAE5F1"/>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1600">
                  <a:solidFill>
                    <a:srgbClr val="366092"/>
                  </a:solidFill>
                  <a:latin typeface="Calibri"/>
                  <a:ea typeface="Calibri"/>
                  <a:cs typeface="Calibri"/>
                  <a:sym typeface="Calibri"/>
                </a:rPr>
                <a:t>Sintaxis</a:t>
              </a:r>
              <a:endParaRPr sz="1600">
                <a:solidFill>
                  <a:srgbClr val="366092"/>
                </a:solidFill>
                <a:latin typeface="Calibri"/>
                <a:ea typeface="Calibri"/>
                <a:cs typeface="Calibri"/>
                <a:sym typeface="Calibri"/>
              </a:endParaRPr>
            </a:p>
          </p:txBody>
        </p:sp>
      </p:grpSp>
      <p:sp>
        <p:nvSpPr>
          <p:cNvPr id="270" name="Google Shape;270;p25"/>
          <p:cNvSpPr txBox="1"/>
          <p:nvPr/>
        </p:nvSpPr>
        <p:spPr>
          <a:xfrm>
            <a:off x="857976" y="3327698"/>
            <a:ext cx="3479962" cy="1231106"/>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Ejemplo:</a:t>
            </a:r>
            <a:endParaRPr/>
          </a:p>
          <a:p>
            <a:pPr indent="0" lvl="0" marL="11725" marR="0" rtl="0" algn="just">
              <a:spcBef>
                <a:spcPts val="0"/>
              </a:spcBef>
              <a:spcAft>
                <a:spcPts val="0"/>
              </a:spcAft>
              <a:buNone/>
            </a:pPr>
            <a:r>
              <a:rPr lang="es-PE" sz="1600">
                <a:solidFill>
                  <a:srgbClr val="262626"/>
                </a:solidFill>
                <a:latin typeface="Calibri"/>
                <a:ea typeface="Calibri"/>
                <a:cs typeface="Calibri"/>
                <a:sym typeface="Calibri"/>
              </a:rPr>
              <a:t>Revisar los índices de la tabla </a:t>
            </a:r>
            <a:r>
              <a:rPr b="1" lang="es-PE" sz="1600">
                <a:solidFill>
                  <a:srgbClr val="366092"/>
                </a:solidFill>
                <a:latin typeface="Calibri"/>
                <a:ea typeface="Calibri"/>
                <a:cs typeface="Calibri"/>
                <a:sym typeface="Calibri"/>
              </a:rPr>
              <a:t>Employees</a:t>
            </a:r>
            <a:r>
              <a:rPr b="1" lang="es-PE" sz="1600">
                <a:solidFill>
                  <a:srgbClr val="262626"/>
                </a:solidFill>
                <a:latin typeface="Calibri"/>
                <a:ea typeface="Calibri"/>
                <a:cs typeface="Calibri"/>
                <a:sym typeface="Calibri"/>
              </a:rPr>
              <a:t>:</a:t>
            </a:r>
            <a:endParaRPr/>
          </a:p>
          <a:p>
            <a:pPr indent="0" lvl="0" marL="11725" marR="0" rtl="0" algn="just">
              <a:spcBef>
                <a:spcPts val="0"/>
              </a:spcBef>
              <a:spcAft>
                <a:spcPts val="0"/>
              </a:spcAft>
              <a:buNone/>
            </a:pPr>
            <a:r>
              <a:t/>
            </a:r>
            <a:endParaRPr b="1" sz="1600">
              <a:solidFill>
                <a:srgbClr val="262626"/>
              </a:solidFill>
              <a:latin typeface="Calibri"/>
              <a:ea typeface="Calibri"/>
              <a:cs typeface="Calibri"/>
              <a:sym typeface="Calibri"/>
            </a:endParaRPr>
          </a:p>
          <a:p>
            <a:pPr indent="0" lvl="0" marL="11725" marR="0" rtl="0" algn="just">
              <a:spcBef>
                <a:spcPts val="0"/>
              </a:spcBef>
              <a:spcAft>
                <a:spcPts val="0"/>
              </a:spcAft>
              <a:buNone/>
            </a:pPr>
            <a:r>
              <a:rPr b="1" lang="es-PE" sz="1600">
                <a:solidFill>
                  <a:srgbClr val="7030A0"/>
                </a:solidFill>
                <a:latin typeface="Calibri"/>
                <a:ea typeface="Calibri"/>
                <a:cs typeface="Calibri"/>
                <a:sym typeface="Calibri"/>
              </a:rPr>
              <a:t>SP_HELPINDEX </a:t>
            </a:r>
            <a:r>
              <a:rPr lang="es-PE" sz="1600">
                <a:solidFill>
                  <a:srgbClr val="262626"/>
                </a:solidFill>
                <a:latin typeface="Calibri"/>
                <a:ea typeface="Calibri"/>
                <a:cs typeface="Calibri"/>
                <a:sym typeface="Calibri"/>
              </a:rPr>
              <a:t>Employees</a:t>
            </a:r>
            <a:r>
              <a:rPr b="1" lang="es-PE" sz="1600">
                <a:solidFill>
                  <a:srgbClr val="262626"/>
                </a:solidFill>
                <a:latin typeface="Calibri"/>
                <a:ea typeface="Calibri"/>
                <a:cs typeface="Calibri"/>
                <a:sym typeface="Calibri"/>
              </a:rPr>
              <a:t>;</a:t>
            </a:r>
            <a:endParaRPr/>
          </a:p>
          <a:p>
            <a:pPr indent="0" lvl="0" marL="11725" marR="0" rtl="0" algn="just">
              <a:spcBef>
                <a:spcPts val="0"/>
              </a:spcBef>
              <a:spcAft>
                <a:spcPts val="0"/>
              </a:spcAft>
              <a:buNone/>
            </a:pPr>
            <a:r>
              <a:t/>
            </a:r>
            <a:endParaRPr b="1" sz="1600">
              <a:solidFill>
                <a:srgbClr val="262626"/>
              </a:solidFill>
              <a:latin typeface="Calibri"/>
              <a:ea typeface="Calibri"/>
              <a:cs typeface="Calibri"/>
              <a:sym typeface="Calibri"/>
            </a:endParaRPr>
          </a:p>
        </p:txBody>
      </p:sp>
      <p:pic>
        <p:nvPicPr>
          <p:cNvPr id="271" name="Google Shape;271;p25"/>
          <p:cNvPicPr preferRelativeResize="0"/>
          <p:nvPr/>
        </p:nvPicPr>
        <p:blipFill rotWithShape="1">
          <a:blip r:embed="rId3">
            <a:alphaModFix/>
          </a:blip>
          <a:srcRect b="0" l="0" r="0" t="0"/>
          <a:stretch/>
        </p:blipFill>
        <p:spPr>
          <a:xfrm>
            <a:off x="4515962" y="3384158"/>
            <a:ext cx="4301690" cy="1207014"/>
          </a:xfrm>
          <a:prstGeom prst="rect">
            <a:avLst/>
          </a:prstGeom>
          <a:noFill/>
          <a:ln cap="flat" cmpd="sng" w="9525">
            <a:solidFill>
              <a:schemeClr val="dk1"/>
            </a:solidFill>
            <a:prstDash val="solid"/>
            <a:round/>
            <a:headEnd len="sm" w="sm" type="none"/>
            <a:tailEnd len="sm" w="sm" type="none"/>
          </a:ln>
        </p:spPr>
      </p:pic>
      <p:sp>
        <p:nvSpPr>
          <p:cNvPr id="272" name="Google Shape;272;p25"/>
          <p:cNvSpPr/>
          <p:nvPr/>
        </p:nvSpPr>
        <p:spPr>
          <a:xfrm>
            <a:off x="3969364" y="3943251"/>
            <a:ext cx="368574" cy="266402"/>
          </a:xfrm>
          <a:prstGeom prst="rightArrow">
            <a:avLst>
              <a:gd fmla="val 50000" name="adj1"/>
              <a:gd fmla="val 50000" name="adj2"/>
            </a:avLst>
          </a:prstGeom>
          <a:gradFill>
            <a:gsLst>
              <a:gs pos="0">
                <a:srgbClr val="7F5AAB"/>
              </a:gs>
              <a:gs pos="100000">
                <a:srgbClr val="C7AEED"/>
              </a:gs>
            </a:gsLst>
            <a:lin ang="16200000" scaled="0"/>
          </a:gradFill>
          <a:ln cap="flat" cmpd="sng" w="9525">
            <a:solidFill>
              <a:srgbClr val="7C5F9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3" name="Google Shape;273;p25"/>
          <p:cNvSpPr txBox="1"/>
          <p:nvPr/>
        </p:nvSpPr>
        <p:spPr>
          <a:xfrm>
            <a:off x="648943" y="1634962"/>
            <a:ext cx="3923057" cy="338554"/>
          </a:xfrm>
          <a:prstGeom prst="rect">
            <a:avLst/>
          </a:prstGeom>
          <a:noFill/>
          <a:ln>
            <a:noFill/>
          </a:ln>
        </p:spPr>
        <p:txBody>
          <a:bodyPr anchorCtr="0" anchor="t" bIns="45700" lIns="91425" spcFirstLastPara="1" rIns="91425" wrap="square" tIns="4570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CONCEPTOS Y CONSIDERACIONES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CREACIÓN DE ÍNDICES FÍSICOS Y LÓGICOS</a:t>
            </a:r>
            <a:endParaRPr/>
          </a:p>
        </p:txBody>
      </p:sp>
      <p:grpSp>
        <p:nvGrpSpPr>
          <p:cNvPr id="280" name="Google Shape;280;p26"/>
          <p:cNvGrpSpPr/>
          <p:nvPr/>
        </p:nvGrpSpPr>
        <p:grpSpPr>
          <a:xfrm>
            <a:off x="1488529" y="1803536"/>
            <a:ext cx="6333748" cy="2413504"/>
            <a:chOff x="1147707" y="1604031"/>
            <a:chExt cx="6333748" cy="2413504"/>
          </a:xfrm>
        </p:grpSpPr>
        <p:sp>
          <p:nvSpPr>
            <p:cNvPr id="281" name="Google Shape;281;p26"/>
            <p:cNvSpPr txBox="1"/>
            <p:nvPr/>
          </p:nvSpPr>
          <p:spPr>
            <a:xfrm>
              <a:off x="1239148" y="1918726"/>
              <a:ext cx="5510787" cy="984885"/>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Se admiten diferentes tipos de índices, tanto físicos y lógicos para mejorar el rendimiento de las consultas y las operaciones de búsqueda en las tablas según convenga en la aplicación de los mismos</a:t>
              </a:r>
              <a:r>
                <a:rPr b="1" lang="es-PE" sz="1600">
                  <a:solidFill>
                    <a:srgbClr val="262626"/>
                  </a:solidFill>
                  <a:latin typeface="Calibri"/>
                  <a:ea typeface="Calibri"/>
                  <a:cs typeface="Calibri"/>
                  <a:sym typeface="Calibri"/>
                </a:rPr>
                <a:t>:</a:t>
              </a:r>
              <a:endParaRPr/>
            </a:p>
          </p:txBody>
        </p:sp>
        <p:sp>
          <p:nvSpPr>
            <p:cNvPr id="282" name="Google Shape;282;p26"/>
            <p:cNvSpPr txBox="1"/>
            <p:nvPr/>
          </p:nvSpPr>
          <p:spPr>
            <a:xfrm>
              <a:off x="1147707" y="3186538"/>
              <a:ext cx="3258039" cy="83099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366092"/>
                </a:buClr>
                <a:buSzPts val="1600"/>
                <a:buFont typeface="Calibri"/>
                <a:buAutoNum type="arabicPeriod"/>
              </a:pPr>
              <a:r>
                <a:rPr b="1" lang="es-PE" sz="1600">
                  <a:solidFill>
                    <a:srgbClr val="366092"/>
                  </a:solidFill>
                  <a:latin typeface="Calibri"/>
                  <a:ea typeface="Calibri"/>
                  <a:cs typeface="Calibri"/>
                  <a:sym typeface="Calibri"/>
                </a:rPr>
                <a:t>ÍNDICES FÍSICOS</a:t>
              </a:r>
              <a:endParaRPr/>
            </a:p>
            <a:p>
              <a:pPr indent="-266700" lvl="1" marL="622300" marR="0" rtl="0" algn="l">
                <a:spcBef>
                  <a:spcPts val="0"/>
                </a:spcBef>
                <a:spcAft>
                  <a:spcPts val="0"/>
                </a:spcAft>
                <a:buClr>
                  <a:srgbClr val="7030A0"/>
                </a:buClr>
                <a:buSzPts val="1600"/>
                <a:buFont typeface="Calibri"/>
                <a:buAutoNum type="alphaLcPeriod"/>
              </a:pPr>
              <a:r>
                <a:rPr b="1" i="0" lang="es-PE" sz="1600" u="none" cap="none" strike="noStrike">
                  <a:solidFill>
                    <a:srgbClr val="7030A0"/>
                  </a:solidFill>
                  <a:latin typeface="Calibri"/>
                  <a:ea typeface="Calibri"/>
                  <a:cs typeface="Calibri"/>
                  <a:sym typeface="Calibri"/>
                </a:rPr>
                <a:t>Índice de clúster</a:t>
              </a:r>
              <a:endParaRPr/>
            </a:p>
            <a:p>
              <a:pPr indent="-266700" lvl="1" marL="622300" marR="0" rtl="0" algn="l">
                <a:spcBef>
                  <a:spcPts val="0"/>
                </a:spcBef>
                <a:spcAft>
                  <a:spcPts val="0"/>
                </a:spcAft>
                <a:buClr>
                  <a:srgbClr val="7030A0"/>
                </a:buClr>
                <a:buSzPts val="1600"/>
                <a:buFont typeface="Calibri"/>
                <a:buAutoNum type="alphaLcPeriod"/>
              </a:pPr>
              <a:r>
                <a:rPr b="1" i="0" lang="es-PE" sz="1600" u="none" cap="none" strike="noStrike">
                  <a:solidFill>
                    <a:srgbClr val="7030A0"/>
                  </a:solidFill>
                  <a:latin typeface="Calibri"/>
                  <a:ea typeface="Calibri"/>
                  <a:cs typeface="Calibri"/>
                  <a:sym typeface="Calibri"/>
                </a:rPr>
                <a:t>Índice no agrupado</a:t>
              </a:r>
              <a:endParaRPr b="0" i="0" sz="1600" u="none" cap="none" strike="noStrike">
                <a:solidFill>
                  <a:schemeClr val="dk1"/>
                </a:solidFill>
                <a:latin typeface="Calibri"/>
                <a:ea typeface="Calibri"/>
                <a:cs typeface="Calibri"/>
                <a:sym typeface="Calibri"/>
              </a:endParaRPr>
            </a:p>
          </p:txBody>
        </p:sp>
        <p:sp>
          <p:nvSpPr>
            <p:cNvPr id="283" name="Google Shape;283;p26"/>
            <p:cNvSpPr txBox="1"/>
            <p:nvPr/>
          </p:nvSpPr>
          <p:spPr>
            <a:xfrm>
              <a:off x="1147707" y="1604031"/>
              <a:ext cx="2330288" cy="338554"/>
            </a:xfrm>
            <a:prstGeom prst="rect">
              <a:avLst/>
            </a:prstGeom>
            <a:noFill/>
            <a:ln>
              <a:noFill/>
            </a:ln>
          </p:spPr>
          <p:txBody>
            <a:bodyPr anchorCtr="0" anchor="t" bIns="45700" lIns="91425" spcFirstLastPara="1" rIns="91425" wrap="square" tIns="4570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TIPOS DE ÍNDICES</a:t>
              </a:r>
              <a:endParaRPr/>
            </a:p>
          </p:txBody>
        </p:sp>
        <p:sp>
          <p:nvSpPr>
            <p:cNvPr id="284" name="Google Shape;284;p26"/>
            <p:cNvSpPr txBox="1"/>
            <p:nvPr/>
          </p:nvSpPr>
          <p:spPr>
            <a:xfrm>
              <a:off x="4405746" y="3186538"/>
              <a:ext cx="3075709" cy="83099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366092"/>
                </a:buClr>
                <a:buSzPts val="1600"/>
                <a:buFont typeface="Calibri"/>
                <a:buAutoNum type="arabicPeriod" startAt="2"/>
              </a:pPr>
              <a:r>
                <a:rPr b="1" lang="es-PE" sz="1600">
                  <a:solidFill>
                    <a:srgbClr val="366092"/>
                  </a:solidFill>
                  <a:latin typeface="Calibri"/>
                  <a:ea typeface="Calibri"/>
                  <a:cs typeface="Calibri"/>
                  <a:sym typeface="Calibri"/>
                </a:rPr>
                <a:t>ÍNDICES LÓGICOS</a:t>
              </a:r>
              <a:endParaRPr/>
            </a:p>
            <a:p>
              <a:pPr indent="-342900" lvl="1" marL="698500" marR="0" rtl="0" algn="l">
                <a:spcBef>
                  <a:spcPts val="0"/>
                </a:spcBef>
                <a:spcAft>
                  <a:spcPts val="0"/>
                </a:spcAft>
                <a:buClr>
                  <a:srgbClr val="7030A0"/>
                </a:buClr>
                <a:buSzPts val="1600"/>
                <a:buFont typeface="Calibri"/>
                <a:buAutoNum type="alphaLcPeriod"/>
              </a:pPr>
              <a:r>
                <a:rPr b="1" i="0" lang="es-PE" sz="1600" u="none" cap="none" strike="noStrike">
                  <a:solidFill>
                    <a:srgbClr val="7030A0"/>
                  </a:solidFill>
                  <a:latin typeface="Calibri"/>
                  <a:ea typeface="Calibri"/>
                  <a:cs typeface="Calibri"/>
                  <a:sym typeface="Calibri"/>
                </a:rPr>
                <a:t>Índice único</a:t>
              </a:r>
              <a:endParaRPr/>
            </a:p>
            <a:p>
              <a:pPr indent="-342900" lvl="1" marL="698500" marR="0" rtl="0" algn="l">
                <a:spcBef>
                  <a:spcPts val="0"/>
                </a:spcBef>
                <a:spcAft>
                  <a:spcPts val="0"/>
                </a:spcAft>
                <a:buClr>
                  <a:srgbClr val="7030A0"/>
                </a:buClr>
                <a:buSzPts val="1600"/>
                <a:buFont typeface="Calibri"/>
                <a:buAutoNum type="alphaLcPeriod"/>
              </a:pPr>
              <a:r>
                <a:rPr b="1" i="0" lang="es-PE" sz="1600" u="none" cap="none" strike="noStrike">
                  <a:solidFill>
                    <a:srgbClr val="7030A0"/>
                  </a:solidFill>
                  <a:latin typeface="Calibri"/>
                  <a:ea typeface="Calibri"/>
                  <a:cs typeface="Calibri"/>
                  <a:sym typeface="Calibri"/>
                </a:rPr>
                <a:t>Índice de texto completo</a:t>
              </a:r>
              <a:endParaRPr b="0" i="0" sz="1600" u="none" cap="none" strike="noStrike">
                <a:solidFill>
                  <a:schemeClr val="dk1"/>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CREACIÓN DE ÍNDICES FÍSICOS Y LÓGICOS</a:t>
            </a:r>
            <a:endParaRPr/>
          </a:p>
        </p:txBody>
      </p:sp>
      <p:grpSp>
        <p:nvGrpSpPr>
          <p:cNvPr id="291" name="Google Shape;291;p27"/>
          <p:cNvGrpSpPr/>
          <p:nvPr/>
        </p:nvGrpSpPr>
        <p:grpSpPr>
          <a:xfrm>
            <a:off x="1414129" y="1750573"/>
            <a:ext cx="6315742" cy="2702167"/>
            <a:chOff x="1031328" y="1592631"/>
            <a:chExt cx="6315742" cy="2702167"/>
          </a:xfrm>
        </p:grpSpPr>
        <p:sp>
          <p:nvSpPr>
            <p:cNvPr id="292" name="Google Shape;292;p27"/>
            <p:cNvSpPr txBox="1"/>
            <p:nvPr/>
          </p:nvSpPr>
          <p:spPr>
            <a:xfrm>
              <a:off x="1031328" y="1592631"/>
              <a:ext cx="6315742" cy="107721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366092"/>
                </a:buClr>
                <a:buSzPts val="1600"/>
                <a:buFont typeface="Calibri"/>
                <a:buAutoNum type="arabicPeriod"/>
              </a:pPr>
              <a:r>
                <a:rPr b="1" lang="es-PE" sz="1600">
                  <a:solidFill>
                    <a:srgbClr val="366092"/>
                  </a:solidFill>
                  <a:latin typeface="Calibri"/>
                  <a:ea typeface="Calibri"/>
                  <a:cs typeface="Calibri"/>
                  <a:sym typeface="Calibri"/>
                </a:rPr>
                <a:t>ÍNDICES FÍSICOS</a:t>
              </a:r>
              <a:endParaRPr/>
            </a:p>
            <a:p>
              <a:pPr indent="-266700" lvl="1" marL="622300" marR="0" rtl="0" algn="l">
                <a:spcBef>
                  <a:spcPts val="0"/>
                </a:spcBef>
                <a:spcAft>
                  <a:spcPts val="0"/>
                </a:spcAft>
                <a:buClr>
                  <a:srgbClr val="7030A0"/>
                </a:buClr>
                <a:buSzPts val="1600"/>
                <a:buFont typeface="Calibri"/>
                <a:buAutoNum type="alphaLcPeriod"/>
              </a:pPr>
              <a:r>
                <a:rPr b="1" i="0" lang="es-PE" sz="1600" u="none" cap="none" strike="noStrike">
                  <a:solidFill>
                    <a:srgbClr val="7030A0"/>
                  </a:solidFill>
                  <a:latin typeface="Calibri"/>
                  <a:ea typeface="Calibri"/>
                  <a:cs typeface="Calibri"/>
                  <a:sym typeface="Calibri"/>
                </a:rPr>
                <a:t>Índice de clúster</a:t>
              </a:r>
              <a:r>
                <a:rPr b="0" i="0" lang="es-PE" sz="1600" u="none" cap="none" strike="noStrike">
                  <a:solidFill>
                    <a:schemeClr val="dk1"/>
                  </a:solidFill>
                  <a:latin typeface="Calibri"/>
                  <a:ea typeface="Calibri"/>
                  <a:cs typeface="Calibri"/>
                  <a:sym typeface="Calibri"/>
                </a:rPr>
                <a:t>: define el orden físico de los datos en una tabla. Sólo se puede tener un índice de clúster por tabla que determina cómo se almacenan y recuperan los registros. Su sintaxis es:</a:t>
              </a:r>
              <a:endParaRPr/>
            </a:p>
          </p:txBody>
        </p:sp>
        <p:grpSp>
          <p:nvGrpSpPr>
            <p:cNvPr id="293" name="Google Shape;293;p27"/>
            <p:cNvGrpSpPr/>
            <p:nvPr/>
          </p:nvGrpSpPr>
          <p:grpSpPr>
            <a:xfrm>
              <a:off x="1464417" y="2880616"/>
              <a:ext cx="5616645" cy="1414182"/>
              <a:chOff x="1122770" y="2488168"/>
              <a:chExt cx="6898460" cy="1414182"/>
            </a:xfrm>
          </p:grpSpPr>
          <p:sp>
            <p:nvSpPr>
              <p:cNvPr id="294" name="Google Shape;294;p27"/>
              <p:cNvSpPr txBox="1"/>
              <p:nvPr/>
            </p:nvSpPr>
            <p:spPr>
              <a:xfrm>
                <a:off x="1122770" y="2825132"/>
                <a:ext cx="6898460" cy="1077218"/>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6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600">
                    <a:solidFill>
                      <a:srgbClr val="7030A0"/>
                    </a:solidFill>
                    <a:latin typeface="Courier New"/>
                    <a:ea typeface="Courier New"/>
                    <a:cs typeface="Courier New"/>
                    <a:sym typeface="Courier New"/>
                  </a:rPr>
                  <a:t>CREATE CLUSTERED INDEX </a:t>
                </a:r>
                <a:r>
                  <a:rPr lang="es-PE" sz="1600">
                    <a:solidFill>
                      <a:schemeClr val="dk1"/>
                    </a:solidFill>
                    <a:latin typeface="Courier New"/>
                    <a:ea typeface="Courier New"/>
                    <a:cs typeface="Courier New"/>
                    <a:sym typeface="Courier New"/>
                  </a:rPr>
                  <a:t>nombre_indice </a:t>
                </a:r>
                <a:endParaRPr/>
              </a:p>
              <a:p>
                <a:pPr indent="0" lvl="0" marL="0" marR="0" rtl="0" algn="l">
                  <a:spcBef>
                    <a:spcPts val="0"/>
                  </a:spcBef>
                  <a:spcAft>
                    <a:spcPts val="0"/>
                  </a:spcAft>
                  <a:buNone/>
                </a:pPr>
                <a:r>
                  <a:rPr lang="es-PE" sz="1600">
                    <a:solidFill>
                      <a:schemeClr val="dk1"/>
                    </a:solidFill>
                    <a:latin typeface="Courier New"/>
                    <a:ea typeface="Courier New"/>
                    <a:cs typeface="Courier New"/>
                    <a:sym typeface="Courier New"/>
                  </a:rPr>
                  <a:t>  </a:t>
                </a:r>
                <a:r>
                  <a:rPr b="1" lang="es-PE" sz="1600">
                    <a:solidFill>
                      <a:srgbClr val="7030A0"/>
                    </a:solidFill>
                    <a:latin typeface="Courier New"/>
                    <a:ea typeface="Courier New"/>
                    <a:cs typeface="Courier New"/>
                    <a:sym typeface="Courier New"/>
                  </a:rPr>
                  <a:t>ON</a:t>
                </a:r>
                <a:r>
                  <a:rPr lang="es-PE" sz="1600">
                    <a:solidFill>
                      <a:schemeClr val="dk1"/>
                    </a:solidFill>
                    <a:latin typeface="Courier New"/>
                    <a:ea typeface="Courier New"/>
                    <a:cs typeface="Courier New"/>
                    <a:sym typeface="Courier New"/>
                  </a:rPr>
                  <a:t> nombre_tabla (columna1, columna2, ...);</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p:txBody>
          </p:sp>
          <p:sp>
            <p:nvSpPr>
              <p:cNvPr id="295" name="Google Shape;295;p27"/>
              <p:cNvSpPr txBox="1"/>
              <p:nvPr/>
            </p:nvSpPr>
            <p:spPr>
              <a:xfrm>
                <a:off x="1122770" y="2488168"/>
                <a:ext cx="6898460" cy="338554"/>
              </a:xfrm>
              <a:prstGeom prst="rect">
                <a:avLst/>
              </a:prstGeom>
              <a:solidFill>
                <a:srgbClr val="DAE5F1"/>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1600">
                    <a:solidFill>
                      <a:srgbClr val="366092"/>
                    </a:solidFill>
                    <a:latin typeface="Calibri"/>
                    <a:ea typeface="Calibri"/>
                    <a:cs typeface="Calibri"/>
                    <a:sym typeface="Calibri"/>
                  </a:rPr>
                  <a:t>Sintaxis</a:t>
                </a:r>
                <a:endParaRPr sz="1600">
                  <a:solidFill>
                    <a:srgbClr val="366092"/>
                  </a:solidFill>
                  <a:latin typeface="Calibri"/>
                  <a:ea typeface="Calibri"/>
                  <a:cs typeface="Calibri"/>
                  <a:sym typeface="Calibri"/>
                </a:endParaRPr>
              </a:p>
            </p:txBody>
          </p:sp>
        </p:grpSp>
      </p:gr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CREACIÓN DE ÍNDICES FÍSICOS Y LÓGICOS</a:t>
            </a:r>
            <a:endParaRPr/>
          </a:p>
        </p:txBody>
      </p:sp>
      <p:grpSp>
        <p:nvGrpSpPr>
          <p:cNvPr id="302" name="Google Shape;302;p28"/>
          <p:cNvGrpSpPr/>
          <p:nvPr/>
        </p:nvGrpSpPr>
        <p:grpSpPr>
          <a:xfrm>
            <a:off x="1521779" y="1708310"/>
            <a:ext cx="5977677" cy="2478126"/>
            <a:chOff x="640630" y="1054022"/>
            <a:chExt cx="5977677" cy="2478126"/>
          </a:xfrm>
        </p:grpSpPr>
        <p:sp>
          <p:nvSpPr>
            <p:cNvPr id="303" name="Google Shape;303;p28"/>
            <p:cNvSpPr txBox="1"/>
            <p:nvPr/>
          </p:nvSpPr>
          <p:spPr>
            <a:xfrm>
              <a:off x="640630" y="1054022"/>
              <a:ext cx="3806679" cy="58477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366092"/>
                </a:buClr>
                <a:buSzPts val="1600"/>
                <a:buFont typeface="Calibri"/>
                <a:buAutoNum type="arabicPeriod"/>
              </a:pPr>
              <a:r>
                <a:rPr b="1" lang="es-PE" sz="1600">
                  <a:solidFill>
                    <a:srgbClr val="366092"/>
                  </a:solidFill>
                  <a:latin typeface="Calibri"/>
                  <a:ea typeface="Calibri"/>
                  <a:cs typeface="Calibri"/>
                  <a:sym typeface="Calibri"/>
                </a:rPr>
                <a:t>ÍNDICES FÍSICOS</a:t>
              </a:r>
              <a:endParaRPr/>
            </a:p>
            <a:p>
              <a:pPr indent="-266700" lvl="1" marL="622300" marR="0" rtl="0" algn="l">
                <a:spcBef>
                  <a:spcPts val="0"/>
                </a:spcBef>
                <a:spcAft>
                  <a:spcPts val="0"/>
                </a:spcAft>
                <a:buClr>
                  <a:srgbClr val="7030A0"/>
                </a:buClr>
                <a:buSzPts val="1600"/>
                <a:buFont typeface="Calibri"/>
                <a:buAutoNum type="alphaLcPeriod"/>
              </a:pPr>
              <a:r>
                <a:rPr b="1" i="0" lang="es-PE" sz="1600" u="none" cap="none" strike="noStrike">
                  <a:solidFill>
                    <a:srgbClr val="7030A0"/>
                  </a:solidFill>
                  <a:latin typeface="Calibri"/>
                  <a:ea typeface="Calibri"/>
                  <a:cs typeface="Calibri"/>
                  <a:sym typeface="Calibri"/>
                </a:rPr>
                <a:t>Índice de clúster</a:t>
              </a:r>
              <a:endParaRPr b="0" i="0" sz="1600" u="none" cap="none" strike="noStrike">
                <a:solidFill>
                  <a:schemeClr val="dk1"/>
                </a:solidFill>
                <a:latin typeface="Calibri"/>
                <a:ea typeface="Calibri"/>
                <a:cs typeface="Calibri"/>
                <a:sym typeface="Calibri"/>
              </a:endParaRPr>
            </a:p>
          </p:txBody>
        </p:sp>
        <p:grpSp>
          <p:nvGrpSpPr>
            <p:cNvPr id="304" name="Google Shape;304;p28"/>
            <p:cNvGrpSpPr/>
            <p:nvPr/>
          </p:nvGrpSpPr>
          <p:grpSpPr>
            <a:xfrm>
              <a:off x="1065407" y="1528752"/>
              <a:ext cx="5552900" cy="2003396"/>
              <a:chOff x="1065407" y="1528752"/>
              <a:chExt cx="5552900" cy="2003396"/>
            </a:xfrm>
          </p:grpSpPr>
          <p:sp>
            <p:nvSpPr>
              <p:cNvPr id="305" name="Google Shape;305;p28"/>
              <p:cNvSpPr txBox="1"/>
              <p:nvPr/>
            </p:nvSpPr>
            <p:spPr>
              <a:xfrm>
                <a:off x="1206724" y="1528752"/>
                <a:ext cx="996150" cy="338554"/>
              </a:xfrm>
              <a:prstGeom prst="rect">
                <a:avLst/>
              </a:prstGeom>
              <a:noFill/>
              <a:ln>
                <a:noFill/>
              </a:ln>
            </p:spPr>
            <p:txBody>
              <a:bodyPr anchorCtr="0" anchor="t" bIns="45700" lIns="91425" spcFirstLastPara="1" rIns="91425" wrap="square" tIns="45700">
                <a:spAutoFit/>
              </a:bodyPr>
              <a:lstStyle/>
              <a:p>
                <a:pPr indent="0" lvl="1" marL="0" marR="0" rtl="0" algn="just">
                  <a:spcBef>
                    <a:spcPts val="0"/>
                  </a:spcBef>
                  <a:spcAft>
                    <a:spcPts val="0"/>
                  </a:spcAft>
                  <a:buNone/>
                </a:pPr>
                <a:r>
                  <a:rPr b="0" i="0" lang="es-PE" sz="1600" u="none" cap="none" strike="noStrike">
                    <a:solidFill>
                      <a:schemeClr val="dk1"/>
                    </a:solidFill>
                    <a:latin typeface="Calibri"/>
                    <a:ea typeface="Calibri"/>
                    <a:cs typeface="Calibri"/>
                    <a:sym typeface="Calibri"/>
                  </a:rPr>
                  <a:t>Ejemplo:</a:t>
                </a:r>
                <a:endParaRPr/>
              </a:p>
            </p:txBody>
          </p:sp>
          <p:sp>
            <p:nvSpPr>
              <p:cNvPr id="306" name="Google Shape;306;p28"/>
              <p:cNvSpPr txBox="1"/>
              <p:nvPr/>
            </p:nvSpPr>
            <p:spPr>
              <a:xfrm>
                <a:off x="1065407" y="1930286"/>
                <a:ext cx="5031609" cy="954107"/>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CREATE CLUSTERED INDEX </a:t>
                </a:r>
                <a:r>
                  <a:rPr lang="es-PE" sz="1400">
                    <a:solidFill>
                      <a:schemeClr val="dk1"/>
                    </a:solidFill>
                    <a:latin typeface="Courier New"/>
                    <a:ea typeface="Courier New"/>
                    <a:cs typeface="Courier New"/>
                    <a:sym typeface="Courier New"/>
                  </a:rPr>
                  <a:t>IDX_Clustered_Orders</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ON </a:t>
                </a:r>
                <a:r>
                  <a:rPr lang="es-PE" sz="1400">
                    <a:solidFill>
                      <a:schemeClr val="dk1"/>
                    </a:solidFill>
                    <a:latin typeface="Courier New"/>
                    <a:ea typeface="Courier New"/>
                    <a:cs typeface="Courier New"/>
                    <a:sym typeface="Courier New"/>
                  </a:rPr>
                  <a:t>Orders (OrderID, CustomerID, OrderDate);</a:t>
                </a:r>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p:txBody>
          </p:sp>
          <p:sp>
            <p:nvSpPr>
              <p:cNvPr id="307" name="Google Shape;307;p28"/>
              <p:cNvSpPr txBox="1"/>
              <p:nvPr/>
            </p:nvSpPr>
            <p:spPr>
              <a:xfrm>
                <a:off x="1065407" y="2947373"/>
                <a:ext cx="55529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1F85A6"/>
                    </a:solidFill>
                    <a:latin typeface="Calibri"/>
                    <a:ea typeface="Calibri"/>
                    <a:cs typeface="Calibri"/>
                    <a:sym typeface="Calibri"/>
                  </a:rPr>
                  <a:t>Caso: </a:t>
                </a:r>
                <a:r>
                  <a:rPr lang="es-PE" sz="1600">
                    <a:solidFill>
                      <a:srgbClr val="1F85A6"/>
                    </a:solidFill>
                    <a:latin typeface="Calibri"/>
                    <a:ea typeface="Calibri"/>
                    <a:cs typeface="Calibri"/>
                    <a:sym typeface="Calibri"/>
                  </a:rPr>
                  <a:t>crear un índice que ordene la tabla Orders de forma física, considerando los campos OrderID, CustomerID y OrderDate.  </a:t>
                </a:r>
                <a:endParaRPr/>
              </a:p>
            </p:txBody>
          </p:sp>
        </p:grpSp>
      </p:gr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CREACIÓN DE ÍNDICES FÍSICOS Y LÓGICOS</a:t>
            </a:r>
            <a:endParaRPr/>
          </a:p>
        </p:txBody>
      </p:sp>
      <p:sp>
        <p:nvSpPr>
          <p:cNvPr id="314" name="Google Shape;314;p29"/>
          <p:cNvSpPr txBox="1"/>
          <p:nvPr/>
        </p:nvSpPr>
        <p:spPr>
          <a:xfrm>
            <a:off x="1384509" y="1584653"/>
            <a:ext cx="6095565" cy="156966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366092"/>
              </a:buClr>
              <a:buSzPts val="1600"/>
              <a:buFont typeface="Calibri"/>
              <a:buAutoNum type="arabicPeriod"/>
            </a:pPr>
            <a:r>
              <a:rPr b="1" lang="es-PE" sz="1600">
                <a:solidFill>
                  <a:srgbClr val="366092"/>
                </a:solidFill>
                <a:latin typeface="Calibri"/>
                <a:ea typeface="Calibri"/>
                <a:cs typeface="Calibri"/>
                <a:sym typeface="Calibri"/>
              </a:rPr>
              <a:t>ÍNDICES FÍSICOS</a:t>
            </a:r>
            <a:endParaRPr sz="1600">
              <a:solidFill>
                <a:schemeClr val="dk1"/>
              </a:solidFill>
              <a:latin typeface="Calibri"/>
              <a:ea typeface="Calibri"/>
              <a:cs typeface="Calibri"/>
              <a:sym typeface="Calibri"/>
            </a:endParaRPr>
          </a:p>
          <a:p>
            <a:pPr indent="-342900" lvl="1" marL="698500" marR="0" rtl="0" algn="l">
              <a:spcBef>
                <a:spcPts val="0"/>
              </a:spcBef>
              <a:spcAft>
                <a:spcPts val="0"/>
              </a:spcAft>
              <a:buClr>
                <a:srgbClr val="7030A0"/>
              </a:buClr>
              <a:buSzPts val="1600"/>
              <a:buFont typeface="Calibri"/>
              <a:buAutoNum type="alphaLcPeriod" startAt="2"/>
            </a:pPr>
            <a:r>
              <a:rPr b="1" i="0" lang="es-PE" sz="1600" u="none" cap="none" strike="noStrike">
                <a:solidFill>
                  <a:srgbClr val="7030A0"/>
                </a:solidFill>
                <a:latin typeface="Calibri"/>
                <a:ea typeface="Calibri"/>
                <a:cs typeface="Calibri"/>
                <a:sym typeface="Calibri"/>
              </a:rPr>
              <a:t>Índice no agrupado: </a:t>
            </a:r>
            <a:r>
              <a:rPr b="0" i="0" lang="es-PE" sz="1600" u="none" cap="none" strike="noStrike">
                <a:solidFill>
                  <a:schemeClr val="dk1"/>
                </a:solidFill>
                <a:latin typeface="Calibri"/>
                <a:ea typeface="Calibri"/>
                <a:cs typeface="Calibri"/>
                <a:sym typeface="Calibri"/>
              </a:rPr>
              <a:t>un índice no agrupado o no clúster, no afecta al orden físico de los datos en la tabla, pero proporciona una estructura de búsqueda rápida para las consultas. Se puede tener varios índices no agrupados en una tabla. Su sintaxis es:</a:t>
            </a:r>
            <a:endParaRPr/>
          </a:p>
        </p:txBody>
      </p:sp>
      <p:grpSp>
        <p:nvGrpSpPr>
          <p:cNvPr id="315" name="Google Shape;315;p29"/>
          <p:cNvGrpSpPr/>
          <p:nvPr/>
        </p:nvGrpSpPr>
        <p:grpSpPr>
          <a:xfrm>
            <a:off x="1763677" y="3154313"/>
            <a:ext cx="5616645" cy="1414182"/>
            <a:chOff x="1122770" y="2488168"/>
            <a:chExt cx="6898460" cy="1414182"/>
          </a:xfrm>
        </p:grpSpPr>
        <p:sp>
          <p:nvSpPr>
            <p:cNvPr id="316" name="Google Shape;316;p29"/>
            <p:cNvSpPr txBox="1"/>
            <p:nvPr/>
          </p:nvSpPr>
          <p:spPr>
            <a:xfrm>
              <a:off x="1122770" y="2825132"/>
              <a:ext cx="6898460" cy="1077218"/>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6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600">
                  <a:solidFill>
                    <a:srgbClr val="7030A0"/>
                  </a:solidFill>
                  <a:latin typeface="Courier New"/>
                  <a:ea typeface="Courier New"/>
                  <a:cs typeface="Courier New"/>
                  <a:sym typeface="Courier New"/>
                </a:rPr>
                <a:t>CREATE NONCLUSTERED INDEX </a:t>
              </a:r>
              <a:r>
                <a:rPr lang="es-PE" sz="1600">
                  <a:solidFill>
                    <a:schemeClr val="dk1"/>
                  </a:solidFill>
                  <a:latin typeface="Courier New"/>
                  <a:ea typeface="Courier New"/>
                  <a:cs typeface="Courier New"/>
                  <a:sym typeface="Courier New"/>
                </a:rPr>
                <a:t>nombre_indice</a:t>
              </a:r>
              <a:endParaRPr/>
            </a:p>
            <a:p>
              <a:pPr indent="0" lvl="0" marL="0" marR="0" rtl="0" algn="l">
                <a:spcBef>
                  <a:spcPts val="0"/>
                </a:spcBef>
                <a:spcAft>
                  <a:spcPts val="0"/>
                </a:spcAft>
                <a:buNone/>
              </a:pPr>
              <a:r>
                <a:rPr lang="es-PE" sz="1600">
                  <a:solidFill>
                    <a:schemeClr val="dk1"/>
                  </a:solidFill>
                  <a:latin typeface="Courier New"/>
                  <a:ea typeface="Courier New"/>
                  <a:cs typeface="Courier New"/>
                  <a:sym typeface="Courier New"/>
                </a:rPr>
                <a:t>  </a:t>
              </a:r>
              <a:r>
                <a:rPr b="1" lang="es-PE" sz="1600">
                  <a:solidFill>
                    <a:srgbClr val="7030A0"/>
                  </a:solidFill>
                  <a:latin typeface="Courier New"/>
                  <a:ea typeface="Courier New"/>
                  <a:cs typeface="Courier New"/>
                  <a:sym typeface="Courier New"/>
                </a:rPr>
                <a:t>ON </a:t>
              </a:r>
              <a:r>
                <a:rPr lang="es-PE" sz="1600">
                  <a:solidFill>
                    <a:schemeClr val="dk1"/>
                  </a:solidFill>
                  <a:latin typeface="Courier New"/>
                  <a:ea typeface="Courier New"/>
                  <a:cs typeface="Courier New"/>
                  <a:sym typeface="Courier New"/>
                </a:rPr>
                <a:t>nombre_tabla (columna1, columna2, ...);</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p:txBody>
        </p:sp>
        <p:sp>
          <p:nvSpPr>
            <p:cNvPr id="317" name="Google Shape;317;p29"/>
            <p:cNvSpPr txBox="1"/>
            <p:nvPr/>
          </p:nvSpPr>
          <p:spPr>
            <a:xfrm>
              <a:off x="1122770" y="2488168"/>
              <a:ext cx="6898460" cy="338554"/>
            </a:xfrm>
            <a:prstGeom prst="rect">
              <a:avLst/>
            </a:prstGeom>
            <a:solidFill>
              <a:srgbClr val="DAE5F1"/>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1600">
                  <a:solidFill>
                    <a:srgbClr val="366092"/>
                  </a:solidFill>
                  <a:latin typeface="Calibri"/>
                  <a:ea typeface="Calibri"/>
                  <a:cs typeface="Calibri"/>
                  <a:sym typeface="Calibri"/>
                </a:rPr>
                <a:t>Sintaxis</a:t>
              </a:r>
              <a:endParaRPr sz="1600">
                <a:solidFill>
                  <a:srgbClr val="366092"/>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3"/>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 name="Google Shape;48;p3"/>
          <p:cNvSpPr/>
          <p:nvPr/>
        </p:nvSpPr>
        <p:spPr>
          <a:xfrm>
            <a:off x="424252" y="3703125"/>
            <a:ext cx="796617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USO DE VISTA COMO TABLA VIRTUAL</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CREACIÓN DE ÍNDICES FÍSICOS Y LÓGICOS</a:t>
            </a:r>
            <a:endParaRPr/>
          </a:p>
        </p:txBody>
      </p:sp>
      <p:sp>
        <p:nvSpPr>
          <p:cNvPr id="324" name="Google Shape;324;p30"/>
          <p:cNvSpPr txBox="1"/>
          <p:nvPr/>
        </p:nvSpPr>
        <p:spPr>
          <a:xfrm>
            <a:off x="1163453" y="1883648"/>
            <a:ext cx="2846668" cy="584775"/>
          </a:xfrm>
          <a:prstGeom prst="rect">
            <a:avLst/>
          </a:prstGeom>
          <a:noFill/>
          <a:ln>
            <a:noFill/>
          </a:ln>
        </p:spPr>
        <p:txBody>
          <a:bodyPr anchorCtr="0" anchor="t" bIns="45700" lIns="91425" spcFirstLastPara="1" rIns="91425" wrap="square" tIns="45700">
            <a:spAutoFit/>
          </a:bodyPr>
          <a:lstStyle/>
          <a:p>
            <a:pPr indent="-342900" lvl="1" marL="698500" marR="0" rtl="0" algn="just">
              <a:spcBef>
                <a:spcPts val="0"/>
              </a:spcBef>
              <a:spcAft>
                <a:spcPts val="0"/>
              </a:spcAft>
              <a:buClr>
                <a:srgbClr val="7030A0"/>
              </a:buClr>
              <a:buSzPts val="1600"/>
              <a:buFont typeface="Calibri"/>
              <a:buAutoNum type="alphaLcPeriod" startAt="2"/>
            </a:pPr>
            <a:r>
              <a:rPr b="1" i="0" lang="es-PE" sz="1600" u="none" cap="none" strike="noStrike">
                <a:solidFill>
                  <a:srgbClr val="7030A0"/>
                </a:solidFill>
                <a:latin typeface="Calibri"/>
                <a:ea typeface="Calibri"/>
                <a:cs typeface="Calibri"/>
                <a:sym typeface="Calibri"/>
              </a:rPr>
              <a:t>Índice no agrupado</a:t>
            </a:r>
            <a:endParaRPr b="0" i="0" sz="1600" u="none" cap="none" strike="noStrike">
              <a:solidFill>
                <a:schemeClr val="dk1"/>
              </a:solidFill>
              <a:latin typeface="Calibri"/>
              <a:ea typeface="Calibri"/>
              <a:cs typeface="Calibri"/>
              <a:sym typeface="Calibri"/>
            </a:endParaRPr>
          </a:p>
          <a:p>
            <a:pPr indent="0" lvl="1" marL="622300" marR="0" rtl="0" algn="just">
              <a:spcBef>
                <a:spcPts val="0"/>
              </a:spcBef>
              <a:spcAft>
                <a:spcPts val="0"/>
              </a:spcAft>
              <a:buNone/>
            </a:pPr>
            <a:r>
              <a:rPr b="0" i="0" lang="es-PE" sz="1600" u="none" cap="none" strike="noStrike">
                <a:solidFill>
                  <a:schemeClr val="dk1"/>
                </a:solidFill>
                <a:latin typeface="Calibri"/>
                <a:ea typeface="Calibri"/>
                <a:cs typeface="Calibri"/>
                <a:sym typeface="Calibri"/>
              </a:rPr>
              <a:t>Ejemplo:</a:t>
            </a:r>
            <a:endParaRPr/>
          </a:p>
        </p:txBody>
      </p:sp>
      <p:sp>
        <p:nvSpPr>
          <p:cNvPr id="325" name="Google Shape;325;p30"/>
          <p:cNvSpPr txBox="1"/>
          <p:nvPr/>
        </p:nvSpPr>
        <p:spPr>
          <a:xfrm>
            <a:off x="1709056" y="3490051"/>
            <a:ext cx="604311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1F85A6"/>
                </a:solidFill>
                <a:latin typeface="Calibri"/>
                <a:ea typeface="Calibri"/>
                <a:cs typeface="Calibri"/>
                <a:sym typeface="Calibri"/>
              </a:rPr>
              <a:t>Caso: </a:t>
            </a:r>
            <a:r>
              <a:rPr lang="es-PE" sz="1600">
                <a:solidFill>
                  <a:srgbClr val="1F85A6"/>
                </a:solidFill>
                <a:latin typeface="Calibri"/>
                <a:ea typeface="Calibri"/>
                <a:cs typeface="Calibri"/>
                <a:sym typeface="Calibri"/>
              </a:rPr>
              <a:t>Crear un índice que proporcione una estructura de búsqueda rápida sin afectar el orden físico de la tabla Orders, considerando los campos OrderID, ProductID.  </a:t>
            </a:r>
            <a:endParaRPr/>
          </a:p>
        </p:txBody>
      </p:sp>
      <p:sp>
        <p:nvSpPr>
          <p:cNvPr id="326" name="Google Shape;326;p30"/>
          <p:cNvSpPr txBox="1"/>
          <p:nvPr/>
        </p:nvSpPr>
        <p:spPr>
          <a:xfrm>
            <a:off x="1709056" y="2468423"/>
            <a:ext cx="6043114" cy="954107"/>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4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CREATE NONCLUSTERED INDEX </a:t>
            </a:r>
            <a:r>
              <a:rPr lang="es-PE" sz="1400">
                <a:solidFill>
                  <a:schemeClr val="dk1"/>
                </a:solidFill>
                <a:latin typeface="Courier New"/>
                <a:ea typeface="Courier New"/>
                <a:cs typeface="Courier New"/>
                <a:sym typeface="Courier New"/>
              </a:rPr>
              <a:t>IDX_NonClustered_OrderDetails</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ON </a:t>
            </a:r>
            <a:r>
              <a:rPr lang="es-PE" sz="1400">
                <a:solidFill>
                  <a:schemeClr val="dk1"/>
                </a:solidFill>
                <a:latin typeface="Courier New"/>
                <a:ea typeface="Courier New"/>
                <a:cs typeface="Courier New"/>
                <a:sym typeface="Courier New"/>
              </a:rPr>
              <a:t>OrderDetails (OrderID, ProductID);</a:t>
            </a:r>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p:txBody>
      </p:sp>
      <p:sp>
        <p:nvSpPr>
          <p:cNvPr id="327" name="Google Shape;327;p30"/>
          <p:cNvSpPr txBox="1"/>
          <p:nvPr/>
        </p:nvSpPr>
        <p:spPr>
          <a:xfrm>
            <a:off x="1500888" y="1608170"/>
            <a:ext cx="2322967" cy="338554"/>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366092"/>
              </a:buClr>
              <a:buSzPts val="1600"/>
              <a:buFont typeface="Calibri"/>
              <a:buAutoNum type="arabicPeriod"/>
            </a:pPr>
            <a:r>
              <a:rPr b="1" lang="es-PE" sz="1600">
                <a:solidFill>
                  <a:srgbClr val="366092"/>
                </a:solidFill>
                <a:latin typeface="Calibri"/>
                <a:ea typeface="Calibri"/>
                <a:cs typeface="Calibri"/>
                <a:sym typeface="Calibri"/>
              </a:rPr>
              <a:t>ÍNDICES FÍSICOS</a:t>
            </a:r>
            <a:endParaRPr sz="16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CREACIÓN DE ÍNDICES FÍSICOS Y LÓGICOS</a:t>
            </a:r>
            <a:endParaRPr/>
          </a:p>
        </p:txBody>
      </p:sp>
      <p:sp>
        <p:nvSpPr>
          <p:cNvPr id="334" name="Google Shape;334;p31"/>
          <p:cNvSpPr txBox="1"/>
          <p:nvPr/>
        </p:nvSpPr>
        <p:spPr>
          <a:xfrm>
            <a:off x="1763677" y="1938951"/>
            <a:ext cx="5616645" cy="107721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366092"/>
              </a:buClr>
              <a:buSzPts val="1600"/>
              <a:buFont typeface="Calibri"/>
              <a:buAutoNum type="arabicPeriod" startAt="2"/>
            </a:pPr>
            <a:r>
              <a:rPr b="1" lang="es-PE" sz="1600">
                <a:solidFill>
                  <a:srgbClr val="366092"/>
                </a:solidFill>
                <a:latin typeface="Calibri"/>
                <a:ea typeface="Calibri"/>
                <a:cs typeface="Calibri"/>
                <a:sym typeface="Calibri"/>
              </a:rPr>
              <a:t>ÍNDICES LÓGICOS</a:t>
            </a:r>
            <a:endParaRPr/>
          </a:p>
          <a:p>
            <a:pPr indent="-342900" lvl="1" marL="698500" marR="0" rtl="0" algn="l">
              <a:spcBef>
                <a:spcPts val="0"/>
              </a:spcBef>
              <a:spcAft>
                <a:spcPts val="0"/>
              </a:spcAft>
              <a:buClr>
                <a:srgbClr val="7030A0"/>
              </a:buClr>
              <a:buSzPts val="1600"/>
              <a:buFont typeface="Calibri"/>
              <a:buAutoNum type="alphaLcPeriod"/>
            </a:pPr>
            <a:r>
              <a:rPr b="1" i="0" lang="es-PE" sz="1600" u="none" cap="none" strike="noStrike">
                <a:solidFill>
                  <a:srgbClr val="7030A0"/>
                </a:solidFill>
                <a:latin typeface="Calibri"/>
                <a:ea typeface="Calibri"/>
                <a:cs typeface="Calibri"/>
                <a:sym typeface="Calibri"/>
              </a:rPr>
              <a:t>Índice único: </a:t>
            </a:r>
            <a:r>
              <a:rPr b="0" i="0" lang="es-PE" sz="1600" u="none" cap="none" strike="noStrike">
                <a:solidFill>
                  <a:schemeClr val="dk1"/>
                </a:solidFill>
                <a:latin typeface="Calibri"/>
                <a:ea typeface="Calibri"/>
                <a:cs typeface="Calibri"/>
                <a:sym typeface="Calibri"/>
              </a:rPr>
              <a:t>un índice único garantiza que los valores en la columna (o conjunto de columnas) sean únicos en la tabla. Su sintaxis es:</a:t>
            </a:r>
            <a:endParaRPr/>
          </a:p>
        </p:txBody>
      </p:sp>
      <p:grpSp>
        <p:nvGrpSpPr>
          <p:cNvPr id="335" name="Google Shape;335;p31"/>
          <p:cNvGrpSpPr/>
          <p:nvPr/>
        </p:nvGrpSpPr>
        <p:grpSpPr>
          <a:xfrm>
            <a:off x="1918400" y="3071186"/>
            <a:ext cx="5616645" cy="1414182"/>
            <a:chOff x="1122770" y="2488168"/>
            <a:chExt cx="6898460" cy="1414182"/>
          </a:xfrm>
        </p:grpSpPr>
        <p:sp>
          <p:nvSpPr>
            <p:cNvPr id="336" name="Google Shape;336;p31"/>
            <p:cNvSpPr txBox="1"/>
            <p:nvPr/>
          </p:nvSpPr>
          <p:spPr>
            <a:xfrm>
              <a:off x="1122770" y="2825132"/>
              <a:ext cx="6898460" cy="1077218"/>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6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600">
                  <a:solidFill>
                    <a:srgbClr val="7030A0"/>
                  </a:solidFill>
                  <a:latin typeface="Courier New"/>
                  <a:ea typeface="Courier New"/>
                  <a:cs typeface="Courier New"/>
                  <a:sym typeface="Courier New"/>
                </a:rPr>
                <a:t>CREATE UNIQUE INDEX </a:t>
              </a:r>
              <a:r>
                <a:rPr lang="es-PE" sz="1600">
                  <a:solidFill>
                    <a:schemeClr val="dk1"/>
                  </a:solidFill>
                  <a:latin typeface="Courier New"/>
                  <a:ea typeface="Courier New"/>
                  <a:cs typeface="Courier New"/>
                  <a:sym typeface="Courier New"/>
                </a:rPr>
                <a:t>nombre_indice</a:t>
              </a:r>
              <a:endParaRPr/>
            </a:p>
            <a:p>
              <a:pPr indent="0" lvl="0" marL="0" marR="0" rtl="0" algn="l">
                <a:spcBef>
                  <a:spcPts val="0"/>
                </a:spcBef>
                <a:spcAft>
                  <a:spcPts val="0"/>
                </a:spcAft>
                <a:buNone/>
              </a:pPr>
              <a:r>
                <a:rPr lang="es-PE" sz="1600">
                  <a:solidFill>
                    <a:schemeClr val="dk1"/>
                  </a:solidFill>
                  <a:latin typeface="Courier New"/>
                  <a:ea typeface="Courier New"/>
                  <a:cs typeface="Courier New"/>
                  <a:sym typeface="Courier New"/>
                </a:rPr>
                <a:t>  </a:t>
              </a:r>
              <a:r>
                <a:rPr b="1" lang="es-PE" sz="1600">
                  <a:solidFill>
                    <a:srgbClr val="7030A0"/>
                  </a:solidFill>
                  <a:latin typeface="Courier New"/>
                  <a:ea typeface="Courier New"/>
                  <a:cs typeface="Courier New"/>
                  <a:sym typeface="Courier New"/>
                </a:rPr>
                <a:t>ON </a:t>
              </a:r>
              <a:r>
                <a:rPr lang="es-PE" sz="1600">
                  <a:solidFill>
                    <a:schemeClr val="dk1"/>
                  </a:solidFill>
                  <a:latin typeface="Courier New"/>
                  <a:ea typeface="Courier New"/>
                  <a:cs typeface="Courier New"/>
                  <a:sym typeface="Courier New"/>
                </a:rPr>
                <a:t>nombre_tabla (columna1, columna2, ...);</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p:txBody>
        </p:sp>
        <p:sp>
          <p:nvSpPr>
            <p:cNvPr id="337" name="Google Shape;337;p31"/>
            <p:cNvSpPr txBox="1"/>
            <p:nvPr/>
          </p:nvSpPr>
          <p:spPr>
            <a:xfrm>
              <a:off x="1122770" y="2488168"/>
              <a:ext cx="6898460" cy="338554"/>
            </a:xfrm>
            <a:prstGeom prst="rect">
              <a:avLst/>
            </a:prstGeom>
            <a:solidFill>
              <a:srgbClr val="DAE5F1"/>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1600">
                  <a:solidFill>
                    <a:srgbClr val="366092"/>
                  </a:solidFill>
                  <a:latin typeface="Calibri"/>
                  <a:ea typeface="Calibri"/>
                  <a:cs typeface="Calibri"/>
                  <a:sym typeface="Calibri"/>
                </a:rPr>
                <a:t>Sintaxis</a:t>
              </a:r>
              <a:endParaRPr sz="1600">
                <a:solidFill>
                  <a:srgbClr val="366092"/>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CREACIÓN DE ÍNDICES FÍSICOS Y LÓGICOS</a:t>
            </a:r>
            <a:endParaRPr/>
          </a:p>
        </p:txBody>
      </p:sp>
      <p:sp>
        <p:nvSpPr>
          <p:cNvPr id="344" name="Google Shape;344;p32"/>
          <p:cNvSpPr txBox="1"/>
          <p:nvPr/>
        </p:nvSpPr>
        <p:spPr>
          <a:xfrm>
            <a:off x="2112961" y="1666913"/>
            <a:ext cx="3794319" cy="830997"/>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366092"/>
              </a:buClr>
              <a:buSzPts val="1600"/>
              <a:buFont typeface="Calibri"/>
              <a:buAutoNum type="arabicPeriod" startAt="2"/>
            </a:pPr>
            <a:r>
              <a:rPr b="1" lang="es-PE" sz="1600">
                <a:solidFill>
                  <a:srgbClr val="366092"/>
                </a:solidFill>
                <a:latin typeface="Calibri"/>
                <a:ea typeface="Calibri"/>
                <a:cs typeface="Calibri"/>
                <a:sym typeface="Calibri"/>
              </a:rPr>
              <a:t>ÍNDICES LÓGICOS </a:t>
            </a:r>
            <a:endParaRPr/>
          </a:p>
          <a:p>
            <a:pPr indent="-342900" lvl="1" marL="698500" marR="0" rtl="0" algn="just">
              <a:spcBef>
                <a:spcPts val="0"/>
              </a:spcBef>
              <a:spcAft>
                <a:spcPts val="0"/>
              </a:spcAft>
              <a:buClr>
                <a:srgbClr val="7030A0"/>
              </a:buClr>
              <a:buSzPts val="1600"/>
              <a:buFont typeface="Calibri"/>
              <a:buAutoNum type="alphaLcPeriod"/>
            </a:pPr>
            <a:r>
              <a:rPr b="1" i="0" lang="es-PE" sz="1600" u="none" cap="none" strike="noStrike">
                <a:solidFill>
                  <a:srgbClr val="7030A0"/>
                </a:solidFill>
                <a:latin typeface="Calibri"/>
                <a:ea typeface="Calibri"/>
                <a:cs typeface="Calibri"/>
                <a:sym typeface="Calibri"/>
              </a:rPr>
              <a:t>Índice único</a:t>
            </a:r>
            <a:endParaRPr b="0" i="0" sz="1600" u="none" cap="none" strike="noStrike">
              <a:solidFill>
                <a:schemeClr val="dk1"/>
              </a:solidFill>
              <a:latin typeface="Calibri"/>
              <a:ea typeface="Calibri"/>
              <a:cs typeface="Calibri"/>
              <a:sym typeface="Calibri"/>
            </a:endParaRPr>
          </a:p>
          <a:p>
            <a:pPr indent="0" lvl="1" marL="720725" marR="0" rtl="0" algn="just">
              <a:spcBef>
                <a:spcPts val="0"/>
              </a:spcBef>
              <a:spcAft>
                <a:spcPts val="0"/>
              </a:spcAft>
              <a:buNone/>
            </a:pPr>
            <a:r>
              <a:rPr b="0" i="0" lang="es-PE" sz="1600" u="none" cap="none" strike="noStrike">
                <a:solidFill>
                  <a:schemeClr val="dk1"/>
                </a:solidFill>
                <a:latin typeface="Calibri"/>
                <a:ea typeface="Calibri"/>
                <a:cs typeface="Calibri"/>
                <a:sym typeface="Calibri"/>
              </a:rPr>
              <a:t>Ejemplo:</a:t>
            </a:r>
            <a:endParaRPr/>
          </a:p>
        </p:txBody>
      </p:sp>
      <p:sp>
        <p:nvSpPr>
          <p:cNvPr id="345" name="Google Shape;345;p32"/>
          <p:cNvSpPr txBox="1"/>
          <p:nvPr/>
        </p:nvSpPr>
        <p:spPr>
          <a:xfrm>
            <a:off x="2339416" y="3490051"/>
            <a:ext cx="4465167"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1F85A6"/>
                </a:solidFill>
                <a:latin typeface="Calibri"/>
                <a:ea typeface="Calibri"/>
                <a:cs typeface="Calibri"/>
                <a:sym typeface="Calibri"/>
              </a:rPr>
              <a:t>Caso: </a:t>
            </a:r>
            <a:r>
              <a:rPr lang="es-PE" sz="1600">
                <a:solidFill>
                  <a:srgbClr val="1F85A6"/>
                </a:solidFill>
                <a:latin typeface="Calibri"/>
                <a:ea typeface="Calibri"/>
                <a:cs typeface="Calibri"/>
                <a:sym typeface="Calibri"/>
              </a:rPr>
              <a:t>crear un índice que proporcione una estructura de búsqueda rápida de clientes y que asegure que no se repita el nombre de empresa por ciudad.  </a:t>
            </a:r>
            <a:endParaRPr/>
          </a:p>
        </p:txBody>
      </p:sp>
      <p:sp>
        <p:nvSpPr>
          <p:cNvPr id="346" name="Google Shape;346;p32"/>
          <p:cNvSpPr txBox="1"/>
          <p:nvPr/>
        </p:nvSpPr>
        <p:spPr>
          <a:xfrm>
            <a:off x="2339416" y="2480385"/>
            <a:ext cx="4465167" cy="954107"/>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4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CREATE UNIQUE INDEX </a:t>
            </a:r>
            <a:r>
              <a:rPr lang="es-PE" sz="1400">
                <a:solidFill>
                  <a:schemeClr val="dk1"/>
                </a:solidFill>
                <a:latin typeface="Courier New"/>
                <a:ea typeface="Courier New"/>
                <a:cs typeface="Courier New"/>
                <a:sym typeface="Courier New"/>
              </a:rPr>
              <a:t>IDX_Unique_Customers</a:t>
            </a:r>
            <a:endParaRPr/>
          </a:p>
          <a:p>
            <a:pPr indent="0" lvl="0" marL="0" marR="0" rtl="0" algn="l">
              <a:spcBef>
                <a:spcPts val="0"/>
              </a:spcBef>
              <a:spcAft>
                <a:spcPts val="0"/>
              </a:spcAft>
              <a:buNone/>
            </a:pPr>
            <a:r>
              <a:rPr lang="es-PE" sz="1400">
                <a:solidFill>
                  <a:schemeClr val="dk1"/>
                </a:solidFill>
                <a:latin typeface="Courier New"/>
                <a:ea typeface="Courier New"/>
                <a:cs typeface="Courier New"/>
                <a:sym typeface="Courier New"/>
              </a:rPr>
              <a:t>  </a:t>
            </a:r>
            <a:r>
              <a:rPr b="1" lang="es-PE" sz="1400">
                <a:solidFill>
                  <a:srgbClr val="7030A0"/>
                </a:solidFill>
                <a:latin typeface="Courier New"/>
                <a:ea typeface="Courier New"/>
                <a:cs typeface="Courier New"/>
                <a:sym typeface="Courier New"/>
              </a:rPr>
              <a:t>ON </a:t>
            </a:r>
            <a:r>
              <a:rPr lang="es-PE" sz="1400">
                <a:solidFill>
                  <a:schemeClr val="dk1"/>
                </a:solidFill>
                <a:latin typeface="Courier New"/>
                <a:ea typeface="Courier New"/>
                <a:cs typeface="Courier New"/>
                <a:sym typeface="Courier New"/>
              </a:rPr>
              <a:t>Customers (Country, CompanyName);</a:t>
            </a:r>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CREACIÓN DE ÍNDICES FÍSICOS Y LÓGICOS</a:t>
            </a:r>
            <a:endParaRPr/>
          </a:p>
        </p:txBody>
      </p:sp>
      <p:sp>
        <p:nvSpPr>
          <p:cNvPr id="353" name="Google Shape;353;p33"/>
          <p:cNvSpPr txBox="1"/>
          <p:nvPr/>
        </p:nvSpPr>
        <p:spPr>
          <a:xfrm>
            <a:off x="761055" y="1221991"/>
            <a:ext cx="7200447" cy="58477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366092"/>
              </a:buClr>
              <a:buSzPts val="1600"/>
              <a:buFont typeface="Calibri"/>
              <a:buAutoNum type="arabicPeriod" startAt="2"/>
            </a:pPr>
            <a:r>
              <a:rPr b="1" lang="es-PE" sz="1600">
                <a:solidFill>
                  <a:srgbClr val="366092"/>
                </a:solidFill>
                <a:latin typeface="Calibri"/>
                <a:ea typeface="Calibri"/>
                <a:cs typeface="Calibri"/>
                <a:sym typeface="Calibri"/>
              </a:rPr>
              <a:t>ÍNDICES LÓGICOS </a:t>
            </a:r>
            <a:endParaRPr/>
          </a:p>
          <a:p>
            <a:pPr indent="-342900" lvl="1" marL="698500" marR="0" rtl="0" algn="l">
              <a:spcBef>
                <a:spcPts val="0"/>
              </a:spcBef>
              <a:spcAft>
                <a:spcPts val="0"/>
              </a:spcAft>
              <a:buClr>
                <a:srgbClr val="7030A0"/>
              </a:buClr>
              <a:buSzPts val="1600"/>
              <a:buFont typeface="Calibri"/>
              <a:buAutoNum type="alphaLcPeriod"/>
            </a:pPr>
            <a:r>
              <a:rPr b="1" i="0" lang="es-PE" sz="1600" u="none" cap="none" strike="noStrike">
                <a:solidFill>
                  <a:srgbClr val="7030A0"/>
                </a:solidFill>
                <a:latin typeface="Calibri"/>
                <a:ea typeface="Calibri"/>
                <a:cs typeface="Calibri"/>
                <a:sym typeface="Calibri"/>
              </a:rPr>
              <a:t>Índice único</a:t>
            </a:r>
            <a:r>
              <a:rPr b="0" i="0" lang="es-PE" sz="1600" u="none" cap="none" strike="noStrike">
                <a:solidFill>
                  <a:schemeClr val="dk1"/>
                </a:solidFill>
                <a:latin typeface="Calibri"/>
                <a:ea typeface="Calibri"/>
                <a:cs typeface="Calibri"/>
                <a:sym typeface="Calibri"/>
              </a:rPr>
              <a:t>: para validar índice </a:t>
            </a:r>
            <a:r>
              <a:rPr b="1" i="0" lang="es-PE" sz="1600" u="none" cap="none" strike="noStrike">
                <a:solidFill>
                  <a:schemeClr val="dk1"/>
                </a:solidFill>
                <a:latin typeface="Calibri"/>
                <a:ea typeface="Calibri"/>
                <a:cs typeface="Calibri"/>
                <a:sym typeface="Calibri"/>
              </a:rPr>
              <a:t>IDX_Unique_Customers</a:t>
            </a:r>
            <a:r>
              <a:rPr b="0" i="0" lang="es-PE" sz="1600" u="none" cap="none" strike="noStrike">
                <a:solidFill>
                  <a:schemeClr val="dk1"/>
                </a:solidFill>
                <a:latin typeface="Calibri"/>
                <a:ea typeface="Calibri"/>
                <a:cs typeface="Calibri"/>
                <a:sym typeface="Calibri"/>
              </a:rPr>
              <a:t>,  hacer lo siguiente:</a:t>
            </a:r>
            <a:endParaRPr/>
          </a:p>
        </p:txBody>
      </p:sp>
      <p:sp>
        <p:nvSpPr>
          <p:cNvPr id="354" name="Google Shape;354;p33"/>
          <p:cNvSpPr txBox="1"/>
          <p:nvPr/>
        </p:nvSpPr>
        <p:spPr>
          <a:xfrm>
            <a:off x="1037546" y="1939531"/>
            <a:ext cx="7341683" cy="2862322"/>
          </a:xfrm>
          <a:prstGeom prst="rect">
            <a:avLst/>
          </a:prstGeom>
          <a:noFill/>
          <a:ln>
            <a:noFill/>
          </a:ln>
        </p:spPr>
        <p:txBody>
          <a:bodyPr anchorCtr="0" anchor="t" bIns="45700" lIns="91425" spcFirstLastPara="1" rIns="91425" wrap="square" tIns="45700">
            <a:spAutoFit/>
          </a:bodyPr>
          <a:lstStyle/>
          <a:p>
            <a:pPr indent="-342900" lvl="0" marL="508000" marR="0" rtl="0" algn="l">
              <a:spcBef>
                <a:spcPts val="0"/>
              </a:spcBef>
              <a:spcAft>
                <a:spcPts val="0"/>
              </a:spcAft>
              <a:buClr>
                <a:schemeClr val="dk1"/>
              </a:buClr>
              <a:buSzPts val="1500"/>
              <a:buFont typeface="Calibri"/>
              <a:buAutoNum type="arabicPeriod"/>
            </a:pPr>
            <a:r>
              <a:rPr lang="es-PE" sz="1500">
                <a:solidFill>
                  <a:schemeClr val="dk1"/>
                </a:solidFill>
                <a:latin typeface="Calibri"/>
                <a:ea typeface="Calibri"/>
                <a:cs typeface="Calibri"/>
                <a:sym typeface="Calibri"/>
              </a:rPr>
              <a:t>Revisar la data de la tabla customers con la sentencia  </a:t>
            </a:r>
            <a:r>
              <a:rPr b="1" lang="es-PE" sz="1500">
                <a:solidFill>
                  <a:srgbClr val="7030A0"/>
                </a:solidFill>
                <a:latin typeface="Calibri"/>
                <a:ea typeface="Calibri"/>
                <a:cs typeface="Calibri"/>
                <a:sym typeface="Calibri"/>
              </a:rPr>
              <a:t>SELECT</a:t>
            </a:r>
            <a:r>
              <a:rPr lang="es-PE" sz="1500">
                <a:solidFill>
                  <a:schemeClr val="dk1"/>
                </a:solidFill>
                <a:latin typeface="Calibri"/>
                <a:ea typeface="Calibri"/>
                <a:cs typeface="Calibri"/>
                <a:sym typeface="Calibri"/>
              </a:rPr>
              <a:t> * </a:t>
            </a:r>
            <a:r>
              <a:rPr b="1" lang="es-PE" sz="1500">
                <a:solidFill>
                  <a:srgbClr val="7030A0"/>
                </a:solidFill>
                <a:latin typeface="Calibri"/>
                <a:ea typeface="Calibri"/>
                <a:cs typeface="Calibri"/>
                <a:sym typeface="Calibri"/>
              </a:rPr>
              <a:t>FROM</a:t>
            </a:r>
            <a:r>
              <a:rPr lang="es-PE" sz="1500">
                <a:solidFill>
                  <a:schemeClr val="dk1"/>
                </a:solidFill>
                <a:latin typeface="Calibri"/>
                <a:ea typeface="Calibri"/>
                <a:cs typeface="Calibri"/>
                <a:sym typeface="Calibri"/>
              </a:rPr>
              <a:t> Customers.</a:t>
            </a:r>
            <a:endParaRPr/>
          </a:p>
          <a:p>
            <a:pPr indent="-342900" lvl="0" marL="508000" marR="0" rtl="0" algn="l">
              <a:spcBef>
                <a:spcPts val="0"/>
              </a:spcBef>
              <a:spcAft>
                <a:spcPts val="0"/>
              </a:spcAft>
              <a:buClr>
                <a:schemeClr val="dk1"/>
              </a:buClr>
              <a:buSzPts val="1500"/>
              <a:buFont typeface="Calibri"/>
              <a:buAutoNum type="arabicPeriod"/>
            </a:pPr>
            <a:r>
              <a:rPr lang="es-PE" sz="1500">
                <a:solidFill>
                  <a:schemeClr val="dk1"/>
                </a:solidFill>
                <a:latin typeface="Calibri"/>
                <a:ea typeface="Calibri"/>
                <a:cs typeface="Calibri"/>
                <a:sym typeface="Calibri"/>
              </a:rPr>
              <a:t>Revisar los datos del cliente con el id = ‘ALFKI’.</a:t>
            </a:r>
            <a:endParaRPr/>
          </a:p>
          <a:p>
            <a:pPr indent="-342900" lvl="0" marL="508000" marR="0" rtl="0" algn="l">
              <a:spcBef>
                <a:spcPts val="0"/>
              </a:spcBef>
              <a:spcAft>
                <a:spcPts val="0"/>
              </a:spcAft>
              <a:buClr>
                <a:schemeClr val="dk1"/>
              </a:buClr>
              <a:buSzPts val="1500"/>
              <a:buFont typeface="Calibri"/>
              <a:buAutoNum type="arabicPeriod"/>
            </a:pPr>
            <a:r>
              <a:rPr lang="es-PE" sz="1500">
                <a:solidFill>
                  <a:schemeClr val="dk1"/>
                </a:solidFill>
                <a:latin typeface="Calibri"/>
                <a:ea typeface="Calibri"/>
                <a:cs typeface="Calibri"/>
                <a:sym typeface="Calibri"/>
              </a:rPr>
              <a:t>Insertar nuevamente los datos del cliente con el id = ‘ALFKI’´:</a:t>
            </a:r>
            <a:endParaRPr/>
          </a:p>
          <a:p>
            <a:pPr indent="0" lvl="0" marL="165100" marR="0" rtl="0" algn="l">
              <a:spcBef>
                <a:spcPts val="0"/>
              </a:spcBef>
              <a:spcAft>
                <a:spcPts val="0"/>
              </a:spcAft>
              <a:buNone/>
            </a:pPr>
            <a:r>
              <a:t/>
            </a:r>
            <a:endParaRPr sz="1500">
              <a:solidFill>
                <a:schemeClr val="dk1"/>
              </a:solidFill>
              <a:latin typeface="Calibri"/>
              <a:ea typeface="Calibri"/>
              <a:cs typeface="Calibri"/>
              <a:sym typeface="Calibri"/>
            </a:endParaRPr>
          </a:p>
          <a:p>
            <a:pPr indent="0" lvl="1" marL="622300" marR="0" rtl="0" algn="l">
              <a:spcBef>
                <a:spcPts val="0"/>
              </a:spcBef>
              <a:spcAft>
                <a:spcPts val="0"/>
              </a:spcAft>
              <a:buNone/>
            </a:pPr>
            <a:r>
              <a:rPr b="0" i="0" lang="es-PE" sz="1500" u="none" cap="none" strike="noStrike">
                <a:solidFill>
                  <a:schemeClr val="dk1"/>
                </a:solidFill>
                <a:latin typeface="Calibri"/>
                <a:ea typeface="Calibri"/>
                <a:cs typeface="Calibri"/>
                <a:sym typeface="Calibri"/>
              </a:rPr>
              <a:t>  	</a:t>
            </a:r>
            <a:r>
              <a:rPr b="1" i="0" lang="es-PE" sz="1500" u="none" cap="none" strike="noStrike">
                <a:solidFill>
                  <a:srgbClr val="7030A0"/>
                </a:solidFill>
                <a:latin typeface="Calibri"/>
                <a:ea typeface="Calibri"/>
                <a:cs typeface="Calibri"/>
                <a:sym typeface="Calibri"/>
              </a:rPr>
              <a:t>INSERT INTO </a:t>
            </a:r>
            <a:r>
              <a:rPr b="0" i="0" lang="es-PE" sz="1500" u="none" cap="none" strike="noStrike">
                <a:solidFill>
                  <a:schemeClr val="dk1"/>
                </a:solidFill>
                <a:latin typeface="Calibri"/>
                <a:ea typeface="Calibri"/>
                <a:cs typeface="Calibri"/>
                <a:sym typeface="Calibri"/>
              </a:rPr>
              <a:t>Customers</a:t>
            </a:r>
            <a:endParaRPr/>
          </a:p>
          <a:p>
            <a:pPr indent="0" lvl="1" marL="622300" marR="0" rtl="0" algn="l">
              <a:spcBef>
                <a:spcPts val="0"/>
              </a:spcBef>
              <a:spcAft>
                <a:spcPts val="0"/>
              </a:spcAft>
              <a:buNone/>
            </a:pPr>
            <a:r>
              <a:rPr b="0" i="0" lang="es-PE" sz="1500" u="none" cap="none" strike="noStrike">
                <a:solidFill>
                  <a:schemeClr val="dk1"/>
                </a:solidFill>
                <a:latin typeface="Calibri"/>
                <a:ea typeface="Calibri"/>
                <a:cs typeface="Calibri"/>
                <a:sym typeface="Calibri"/>
              </a:rPr>
              <a:t>               </a:t>
            </a:r>
            <a:r>
              <a:rPr b="1" i="0" lang="es-PE" sz="1500" u="none" cap="none" strike="noStrike">
                <a:solidFill>
                  <a:srgbClr val="7030A0"/>
                </a:solidFill>
                <a:latin typeface="Calibri"/>
                <a:ea typeface="Calibri"/>
                <a:cs typeface="Calibri"/>
                <a:sym typeface="Calibri"/>
              </a:rPr>
              <a:t>VALUES</a:t>
            </a:r>
            <a:r>
              <a:rPr b="0" i="0" lang="es-PE" sz="1500" u="none" cap="none" strike="noStrike">
                <a:solidFill>
                  <a:schemeClr val="dk1"/>
                </a:solidFill>
                <a:latin typeface="Calibri"/>
                <a:ea typeface="Calibri"/>
                <a:cs typeface="Calibri"/>
                <a:sym typeface="Calibri"/>
              </a:rPr>
              <a:t> </a:t>
            </a:r>
            <a:r>
              <a:rPr b="1" i="0" lang="es-PE" sz="1500" u="none" cap="none" strike="noStrike">
                <a:solidFill>
                  <a:srgbClr val="7030A0"/>
                </a:solidFill>
                <a:latin typeface="Calibri"/>
                <a:ea typeface="Calibri"/>
                <a:cs typeface="Calibri"/>
                <a:sym typeface="Calibri"/>
              </a:rPr>
              <a:t>(</a:t>
            </a:r>
            <a:r>
              <a:rPr b="0" i="0" lang="es-PE" sz="1500" u="none" cap="none" strike="noStrike">
                <a:solidFill>
                  <a:schemeClr val="dk1"/>
                </a:solidFill>
                <a:latin typeface="Calibri"/>
                <a:ea typeface="Calibri"/>
                <a:cs typeface="Calibri"/>
                <a:sym typeface="Calibri"/>
              </a:rPr>
              <a:t>'ALFKI', 'Alfreds Futterkiste', 'Maria Anders', 'Sales Representative',</a:t>
            </a:r>
            <a:endParaRPr/>
          </a:p>
          <a:p>
            <a:pPr indent="0" lvl="1" marL="622300" marR="0" rtl="0" algn="l">
              <a:spcBef>
                <a:spcPts val="0"/>
              </a:spcBef>
              <a:spcAft>
                <a:spcPts val="0"/>
              </a:spcAft>
              <a:buNone/>
            </a:pPr>
            <a:r>
              <a:rPr b="0" i="0" lang="es-PE" sz="1500" u="none" cap="none" strike="noStrike">
                <a:solidFill>
                  <a:schemeClr val="dk1"/>
                </a:solidFill>
                <a:latin typeface="Calibri"/>
                <a:ea typeface="Calibri"/>
                <a:cs typeface="Calibri"/>
                <a:sym typeface="Calibri"/>
              </a:rPr>
              <a:t>		               'Obere Str. 57', 'Berlin', NULL, '12209', 'Germany', </a:t>
            </a:r>
            <a:endParaRPr/>
          </a:p>
          <a:p>
            <a:pPr indent="0" lvl="1" marL="622300" marR="0" rtl="0" algn="l">
              <a:spcBef>
                <a:spcPts val="0"/>
              </a:spcBef>
              <a:spcAft>
                <a:spcPts val="0"/>
              </a:spcAft>
              <a:buNone/>
            </a:pPr>
            <a:r>
              <a:rPr b="0" i="0" lang="es-PE" sz="1500" u="none" cap="none" strike="noStrike">
                <a:solidFill>
                  <a:schemeClr val="dk1"/>
                </a:solidFill>
                <a:latin typeface="Calibri"/>
                <a:ea typeface="Calibri"/>
                <a:cs typeface="Calibri"/>
                <a:sym typeface="Calibri"/>
              </a:rPr>
              <a:t>                               '030-0074321','030-0076545’</a:t>
            </a:r>
            <a:r>
              <a:rPr b="1" i="0" lang="es-PE" sz="1500" u="none" cap="none" strike="noStrike">
                <a:solidFill>
                  <a:srgbClr val="7030A0"/>
                </a:solidFill>
                <a:latin typeface="Calibri"/>
                <a:ea typeface="Calibri"/>
                <a:cs typeface="Calibri"/>
                <a:sym typeface="Calibri"/>
              </a:rPr>
              <a:t>)</a:t>
            </a:r>
            <a:endParaRPr/>
          </a:p>
          <a:p>
            <a:pPr indent="0" lvl="1" marL="622300" marR="0" rtl="0" algn="l">
              <a:spcBef>
                <a:spcPts val="0"/>
              </a:spcBef>
              <a:spcAft>
                <a:spcPts val="0"/>
              </a:spcAft>
              <a:buNone/>
            </a:pPr>
            <a:r>
              <a:t/>
            </a:r>
            <a:endParaRPr b="0" i="0" sz="1500" u="none" cap="none" strike="noStrike">
              <a:solidFill>
                <a:schemeClr val="dk1"/>
              </a:solidFill>
              <a:latin typeface="Calibri"/>
              <a:ea typeface="Calibri"/>
              <a:cs typeface="Calibri"/>
              <a:sym typeface="Calibri"/>
            </a:endParaRPr>
          </a:p>
          <a:p>
            <a:pPr indent="-342900" lvl="1" marL="508000" marR="0" rtl="0" algn="l">
              <a:spcBef>
                <a:spcPts val="0"/>
              </a:spcBef>
              <a:spcAft>
                <a:spcPts val="0"/>
              </a:spcAft>
              <a:buClr>
                <a:schemeClr val="dk1"/>
              </a:buClr>
              <a:buSzPts val="1500"/>
              <a:buFont typeface="Calibri"/>
              <a:buAutoNum type="arabicPeriod" startAt="4"/>
            </a:pPr>
            <a:r>
              <a:rPr b="0" i="0" lang="es-PE" sz="1500" u="none" cap="none" strike="noStrike">
                <a:solidFill>
                  <a:schemeClr val="dk1"/>
                </a:solidFill>
                <a:latin typeface="Calibri"/>
                <a:ea typeface="Calibri"/>
                <a:cs typeface="Calibri"/>
                <a:sym typeface="Calibri"/>
              </a:rPr>
              <a:t>Se debe obtener el siguiente mensaje de error:</a:t>
            </a:r>
            <a:endParaRPr/>
          </a:p>
          <a:p>
            <a:pPr indent="0" lvl="2" marL="542925" marR="0" rtl="0" algn="l">
              <a:spcBef>
                <a:spcPts val="0"/>
              </a:spcBef>
              <a:spcAft>
                <a:spcPts val="0"/>
              </a:spcAft>
              <a:buNone/>
            </a:pPr>
            <a:r>
              <a:rPr b="0" i="0" lang="es-PE" sz="1500" u="none" cap="none" strike="noStrike">
                <a:solidFill>
                  <a:srgbClr val="FF0000"/>
                </a:solidFill>
                <a:latin typeface="Calibri"/>
                <a:ea typeface="Calibri"/>
                <a:cs typeface="Calibri"/>
                <a:sym typeface="Calibri"/>
              </a:rPr>
              <a:t>Violation of PRIMARY KEY constraint 'PK_Customers'. Cannot insert duplicate key in object 'dbo.Customers'. The duplicate key value is (ALFKI).</a:t>
            </a:r>
            <a:endParaRPr b="0" i="0" sz="1500" u="none" cap="none" strike="noStrike">
              <a:solidFill>
                <a:srgbClr val="FF0000"/>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CREACIÓN DE ÍNDICES FÍSICOS Y LÓGICOS</a:t>
            </a:r>
            <a:endParaRPr/>
          </a:p>
        </p:txBody>
      </p:sp>
      <p:sp>
        <p:nvSpPr>
          <p:cNvPr id="361" name="Google Shape;361;p34"/>
          <p:cNvSpPr txBox="1"/>
          <p:nvPr/>
        </p:nvSpPr>
        <p:spPr>
          <a:xfrm>
            <a:off x="1625580" y="1728894"/>
            <a:ext cx="5406988" cy="1323439"/>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366092"/>
              </a:buClr>
              <a:buSzPts val="1600"/>
              <a:buFont typeface="Calibri"/>
              <a:buAutoNum type="arabicPeriod" startAt="2"/>
            </a:pPr>
            <a:r>
              <a:rPr b="1" lang="es-PE" sz="1600">
                <a:solidFill>
                  <a:srgbClr val="366092"/>
                </a:solidFill>
                <a:latin typeface="Calibri"/>
                <a:ea typeface="Calibri"/>
                <a:cs typeface="Calibri"/>
                <a:sym typeface="Calibri"/>
              </a:rPr>
              <a:t>ÍNDICES LÓGICOS</a:t>
            </a:r>
            <a:endParaRPr/>
          </a:p>
          <a:p>
            <a:pPr indent="-342900" lvl="1" marL="698500" marR="0" rtl="0" algn="l">
              <a:spcBef>
                <a:spcPts val="0"/>
              </a:spcBef>
              <a:spcAft>
                <a:spcPts val="0"/>
              </a:spcAft>
              <a:buClr>
                <a:srgbClr val="7030A0"/>
              </a:buClr>
              <a:buSzPts val="1600"/>
              <a:buFont typeface="Calibri"/>
              <a:buAutoNum type="alphaLcPeriod" startAt="2"/>
            </a:pPr>
            <a:r>
              <a:rPr b="1" i="0" lang="es-PE" sz="1600" u="none" cap="none" strike="noStrike">
                <a:solidFill>
                  <a:srgbClr val="7030A0"/>
                </a:solidFill>
                <a:latin typeface="Calibri"/>
                <a:ea typeface="Calibri"/>
                <a:cs typeface="Calibri"/>
                <a:sym typeface="Calibri"/>
              </a:rPr>
              <a:t>Índice de texto completo: </a:t>
            </a:r>
            <a:r>
              <a:rPr b="0" i="0" lang="es-PE" sz="1600" u="none" cap="none" strike="noStrike">
                <a:solidFill>
                  <a:schemeClr val="dk1"/>
                </a:solidFill>
                <a:latin typeface="Calibri"/>
                <a:ea typeface="Calibri"/>
                <a:cs typeface="Calibri"/>
                <a:sym typeface="Calibri"/>
              </a:rPr>
              <a:t>un índice de texto completo permite realizar búsquedas de texto completo eficientes en columnas de tipo </a:t>
            </a:r>
            <a:r>
              <a:rPr b="1" i="0" lang="es-PE" sz="1600" u="none" cap="none" strike="noStrike">
                <a:solidFill>
                  <a:srgbClr val="974806"/>
                </a:solidFill>
                <a:latin typeface="Calibri"/>
                <a:ea typeface="Calibri"/>
                <a:cs typeface="Calibri"/>
                <a:sym typeface="Calibri"/>
              </a:rPr>
              <a:t>varchar</a:t>
            </a:r>
            <a:r>
              <a:rPr b="0" i="0" lang="es-PE" sz="1600" u="none" cap="none" strike="noStrike">
                <a:solidFill>
                  <a:schemeClr val="dk1"/>
                </a:solidFill>
                <a:latin typeface="Calibri"/>
                <a:ea typeface="Calibri"/>
                <a:cs typeface="Calibri"/>
                <a:sym typeface="Calibri"/>
              </a:rPr>
              <a:t>, </a:t>
            </a:r>
            <a:r>
              <a:rPr b="1" i="0" lang="es-PE" sz="1600" u="none" cap="none" strike="noStrike">
                <a:solidFill>
                  <a:srgbClr val="974806"/>
                </a:solidFill>
                <a:latin typeface="Calibri"/>
                <a:ea typeface="Calibri"/>
                <a:cs typeface="Calibri"/>
                <a:sym typeface="Calibri"/>
              </a:rPr>
              <a:t>nvarchar</a:t>
            </a:r>
            <a:r>
              <a:rPr b="0" i="0" lang="es-PE" sz="1600" u="none" cap="none" strike="noStrike">
                <a:solidFill>
                  <a:schemeClr val="dk1"/>
                </a:solidFill>
                <a:latin typeface="Calibri"/>
                <a:ea typeface="Calibri"/>
                <a:cs typeface="Calibri"/>
                <a:sym typeface="Calibri"/>
              </a:rPr>
              <a:t> o </a:t>
            </a:r>
            <a:r>
              <a:rPr b="1" i="0" lang="es-PE" sz="1600" u="none" cap="none" strike="noStrike">
                <a:solidFill>
                  <a:srgbClr val="974806"/>
                </a:solidFill>
                <a:latin typeface="Calibri"/>
                <a:ea typeface="Calibri"/>
                <a:cs typeface="Calibri"/>
                <a:sym typeface="Calibri"/>
              </a:rPr>
              <a:t>char</a:t>
            </a:r>
            <a:r>
              <a:rPr b="0" i="0" lang="es-PE" sz="1600" u="none" cap="none" strike="noStrike">
                <a:solidFill>
                  <a:schemeClr val="dk1"/>
                </a:solidFill>
                <a:latin typeface="Calibri"/>
                <a:ea typeface="Calibri"/>
                <a:cs typeface="Calibri"/>
                <a:sym typeface="Calibri"/>
              </a:rPr>
              <a:t>. Su sintaxis es:</a:t>
            </a:r>
            <a:endParaRPr/>
          </a:p>
        </p:txBody>
      </p:sp>
      <p:grpSp>
        <p:nvGrpSpPr>
          <p:cNvPr id="362" name="Google Shape;362;p34"/>
          <p:cNvGrpSpPr/>
          <p:nvPr/>
        </p:nvGrpSpPr>
        <p:grpSpPr>
          <a:xfrm>
            <a:off x="1763677" y="3154313"/>
            <a:ext cx="5616645" cy="1414182"/>
            <a:chOff x="1122770" y="2488168"/>
            <a:chExt cx="6898460" cy="1414182"/>
          </a:xfrm>
        </p:grpSpPr>
        <p:sp>
          <p:nvSpPr>
            <p:cNvPr id="363" name="Google Shape;363;p34"/>
            <p:cNvSpPr txBox="1"/>
            <p:nvPr/>
          </p:nvSpPr>
          <p:spPr>
            <a:xfrm>
              <a:off x="1122770" y="2825132"/>
              <a:ext cx="6898460" cy="1077218"/>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6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600">
                  <a:solidFill>
                    <a:srgbClr val="7030A0"/>
                  </a:solidFill>
                  <a:latin typeface="Courier New"/>
                  <a:ea typeface="Courier New"/>
                  <a:cs typeface="Courier New"/>
                  <a:sym typeface="Courier New"/>
                </a:rPr>
                <a:t>CREATE FULLTEXT INDEX </a:t>
              </a:r>
              <a:r>
                <a:rPr lang="es-PE" sz="1600">
                  <a:solidFill>
                    <a:schemeClr val="dk1"/>
                  </a:solidFill>
                  <a:latin typeface="Courier New"/>
                  <a:ea typeface="Courier New"/>
                  <a:cs typeface="Courier New"/>
                  <a:sym typeface="Courier New"/>
                </a:rPr>
                <a:t>nombre_indice</a:t>
              </a:r>
              <a:endParaRPr/>
            </a:p>
            <a:p>
              <a:pPr indent="0" lvl="0" marL="0" marR="0" rtl="0" algn="l">
                <a:spcBef>
                  <a:spcPts val="0"/>
                </a:spcBef>
                <a:spcAft>
                  <a:spcPts val="0"/>
                </a:spcAft>
                <a:buNone/>
              </a:pPr>
              <a:r>
                <a:rPr b="1" lang="es-PE" sz="1600">
                  <a:solidFill>
                    <a:srgbClr val="7030A0"/>
                  </a:solidFill>
                  <a:latin typeface="Courier New"/>
                  <a:ea typeface="Courier New"/>
                  <a:cs typeface="Courier New"/>
                  <a:sym typeface="Courier New"/>
                </a:rPr>
                <a:t>  ON </a:t>
              </a:r>
              <a:r>
                <a:rPr lang="es-PE" sz="1600">
                  <a:solidFill>
                    <a:schemeClr val="dk1"/>
                  </a:solidFill>
                  <a:latin typeface="Courier New"/>
                  <a:ea typeface="Courier New"/>
                  <a:cs typeface="Courier New"/>
                  <a:sym typeface="Courier New"/>
                </a:rPr>
                <a:t>nombre_tabla (columna1, columna2, ...);</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p:txBody>
        </p:sp>
        <p:sp>
          <p:nvSpPr>
            <p:cNvPr id="364" name="Google Shape;364;p34"/>
            <p:cNvSpPr txBox="1"/>
            <p:nvPr/>
          </p:nvSpPr>
          <p:spPr>
            <a:xfrm>
              <a:off x="1122770" y="2488168"/>
              <a:ext cx="6898460" cy="338554"/>
            </a:xfrm>
            <a:prstGeom prst="rect">
              <a:avLst/>
            </a:prstGeom>
            <a:solidFill>
              <a:srgbClr val="DAE5F1"/>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1600">
                  <a:solidFill>
                    <a:srgbClr val="366092"/>
                  </a:solidFill>
                  <a:latin typeface="Calibri"/>
                  <a:ea typeface="Calibri"/>
                  <a:cs typeface="Calibri"/>
                  <a:sym typeface="Calibri"/>
                </a:rPr>
                <a:t>Sintaxis</a:t>
              </a:r>
              <a:endParaRPr sz="1600">
                <a:solidFill>
                  <a:srgbClr val="366092"/>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CREACIÓN DE ÍNDICES FÍSICOS Y LÓGICOS</a:t>
            </a:r>
            <a:endParaRPr/>
          </a:p>
        </p:txBody>
      </p:sp>
      <p:sp>
        <p:nvSpPr>
          <p:cNvPr id="371" name="Google Shape;371;p35"/>
          <p:cNvSpPr txBox="1"/>
          <p:nvPr/>
        </p:nvSpPr>
        <p:spPr>
          <a:xfrm>
            <a:off x="1999652" y="1642165"/>
            <a:ext cx="3894072" cy="830997"/>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366092"/>
              </a:buClr>
              <a:buSzPts val="1600"/>
              <a:buFont typeface="Calibri"/>
              <a:buAutoNum type="arabicPeriod" startAt="2"/>
            </a:pPr>
            <a:r>
              <a:rPr b="1" lang="es-PE" sz="1600">
                <a:solidFill>
                  <a:srgbClr val="366092"/>
                </a:solidFill>
                <a:latin typeface="Calibri"/>
                <a:ea typeface="Calibri"/>
                <a:cs typeface="Calibri"/>
                <a:sym typeface="Calibri"/>
              </a:rPr>
              <a:t>ÍNDICES LÓGICOS</a:t>
            </a:r>
            <a:endParaRPr/>
          </a:p>
          <a:p>
            <a:pPr indent="-342900" lvl="1" marL="698500" marR="0" rtl="0" algn="just">
              <a:spcBef>
                <a:spcPts val="0"/>
              </a:spcBef>
              <a:spcAft>
                <a:spcPts val="0"/>
              </a:spcAft>
              <a:buClr>
                <a:srgbClr val="7030A0"/>
              </a:buClr>
              <a:buSzPts val="1600"/>
              <a:buFont typeface="Calibri"/>
              <a:buAutoNum type="alphaLcPeriod" startAt="2"/>
            </a:pPr>
            <a:r>
              <a:rPr b="1" i="0" lang="es-PE" sz="1600" u="none" cap="none" strike="noStrike">
                <a:solidFill>
                  <a:srgbClr val="7030A0"/>
                </a:solidFill>
                <a:latin typeface="Calibri"/>
                <a:ea typeface="Calibri"/>
                <a:cs typeface="Calibri"/>
                <a:sym typeface="Calibri"/>
              </a:rPr>
              <a:t>Índice de texto completo</a:t>
            </a:r>
            <a:endParaRPr b="0" i="0" sz="1600" u="none" cap="none" strike="noStrike">
              <a:solidFill>
                <a:schemeClr val="dk1"/>
              </a:solidFill>
              <a:latin typeface="Calibri"/>
              <a:ea typeface="Calibri"/>
              <a:cs typeface="Calibri"/>
              <a:sym typeface="Calibri"/>
            </a:endParaRPr>
          </a:p>
          <a:p>
            <a:pPr indent="0" lvl="1" marL="622300" marR="0" rtl="0" algn="just">
              <a:spcBef>
                <a:spcPts val="0"/>
              </a:spcBef>
              <a:spcAft>
                <a:spcPts val="0"/>
              </a:spcAft>
              <a:buNone/>
            </a:pPr>
            <a:r>
              <a:rPr b="0" i="0" lang="es-PE" sz="1600" u="none" cap="none" strike="noStrike">
                <a:solidFill>
                  <a:schemeClr val="dk1"/>
                </a:solidFill>
                <a:latin typeface="Calibri"/>
                <a:ea typeface="Calibri"/>
                <a:cs typeface="Calibri"/>
                <a:sym typeface="Calibri"/>
              </a:rPr>
              <a:t>Ejemplo:</a:t>
            </a:r>
            <a:endParaRPr/>
          </a:p>
        </p:txBody>
      </p:sp>
      <p:sp>
        <p:nvSpPr>
          <p:cNvPr id="372" name="Google Shape;372;p35"/>
          <p:cNvSpPr txBox="1"/>
          <p:nvPr/>
        </p:nvSpPr>
        <p:spPr>
          <a:xfrm>
            <a:off x="2189714" y="3490051"/>
            <a:ext cx="476457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1F85A6"/>
                </a:solidFill>
                <a:latin typeface="Calibri"/>
                <a:ea typeface="Calibri"/>
                <a:cs typeface="Calibri"/>
                <a:sym typeface="Calibri"/>
              </a:rPr>
              <a:t>Caso: </a:t>
            </a:r>
            <a:r>
              <a:rPr lang="es-PE" sz="1600">
                <a:solidFill>
                  <a:srgbClr val="1F85A6"/>
                </a:solidFill>
                <a:latin typeface="Calibri"/>
                <a:ea typeface="Calibri"/>
                <a:cs typeface="Calibri"/>
                <a:sym typeface="Calibri"/>
              </a:rPr>
              <a:t>crear un índice que proporcione una estructura de búsqueda rápida de productos, mediante su descripción.  </a:t>
            </a:r>
            <a:endParaRPr/>
          </a:p>
        </p:txBody>
      </p:sp>
      <p:sp>
        <p:nvSpPr>
          <p:cNvPr id="373" name="Google Shape;373;p35"/>
          <p:cNvSpPr txBox="1"/>
          <p:nvPr/>
        </p:nvSpPr>
        <p:spPr>
          <a:xfrm>
            <a:off x="2189714" y="2460683"/>
            <a:ext cx="4764572" cy="954107"/>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4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CREATE FULLTEXT INDEX </a:t>
            </a:r>
            <a:r>
              <a:rPr lang="es-PE" sz="1400">
                <a:solidFill>
                  <a:schemeClr val="dk1"/>
                </a:solidFill>
                <a:latin typeface="Courier New"/>
                <a:ea typeface="Courier New"/>
                <a:cs typeface="Courier New"/>
                <a:sym typeface="Courier New"/>
              </a:rPr>
              <a:t>IDX_FullText_Products</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ON </a:t>
            </a:r>
            <a:r>
              <a:rPr lang="es-PE" sz="1400">
                <a:solidFill>
                  <a:schemeClr val="dk1"/>
                </a:solidFill>
                <a:latin typeface="Courier New"/>
                <a:ea typeface="Courier New"/>
                <a:cs typeface="Courier New"/>
                <a:sym typeface="Courier New"/>
              </a:rPr>
              <a:t>Products (Description);</a:t>
            </a:r>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CREACIÓN DE ÍNDICES FÍSICOS Y LÓGICOS</a:t>
            </a:r>
            <a:endParaRPr/>
          </a:p>
        </p:txBody>
      </p:sp>
      <p:sp>
        <p:nvSpPr>
          <p:cNvPr id="380" name="Google Shape;380;p36"/>
          <p:cNvSpPr txBox="1"/>
          <p:nvPr/>
        </p:nvSpPr>
        <p:spPr>
          <a:xfrm>
            <a:off x="1023019" y="2008856"/>
            <a:ext cx="6990600" cy="2370300"/>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400"/>
              <a:buFont typeface="Arial"/>
              <a:buChar char="•"/>
            </a:pPr>
            <a:r>
              <a:rPr lang="es-PE" sz="1400">
                <a:solidFill>
                  <a:srgbClr val="262626"/>
                </a:solidFill>
                <a:latin typeface="Calibri"/>
                <a:ea typeface="Calibri"/>
                <a:cs typeface="Calibri"/>
                <a:sym typeface="Calibri"/>
              </a:rPr>
              <a:t>Es la forma en la que el motor de base de datos considera la mejor manera de ejecutar una instrucción.  </a:t>
            </a:r>
            <a:endParaRPr/>
          </a:p>
          <a:p>
            <a:pPr indent="-196850" lvl="0" marL="297475" marR="0" rtl="0" algn="l">
              <a:spcBef>
                <a:spcPts val="0"/>
              </a:spcBef>
              <a:spcAft>
                <a:spcPts val="0"/>
              </a:spcAft>
              <a:buClr>
                <a:schemeClr val="dk1"/>
              </a:buClr>
              <a:buSzPts val="1400"/>
              <a:buFont typeface="Arial"/>
              <a:buNone/>
            </a:pPr>
            <a:r>
              <a:t/>
            </a:r>
            <a:endParaRPr sz="14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400"/>
              <a:buFont typeface="Arial"/>
              <a:buChar char="•"/>
            </a:pPr>
            <a:r>
              <a:rPr lang="es-PE" sz="1400">
                <a:solidFill>
                  <a:srgbClr val="262626"/>
                </a:solidFill>
                <a:latin typeface="Calibri"/>
                <a:ea typeface="Calibri"/>
                <a:cs typeface="Calibri"/>
                <a:sym typeface="Calibri"/>
              </a:rPr>
              <a:t>Si se trata de una instrucción </a:t>
            </a:r>
            <a:r>
              <a:rPr b="1" lang="es-PE" sz="1400">
                <a:solidFill>
                  <a:srgbClr val="7030A0"/>
                </a:solidFill>
                <a:latin typeface="Calibri"/>
                <a:ea typeface="Calibri"/>
                <a:cs typeface="Calibri"/>
                <a:sym typeface="Calibri"/>
              </a:rPr>
              <a:t>SELECT</a:t>
            </a:r>
            <a:r>
              <a:rPr lang="es-PE" sz="1400">
                <a:solidFill>
                  <a:srgbClr val="262626"/>
                </a:solidFill>
                <a:latin typeface="Calibri"/>
                <a:ea typeface="Calibri"/>
                <a:cs typeface="Calibri"/>
                <a:sym typeface="Calibri"/>
              </a:rPr>
              <a:t>, el caso más común, entonces la base de datos hará uso de la información sobre índices, estadísticas, particiones y toda la configuración del motor para realizar varios planes de ejecución y luego escogerá la que, de acuerdo a sus criterios, ocupe la menor cantidad de recursos y se ejecute en el menor tiempo posible.</a:t>
            </a:r>
            <a:endParaRPr/>
          </a:p>
          <a:p>
            <a:pPr indent="-196850" lvl="0" marL="297475" marR="0" rtl="0" algn="l">
              <a:spcBef>
                <a:spcPts val="0"/>
              </a:spcBef>
              <a:spcAft>
                <a:spcPts val="0"/>
              </a:spcAft>
              <a:buClr>
                <a:schemeClr val="dk1"/>
              </a:buClr>
              <a:buSzPts val="1400"/>
              <a:buFont typeface="Arial"/>
              <a:buNone/>
            </a:pPr>
            <a:r>
              <a:t/>
            </a:r>
            <a:endParaRPr sz="14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400"/>
              <a:buFont typeface="Arial"/>
              <a:buChar char="•"/>
            </a:pPr>
            <a:r>
              <a:rPr lang="es-PE" sz="1400">
                <a:solidFill>
                  <a:srgbClr val="262626"/>
                </a:solidFill>
                <a:latin typeface="Calibri"/>
                <a:ea typeface="Calibri"/>
                <a:cs typeface="Calibri"/>
                <a:sym typeface="Calibri"/>
              </a:rPr>
              <a:t>Para usar la opción de </a:t>
            </a:r>
            <a:r>
              <a:rPr b="1" lang="es-PE" sz="1400">
                <a:solidFill>
                  <a:srgbClr val="7030A0"/>
                </a:solidFill>
                <a:latin typeface="Calibri"/>
                <a:ea typeface="Calibri"/>
                <a:cs typeface="Calibri"/>
                <a:sym typeface="Calibri"/>
              </a:rPr>
              <a:t>“Incluir Plan Actual de ejecución”</a:t>
            </a:r>
            <a:r>
              <a:rPr lang="es-PE" sz="1400">
                <a:solidFill>
                  <a:srgbClr val="262626"/>
                </a:solidFill>
                <a:latin typeface="Calibri"/>
                <a:ea typeface="Calibri"/>
                <a:cs typeface="Calibri"/>
                <a:sym typeface="Calibri"/>
              </a:rPr>
              <a:t>, seleccionar, según el idioma, </a:t>
            </a:r>
            <a:r>
              <a:rPr b="1" lang="es-PE" sz="1400">
                <a:solidFill>
                  <a:srgbClr val="974806"/>
                </a:solidFill>
                <a:latin typeface="Calibri"/>
                <a:ea typeface="Calibri"/>
                <a:cs typeface="Calibri"/>
                <a:sym typeface="Calibri"/>
              </a:rPr>
              <a:t>“Query”</a:t>
            </a:r>
            <a:r>
              <a:rPr lang="es-PE" sz="1400">
                <a:solidFill>
                  <a:srgbClr val="262626"/>
                </a:solidFill>
                <a:latin typeface="Calibri"/>
                <a:ea typeface="Calibri"/>
                <a:cs typeface="Calibri"/>
                <a:sym typeface="Calibri"/>
              </a:rPr>
              <a:t> en el menú de SQL Server Management Studio, luego seleccionar la opción </a:t>
            </a:r>
            <a:r>
              <a:rPr b="1" lang="es-PE" sz="1400">
                <a:solidFill>
                  <a:srgbClr val="974806"/>
                </a:solidFill>
                <a:latin typeface="Calibri"/>
                <a:ea typeface="Calibri"/>
                <a:cs typeface="Calibri"/>
                <a:sym typeface="Calibri"/>
              </a:rPr>
              <a:t>“Include Actual Execution Plan”, </a:t>
            </a:r>
            <a:r>
              <a:rPr lang="es-PE" sz="1400">
                <a:solidFill>
                  <a:srgbClr val="262626"/>
                </a:solidFill>
                <a:latin typeface="Calibri"/>
                <a:ea typeface="Calibri"/>
                <a:cs typeface="Calibri"/>
                <a:sym typeface="Calibri"/>
              </a:rPr>
              <a:t>o presionar </a:t>
            </a:r>
            <a:r>
              <a:rPr b="1" lang="es-PE" sz="1400">
                <a:solidFill>
                  <a:srgbClr val="974806"/>
                </a:solidFill>
                <a:latin typeface="Calibri"/>
                <a:ea typeface="Calibri"/>
                <a:cs typeface="Calibri"/>
                <a:sym typeface="Calibri"/>
              </a:rPr>
              <a:t>[Ctrl + M] </a:t>
            </a:r>
            <a:r>
              <a:rPr lang="es-PE" sz="1400">
                <a:solidFill>
                  <a:srgbClr val="262626"/>
                </a:solidFill>
                <a:latin typeface="Calibri"/>
                <a:ea typeface="Calibri"/>
                <a:cs typeface="Calibri"/>
                <a:sym typeface="Calibri"/>
              </a:rPr>
              <a:t>en el teclado para activarlo.</a:t>
            </a:r>
            <a:endParaRPr/>
          </a:p>
        </p:txBody>
      </p:sp>
      <p:sp>
        <p:nvSpPr>
          <p:cNvPr id="381" name="Google Shape;381;p36"/>
          <p:cNvSpPr txBox="1"/>
          <p:nvPr/>
        </p:nvSpPr>
        <p:spPr>
          <a:xfrm>
            <a:off x="950975" y="1682066"/>
            <a:ext cx="3986786"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PLANES DE EJECUCIÓN EN SQL SERVER</a:t>
            </a:r>
            <a:endParaRPr sz="14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CREACIÓN DE ÍNDICES FÍSICOS Y LÓGICOS</a:t>
            </a:r>
            <a:endParaRPr/>
          </a:p>
        </p:txBody>
      </p:sp>
      <p:sp>
        <p:nvSpPr>
          <p:cNvPr id="388" name="Google Shape;388;p37"/>
          <p:cNvSpPr txBox="1"/>
          <p:nvPr/>
        </p:nvSpPr>
        <p:spPr>
          <a:xfrm>
            <a:off x="1578879" y="2106015"/>
            <a:ext cx="6125927" cy="646331"/>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400"/>
              <a:buFont typeface="Arial"/>
              <a:buChar char="•"/>
            </a:pPr>
            <a:r>
              <a:rPr lang="es-PE" sz="1400">
                <a:solidFill>
                  <a:srgbClr val="262626"/>
                </a:solidFill>
                <a:latin typeface="Calibri"/>
                <a:ea typeface="Calibri"/>
                <a:cs typeface="Calibri"/>
                <a:sym typeface="Calibri"/>
              </a:rPr>
              <a:t>Ahora, cada vez que se ejecute una consulta o procedimiento almacenado, inmediatamente, una pestaña adicional aparecerá en el panel de resultados, al lado de las pestañas </a:t>
            </a:r>
            <a:r>
              <a:rPr b="1" lang="es-PE" sz="1400">
                <a:solidFill>
                  <a:srgbClr val="7030A0"/>
                </a:solidFill>
                <a:latin typeface="Calibri"/>
                <a:ea typeface="Calibri"/>
                <a:cs typeface="Calibri"/>
                <a:sym typeface="Calibri"/>
              </a:rPr>
              <a:t>“Results” </a:t>
            </a:r>
            <a:r>
              <a:rPr lang="es-PE" sz="1400">
                <a:solidFill>
                  <a:srgbClr val="262626"/>
                </a:solidFill>
                <a:latin typeface="Calibri"/>
                <a:ea typeface="Calibri"/>
                <a:cs typeface="Calibri"/>
                <a:sym typeface="Calibri"/>
              </a:rPr>
              <a:t>y </a:t>
            </a:r>
            <a:r>
              <a:rPr b="1" lang="es-PE" sz="1400">
                <a:solidFill>
                  <a:srgbClr val="7030A0"/>
                </a:solidFill>
                <a:latin typeface="Calibri"/>
                <a:ea typeface="Calibri"/>
                <a:cs typeface="Calibri"/>
                <a:sym typeface="Calibri"/>
              </a:rPr>
              <a:t>“Messages”</a:t>
            </a:r>
            <a:r>
              <a:rPr lang="es-PE" sz="1400">
                <a:solidFill>
                  <a:srgbClr val="262626"/>
                </a:solidFill>
                <a:latin typeface="Calibri"/>
                <a:ea typeface="Calibri"/>
                <a:cs typeface="Calibri"/>
                <a:sym typeface="Calibri"/>
              </a:rPr>
              <a:t>, llamada </a:t>
            </a:r>
            <a:r>
              <a:rPr b="1" lang="es-PE" sz="1400">
                <a:solidFill>
                  <a:srgbClr val="262626"/>
                </a:solidFill>
                <a:latin typeface="Calibri"/>
                <a:ea typeface="Calibri"/>
                <a:cs typeface="Calibri"/>
                <a:sym typeface="Calibri"/>
              </a:rPr>
              <a:t>“Execution plan”</a:t>
            </a:r>
            <a:r>
              <a:rPr lang="es-PE" sz="1400">
                <a:solidFill>
                  <a:srgbClr val="262626"/>
                </a:solidFill>
                <a:latin typeface="Calibri"/>
                <a:ea typeface="Calibri"/>
                <a:cs typeface="Calibri"/>
                <a:sym typeface="Calibri"/>
              </a:rPr>
              <a:t>.</a:t>
            </a:r>
            <a:endParaRPr/>
          </a:p>
        </p:txBody>
      </p:sp>
      <p:pic>
        <p:nvPicPr>
          <p:cNvPr id="389" name="Google Shape;389;p37"/>
          <p:cNvPicPr preferRelativeResize="0"/>
          <p:nvPr/>
        </p:nvPicPr>
        <p:blipFill rotWithShape="1">
          <a:blip r:embed="rId3">
            <a:alphaModFix/>
          </a:blip>
          <a:srcRect b="0" l="0" r="0" t="0"/>
          <a:stretch/>
        </p:blipFill>
        <p:spPr>
          <a:xfrm>
            <a:off x="1812227" y="3014432"/>
            <a:ext cx="4395788" cy="1207007"/>
          </a:xfrm>
          <a:prstGeom prst="rect">
            <a:avLst/>
          </a:prstGeom>
          <a:noFill/>
          <a:ln cap="flat" cmpd="sng" w="9525">
            <a:solidFill>
              <a:srgbClr val="974806"/>
            </a:solidFill>
            <a:prstDash val="solid"/>
            <a:round/>
            <a:headEnd len="sm" w="sm" type="none"/>
            <a:tailEnd len="sm" w="sm" type="none"/>
          </a:ln>
        </p:spPr>
      </p:pic>
      <p:sp>
        <p:nvSpPr>
          <p:cNvPr id="390" name="Google Shape;390;p37"/>
          <p:cNvSpPr txBox="1"/>
          <p:nvPr/>
        </p:nvSpPr>
        <p:spPr>
          <a:xfrm>
            <a:off x="1506835" y="1779225"/>
            <a:ext cx="3986786"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PLANES DE EJECUCIÓN EN SQL SERVER</a:t>
            </a:r>
            <a:endParaRPr sz="14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CREACIÓN DE ÍNDICES FÍSICOS Y LÓGICOS</a:t>
            </a:r>
            <a:endParaRPr/>
          </a:p>
        </p:txBody>
      </p:sp>
      <p:grpSp>
        <p:nvGrpSpPr>
          <p:cNvPr id="397" name="Google Shape;397;p38"/>
          <p:cNvGrpSpPr/>
          <p:nvPr/>
        </p:nvGrpSpPr>
        <p:grpSpPr>
          <a:xfrm>
            <a:off x="1331067" y="2080090"/>
            <a:ext cx="7022194" cy="2483340"/>
            <a:chOff x="757489" y="1972025"/>
            <a:chExt cx="7022194" cy="2483340"/>
          </a:xfrm>
        </p:grpSpPr>
        <p:sp>
          <p:nvSpPr>
            <p:cNvPr id="398" name="Google Shape;398;p38"/>
            <p:cNvSpPr txBox="1"/>
            <p:nvPr/>
          </p:nvSpPr>
          <p:spPr>
            <a:xfrm>
              <a:off x="757489" y="2299601"/>
              <a:ext cx="3382250" cy="2154436"/>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400"/>
                <a:buFont typeface="Arial"/>
                <a:buChar char="•"/>
              </a:pPr>
              <a:r>
                <a:rPr lang="es-PE" sz="1400">
                  <a:solidFill>
                    <a:srgbClr val="262626"/>
                  </a:solidFill>
                  <a:latin typeface="Calibri"/>
                  <a:ea typeface="Calibri"/>
                  <a:cs typeface="Calibri"/>
                  <a:sym typeface="Calibri"/>
                </a:rPr>
                <a:t>Ejemplo de Plan de ejecución:</a:t>
              </a:r>
              <a:endParaRPr/>
            </a:p>
            <a:p>
              <a:pPr indent="0" lvl="0" marL="11725" marR="0" rtl="0" algn="l">
                <a:spcBef>
                  <a:spcPts val="0"/>
                </a:spcBef>
                <a:spcAft>
                  <a:spcPts val="0"/>
                </a:spcAft>
                <a:buNone/>
              </a:pPr>
              <a:r>
                <a:t/>
              </a:r>
              <a:endParaRPr sz="1400">
                <a:solidFill>
                  <a:srgbClr val="262626"/>
                </a:solidFill>
                <a:latin typeface="Calibri"/>
                <a:ea typeface="Calibri"/>
                <a:cs typeface="Calibri"/>
                <a:sym typeface="Calibri"/>
              </a:endParaRPr>
            </a:p>
            <a:p>
              <a:pPr indent="-342900" lvl="0" marL="354625" marR="0" rtl="0" algn="l">
                <a:spcBef>
                  <a:spcPts val="0"/>
                </a:spcBef>
                <a:spcAft>
                  <a:spcPts val="0"/>
                </a:spcAft>
                <a:buClr>
                  <a:srgbClr val="262626"/>
                </a:buClr>
                <a:buSzPts val="1400"/>
                <a:buFont typeface="Calibri"/>
                <a:buAutoNum type="arabicPeriod"/>
              </a:pPr>
              <a:r>
                <a:rPr lang="es-PE" sz="1400">
                  <a:solidFill>
                    <a:srgbClr val="262626"/>
                  </a:solidFill>
                  <a:latin typeface="Calibri"/>
                  <a:ea typeface="Calibri"/>
                  <a:cs typeface="Calibri"/>
                  <a:sym typeface="Calibri"/>
                </a:rPr>
                <a:t>Presionar </a:t>
              </a:r>
              <a:r>
                <a:rPr b="1" lang="es-PE" sz="1400">
                  <a:solidFill>
                    <a:srgbClr val="262626"/>
                  </a:solidFill>
                  <a:latin typeface="Calibri"/>
                  <a:ea typeface="Calibri"/>
                  <a:cs typeface="Calibri"/>
                  <a:sym typeface="Calibri"/>
                </a:rPr>
                <a:t>[Ctrl + M]</a:t>
              </a:r>
              <a:r>
                <a:rPr lang="es-PE" sz="1400">
                  <a:solidFill>
                    <a:srgbClr val="262626"/>
                  </a:solidFill>
                  <a:latin typeface="Calibri"/>
                  <a:ea typeface="Calibri"/>
                  <a:cs typeface="Calibri"/>
                  <a:sym typeface="Calibri"/>
                </a:rPr>
                <a:t> en el teclado para activar el </a:t>
              </a:r>
              <a:r>
                <a:rPr b="1" lang="es-PE" sz="1400">
                  <a:solidFill>
                    <a:srgbClr val="262626"/>
                  </a:solidFill>
                  <a:latin typeface="Calibri"/>
                  <a:ea typeface="Calibri"/>
                  <a:cs typeface="Calibri"/>
                  <a:sym typeface="Calibri"/>
                </a:rPr>
                <a:t>Plan de Ejecución</a:t>
              </a:r>
              <a:r>
                <a:rPr lang="es-PE" sz="1400">
                  <a:solidFill>
                    <a:srgbClr val="262626"/>
                  </a:solidFill>
                  <a:latin typeface="Calibri"/>
                  <a:ea typeface="Calibri"/>
                  <a:cs typeface="Calibri"/>
                  <a:sym typeface="Calibri"/>
                </a:rPr>
                <a:t>.</a:t>
              </a:r>
              <a:endParaRPr/>
            </a:p>
            <a:p>
              <a:pPr indent="-254000" lvl="0" marL="354625" marR="0" rtl="0" algn="l">
                <a:spcBef>
                  <a:spcPts val="0"/>
                </a:spcBef>
                <a:spcAft>
                  <a:spcPts val="0"/>
                </a:spcAft>
                <a:buClr>
                  <a:schemeClr val="dk1"/>
                </a:buClr>
                <a:buSzPts val="1400"/>
                <a:buFont typeface="Calibri"/>
                <a:buNone/>
              </a:pPr>
              <a:r>
                <a:t/>
              </a:r>
              <a:endParaRPr sz="1400">
                <a:solidFill>
                  <a:srgbClr val="262626"/>
                </a:solidFill>
                <a:latin typeface="Calibri"/>
                <a:ea typeface="Calibri"/>
                <a:cs typeface="Calibri"/>
                <a:sym typeface="Calibri"/>
              </a:endParaRPr>
            </a:p>
            <a:p>
              <a:pPr indent="-342900" lvl="0" marL="354625" marR="0" rtl="0" algn="l">
                <a:spcBef>
                  <a:spcPts val="0"/>
                </a:spcBef>
                <a:spcAft>
                  <a:spcPts val="0"/>
                </a:spcAft>
                <a:buClr>
                  <a:srgbClr val="262626"/>
                </a:buClr>
                <a:buSzPts val="1400"/>
                <a:buFont typeface="Calibri"/>
                <a:buAutoNum type="arabicPeriod"/>
              </a:pPr>
              <a:r>
                <a:rPr lang="es-PE" sz="1400">
                  <a:solidFill>
                    <a:srgbClr val="262626"/>
                  </a:solidFill>
                  <a:latin typeface="Calibri"/>
                  <a:ea typeface="Calibri"/>
                  <a:cs typeface="Calibri"/>
                  <a:sym typeface="Calibri"/>
                </a:rPr>
                <a:t>Ejecutar la sentencia:</a:t>
              </a:r>
              <a:endParaRPr/>
            </a:p>
            <a:p>
              <a:pPr indent="0" lvl="0" marL="11725" marR="0" rtl="0" algn="l">
                <a:spcBef>
                  <a:spcPts val="0"/>
                </a:spcBef>
                <a:spcAft>
                  <a:spcPts val="0"/>
                </a:spcAft>
                <a:buNone/>
              </a:pPr>
              <a:r>
                <a:t/>
              </a:r>
              <a:endParaRPr sz="1400">
                <a:solidFill>
                  <a:srgbClr val="262626"/>
                </a:solidFill>
                <a:latin typeface="Calibri"/>
                <a:ea typeface="Calibri"/>
                <a:cs typeface="Calibri"/>
                <a:sym typeface="Calibri"/>
              </a:endParaRPr>
            </a:p>
            <a:p>
              <a:pPr indent="0" lvl="2" marL="926124" marR="0" rtl="0" algn="l">
                <a:spcBef>
                  <a:spcPts val="0"/>
                </a:spcBef>
                <a:spcAft>
                  <a:spcPts val="0"/>
                </a:spcAft>
                <a:buNone/>
              </a:pPr>
              <a:r>
                <a:rPr b="1" i="0" lang="es-PE" sz="1400" u="none" cap="none" strike="noStrike">
                  <a:solidFill>
                    <a:srgbClr val="7030A0"/>
                  </a:solidFill>
                  <a:latin typeface="Calibri"/>
                  <a:ea typeface="Calibri"/>
                  <a:cs typeface="Calibri"/>
                  <a:sym typeface="Calibri"/>
                </a:rPr>
                <a:t>SELECT</a:t>
              </a:r>
              <a:r>
                <a:rPr b="0" i="0" lang="es-PE" sz="1400" u="none" cap="none" strike="noStrike">
                  <a:solidFill>
                    <a:srgbClr val="262626"/>
                  </a:solidFill>
                  <a:latin typeface="Calibri"/>
                  <a:ea typeface="Calibri"/>
                  <a:cs typeface="Calibri"/>
                  <a:sym typeface="Calibri"/>
                </a:rPr>
                <a:t> * </a:t>
              </a:r>
              <a:r>
                <a:rPr b="1" i="0" lang="es-PE" sz="1400" u="none" cap="none" strike="noStrike">
                  <a:solidFill>
                    <a:srgbClr val="7030A0"/>
                  </a:solidFill>
                  <a:latin typeface="Calibri"/>
                  <a:ea typeface="Calibri"/>
                  <a:cs typeface="Calibri"/>
                  <a:sym typeface="Calibri"/>
                </a:rPr>
                <a:t>FROM</a:t>
              </a:r>
              <a:r>
                <a:rPr b="0" i="0" lang="es-PE" sz="1400" u="none" cap="none" strike="noStrike">
                  <a:solidFill>
                    <a:srgbClr val="262626"/>
                  </a:solidFill>
                  <a:latin typeface="Calibri"/>
                  <a:ea typeface="Calibri"/>
                  <a:cs typeface="Calibri"/>
                  <a:sym typeface="Calibri"/>
                </a:rPr>
                <a:t> Employees;</a:t>
              </a:r>
              <a:endParaRPr/>
            </a:p>
            <a:p>
              <a:pPr indent="0" lvl="2" marL="926124" marR="0" rtl="0" algn="l">
                <a:spcBef>
                  <a:spcPts val="0"/>
                </a:spcBef>
                <a:spcAft>
                  <a:spcPts val="0"/>
                </a:spcAft>
                <a:buNone/>
              </a:pPr>
              <a:r>
                <a:t/>
              </a:r>
              <a:endParaRPr b="0" i="0" sz="1400" u="none" cap="none" strike="noStrike">
                <a:solidFill>
                  <a:srgbClr val="262626"/>
                </a:solidFill>
                <a:latin typeface="Calibri"/>
                <a:ea typeface="Calibri"/>
                <a:cs typeface="Calibri"/>
                <a:sym typeface="Calibri"/>
              </a:endParaRPr>
            </a:p>
            <a:p>
              <a:pPr indent="-342900" lvl="0" marL="354625" marR="0" rtl="0" algn="l">
                <a:spcBef>
                  <a:spcPts val="0"/>
                </a:spcBef>
                <a:spcAft>
                  <a:spcPts val="0"/>
                </a:spcAft>
                <a:buClr>
                  <a:srgbClr val="262626"/>
                </a:buClr>
                <a:buSzPts val="1400"/>
                <a:buFont typeface="Calibri"/>
                <a:buAutoNum type="arabicPeriod"/>
              </a:pPr>
              <a:r>
                <a:rPr lang="es-PE" sz="1400">
                  <a:solidFill>
                    <a:srgbClr val="262626"/>
                  </a:solidFill>
                  <a:latin typeface="Calibri"/>
                  <a:ea typeface="Calibri"/>
                  <a:cs typeface="Calibri"/>
                  <a:sym typeface="Calibri"/>
                </a:rPr>
                <a:t>El resultado del plan es:</a:t>
              </a:r>
              <a:endParaRPr/>
            </a:p>
          </p:txBody>
        </p:sp>
        <p:pic>
          <p:nvPicPr>
            <p:cNvPr id="399" name="Google Shape;399;p38"/>
            <p:cNvPicPr preferRelativeResize="0"/>
            <p:nvPr/>
          </p:nvPicPr>
          <p:blipFill rotWithShape="1">
            <a:blip r:embed="rId3">
              <a:alphaModFix/>
            </a:blip>
            <a:srcRect b="0" l="0" r="0" t="0"/>
            <a:stretch/>
          </p:blipFill>
          <p:spPr>
            <a:xfrm>
              <a:off x="4236942" y="2857500"/>
              <a:ext cx="3542741" cy="1597865"/>
            </a:xfrm>
            <a:prstGeom prst="rect">
              <a:avLst/>
            </a:prstGeom>
            <a:noFill/>
            <a:ln cap="flat" cmpd="sng" w="9525">
              <a:solidFill>
                <a:schemeClr val="dk1"/>
              </a:solidFill>
              <a:prstDash val="solid"/>
              <a:round/>
              <a:headEnd len="sm" w="sm" type="none"/>
              <a:tailEnd len="sm" w="sm" type="none"/>
            </a:ln>
          </p:spPr>
        </p:pic>
        <p:sp>
          <p:nvSpPr>
            <p:cNvPr id="400" name="Google Shape;400;p38"/>
            <p:cNvSpPr txBox="1"/>
            <p:nvPr/>
          </p:nvSpPr>
          <p:spPr>
            <a:xfrm>
              <a:off x="757489" y="1972025"/>
              <a:ext cx="3986786"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PLANES DE EJECUCIÓN EN SQL SERVER</a:t>
              </a:r>
              <a:endParaRPr sz="1400">
                <a:solidFill>
                  <a:srgbClr val="262626"/>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CREACIÓN DE ÍNDICES FÍSICOS Y LÓGICOS</a:t>
            </a:r>
            <a:endParaRPr/>
          </a:p>
        </p:txBody>
      </p:sp>
      <p:grpSp>
        <p:nvGrpSpPr>
          <p:cNvPr id="407" name="Google Shape;407;p39"/>
          <p:cNvGrpSpPr/>
          <p:nvPr/>
        </p:nvGrpSpPr>
        <p:grpSpPr>
          <a:xfrm>
            <a:off x="967601" y="2098022"/>
            <a:ext cx="7591185" cy="1962900"/>
            <a:chOff x="862307" y="2098022"/>
            <a:chExt cx="7591185" cy="1962900"/>
          </a:xfrm>
        </p:grpSpPr>
        <p:sp>
          <p:nvSpPr>
            <p:cNvPr id="408" name="Google Shape;408;p39"/>
            <p:cNvSpPr txBox="1"/>
            <p:nvPr/>
          </p:nvSpPr>
          <p:spPr>
            <a:xfrm>
              <a:off x="967601" y="2448530"/>
              <a:ext cx="3776198" cy="1508105"/>
            </a:xfrm>
            <a:prstGeom prst="rect">
              <a:avLst/>
            </a:prstGeom>
            <a:noFill/>
            <a:ln>
              <a:noFill/>
            </a:ln>
          </p:spPr>
          <p:txBody>
            <a:bodyPr anchorCtr="0" anchor="t" bIns="0" lIns="0" spcFirstLastPara="1" rIns="0" wrap="square" tIns="0">
              <a:spAutoFit/>
            </a:bodyPr>
            <a:lstStyle/>
            <a:p>
              <a:pPr indent="-285750" lvl="0" marL="297475" marR="0" rtl="0" algn="just">
                <a:spcBef>
                  <a:spcPts val="0"/>
                </a:spcBef>
                <a:spcAft>
                  <a:spcPts val="0"/>
                </a:spcAft>
                <a:buClr>
                  <a:srgbClr val="262626"/>
                </a:buClr>
                <a:buSzPts val="1400"/>
                <a:buFont typeface="Arial"/>
                <a:buChar char="•"/>
              </a:pPr>
              <a:r>
                <a:rPr lang="es-PE" sz="1400">
                  <a:solidFill>
                    <a:srgbClr val="262626"/>
                  </a:solidFill>
                  <a:latin typeface="Calibri"/>
                  <a:ea typeface="Calibri"/>
                  <a:cs typeface="Calibri"/>
                  <a:sym typeface="Calibri"/>
                </a:rPr>
                <a:t>Ejemplo de Plan de ejecución:</a:t>
              </a:r>
              <a:endParaRPr/>
            </a:p>
            <a:p>
              <a:pPr indent="0" lvl="0" marL="11725" marR="0" rtl="0" algn="just">
                <a:spcBef>
                  <a:spcPts val="0"/>
                </a:spcBef>
                <a:spcAft>
                  <a:spcPts val="0"/>
                </a:spcAft>
                <a:buNone/>
              </a:pPr>
              <a:r>
                <a:t/>
              </a:r>
              <a:endParaRPr sz="1400">
                <a:solidFill>
                  <a:srgbClr val="262626"/>
                </a:solidFill>
                <a:latin typeface="Calibri"/>
                <a:ea typeface="Calibri"/>
                <a:cs typeface="Calibri"/>
                <a:sym typeface="Calibri"/>
              </a:endParaRPr>
            </a:p>
            <a:p>
              <a:pPr indent="-342900" lvl="0" marL="354625" marR="0" rtl="0" algn="just">
                <a:spcBef>
                  <a:spcPts val="0"/>
                </a:spcBef>
                <a:spcAft>
                  <a:spcPts val="0"/>
                </a:spcAft>
                <a:buClr>
                  <a:srgbClr val="262626"/>
                </a:buClr>
                <a:buSzPts val="1400"/>
                <a:buFont typeface="Calibri"/>
                <a:buAutoNum type="arabicPeriod" startAt="4"/>
              </a:pPr>
              <a:r>
                <a:rPr lang="es-PE" sz="1400">
                  <a:solidFill>
                    <a:srgbClr val="262626"/>
                  </a:solidFill>
                  <a:latin typeface="Calibri"/>
                  <a:ea typeface="Calibri"/>
                  <a:cs typeface="Calibri"/>
                  <a:sym typeface="Calibri"/>
                </a:rPr>
                <a:t>Ahora ejecutar la sentencia:</a:t>
              </a:r>
              <a:endParaRPr/>
            </a:p>
            <a:p>
              <a:pPr indent="0" lvl="0" marL="11725" marR="0" rtl="0" algn="just">
                <a:spcBef>
                  <a:spcPts val="0"/>
                </a:spcBef>
                <a:spcAft>
                  <a:spcPts val="0"/>
                </a:spcAft>
                <a:buNone/>
              </a:pPr>
              <a:r>
                <a:t/>
              </a:r>
              <a:endParaRPr sz="1400">
                <a:solidFill>
                  <a:srgbClr val="262626"/>
                </a:solidFill>
                <a:latin typeface="Calibri"/>
                <a:ea typeface="Calibri"/>
                <a:cs typeface="Calibri"/>
                <a:sym typeface="Calibri"/>
              </a:endParaRPr>
            </a:p>
            <a:p>
              <a:pPr indent="0" lvl="2" marL="926124" marR="0" rtl="0" algn="just">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2" marL="926124" marR="0" rtl="0" algn="just">
                <a:spcBef>
                  <a:spcPts val="0"/>
                </a:spcBef>
                <a:spcAft>
                  <a:spcPts val="0"/>
                </a:spcAft>
                <a:buNone/>
              </a:pPr>
              <a:r>
                <a:t/>
              </a:r>
              <a:endParaRPr b="0" i="0" sz="1400" u="none" cap="none" strike="noStrike">
                <a:solidFill>
                  <a:srgbClr val="262626"/>
                </a:solidFill>
                <a:latin typeface="Calibri"/>
                <a:ea typeface="Calibri"/>
                <a:cs typeface="Calibri"/>
                <a:sym typeface="Calibri"/>
              </a:endParaRPr>
            </a:p>
            <a:p>
              <a:pPr indent="-342900" lvl="2" marL="354625" marR="0" rtl="0" algn="just">
                <a:spcBef>
                  <a:spcPts val="0"/>
                </a:spcBef>
                <a:spcAft>
                  <a:spcPts val="0"/>
                </a:spcAft>
                <a:buClr>
                  <a:srgbClr val="262626"/>
                </a:buClr>
                <a:buSzPts val="1400"/>
                <a:buFont typeface="Calibri"/>
                <a:buAutoNum type="arabicPeriod" startAt="5"/>
              </a:pPr>
              <a:r>
                <a:rPr b="0" i="0" lang="es-PE" sz="1400" u="none" cap="none" strike="noStrike">
                  <a:solidFill>
                    <a:srgbClr val="262626"/>
                  </a:solidFill>
                  <a:latin typeface="Calibri"/>
                  <a:ea typeface="Calibri"/>
                  <a:cs typeface="Calibri"/>
                  <a:sym typeface="Calibri"/>
                </a:rPr>
                <a:t>El resultado del nuevo plan es:</a:t>
              </a:r>
              <a:endParaRPr/>
            </a:p>
          </p:txBody>
        </p:sp>
        <p:pic>
          <p:nvPicPr>
            <p:cNvPr id="409" name="Google Shape;409;p39"/>
            <p:cNvPicPr preferRelativeResize="0"/>
            <p:nvPr/>
          </p:nvPicPr>
          <p:blipFill rotWithShape="1">
            <a:blip r:embed="rId3">
              <a:alphaModFix/>
            </a:blip>
            <a:srcRect b="0" l="0" r="0" t="0"/>
            <a:stretch/>
          </p:blipFill>
          <p:spPr>
            <a:xfrm>
              <a:off x="4821739" y="2492005"/>
              <a:ext cx="3631753" cy="1568917"/>
            </a:xfrm>
            <a:prstGeom prst="rect">
              <a:avLst/>
            </a:prstGeom>
            <a:noFill/>
            <a:ln cap="flat" cmpd="sng" w="9525">
              <a:solidFill>
                <a:schemeClr val="dk1"/>
              </a:solidFill>
              <a:prstDash val="solid"/>
              <a:round/>
              <a:headEnd len="sm" w="sm" type="none"/>
              <a:tailEnd len="sm" w="sm" type="none"/>
            </a:ln>
          </p:spPr>
        </p:pic>
        <p:sp>
          <p:nvSpPr>
            <p:cNvPr id="410" name="Google Shape;410;p39"/>
            <p:cNvSpPr txBox="1"/>
            <p:nvPr/>
          </p:nvSpPr>
          <p:spPr>
            <a:xfrm>
              <a:off x="862307" y="2098022"/>
              <a:ext cx="3986786"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PLANES DE EJECUCIÓN EN SQL SERVER</a:t>
              </a:r>
              <a:endParaRPr sz="1400">
                <a:solidFill>
                  <a:srgbClr val="262626"/>
                </a:solidFill>
                <a:latin typeface="Calibri"/>
                <a:ea typeface="Calibri"/>
                <a:cs typeface="Calibri"/>
                <a:sym typeface="Calibri"/>
              </a:endParaRPr>
            </a:p>
          </p:txBody>
        </p:sp>
        <p:sp>
          <p:nvSpPr>
            <p:cNvPr id="411" name="Google Shape;411;p39"/>
            <p:cNvSpPr txBox="1"/>
            <p:nvPr/>
          </p:nvSpPr>
          <p:spPr>
            <a:xfrm>
              <a:off x="1244693" y="3276463"/>
              <a:ext cx="3499105" cy="215444"/>
            </a:xfrm>
            <a:prstGeom prst="rect">
              <a:avLst/>
            </a:prstGeom>
            <a:noFill/>
            <a:ln>
              <a:noFill/>
            </a:ln>
          </p:spPr>
          <p:txBody>
            <a:bodyPr anchorCtr="0" anchor="t" bIns="0" lIns="0" spcFirstLastPara="1" rIns="0" wrap="square" tIns="0">
              <a:spAutoFit/>
            </a:bodyPr>
            <a:lstStyle/>
            <a:p>
              <a:pPr indent="0" lvl="2" marL="0" marR="0" rtl="0" algn="just">
                <a:spcBef>
                  <a:spcPts val="0"/>
                </a:spcBef>
                <a:spcAft>
                  <a:spcPts val="0"/>
                </a:spcAft>
                <a:buNone/>
              </a:pPr>
              <a:r>
                <a:rPr b="1" i="0" lang="es-PE" sz="1400" u="none" cap="none" strike="noStrike">
                  <a:solidFill>
                    <a:srgbClr val="7030A0"/>
                  </a:solidFill>
                  <a:latin typeface="Calibri"/>
                  <a:ea typeface="Calibri"/>
                  <a:cs typeface="Calibri"/>
                  <a:sym typeface="Calibri"/>
                </a:rPr>
                <a:t>SELECT * FROM </a:t>
              </a:r>
              <a:r>
                <a:rPr b="0" i="0" lang="es-PE" sz="1400" u="none" cap="none" strike="noStrike">
                  <a:solidFill>
                    <a:schemeClr val="dk1"/>
                  </a:solidFill>
                  <a:latin typeface="Calibri"/>
                  <a:ea typeface="Calibri"/>
                  <a:cs typeface="Calibri"/>
                  <a:sym typeface="Calibri"/>
                </a:rPr>
                <a:t>Employees</a:t>
              </a:r>
              <a:r>
                <a:rPr b="1" i="0" lang="es-PE" sz="1400" u="none" cap="none" strike="noStrike">
                  <a:solidFill>
                    <a:srgbClr val="7030A0"/>
                  </a:solidFill>
                  <a:latin typeface="Calibri"/>
                  <a:ea typeface="Calibri"/>
                  <a:cs typeface="Calibri"/>
                  <a:sym typeface="Calibri"/>
                </a:rPr>
                <a:t> Order by</a:t>
              </a:r>
              <a:r>
                <a:rPr b="0" i="0" lang="es-PE" sz="1400" u="none" cap="none" strike="noStrike">
                  <a:solidFill>
                    <a:schemeClr val="dk1"/>
                  </a:solidFill>
                  <a:latin typeface="Calibri"/>
                  <a:ea typeface="Calibri"/>
                  <a:cs typeface="Calibri"/>
                  <a:sym typeface="Calibri"/>
                </a:rPr>
                <a:t> HireDate;</a:t>
              </a:r>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4"/>
          <p:cNvSpPr txBox="1"/>
          <p:nvPr/>
        </p:nvSpPr>
        <p:spPr>
          <a:xfrm>
            <a:off x="533560" y="1322405"/>
            <a:ext cx="8164347" cy="584775"/>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PREPARACIÓN DE AMBIENTE DE TRABAJO</a:t>
            </a:r>
            <a:endParaRPr/>
          </a:p>
          <a:p>
            <a:pPr indent="0" lvl="0" marL="11725" marR="0" rtl="0" algn="l">
              <a:spcBef>
                <a:spcPts val="0"/>
              </a:spcBef>
              <a:spcAft>
                <a:spcPts val="0"/>
              </a:spcAft>
              <a:buNone/>
            </a:pPr>
            <a:r>
              <a:t/>
            </a:r>
            <a:endParaRPr b="1" sz="6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Se trabajará con vistas sobre la base de datos </a:t>
            </a:r>
            <a:r>
              <a:rPr b="1" lang="es-PE" sz="1600">
                <a:solidFill>
                  <a:srgbClr val="7030A0"/>
                </a:solidFill>
                <a:latin typeface="Calibri"/>
                <a:ea typeface="Calibri"/>
                <a:cs typeface="Calibri"/>
                <a:sym typeface="Calibri"/>
              </a:rPr>
              <a:t>Northwind</a:t>
            </a:r>
            <a:r>
              <a:rPr lang="es-PE" sz="1600">
                <a:solidFill>
                  <a:srgbClr val="262626"/>
                </a:solidFill>
                <a:latin typeface="Calibri"/>
                <a:ea typeface="Calibri"/>
                <a:cs typeface="Calibri"/>
                <a:sym typeface="Calibri"/>
              </a:rPr>
              <a:t>, instalada en clases anteriores:</a:t>
            </a:r>
            <a:endParaRPr/>
          </a:p>
        </p:txBody>
      </p:sp>
      <p:sp>
        <p:nvSpPr>
          <p:cNvPr id="55" name="Google Shape;55;p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USO DE VISTA COMO TABLA VIRTUAL</a:t>
            </a:r>
            <a:endParaRPr/>
          </a:p>
        </p:txBody>
      </p:sp>
      <p:sp>
        <p:nvSpPr>
          <p:cNvPr id="56" name="Google Shape;56;p4"/>
          <p:cNvSpPr txBox="1"/>
          <p:nvPr/>
        </p:nvSpPr>
        <p:spPr>
          <a:xfrm>
            <a:off x="407875" y="2173251"/>
            <a:ext cx="3913460" cy="30777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400"/>
              <a:buFont typeface="Calibri"/>
              <a:buAutoNum type="arabicPeriod"/>
            </a:pPr>
            <a:r>
              <a:rPr lang="es-PE" sz="1400">
                <a:solidFill>
                  <a:schemeClr val="dk1"/>
                </a:solidFill>
                <a:latin typeface="Calibri"/>
                <a:ea typeface="Calibri"/>
                <a:cs typeface="Calibri"/>
                <a:sym typeface="Calibri"/>
              </a:rPr>
              <a:t>Ingresar a </a:t>
            </a:r>
            <a:r>
              <a:rPr b="1" lang="es-PE" sz="1400">
                <a:solidFill>
                  <a:srgbClr val="538CD5"/>
                </a:solidFill>
                <a:latin typeface="Calibri"/>
                <a:ea typeface="Calibri"/>
                <a:cs typeface="Calibri"/>
                <a:sym typeface="Calibri"/>
              </a:rPr>
              <a:t>Microsoft SQL Server Management</a:t>
            </a:r>
            <a:endParaRPr/>
          </a:p>
        </p:txBody>
      </p:sp>
      <p:pic>
        <p:nvPicPr>
          <p:cNvPr id="57" name="Google Shape;57;p4"/>
          <p:cNvPicPr preferRelativeResize="0"/>
          <p:nvPr/>
        </p:nvPicPr>
        <p:blipFill rotWithShape="1">
          <a:blip r:embed="rId3">
            <a:alphaModFix/>
          </a:blip>
          <a:srcRect b="0" l="0" r="0" t="0"/>
          <a:stretch/>
        </p:blipFill>
        <p:spPr>
          <a:xfrm>
            <a:off x="1323207" y="2580336"/>
            <a:ext cx="2082797" cy="1374217"/>
          </a:xfrm>
          <a:prstGeom prst="rect">
            <a:avLst/>
          </a:prstGeom>
          <a:noFill/>
          <a:ln cap="flat" cmpd="sng" w="9525">
            <a:solidFill>
              <a:schemeClr val="dk1"/>
            </a:solidFill>
            <a:prstDash val="solid"/>
            <a:round/>
            <a:headEnd len="sm" w="sm" type="none"/>
            <a:tailEnd len="sm" w="sm" type="none"/>
          </a:ln>
        </p:spPr>
      </p:pic>
      <p:pic>
        <p:nvPicPr>
          <p:cNvPr id="58" name="Google Shape;58;p4"/>
          <p:cNvPicPr preferRelativeResize="0"/>
          <p:nvPr/>
        </p:nvPicPr>
        <p:blipFill rotWithShape="1">
          <a:blip r:embed="rId4">
            <a:alphaModFix/>
          </a:blip>
          <a:srcRect b="0" l="0" r="0" t="0"/>
          <a:stretch/>
        </p:blipFill>
        <p:spPr>
          <a:xfrm>
            <a:off x="5704922" y="2580336"/>
            <a:ext cx="1778114" cy="1595592"/>
          </a:xfrm>
          <a:prstGeom prst="rect">
            <a:avLst/>
          </a:prstGeom>
          <a:noFill/>
          <a:ln cap="flat" cmpd="sng" w="9525">
            <a:solidFill>
              <a:schemeClr val="dk1"/>
            </a:solidFill>
            <a:prstDash val="solid"/>
            <a:round/>
            <a:headEnd len="sm" w="sm" type="none"/>
            <a:tailEnd len="sm" w="sm" type="none"/>
          </a:ln>
        </p:spPr>
      </p:pic>
      <p:sp>
        <p:nvSpPr>
          <p:cNvPr id="59" name="Google Shape;59;p4"/>
          <p:cNvSpPr txBox="1"/>
          <p:nvPr/>
        </p:nvSpPr>
        <p:spPr>
          <a:xfrm>
            <a:off x="4615735" y="2173251"/>
            <a:ext cx="4245632" cy="30777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400"/>
              <a:buFont typeface="Calibri"/>
              <a:buAutoNum type="arabicPeriod" startAt="2"/>
            </a:pPr>
            <a:r>
              <a:rPr lang="es-PE" sz="1400">
                <a:solidFill>
                  <a:schemeClr val="dk1"/>
                </a:solidFill>
                <a:latin typeface="Calibri"/>
                <a:ea typeface="Calibri"/>
                <a:cs typeface="Calibri"/>
                <a:sym typeface="Calibri"/>
              </a:rPr>
              <a:t>Verificar que exista la base de datos </a:t>
            </a:r>
            <a:r>
              <a:rPr b="1" lang="es-PE" sz="1400">
                <a:solidFill>
                  <a:srgbClr val="7030A0"/>
                </a:solidFill>
                <a:latin typeface="Calibri"/>
                <a:ea typeface="Calibri"/>
                <a:cs typeface="Calibri"/>
                <a:sym typeface="Calibri"/>
              </a:rPr>
              <a:t>Northwind</a:t>
            </a:r>
            <a:r>
              <a:rPr lang="es-PE" sz="1400">
                <a:solidFill>
                  <a:schemeClr val="dk1"/>
                </a:solidFill>
                <a:latin typeface="Calibri"/>
                <a:ea typeface="Calibri"/>
                <a:cs typeface="Calibri"/>
                <a:sym typeface="Calibri"/>
              </a:rPr>
              <a:t>.  </a:t>
            </a:r>
            <a:endParaRPr/>
          </a:p>
        </p:txBody>
      </p:sp>
      <p:sp>
        <p:nvSpPr>
          <p:cNvPr id="60" name="Google Shape;60;p4"/>
          <p:cNvSpPr txBox="1"/>
          <p:nvPr/>
        </p:nvSpPr>
        <p:spPr>
          <a:xfrm>
            <a:off x="533561" y="4220195"/>
            <a:ext cx="8164347" cy="73866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400"/>
              <a:buFont typeface="Calibri"/>
              <a:buAutoNum type="arabicPeriod" startAt="3"/>
            </a:pPr>
            <a:r>
              <a:rPr lang="es-PE" sz="1400">
                <a:solidFill>
                  <a:schemeClr val="dk1"/>
                </a:solidFill>
                <a:latin typeface="Calibri"/>
                <a:ea typeface="Calibri"/>
                <a:cs typeface="Calibri"/>
                <a:sym typeface="Calibri"/>
              </a:rPr>
              <a:t>Finalmente, iniciar un nuevo editor (SQL Query) para realizar las consultas SQL. Ejecutar previamente “</a:t>
            </a:r>
            <a:r>
              <a:rPr b="1" lang="es-PE" sz="1400">
                <a:solidFill>
                  <a:schemeClr val="dk1"/>
                </a:solidFill>
                <a:latin typeface="Calibri"/>
                <a:ea typeface="Calibri"/>
                <a:cs typeface="Calibri"/>
                <a:sym typeface="Calibri"/>
              </a:rPr>
              <a:t>USE </a:t>
            </a:r>
            <a:r>
              <a:rPr b="1" lang="es-PE" sz="1400">
                <a:solidFill>
                  <a:srgbClr val="7030A0"/>
                </a:solidFill>
                <a:latin typeface="Calibri"/>
                <a:ea typeface="Calibri"/>
                <a:cs typeface="Calibri"/>
                <a:sym typeface="Calibri"/>
              </a:rPr>
              <a:t>Northwind</a:t>
            </a:r>
            <a:r>
              <a:rPr lang="es-PE" sz="1400">
                <a:solidFill>
                  <a:schemeClr val="dk1"/>
                </a:solidFill>
                <a:latin typeface="Calibri"/>
                <a:ea typeface="Calibri"/>
                <a:cs typeface="Calibri"/>
                <a:sym typeface="Calibri"/>
              </a:rPr>
              <a:t>” para indicar a </a:t>
            </a:r>
            <a:r>
              <a:rPr b="1" lang="es-PE" sz="1400">
                <a:solidFill>
                  <a:srgbClr val="7030A0"/>
                </a:solidFill>
                <a:latin typeface="Calibri"/>
                <a:ea typeface="Calibri"/>
                <a:cs typeface="Calibri"/>
                <a:sym typeface="Calibri"/>
              </a:rPr>
              <a:t>SQL Management</a:t>
            </a:r>
            <a:r>
              <a:rPr lang="es-PE" sz="1400">
                <a:solidFill>
                  <a:schemeClr val="dk1"/>
                </a:solidFill>
                <a:latin typeface="Calibri"/>
                <a:ea typeface="Calibri"/>
                <a:cs typeface="Calibri"/>
                <a:sym typeface="Calibri"/>
              </a:rPr>
              <a:t> que las sentencias se ejecutarán en esta base de datos.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0"/>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8" name="Google Shape;418;p40"/>
          <p:cNvSpPr/>
          <p:nvPr/>
        </p:nvSpPr>
        <p:spPr>
          <a:xfrm>
            <a:off x="424251" y="3703125"/>
            <a:ext cx="8444619"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IMPORTANCIA DE LOS ÍNDICES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IMPORTANCIA DE LOS ÍNDICES</a:t>
            </a:r>
            <a:endParaRPr/>
          </a:p>
        </p:txBody>
      </p:sp>
      <p:grpSp>
        <p:nvGrpSpPr>
          <p:cNvPr id="425" name="Google Shape;425;p41"/>
          <p:cNvGrpSpPr/>
          <p:nvPr/>
        </p:nvGrpSpPr>
        <p:grpSpPr>
          <a:xfrm>
            <a:off x="1229789" y="1638984"/>
            <a:ext cx="6558191" cy="3150225"/>
            <a:chOff x="731025" y="1392763"/>
            <a:chExt cx="6558191" cy="3150225"/>
          </a:xfrm>
        </p:grpSpPr>
        <p:sp>
          <p:nvSpPr>
            <p:cNvPr id="426" name="Google Shape;426;p41"/>
            <p:cNvSpPr txBox="1"/>
            <p:nvPr/>
          </p:nvSpPr>
          <p:spPr>
            <a:xfrm>
              <a:off x="731025" y="1729568"/>
              <a:ext cx="6558191" cy="492443"/>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Los índices desempeñan un papel fundamental en la base de datos, siendo de gran importancia debido a los siguientes motivos:</a:t>
              </a:r>
              <a:endParaRPr/>
            </a:p>
          </p:txBody>
        </p:sp>
        <p:sp>
          <p:nvSpPr>
            <p:cNvPr id="427" name="Google Shape;427;p41"/>
            <p:cNvSpPr txBox="1"/>
            <p:nvPr/>
          </p:nvSpPr>
          <p:spPr>
            <a:xfrm>
              <a:off x="1046909" y="2357774"/>
              <a:ext cx="5678088" cy="2185214"/>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Mejorar el rendimiento de las consultas.</a:t>
              </a:r>
              <a:endParaRPr b="0" sz="1600">
                <a:solidFill>
                  <a:srgbClr val="262626"/>
                </a:solidFill>
                <a:latin typeface="Calibri"/>
                <a:ea typeface="Calibri"/>
                <a:cs typeface="Calibri"/>
                <a:sym typeface="Calibri"/>
              </a:endParaRPr>
            </a:p>
            <a:p>
              <a:pPr indent="0" lvl="0" marL="11725" marR="0" rtl="0" algn="l">
                <a:spcBef>
                  <a:spcPts val="0"/>
                </a:spcBef>
                <a:spcAft>
                  <a:spcPts val="0"/>
                </a:spcAft>
                <a:buNone/>
              </a:pPr>
              <a:r>
                <a:t/>
              </a:r>
              <a:endParaRPr b="0" sz="1400">
                <a:solidFill>
                  <a:srgbClr val="262626"/>
                </a:solidFill>
                <a:latin typeface="Calibri"/>
                <a:ea typeface="Calibri"/>
                <a:cs typeface="Calibri"/>
                <a:sym typeface="Calibri"/>
              </a:endParaRPr>
            </a:p>
            <a:p>
              <a:pPr indent="-342900" lvl="0" marL="354625" marR="0" rtl="0" algn="l">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Agilizar las operaciones de búsqueda.</a:t>
              </a:r>
              <a:endParaRPr/>
            </a:p>
            <a:p>
              <a:pPr indent="-241300" lvl="0" marL="354625" marR="0" rtl="0" algn="l">
                <a:spcBef>
                  <a:spcPts val="0"/>
                </a:spcBef>
                <a:spcAft>
                  <a:spcPts val="0"/>
                </a:spcAft>
                <a:buClr>
                  <a:srgbClr val="262626"/>
                </a:buClr>
                <a:buSzPts val="1600"/>
                <a:buFont typeface="Calibri"/>
                <a:buNone/>
              </a:pPr>
              <a:r>
                <a:t/>
              </a:r>
              <a:endParaRPr b="0" sz="1600">
                <a:solidFill>
                  <a:srgbClr val="7030A0"/>
                </a:solidFill>
                <a:latin typeface="Calibri"/>
                <a:ea typeface="Calibri"/>
                <a:cs typeface="Calibri"/>
                <a:sym typeface="Calibri"/>
              </a:endParaRPr>
            </a:p>
            <a:p>
              <a:pPr indent="-342900" lvl="0" marL="354625" marR="0" rtl="0" algn="l">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Optimizar consultas frecuentes.</a:t>
              </a:r>
              <a:endParaRPr/>
            </a:p>
            <a:p>
              <a:pPr indent="-241300" lvl="0" marL="354625" marR="0" rtl="0" algn="l">
                <a:spcBef>
                  <a:spcPts val="0"/>
                </a:spcBef>
                <a:spcAft>
                  <a:spcPts val="0"/>
                </a:spcAft>
                <a:buClr>
                  <a:srgbClr val="262626"/>
                </a:buClr>
                <a:buSzPts val="1600"/>
                <a:buFont typeface="Calibri"/>
                <a:buNone/>
              </a:pPr>
              <a:r>
                <a:t/>
              </a:r>
              <a:endParaRPr b="0" sz="1600">
                <a:solidFill>
                  <a:srgbClr val="7030A0"/>
                </a:solidFill>
                <a:latin typeface="Calibri"/>
                <a:ea typeface="Calibri"/>
                <a:cs typeface="Calibri"/>
                <a:sym typeface="Calibri"/>
              </a:endParaRPr>
            </a:p>
            <a:p>
              <a:pPr indent="-342900" lvl="0" marL="354625" marR="0" rtl="0" algn="l">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Reducir la carga en el servidor.</a:t>
              </a:r>
              <a:endParaRPr/>
            </a:p>
            <a:p>
              <a:pPr indent="-241300" lvl="0" marL="354625" marR="0" rtl="0" algn="l">
                <a:spcBef>
                  <a:spcPts val="0"/>
                </a:spcBef>
                <a:spcAft>
                  <a:spcPts val="0"/>
                </a:spcAft>
                <a:buClr>
                  <a:srgbClr val="262626"/>
                </a:buClr>
                <a:buSzPts val="1600"/>
                <a:buFont typeface="Calibri"/>
                <a:buNone/>
              </a:pPr>
              <a:r>
                <a:t/>
              </a:r>
              <a:endParaRPr b="1" sz="1600">
                <a:solidFill>
                  <a:srgbClr val="7030A0"/>
                </a:solidFill>
                <a:latin typeface="Calibri"/>
                <a:ea typeface="Calibri"/>
                <a:cs typeface="Calibri"/>
                <a:sym typeface="Calibri"/>
              </a:endParaRPr>
            </a:p>
            <a:p>
              <a:pPr indent="-342900" lvl="0" marL="354625" marR="0" rtl="0" algn="l">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Optimizar operaciones de ordenación y agrupación.</a:t>
              </a:r>
              <a:endParaRPr b="0" sz="1600">
                <a:solidFill>
                  <a:srgbClr val="262626"/>
                </a:solidFill>
                <a:latin typeface="Calibri"/>
                <a:ea typeface="Calibri"/>
                <a:cs typeface="Calibri"/>
                <a:sym typeface="Calibri"/>
              </a:endParaRPr>
            </a:p>
          </p:txBody>
        </p:sp>
        <p:sp>
          <p:nvSpPr>
            <p:cNvPr id="428" name="Google Shape;428;p41"/>
            <p:cNvSpPr txBox="1"/>
            <p:nvPr/>
          </p:nvSpPr>
          <p:spPr>
            <a:xfrm>
              <a:off x="731025" y="1392763"/>
              <a:ext cx="4735979"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¿CUÁL ES LA IMPORTANCIA DE LOS ÍNDICES?</a:t>
              </a:r>
              <a:endParaRPr sz="1600">
                <a:solidFill>
                  <a:srgbClr val="262626"/>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IMPORTANCIA DE LOS ÍNDICES</a:t>
            </a:r>
            <a:endParaRPr/>
          </a:p>
        </p:txBody>
      </p:sp>
      <p:sp>
        <p:nvSpPr>
          <p:cNvPr id="435" name="Google Shape;435;p42"/>
          <p:cNvSpPr txBox="1"/>
          <p:nvPr/>
        </p:nvSpPr>
        <p:spPr>
          <a:xfrm>
            <a:off x="731025" y="1492150"/>
            <a:ext cx="8016600" cy="3663300"/>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Mejorar el rendimiento de las consultas: </a:t>
            </a:r>
            <a:r>
              <a:rPr b="0" lang="es-PE" sz="1600">
                <a:solidFill>
                  <a:srgbClr val="262626"/>
                </a:solidFill>
                <a:latin typeface="Calibri"/>
                <a:ea typeface="Calibri"/>
                <a:cs typeface="Calibri"/>
                <a:sym typeface="Calibri"/>
              </a:rPr>
              <a:t>permiten acelerar la búsqueda y recuperación de datos al proporcionar una estructura de datos optimizada. Al utilizar índices adecuados, se reducen los tiempos de respuesta de las consultas, lo que resulta en un mejor rendimiento general del sistema.</a:t>
            </a:r>
            <a:endParaRPr/>
          </a:p>
          <a:p>
            <a:pPr indent="0" lvl="0" marL="11725" marR="0" rtl="0" algn="l">
              <a:spcBef>
                <a:spcPts val="0"/>
              </a:spcBef>
              <a:spcAft>
                <a:spcPts val="0"/>
              </a:spcAft>
              <a:buNone/>
            </a:pPr>
            <a:r>
              <a:t/>
            </a:r>
            <a:endParaRPr b="0" sz="1400">
              <a:solidFill>
                <a:srgbClr val="262626"/>
              </a:solidFill>
              <a:latin typeface="Calibri"/>
              <a:ea typeface="Calibri"/>
              <a:cs typeface="Calibri"/>
              <a:sym typeface="Calibri"/>
            </a:endParaRPr>
          </a:p>
          <a:p>
            <a:pPr indent="-342900" lvl="0" marL="354625" marR="0" rtl="0" algn="l">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Agilizar las operaciones de búsqueda: </a:t>
            </a:r>
            <a:r>
              <a:rPr b="0" lang="es-PE" sz="1600">
                <a:solidFill>
                  <a:srgbClr val="262626"/>
                </a:solidFill>
                <a:latin typeface="Calibri"/>
                <a:ea typeface="Calibri"/>
                <a:cs typeface="Calibri"/>
                <a:sym typeface="Calibri"/>
              </a:rPr>
              <a:t>actúan como un mapa de acceso rápido a los datos almacenados en las tablas. Al utilizar índices, el motor de base de datos puede localizar rápidamente las filas que cumplen con los criterios de búsqueda en lugar de tener que examinar todas las filas de la tabla. Esto resulta en una mayor eficiencia en las operaciones de búsqueda, especialmente en tablas grandes con millones de registros.</a:t>
            </a:r>
            <a:endParaRPr/>
          </a:p>
          <a:p>
            <a:pPr indent="-241300" lvl="0" marL="354625" marR="0" rtl="0" algn="l">
              <a:spcBef>
                <a:spcPts val="0"/>
              </a:spcBef>
              <a:spcAft>
                <a:spcPts val="0"/>
              </a:spcAft>
              <a:buClr>
                <a:srgbClr val="262626"/>
              </a:buClr>
              <a:buSzPts val="1600"/>
              <a:buFont typeface="Calibri"/>
              <a:buNone/>
            </a:pPr>
            <a:r>
              <a:t/>
            </a:r>
            <a:endParaRPr b="0" sz="1600">
              <a:solidFill>
                <a:srgbClr val="262626"/>
              </a:solidFill>
              <a:latin typeface="Calibri"/>
              <a:ea typeface="Calibri"/>
              <a:cs typeface="Calibri"/>
              <a:sym typeface="Calibri"/>
            </a:endParaRPr>
          </a:p>
          <a:p>
            <a:pPr indent="-342900" lvl="0" marL="354625" marR="0" rtl="0" algn="l">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Optimizar consultas frecuentes: </a:t>
            </a:r>
            <a:r>
              <a:rPr b="0" lang="es-PE" sz="1600">
                <a:solidFill>
                  <a:srgbClr val="262626"/>
                </a:solidFill>
                <a:latin typeface="Calibri"/>
                <a:ea typeface="Calibri"/>
                <a:cs typeface="Calibri"/>
                <a:sym typeface="Calibri"/>
              </a:rPr>
              <a:t>al diseñar y crear índices basados en las consultas más frecuentes, se puede optimizar el rendimiento de esas consultas específicas. Los índices permiten que el motor de base de datos p</a:t>
            </a:r>
            <a:r>
              <a:rPr lang="es-PE" sz="1600">
                <a:solidFill>
                  <a:srgbClr val="262626"/>
                </a:solidFill>
                <a:latin typeface="Calibri"/>
                <a:ea typeface="Calibri"/>
                <a:cs typeface="Calibri"/>
                <a:sym typeface="Calibri"/>
              </a:rPr>
              <a:t>ueda </a:t>
            </a:r>
            <a:r>
              <a:rPr b="0" lang="es-PE" sz="1600">
                <a:solidFill>
                  <a:srgbClr val="262626"/>
                </a:solidFill>
                <a:latin typeface="Calibri"/>
                <a:ea typeface="Calibri"/>
                <a:cs typeface="Calibri"/>
                <a:sym typeface="Calibri"/>
              </a:rPr>
              <a:t>ejecuta</a:t>
            </a:r>
            <a:r>
              <a:rPr lang="es-PE" sz="1600">
                <a:solidFill>
                  <a:srgbClr val="262626"/>
                </a:solidFill>
                <a:latin typeface="Calibri"/>
                <a:ea typeface="Calibri"/>
                <a:cs typeface="Calibri"/>
                <a:sym typeface="Calibri"/>
              </a:rPr>
              <a:t>r</a:t>
            </a:r>
            <a:r>
              <a:rPr b="0" lang="es-PE" sz="1600">
                <a:solidFill>
                  <a:srgbClr val="262626"/>
                </a:solidFill>
                <a:latin typeface="Calibri"/>
                <a:ea typeface="Calibri"/>
                <a:cs typeface="Calibri"/>
                <a:sym typeface="Calibri"/>
              </a:rPr>
              <a:t> consultas de manera más eficiente al reducir la cantidad de datos a examinar y utilizar un plan de ejecución más eficiente.</a:t>
            </a:r>
            <a:endParaRPr b="0" sz="1600">
              <a:solidFill>
                <a:srgbClr val="262626"/>
              </a:solidFill>
              <a:latin typeface="Calibri"/>
              <a:ea typeface="Calibri"/>
              <a:cs typeface="Calibri"/>
              <a:sym typeface="Calibri"/>
            </a:endParaRPr>
          </a:p>
        </p:txBody>
      </p:sp>
      <p:sp>
        <p:nvSpPr>
          <p:cNvPr id="436" name="Google Shape;436;p42"/>
          <p:cNvSpPr txBox="1"/>
          <p:nvPr/>
        </p:nvSpPr>
        <p:spPr>
          <a:xfrm>
            <a:off x="731025" y="1200956"/>
            <a:ext cx="4735979"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¿CUÁL ES LA IMPORTANCIA DE LOS ÍNDICES?</a:t>
            </a:r>
            <a:endParaRPr sz="16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IMPORTANCIA DE LOS ÍNDICES</a:t>
            </a:r>
            <a:endParaRPr/>
          </a:p>
        </p:txBody>
      </p:sp>
      <p:sp>
        <p:nvSpPr>
          <p:cNvPr id="443" name="Google Shape;443;p43"/>
          <p:cNvSpPr txBox="1"/>
          <p:nvPr/>
        </p:nvSpPr>
        <p:spPr>
          <a:xfrm>
            <a:off x="731025" y="1492150"/>
            <a:ext cx="8016464" cy="2462213"/>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7030A0"/>
              </a:buClr>
              <a:buSzPts val="1600"/>
              <a:buFont typeface="Calibri"/>
              <a:buAutoNum type="arabicPeriod" startAt="4"/>
            </a:pPr>
            <a:r>
              <a:rPr b="1" lang="es-PE" sz="1600">
                <a:solidFill>
                  <a:srgbClr val="7030A0"/>
                </a:solidFill>
                <a:latin typeface="Calibri"/>
                <a:ea typeface="Calibri"/>
                <a:cs typeface="Calibri"/>
                <a:sym typeface="Calibri"/>
              </a:rPr>
              <a:t>Reducir la carga en el servidor: </a:t>
            </a:r>
            <a:r>
              <a:rPr b="0" lang="es-PE" sz="1600">
                <a:solidFill>
                  <a:srgbClr val="262626"/>
                </a:solidFill>
                <a:latin typeface="Calibri"/>
                <a:ea typeface="Calibri"/>
                <a:cs typeface="Calibri"/>
                <a:sym typeface="Calibri"/>
              </a:rPr>
              <a:t>al ser eficientes pueden ayudar a reducir la carga en el servidor al minimizar el tiempo necesario para procesar consultas y operaciones de búsqueda. Esto permite que el servidor maneje un mayor número de solicitudes simultáneamente y mejora la capacidad de respuesta para los usuarios.</a:t>
            </a:r>
            <a:endParaRPr/>
          </a:p>
          <a:p>
            <a:pPr indent="-241300" lvl="0" marL="354625" marR="0" rtl="0" algn="l">
              <a:spcBef>
                <a:spcPts val="0"/>
              </a:spcBef>
              <a:spcAft>
                <a:spcPts val="0"/>
              </a:spcAft>
              <a:buClr>
                <a:srgbClr val="262626"/>
              </a:buClr>
              <a:buSzPts val="1600"/>
              <a:buFont typeface="Calibri"/>
              <a:buNone/>
            </a:pPr>
            <a:r>
              <a:t/>
            </a:r>
            <a:endParaRPr b="0" sz="1600">
              <a:solidFill>
                <a:srgbClr val="262626"/>
              </a:solidFill>
              <a:latin typeface="Calibri"/>
              <a:ea typeface="Calibri"/>
              <a:cs typeface="Calibri"/>
              <a:sym typeface="Calibri"/>
            </a:endParaRPr>
          </a:p>
          <a:p>
            <a:pPr indent="-342900" lvl="0" marL="354625" marR="0" rtl="0" algn="l">
              <a:spcBef>
                <a:spcPts val="0"/>
              </a:spcBef>
              <a:spcAft>
                <a:spcPts val="0"/>
              </a:spcAft>
              <a:buClr>
                <a:srgbClr val="7030A0"/>
              </a:buClr>
              <a:buSzPts val="1600"/>
              <a:buFont typeface="Calibri"/>
              <a:buAutoNum type="arabicPeriod" startAt="4"/>
            </a:pPr>
            <a:r>
              <a:rPr b="1" lang="es-PE" sz="1600">
                <a:solidFill>
                  <a:srgbClr val="7030A0"/>
                </a:solidFill>
                <a:latin typeface="Calibri"/>
                <a:ea typeface="Calibri"/>
                <a:cs typeface="Calibri"/>
                <a:sym typeface="Calibri"/>
              </a:rPr>
              <a:t>Optimizar operaciones de ordenación y agrupación: </a:t>
            </a:r>
            <a:r>
              <a:rPr b="0" lang="es-PE" sz="1600">
                <a:solidFill>
                  <a:srgbClr val="262626"/>
                </a:solidFill>
                <a:latin typeface="Calibri"/>
                <a:ea typeface="Calibri"/>
                <a:cs typeface="Calibri"/>
                <a:sym typeface="Calibri"/>
              </a:rPr>
              <a:t>pueden mejorar el rendimiento de las operaciones de ordenación y agrupación al permitir que los datos se encuentren en un orden predefinido en el índice. Esto evita que el motor de base de datos realice una ordenación costosa en tiempo de ejecución y reduce el tiempo necesario para completar estas operaciones.</a:t>
            </a:r>
            <a:endParaRPr/>
          </a:p>
        </p:txBody>
      </p:sp>
      <p:sp>
        <p:nvSpPr>
          <p:cNvPr id="444" name="Google Shape;444;p43"/>
          <p:cNvSpPr txBox="1"/>
          <p:nvPr/>
        </p:nvSpPr>
        <p:spPr>
          <a:xfrm>
            <a:off x="731025" y="1200956"/>
            <a:ext cx="4735979"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¿CUÁL ES LA IMPORTANCIA DE LOS ÍNDICES?</a:t>
            </a:r>
            <a:endParaRPr sz="16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4"/>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1" name="Google Shape;451;p44"/>
          <p:cNvSpPr/>
          <p:nvPr/>
        </p:nvSpPr>
        <p:spPr>
          <a:xfrm>
            <a:off x="424252" y="3703125"/>
            <a:ext cx="796617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TRABAJO PRÁCTICO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TRABAJO PRÁCTICO</a:t>
            </a:r>
            <a:endParaRPr/>
          </a:p>
        </p:txBody>
      </p:sp>
      <p:sp>
        <p:nvSpPr>
          <p:cNvPr id="458" name="Google Shape;458;p45"/>
          <p:cNvSpPr txBox="1"/>
          <p:nvPr/>
        </p:nvSpPr>
        <p:spPr>
          <a:xfrm>
            <a:off x="407875" y="830499"/>
            <a:ext cx="8204110" cy="3785652"/>
          </a:xfrm>
          <a:prstGeom prst="rect">
            <a:avLst/>
          </a:prstGeom>
          <a:solidFill>
            <a:srgbClr val="F2F2F2"/>
          </a:solidFill>
          <a:ln>
            <a:noFill/>
          </a:ln>
        </p:spPr>
        <p:txBody>
          <a:bodyPr anchorCtr="0" anchor="t" bIns="0" lIns="0" spcFirstLastPara="1" rIns="0" wrap="square" tIns="0">
            <a:spAutoFit/>
          </a:bodyPr>
          <a:lstStyle/>
          <a:p>
            <a:pPr indent="0" lvl="0" marL="11725" marR="0" rtl="0" algn="just">
              <a:spcBef>
                <a:spcPts val="0"/>
              </a:spcBef>
              <a:spcAft>
                <a:spcPts val="0"/>
              </a:spcAft>
              <a:buClr>
                <a:schemeClr val="dk1"/>
              </a:buClr>
              <a:buSzPts val="1600"/>
              <a:buFont typeface="Arial"/>
              <a:buNone/>
            </a:pPr>
            <a:r>
              <a:rPr b="1" lang="es-PE" sz="1600">
                <a:solidFill>
                  <a:schemeClr val="dk1"/>
                </a:solidFill>
                <a:latin typeface="Calibri"/>
                <a:ea typeface="Calibri"/>
                <a:cs typeface="Calibri"/>
                <a:sym typeface="Calibri"/>
              </a:rPr>
              <a:t>EJERCICIO DE VISTAS E ÍNDICES – BD NORTHWIND</a:t>
            </a:r>
            <a:endParaRPr/>
          </a:p>
          <a:p>
            <a:pPr indent="0" lvl="0" marL="11725" marR="0" rtl="0" algn="l">
              <a:spcBef>
                <a:spcPts val="0"/>
              </a:spcBef>
              <a:spcAft>
                <a:spcPts val="0"/>
              </a:spcAft>
              <a:buClr>
                <a:srgbClr val="262626"/>
              </a:buClr>
              <a:buSzPts val="1600"/>
              <a:buFont typeface="Arial"/>
              <a:buNone/>
            </a:pPr>
            <a:r>
              <a:t/>
            </a:r>
            <a:endParaRPr sz="1600">
              <a:solidFill>
                <a:schemeClr val="dk1"/>
              </a:solidFill>
              <a:latin typeface="Calibri"/>
              <a:ea typeface="Calibri"/>
              <a:cs typeface="Calibri"/>
              <a:sym typeface="Calibri"/>
            </a:endParaRPr>
          </a:p>
          <a:p>
            <a:pPr indent="-342900" lvl="1" marL="354625" marR="0" rtl="0" algn="l">
              <a:spcBef>
                <a:spcPts val="0"/>
              </a:spcBef>
              <a:spcAft>
                <a:spcPts val="0"/>
              </a:spcAft>
              <a:buClr>
                <a:srgbClr val="7030A0"/>
              </a:buClr>
              <a:buSzPts val="1600"/>
              <a:buFont typeface="Calibri"/>
              <a:buAutoNum type="alphaUcPeriod"/>
            </a:pPr>
            <a:r>
              <a:rPr b="1" i="0" lang="es-PE" sz="1600" u="none" cap="none" strike="noStrike">
                <a:solidFill>
                  <a:srgbClr val="7030A0"/>
                </a:solidFill>
                <a:latin typeface="Calibri"/>
                <a:ea typeface="Calibri"/>
                <a:cs typeface="Calibri"/>
                <a:sym typeface="Calibri"/>
              </a:rPr>
              <a:t>Ejercicio de vista con subconsulta:</a:t>
            </a:r>
            <a:endParaRPr/>
          </a:p>
          <a:p>
            <a:pPr indent="-241300" lvl="1" marL="354625" marR="0" rtl="0" algn="l">
              <a:spcBef>
                <a:spcPts val="0"/>
              </a:spcBef>
              <a:spcAft>
                <a:spcPts val="0"/>
              </a:spcAft>
              <a:buClr>
                <a:schemeClr val="dk1"/>
              </a:buClr>
              <a:buSzPts val="1600"/>
              <a:buFont typeface="Calibri"/>
              <a:buNone/>
            </a:pPr>
            <a:r>
              <a:t/>
            </a:r>
            <a:endParaRPr b="1" i="0" sz="1600" u="none" cap="none" strike="noStrike">
              <a:solidFill>
                <a:srgbClr val="7030A0"/>
              </a:solidFill>
              <a:latin typeface="Calibri"/>
              <a:ea typeface="Calibri"/>
              <a:cs typeface="Calibri"/>
              <a:sym typeface="Calibri"/>
            </a:endParaRPr>
          </a:p>
          <a:p>
            <a:pPr indent="-276225" lvl="1" marL="631825" marR="0" rtl="0" algn="l">
              <a:spcBef>
                <a:spcPts val="0"/>
              </a:spcBef>
              <a:spcAft>
                <a:spcPts val="0"/>
              </a:spcAft>
              <a:buClr>
                <a:schemeClr val="dk1"/>
              </a:buClr>
              <a:buSzPts val="1400"/>
              <a:buFont typeface="Calibri"/>
              <a:buAutoNum type="arabicPeriod"/>
            </a:pPr>
            <a:r>
              <a:rPr b="0" i="0" lang="es-PE" sz="1400" u="none" cap="none" strike="noStrike">
                <a:solidFill>
                  <a:schemeClr val="dk1"/>
                </a:solidFill>
                <a:latin typeface="Calibri"/>
                <a:ea typeface="Calibri"/>
                <a:cs typeface="Calibri"/>
                <a:sym typeface="Calibri"/>
              </a:rPr>
              <a:t>Crear una vista llamada “OrderDetailsExtended” que muestre el OrderID, ProductID, Quantity y ExtendedPrice (Quantity * UnitPrice) para cada detalle de pedido en la tabla “Order Details”. La vista debe incluir solo los registros donde ExtendedPrice es mayor que el promedio de ExtendedPrice para todos los detalles de pedido.</a:t>
            </a:r>
            <a:endParaRPr/>
          </a:p>
          <a:p>
            <a:pPr indent="-187325" lvl="1" marL="631825"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400"/>
              <a:buFont typeface="Calibri"/>
              <a:buAutoNum type="arabicPeriod"/>
            </a:pPr>
            <a:r>
              <a:rPr b="0" i="0" lang="es-PE" sz="1400" u="none" cap="none" strike="noStrike">
                <a:solidFill>
                  <a:schemeClr val="dk1"/>
                </a:solidFill>
                <a:latin typeface="Calibri"/>
                <a:ea typeface="Calibri"/>
                <a:cs typeface="Calibri"/>
                <a:sym typeface="Calibri"/>
              </a:rPr>
              <a:t>Crear una vista llamada “CategorySales” que muestre el CategoryName, ProductName y TotalSales para cada categoría en la tabla “Categories”. La vista debe unir las tablas “Categories”, “Products” y “Order Details” para calcular el total de ventas (sumando Quantity * UnitPrice) para cada categoría.</a:t>
            </a:r>
            <a:endParaRPr/>
          </a:p>
          <a:p>
            <a:pPr indent="-187325" lvl="1" marL="631825"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400"/>
              <a:buFont typeface="Calibri"/>
              <a:buAutoNum type="arabicPeriod"/>
            </a:pPr>
            <a:r>
              <a:rPr b="0" i="0" lang="es-PE" sz="1400" u="none" cap="none" strike="noStrike">
                <a:solidFill>
                  <a:schemeClr val="dk1"/>
                </a:solidFill>
                <a:latin typeface="Calibri"/>
                <a:ea typeface="Calibri"/>
                <a:cs typeface="Calibri"/>
                <a:sym typeface="Calibri"/>
              </a:rPr>
              <a:t>Crear una vista llamada “EmployeeSalesRank” que muestre el EmployeeID, FirstName, LastName y TotalSales para cada empleado en la tabla “Employees”. La vista debe calcular el total de ventas (sumando Quantity * UnitPrice) para cada empleado y asignar un rango (ranking) a cada empleado según su total de ventas.</a:t>
            </a:r>
            <a:endParaRPr b="0" i="0" sz="16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TRABAJO PRÁCTICO</a:t>
            </a:r>
            <a:endParaRPr/>
          </a:p>
        </p:txBody>
      </p:sp>
      <p:sp>
        <p:nvSpPr>
          <p:cNvPr id="465" name="Google Shape;465;p46"/>
          <p:cNvSpPr txBox="1"/>
          <p:nvPr/>
        </p:nvSpPr>
        <p:spPr>
          <a:xfrm>
            <a:off x="407875" y="830499"/>
            <a:ext cx="8154234" cy="3139321"/>
          </a:xfrm>
          <a:prstGeom prst="rect">
            <a:avLst/>
          </a:prstGeom>
          <a:solidFill>
            <a:srgbClr val="F2F2F2"/>
          </a:solidFill>
          <a:ln>
            <a:noFill/>
          </a:ln>
        </p:spPr>
        <p:txBody>
          <a:bodyPr anchorCtr="0" anchor="t" bIns="0" lIns="0" spcFirstLastPara="1" rIns="0" wrap="square" tIns="0">
            <a:spAutoFit/>
          </a:bodyPr>
          <a:lstStyle/>
          <a:p>
            <a:pPr indent="0" lvl="0" marL="11725" marR="0" rtl="0" algn="l">
              <a:spcBef>
                <a:spcPts val="0"/>
              </a:spcBef>
              <a:spcAft>
                <a:spcPts val="0"/>
              </a:spcAft>
              <a:buClr>
                <a:schemeClr val="dk1"/>
              </a:buClr>
              <a:buSzPts val="1600"/>
              <a:buFont typeface="Arial"/>
              <a:buNone/>
            </a:pPr>
            <a:r>
              <a:rPr b="1" lang="es-PE" sz="1600">
                <a:solidFill>
                  <a:schemeClr val="dk1"/>
                </a:solidFill>
                <a:latin typeface="Calibri"/>
                <a:ea typeface="Calibri"/>
                <a:cs typeface="Calibri"/>
                <a:sym typeface="Calibri"/>
              </a:rPr>
              <a:t>EJERCICIO DE VISTAS E ÍNDICES – BD NORTHWIND</a:t>
            </a:r>
            <a:endParaRPr/>
          </a:p>
          <a:p>
            <a:pPr indent="0" lvl="0" marL="11725" marR="0" rtl="0" algn="l">
              <a:spcBef>
                <a:spcPts val="0"/>
              </a:spcBef>
              <a:spcAft>
                <a:spcPts val="0"/>
              </a:spcAft>
              <a:buClr>
                <a:srgbClr val="262626"/>
              </a:buClr>
              <a:buSzPts val="1600"/>
              <a:buFont typeface="Arial"/>
              <a:buNone/>
            </a:pPr>
            <a:r>
              <a:t/>
            </a:r>
            <a:endParaRPr sz="1600">
              <a:solidFill>
                <a:schemeClr val="dk1"/>
              </a:solidFill>
              <a:latin typeface="Calibri"/>
              <a:ea typeface="Calibri"/>
              <a:cs typeface="Calibri"/>
              <a:sym typeface="Calibri"/>
            </a:endParaRPr>
          </a:p>
          <a:p>
            <a:pPr indent="-342900" lvl="1" marL="354625" marR="0" rtl="0" algn="l">
              <a:spcBef>
                <a:spcPts val="0"/>
              </a:spcBef>
              <a:spcAft>
                <a:spcPts val="0"/>
              </a:spcAft>
              <a:buClr>
                <a:srgbClr val="7030A0"/>
              </a:buClr>
              <a:buSzPts val="1600"/>
              <a:buFont typeface="Calibri"/>
              <a:buAutoNum type="alphaUcPeriod" startAt="2"/>
            </a:pPr>
            <a:r>
              <a:rPr b="1" i="0" lang="es-PE" sz="1600" u="none" cap="none" strike="noStrike">
                <a:solidFill>
                  <a:srgbClr val="7030A0"/>
                </a:solidFill>
                <a:latin typeface="Calibri"/>
                <a:ea typeface="Calibri"/>
                <a:cs typeface="Calibri"/>
                <a:sym typeface="Calibri"/>
              </a:rPr>
              <a:t>Ejercicio de creación de Índices:</a:t>
            </a:r>
            <a:endParaRPr/>
          </a:p>
          <a:p>
            <a:pPr indent="-174625" lvl="1" marL="631825" marR="0" rtl="0" algn="l">
              <a:spcBef>
                <a:spcPts val="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400"/>
              <a:buFont typeface="Calibri"/>
              <a:buAutoNum type="arabicPeriod"/>
            </a:pPr>
            <a:r>
              <a:rPr b="0" i="0" lang="es-PE" sz="1400" u="none" cap="none" strike="noStrike">
                <a:solidFill>
                  <a:schemeClr val="dk1"/>
                </a:solidFill>
                <a:latin typeface="Calibri"/>
                <a:ea typeface="Calibri"/>
                <a:cs typeface="Calibri"/>
                <a:sym typeface="Calibri"/>
              </a:rPr>
              <a:t>Crear un índice agrupado en la columna “OrderDate” de la tabla “Orders” para mejorar el rendimiento de consultas que realizan búsquedas basadas en fechas.</a:t>
            </a:r>
            <a:endParaRPr/>
          </a:p>
          <a:p>
            <a:pPr indent="-187325" lvl="1" marL="631825"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400"/>
              <a:buFont typeface="Calibri"/>
              <a:buAutoNum type="arabicPeriod"/>
            </a:pPr>
            <a:r>
              <a:rPr b="0" i="0" lang="es-PE" sz="1400" u="none" cap="none" strike="noStrike">
                <a:solidFill>
                  <a:schemeClr val="dk1"/>
                </a:solidFill>
                <a:latin typeface="Calibri"/>
                <a:ea typeface="Calibri"/>
                <a:cs typeface="Calibri"/>
                <a:sym typeface="Calibri"/>
              </a:rPr>
              <a:t>Crear un índice en la tabla “Order Details” que incluya la columna computada “ExtendedPrice” (Quantity * UnitPrice). Esto optimizará las consultas que realizan cálculos basados en esa columna sin necesidad de calcularla en tiempo de ejecución.</a:t>
            </a:r>
            <a:endParaRPr/>
          </a:p>
          <a:p>
            <a:pPr indent="-187325" lvl="1" marL="631825"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400"/>
              <a:buFont typeface="Calibri"/>
              <a:buAutoNum type="arabicPeriod"/>
            </a:pPr>
            <a:r>
              <a:rPr b="0" i="0" lang="es-PE" sz="1400" u="none" cap="none" strike="noStrike">
                <a:solidFill>
                  <a:schemeClr val="dk1"/>
                </a:solidFill>
                <a:latin typeface="Calibri"/>
                <a:ea typeface="Calibri"/>
                <a:cs typeface="Calibri"/>
                <a:sym typeface="Calibri"/>
              </a:rPr>
              <a:t>Crear un índice no agrupado en la columna “ProductName” de la tabla “Products”. Este índice no agrupado permitirá búsquedas rápidas y eficientes por nombre de producto, sin afectar el ordenamiento físico de los datos en la tabla.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7"/>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2" name="Google Shape;472;p47"/>
          <p:cNvSpPr/>
          <p:nvPr/>
        </p:nvSpPr>
        <p:spPr>
          <a:xfrm>
            <a:off x="1859623" y="770440"/>
            <a:ext cx="6800190" cy="3754874"/>
          </a:xfrm>
          <a:prstGeom prst="rect">
            <a:avLst/>
          </a:prstGeom>
          <a:noFill/>
          <a:ln>
            <a:noFill/>
          </a:ln>
        </p:spPr>
        <p:txBody>
          <a:bodyPr anchorCtr="0" anchor="t" bIns="45700" lIns="91425" spcFirstLastPara="1" rIns="91425" wrap="square" tIns="45700">
            <a:spAutoFit/>
          </a:bodyPr>
          <a:lstStyle/>
          <a:p>
            <a:pPr indent="-180975" lvl="0" marL="180975" marR="0" rtl="0" algn="l">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Una vista es un objeto de base de datos que representa una consulta almacenada como una tabla virtual.</a:t>
            </a:r>
            <a:endParaRPr/>
          </a:p>
          <a:p>
            <a:pPr indent="-73025" lvl="0" marL="180975" marR="0" rtl="0" algn="l">
              <a:spcBef>
                <a:spcPts val="0"/>
              </a:spcBef>
              <a:spcAft>
                <a:spcPts val="0"/>
              </a:spcAft>
              <a:buClr>
                <a:schemeClr val="dk1"/>
              </a:buClr>
              <a:buSzPts val="1700"/>
              <a:buFont typeface="Arial"/>
              <a:buNone/>
            </a:pPr>
            <a:r>
              <a:t/>
            </a:r>
            <a:endParaRPr sz="1700">
              <a:solidFill>
                <a:srgbClr val="FFFFFF"/>
              </a:solidFill>
              <a:latin typeface="Calibri"/>
              <a:ea typeface="Calibri"/>
              <a:cs typeface="Calibri"/>
              <a:sym typeface="Calibri"/>
            </a:endParaRPr>
          </a:p>
          <a:p>
            <a:pPr indent="-180975" lvl="0" marL="180975" marR="0" rtl="0" algn="l">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Los índices son estructuras de datos que se crean en las tablas para mejorar el rendimiento de las consultas y las operaciones de búsqueda. </a:t>
            </a:r>
            <a:endParaRPr/>
          </a:p>
          <a:p>
            <a:pPr indent="-73025" lvl="0" marL="180975" marR="0" rtl="0" algn="l">
              <a:spcBef>
                <a:spcPts val="0"/>
              </a:spcBef>
              <a:spcAft>
                <a:spcPts val="0"/>
              </a:spcAft>
              <a:buClr>
                <a:schemeClr val="dk1"/>
              </a:buClr>
              <a:buSzPts val="1700"/>
              <a:buFont typeface="Arial"/>
              <a:buNone/>
            </a:pPr>
            <a:r>
              <a:t/>
            </a:r>
            <a:endParaRPr sz="1700">
              <a:solidFill>
                <a:srgbClr val="FFFFFF"/>
              </a:solidFill>
              <a:latin typeface="Calibri"/>
              <a:ea typeface="Calibri"/>
              <a:cs typeface="Calibri"/>
              <a:sym typeface="Calibri"/>
            </a:endParaRPr>
          </a:p>
          <a:p>
            <a:pPr indent="-180975" lvl="0" marL="180975" marR="0" rtl="0" algn="l">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Se usan diferentes tipos de índices (físicos y lógicos) para mejorar el rendimiento de las consultas y las operaciones de búsqueda en las tablas.</a:t>
            </a:r>
            <a:endParaRPr/>
          </a:p>
          <a:p>
            <a:pPr indent="-73025" lvl="0" marL="180975" marR="0" rtl="0" algn="l">
              <a:spcBef>
                <a:spcPts val="0"/>
              </a:spcBef>
              <a:spcAft>
                <a:spcPts val="0"/>
              </a:spcAft>
              <a:buClr>
                <a:schemeClr val="dk1"/>
              </a:buClr>
              <a:buSzPts val="1700"/>
              <a:buFont typeface="Arial"/>
              <a:buNone/>
            </a:pPr>
            <a:r>
              <a:t/>
            </a:r>
            <a:endParaRPr sz="1700">
              <a:solidFill>
                <a:srgbClr val="FFFFFF"/>
              </a:solidFill>
              <a:latin typeface="Calibri"/>
              <a:ea typeface="Calibri"/>
              <a:cs typeface="Calibri"/>
              <a:sym typeface="Calibri"/>
            </a:endParaRPr>
          </a:p>
          <a:p>
            <a:pPr indent="-180975" lvl="0" marL="180975" marR="0" rtl="0" algn="l">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Los planes de ejecución en SQL Server es el modo en que el motor de base de datos considera la mejor manera de ejecutar una instrucción.  </a:t>
            </a:r>
            <a:endParaRPr/>
          </a:p>
          <a:p>
            <a:pPr indent="-73025" lvl="0" marL="180975" marR="0" rtl="0" algn="l">
              <a:spcBef>
                <a:spcPts val="0"/>
              </a:spcBef>
              <a:spcAft>
                <a:spcPts val="0"/>
              </a:spcAft>
              <a:buClr>
                <a:schemeClr val="dk1"/>
              </a:buClr>
              <a:buSzPts val="1700"/>
              <a:buFont typeface="Arial"/>
              <a:buNone/>
            </a:pPr>
            <a:r>
              <a:t/>
            </a:r>
            <a:endParaRPr sz="1700">
              <a:solidFill>
                <a:srgbClr val="FFFFFF"/>
              </a:solidFill>
              <a:latin typeface="Calibri"/>
              <a:ea typeface="Calibri"/>
              <a:cs typeface="Calibri"/>
              <a:sym typeface="Calibri"/>
            </a:endParaRPr>
          </a:p>
          <a:p>
            <a:pPr indent="-180975" lvl="0" marL="180975" marR="0" rtl="0" algn="l">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Los índices desempeñan un papel fundamental en la base de datos.</a:t>
            </a:r>
            <a:endParaRPr sz="1700">
              <a:solidFill>
                <a:srgbClr val="FFFFFF"/>
              </a:solidFill>
              <a:latin typeface="Calibri"/>
              <a:ea typeface="Calibri"/>
              <a:cs typeface="Calibri"/>
              <a:sym typeface="Calibri"/>
            </a:endParaRPr>
          </a:p>
        </p:txBody>
      </p:sp>
      <p:sp>
        <p:nvSpPr>
          <p:cNvPr id="473" name="Google Shape;473;p4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chemeClr val="lt1"/>
                </a:solidFill>
                <a:latin typeface="Calibri"/>
                <a:ea typeface="Calibri"/>
                <a:cs typeface="Calibri"/>
                <a:sym typeface="Calibri"/>
              </a:rPr>
              <a:t>/ CONCLUSIONES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USO DE VISTA COMO TABLA VIRTUAL</a:t>
            </a:r>
            <a:endParaRPr/>
          </a:p>
        </p:txBody>
      </p:sp>
      <p:sp>
        <p:nvSpPr>
          <p:cNvPr id="67" name="Google Shape;67;p5"/>
          <p:cNvSpPr txBox="1"/>
          <p:nvPr/>
        </p:nvSpPr>
        <p:spPr>
          <a:xfrm>
            <a:off x="627719" y="2224592"/>
            <a:ext cx="2265109" cy="1477328"/>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A continuación, revisar el modelo de datos de la base de datos </a:t>
            </a:r>
            <a:r>
              <a:rPr b="1" lang="es-PE" sz="1600">
                <a:solidFill>
                  <a:srgbClr val="7030A0"/>
                </a:solidFill>
                <a:latin typeface="Calibri"/>
                <a:ea typeface="Calibri"/>
                <a:cs typeface="Calibri"/>
                <a:sym typeface="Calibri"/>
              </a:rPr>
              <a:t>Northwind</a:t>
            </a:r>
            <a:r>
              <a:rPr lang="es-PE" sz="1600">
                <a:solidFill>
                  <a:schemeClr val="dk1"/>
                </a:solidFill>
                <a:latin typeface="Calibri"/>
                <a:ea typeface="Calibri"/>
                <a:cs typeface="Calibri"/>
                <a:sym typeface="Calibri"/>
              </a:rPr>
              <a:t>,</a:t>
            </a:r>
            <a:r>
              <a:rPr lang="es-PE" sz="1600">
                <a:solidFill>
                  <a:srgbClr val="262626"/>
                </a:solidFill>
                <a:latin typeface="Calibri"/>
                <a:ea typeface="Calibri"/>
                <a:cs typeface="Calibri"/>
                <a:sym typeface="Calibri"/>
              </a:rPr>
              <a:t> sobre la cual se realizará el mantenimiento en SQL.</a:t>
            </a:r>
            <a:endParaRPr/>
          </a:p>
        </p:txBody>
      </p:sp>
      <p:pic>
        <p:nvPicPr>
          <p:cNvPr id="68" name="Google Shape;68;p5"/>
          <p:cNvPicPr preferRelativeResize="0"/>
          <p:nvPr/>
        </p:nvPicPr>
        <p:blipFill rotWithShape="1">
          <a:blip r:embed="rId3">
            <a:alphaModFix/>
          </a:blip>
          <a:srcRect b="0" l="0" r="0" t="0"/>
          <a:stretch/>
        </p:blipFill>
        <p:spPr>
          <a:xfrm>
            <a:off x="3241964" y="1509697"/>
            <a:ext cx="5580380" cy="3476133"/>
          </a:xfrm>
          <a:prstGeom prst="rect">
            <a:avLst/>
          </a:prstGeom>
          <a:noFill/>
          <a:ln cap="flat" cmpd="sng" w="9525">
            <a:solidFill>
              <a:schemeClr val="dk1"/>
            </a:solidFill>
            <a:prstDash val="solid"/>
            <a:round/>
            <a:headEnd len="sm" w="sm" type="none"/>
            <a:tailEnd len="sm" w="sm" type="none"/>
          </a:ln>
        </p:spPr>
      </p:pic>
      <p:sp>
        <p:nvSpPr>
          <p:cNvPr id="69" name="Google Shape;69;p5"/>
          <p:cNvSpPr txBox="1"/>
          <p:nvPr/>
        </p:nvSpPr>
        <p:spPr>
          <a:xfrm>
            <a:off x="694220" y="1975003"/>
            <a:ext cx="2547744"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MANTENIMIENTO DE DATOS</a:t>
            </a:r>
            <a:endParaRPr sz="16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USO DE VISTA COMO TABLA VIRTUAL</a:t>
            </a:r>
            <a:endParaRPr/>
          </a:p>
        </p:txBody>
      </p:sp>
      <p:sp>
        <p:nvSpPr>
          <p:cNvPr id="76" name="Google Shape;76;p6"/>
          <p:cNvSpPr txBox="1"/>
          <p:nvPr/>
        </p:nvSpPr>
        <p:spPr>
          <a:xfrm>
            <a:off x="670092" y="1604616"/>
            <a:ext cx="4891123" cy="2954655"/>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¿QUÉ ES UNA VISTA?</a:t>
            </a:r>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Es un objeto de base de datos que representa una consulta almacenada como una tabla virtual. Se crea mediante una consulta definida por el usuario y proporciona una forma conveniente de acceder y manipular datos de una o más tablas subyacentes.</a:t>
            </a:r>
            <a:endParaRPr/>
          </a:p>
          <a:p>
            <a:pPr indent="-184150" lvl="0" marL="297475"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Básicamente, es una representación lógica de los datos extraídos de las tablas. En lugar de escribir la consulta completa cada vez que se necesite acceder a los datos, se puede crear una vista y luego consultarla como si fuera una tabla real.</a:t>
            </a:r>
            <a:endParaRPr/>
          </a:p>
        </p:txBody>
      </p:sp>
      <p:pic>
        <p:nvPicPr>
          <p:cNvPr id="77" name="Google Shape;77;p6"/>
          <p:cNvPicPr preferRelativeResize="0"/>
          <p:nvPr/>
        </p:nvPicPr>
        <p:blipFill rotWithShape="1">
          <a:blip r:embed="rId3">
            <a:alphaModFix/>
          </a:blip>
          <a:srcRect b="0" l="0" r="0" t="0"/>
          <a:stretch/>
        </p:blipFill>
        <p:spPr>
          <a:xfrm>
            <a:off x="5703836" y="2161309"/>
            <a:ext cx="3084375" cy="2310304"/>
          </a:xfrm>
          <a:prstGeom prst="roundRect">
            <a:avLst>
              <a:gd fmla="val 4215" name="adj"/>
            </a:avLst>
          </a:prstGeom>
          <a:solidFill>
            <a:srgbClr val="ECECEC"/>
          </a:solidFill>
          <a:ln cap="flat" cmpd="sng" w="9525">
            <a:solidFill>
              <a:schemeClr val="accent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USO DE VISTA COMO TABLA VIRTUAL</a:t>
            </a:r>
            <a:endParaRPr/>
          </a:p>
        </p:txBody>
      </p:sp>
      <p:sp>
        <p:nvSpPr>
          <p:cNvPr id="84" name="Google Shape;84;p7"/>
          <p:cNvSpPr txBox="1"/>
          <p:nvPr/>
        </p:nvSpPr>
        <p:spPr>
          <a:xfrm>
            <a:off x="1011148" y="1952711"/>
            <a:ext cx="7310125" cy="2708434"/>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Ofrecen ventajas en términos de simplificación y seguridad, bajo las siguientes consideraciones:</a:t>
            </a:r>
            <a:endParaRPr/>
          </a:p>
          <a:p>
            <a:pPr indent="0" lvl="0" marL="11725" marR="0" rtl="0" algn="l">
              <a:spcBef>
                <a:spcPts val="0"/>
              </a:spcBef>
              <a:spcAft>
                <a:spcPts val="0"/>
              </a:spcAft>
              <a:buNone/>
            </a:pPr>
            <a:r>
              <a:t/>
            </a:r>
            <a:endParaRPr sz="1600">
              <a:solidFill>
                <a:srgbClr val="262626"/>
              </a:solidFill>
              <a:latin typeface="Calibri"/>
              <a:ea typeface="Calibri"/>
              <a:cs typeface="Calibri"/>
              <a:sym typeface="Calibri"/>
            </a:endParaRPr>
          </a:p>
          <a:p>
            <a:pPr indent="-342900" lvl="0" marL="354625" marR="0" rtl="0" algn="l">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Simplificación de consultas complejas. </a:t>
            </a:r>
            <a:r>
              <a:rPr lang="es-PE" sz="1600">
                <a:solidFill>
                  <a:srgbClr val="262626"/>
                </a:solidFill>
                <a:latin typeface="Calibri"/>
                <a:ea typeface="Calibri"/>
                <a:cs typeface="Calibri"/>
                <a:sym typeface="Calibri"/>
              </a:rPr>
              <a:t>Definen consultas complejas una vez, evitando escribir la misma consulta cada vez.</a:t>
            </a:r>
            <a:endParaRPr/>
          </a:p>
          <a:p>
            <a:pPr indent="0" lvl="0" marL="11725" marR="0" rtl="0" algn="l">
              <a:spcBef>
                <a:spcPts val="0"/>
              </a:spcBef>
              <a:spcAft>
                <a:spcPts val="0"/>
              </a:spcAft>
              <a:buNone/>
            </a:pPr>
            <a:r>
              <a:t/>
            </a:r>
            <a:endParaRPr sz="1600">
              <a:solidFill>
                <a:srgbClr val="262626"/>
              </a:solidFill>
              <a:latin typeface="Calibri"/>
              <a:ea typeface="Calibri"/>
              <a:cs typeface="Calibri"/>
              <a:sym typeface="Calibri"/>
            </a:endParaRPr>
          </a:p>
          <a:p>
            <a:pPr indent="-342900" lvl="0" marL="354625" marR="0" rtl="0" algn="l">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Abstracción de datos. </a:t>
            </a:r>
            <a:r>
              <a:rPr lang="es-PE" sz="1600">
                <a:solidFill>
                  <a:srgbClr val="262626"/>
                </a:solidFill>
                <a:latin typeface="Calibri"/>
                <a:ea typeface="Calibri"/>
                <a:cs typeface="Calibri"/>
                <a:sym typeface="Calibri"/>
              </a:rPr>
              <a:t>Proporcionan una capa de abstracción que permite a los usuarios acceder a los datos sin necesidad de conocer el detalle de las tablas.</a:t>
            </a:r>
            <a:endParaRPr/>
          </a:p>
          <a:p>
            <a:pPr indent="0" lvl="0" marL="11725" marR="0" rtl="0" algn="l">
              <a:spcBef>
                <a:spcPts val="0"/>
              </a:spcBef>
              <a:spcAft>
                <a:spcPts val="0"/>
              </a:spcAft>
              <a:buNone/>
            </a:pPr>
            <a:r>
              <a:t/>
            </a:r>
            <a:endParaRPr sz="1600">
              <a:solidFill>
                <a:srgbClr val="262626"/>
              </a:solidFill>
              <a:latin typeface="Calibri"/>
              <a:ea typeface="Calibri"/>
              <a:cs typeface="Calibri"/>
              <a:sym typeface="Calibri"/>
            </a:endParaRPr>
          </a:p>
          <a:p>
            <a:pPr indent="-342900" lvl="0" marL="354625" marR="0" rtl="0" algn="l">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Restricción de acceso a datos. </a:t>
            </a:r>
            <a:r>
              <a:rPr lang="es-PE" sz="1600">
                <a:solidFill>
                  <a:srgbClr val="262626"/>
                </a:solidFill>
                <a:latin typeface="Calibri"/>
                <a:ea typeface="Calibri"/>
                <a:cs typeface="Calibri"/>
                <a:sym typeface="Calibri"/>
              </a:rPr>
              <a:t>Permiten controlar el acceso a los datos, mostrando solo las columnas y las filas necesarias para los usuarios o roles específicos.</a:t>
            </a:r>
            <a:endParaRPr/>
          </a:p>
        </p:txBody>
      </p:sp>
      <p:sp>
        <p:nvSpPr>
          <p:cNvPr id="85" name="Google Shape;85;p7"/>
          <p:cNvSpPr txBox="1"/>
          <p:nvPr/>
        </p:nvSpPr>
        <p:spPr>
          <a:xfrm>
            <a:off x="1011148" y="1569244"/>
            <a:ext cx="5630721"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¿POR QUÉ ES ÚTIL USAR VISTAS COMO TABLAS VIRTUALES?</a:t>
            </a:r>
            <a:endParaRPr sz="16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USO DE VISTA COMO TABLA VIRTUAL</a:t>
            </a:r>
            <a:endParaRPr/>
          </a:p>
        </p:txBody>
      </p:sp>
      <p:sp>
        <p:nvSpPr>
          <p:cNvPr id="92" name="Google Shape;92;p8"/>
          <p:cNvSpPr txBox="1"/>
          <p:nvPr/>
        </p:nvSpPr>
        <p:spPr>
          <a:xfrm>
            <a:off x="1110667" y="2289420"/>
            <a:ext cx="6229471" cy="1477328"/>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7030A0"/>
              </a:buClr>
              <a:buSzPts val="1600"/>
              <a:buFont typeface="Calibri"/>
              <a:buAutoNum type="arabicPeriod" startAt="4"/>
            </a:pPr>
            <a:r>
              <a:rPr b="1" lang="es-PE" sz="1600">
                <a:solidFill>
                  <a:srgbClr val="7030A0"/>
                </a:solidFill>
                <a:latin typeface="Calibri"/>
                <a:ea typeface="Calibri"/>
                <a:cs typeface="Calibri"/>
                <a:sym typeface="Calibri"/>
              </a:rPr>
              <a:t>Reutilización de código. </a:t>
            </a:r>
            <a:r>
              <a:rPr lang="es-PE" sz="1600">
                <a:solidFill>
                  <a:srgbClr val="262626"/>
                </a:solidFill>
                <a:latin typeface="Calibri"/>
                <a:ea typeface="Calibri"/>
                <a:cs typeface="Calibri"/>
                <a:sym typeface="Calibri"/>
              </a:rPr>
              <a:t>Permiten reutilizar fácilmente consultas en diferentes partes de una aplicación o en diferentes consultas.</a:t>
            </a:r>
            <a:endParaRPr/>
          </a:p>
          <a:p>
            <a:pPr indent="0" lvl="0" marL="11725" marR="0" rtl="0" algn="l">
              <a:spcBef>
                <a:spcPts val="0"/>
              </a:spcBef>
              <a:spcAft>
                <a:spcPts val="0"/>
              </a:spcAft>
              <a:buNone/>
            </a:pPr>
            <a:r>
              <a:t/>
            </a:r>
            <a:endParaRPr sz="1600">
              <a:solidFill>
                <a:srgbClr val="262626"/>
              </a:solidFill>
              <a:latin typeface="Calibri"/>
              <a:ea typeface="Calibri"/>
              <a:cs typeface="Calibri"/>
              <a:sym typeface="Calibri"/>
            </a:endParaRPr>
          </a:p>
          <a:p>
            <a:pPr indent="-342900" lvl="0" marL="354625" marR="0" rtl="0" algn="l">
              <a:spcBef>
                <a:spcPts val="0"/>
              </a:spcBef>
              <a:spcAft>
                <a:spcPts val="0"/>
              </a:spcAft>
              <a:buClr>
                <a:srgbClr val="7030A0"/>
              </a:buClr>
              <a:buSzPts val="1600"/>
              <a:buFont typeface="Calibri"/>
              <a:buAutoNum type="arabicPeriod" startAt="4"/>
            </a:pPr>
            <a:r>
              <a:rPr b="1" lang="es-PE" sz="1600">
                <a:solidFill>
                  <a:srgbClr val="7030A0"/>
                </a:solidFill>
                <a:latin typeface="Calibri"/>
                <a:ea typeface="Calibri"/>
                <a:cs typeface="Calibri"/>
                <a:sym typeface="Calibri"/>
              </a:rPr>
              <a:t>Cambios en la estructura de los datos. </a:t>
            </a:r>
            <a:r>
              <a:rPr lang="es-PE" sz="1600">
                <a:solidFill>
                  <a:srgbClr val="262626"/>
                </a:solidFill>
                <a:latin typeface="Calibri"/>
                <a:ea typeface="Calibri"/>
                <a:cs typeface="Calibri"/>
                <a:sym typeface="Calibri"/>
              </a:rPr>
              <a:t>En el caso de cambios en la estructura de las tablas subyacentes, solo será necesario modificar la vista en lugar de todas las consultas que acceden a esos datos.</a:t>
            </a:r>
            <a:endParaRPr/>
          </a:p>
        </p:txBody>
      </p:sp>
      <p:sp>
        <p:nvSpPr>
          <p:cNvPr id="93" name="Google Shape;93;p8"/>
          <p:cNvSpPr txBox="1"/>
          <p:nvPr/>
        </p:nvSpPr>
        <p:spPr>
          <a:xfrm>
            <a:off x="1027773" y="1926546"/>
            <a:ext cx="5630721"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¿POR QUÉ ES ÚTIL USAR VISTAS COMO TABLAS VIRTUALES?</a:t>
            </a:r>
            <a:endParaRPr sz="16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USO DE VISTA COMO TABLA VIRTUAL</a:t>
            </a:r>
            <a:endParaRPr/>
          </a:p>
        </p:txBody>
      </p:sp>
      <p:sp>
        <p:nvSpPr>
          <p:cNvPr id="100" name="Google Shape;100;p9"/>
          <p:cNvSpPr txBox="1"/>
          <p:nvPr/>
        </p:nvSpPr>
        <p:spPr>
          <a:xfrm>
            <a:off x="1035853" y="1882096"/>
            <a:ext cx="7501318" cy="2708434"/>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Si bien ofrecen ventajas en términos de simplificación y seguridad, también pueden tener impactos en el rendimiento y requerir un esfuerzo adicional de mantenimiento, bajo las siguientes consideraciones:</a:t>
            </a:r>
            <a:endParaRPr/>
          </a:p>
          <a:p>
            <a:pPr indent="0" lvl="0" marL="11725" marR="0" rtl="0" algn="l">
              <a:spcBef>
                <a:spcPts val="0"/>
              </a:spcBef>
              <a:spcAft>
                <a:spcPts val="0"/>
              </a:spcAft>
              <a:buNone/>
            </a:pPr>
            <a:r>
              <a:t/>
            </a:r>
            <a:endParaRPr sz="1600">
              <a:solidFill>
                <a:srgbClr val="262626"/>
              </a:solidFill>
              <a:latin typeface="Calibri"/>
              <a:ea typeface="Calibri"/>
              <a:cs typeface="Calibri"/>
              <a:sym typeface="Calibri"/>
            </a:endParaRPr>
          </a:p>
          <a:p>
            <a:pPr indent="-342900" lvl="0" marL="354625" marR="0" rtl="0" algn="l">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Rendimiento. </a:t>
            </a:r>
            <a:r>
              <a:rPr lang="es-PE" sz="1600">
                <a:solidFill>
                  <a:schemeClr val="dk1"/>
                </a:solidFill>
                <a:latin typeface="Calibri"/>
                <a:ea typeface="Calibri"/>
                <a:cs typeface="Calibri"/>
                <a:sym typeface="Calibri"/>
              </a:rPr>
              <a:t>Las consultas realizadas a una vista pueden tener un impacto en el rendimiento general de la base de datos, debido a que esta no almacena los datos físicamente, por lo que cada vez que es consultada, se ejecuta la consulta subyacente en tiempo real. </a:t>
            </a:r>
            <a:endParaRPr/>
          </a:p>
          <a:p>
            <a:pPr indent="0" lvl="1" marL="355600" marR="0" rtl="0" algn="l">
              <a:spcBef>
                <a:spcPts val="0"/>
              </a:spcBef>
              <a:spcAft>
                <a:spcPts val="0"/>
              </a:spcAft>
              <a:buNone/>
            </a:pPr>
            <a:r>
              <a:t/>
            </a:r>
            <a:endParaRPr b="0" i="0" sz="1600" u="none" cap="none" strike="noStrike">
              <a:solidFill>
                <a:schemeClr val="dk1"/>
              </a:solidFill>
              <a:latin typeface="Calibri"/>
              <a:ea typeface="Calibri"/>
              <a:cs typeface="Calibri"/>
              <a:sym typeface="Calibri"/>
            </a:endParaRPr>
          </a:p>
          <a:p>
            <a:pPr indent="-342900" lvl="0" marL="354625" marR="0" rtl="0" algn="l">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Actualizaciones complejas. </a:t>
            </a:r>
            <a:r>
              <a:rPr lang="es-PE" sz="1600">
                <a:solidFill>
                  <a:schemeClr val="dk1"/>
                </a:solidFill>
                <a:latin typeface="Calibri"/>
                <a:ea typeface="Calibri"/>
                <a:cs typeface="Calibri"/>
                <a:sym typeface="Calibri"/>
              </a:rPr>
              <a:t>Dependiendo de la estructura y las reglas definidas en la vista, es posible que no se pueda modificar directamente los datos a través de la misma.</a:t>
            </a:r>
            <a:endParaRPr/>
          </a:p>
        </p:txBody>
      </p:sp>
      <p:sp>
        <p:nvSpPr>
          <p:cNvPr id="101" name="Google Shape;101;p9"/>
          <p:cNvSpPr txBox="1"/>
          <p:nvPr/>
        </p:nvSpPr>
        <p:spPr>
          <a:xfrm>
            <a:off x="938870" y="1547464"/>
            <a:ext cx="4206707"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¿EXISTE ALGUNA DESVENTAJA AL USARLAS?</a:t>
            </a:r>
            <a:endParaRPr sz="16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2016-10-06T14:52:02Z</dcterms:created>
  <dc:creator>ISIL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5400A83D-B4FE-497C-9E2F-ACF3BA8DEF15</vt:lpwstr>
  </property>
  <property fmtid="{D5CDD505-2E9C-101B-9397-08002B2CF9AE}" pid="3" name="ArticulatePath">
    <vt:lpwstr>plantilla_cursos_presenciales-v3.1.6</vt:lpwstr>
  </property>
</Properties>
</file>