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33" roundtripDataSignature="AMtx7mi6vnAiLueH0eH1jarlCU4dNgTy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35F032-CEA3-481C-BA2E-17897DE401A9}">
  <a:tblStyle styleId="{6635F032-CEA3-481C-BA2E-17897DE401A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00" name="Google Shape;100;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08" name="Google Shape;108;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17" name="Google Shape;117;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26" name="Google Shape;126;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35" name="Google Shape;135;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44" name="Google Shape;144;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51" name="Google Shape;151;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59" name="Google Shape;159;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68" name="Google Shape;168;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75" name="Google Shape;175;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83" name="Google Shape;183;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90" name="Google Shape;190;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97" name="Google Shape;197;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04" name="Google Shape;204;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PE" sz="2000">
                <a:solidFill>
                  <a:schemeClr val="dk1"/>
                </a:solidFill>
                <a:latin typeface="Calibri"/>
                <a:ea typeface="Calibri"/>
                <a:cs typeface="Calibri"/>
                <a:sym typeface="Calibri"/>
              </a:rPr>
              <a:t>En los proyectos de desarrollo e implementación de sistemas de información, suelen presentarse una serie de problemas al momento de iniciar su puesta a disposición de sus usuarios finales, entre ellos podemos mencionar los siguientes:</a:t>
            </a:r>
            <a:endParaRPr/>
          </a:p>
          <a:p>
            <a:pPr indent="-171450" lvl="1" marL="628650" rtl="0" algn="l">
              <a:lnSpc>
                <a:spcPct val="100000"/>
              </a:lnSpc>
              <a:spcBef>
                <a:spcPts val="0"/>
              </a:spcBef>
              <a:spcAft>
                <a:spcPts val="0"/>
              </a:spcAft>
              <a:buClr>
                <a:schemeClr val="dk1"/>
              </a:buClr>
              <a:buSzPts val="2000"/>
              <a:buFont typeface="Arial"/>
              <a:buChar char="•"/>
            </a:pPr>
            <a:r>
              <a:rPr lang="es-PE" sz="2000">
                <a:solidFill>
                  <a:schemeClr val="dk1"/>
                </a:solidFill>
                <a:latin typeface="Calibri"/>
                <a:ea typeface="Calibri"/>
                <a:cs typeface="Calibri"/>
                <a:sym typeface="Calibri"/>
              </a:rPr>
              <a:t>Se presupuestan tiempo y dinero insuficientes para el sistema.</a:t>
            </a:r>
            <a:endParaRPr/>
          </a:p>
          <a:p>
            <a:pPr indent="-171450" lvl="1" marL="628650" rtl="0" algn="l">
              <a:lnSpc>
                <a:spcPct val="100000"/>
              </a:lnSpc>
              <a:spcBef>
                <a:spcPts val="0"/>
              </a:spcBef>
              <a:spcAft>
                <a:spcPts val="0"/>
              </a:spcAft>
              <a:buClr>
                <a:schemeClr val="dk1"/>
              </a:buClr>
              <a:buSzPts val="2000"/>
              <a:buFont typeface="Arial"/>
              <a:buChar char="•"/>
            </a:pPr>
            <a:r>
              <a:rPr lang="es-PE" sz="2000">
                <a:solidFill>
                  <a:schemeClr val="dk1"/>
                </a:solidFill>
                <a:latin typeface="Calibri"/>
                <a:ea typeface="Calibri"/>
                <a:cs typeface="Calibri"/>
                <a:sym typeface="Calibri"/>
              </a:rPr>
              <a:t>La capacitación se inicia solamente cuando el sistema está a punto de ser instalado.</a:t>
            </a:r>
            <a:endParaRPr/>
          </a:p>
          <a:p>
            <a:pPr indent="-171450" lvl="1" marL="628650" rtl="0" algn="l">
              <a:lnSpc>
                <a:spcPct val="100000"/>
              </a:lnSpc>
              <a:spcBef>
                <a:spcPts val="0"/>
              </a:spcBef>
              <a:spcAft>
                <a:spcPts val="0"/>
              </a:spcAft>
              <a:buClr>
                <a:schemeClr val="dk1"/>
              </a:buClr>
              <a:buSzPts val="2000"/>
              <a:buFont typeface="Arial"/>
              <a:buChar char="•"/>
            </a:pPr>
            <a:r>
              <a:rPr lang="es-PE" sz="2000">
                <a:solidFill>
                  <a:schemeClr val="dk1"/>
                </a:solidFill>
                <a:latin typeface="Calibri"/>
                <a:ea typeface="Calibri"/>
                <a:cs typeface="Calibri"/>
                <a:sym typeface="Calibri"/>
              </a:rPr>
              <a:t>El sistema entra en operación antes de estar listo por minimizar costos y retrasos.</a:t>
            </a:r>
            <a:endParaRPr/>
          </a:p>
          <a:p>
            <a:pPr indent="-171450" lvl="1" marL="628650" rtl="0" algn="l">
              <a:lnSpc>
                <a:spcPct val="100000"/>
              </a:lnSpc>
              <a:spcBef>
                <a:spcPts val="0"/>
              </a:spcBef>
              <a:spcAft>
                <a:spcPts val="0"/>
              </a:spcAft>
              <a:buClr>
                <a:schemeClr val="dk1"/>
              </a:buClr>
              <a:buSzPts val="2000"/>
              <a:buFont typeface="Arial"/>
              <a:buChar char="•"/>
            </a:pPr>
            <a:r>
              <a:rPr lang="es-PE" sz="2000">
                <a:solidFill>
                  <a:schemeClr val="dk1"/>
                </a:solidFill>
                <a:latin typeface="Calibri"/>
                <a:ea typeface="Calibri"/>
                <a:cs typeface="Calibri"/>
                <a:sym typeface="Calibri"/>
              </a:rPr>
              <a:t>La documentación tanto de sistema como de usuario es inadecuada.</a:t>
            </a:r>
            <a:endParaRPr/>
          </a:p>
          <a:p>
            <a:pPr indent="-171450" lvl="1" marL="628650" rtl="0" algn="l">
              <a:lnSpc>
                <a:spcPct val="100000"/>
              </a:lnSpc>
              <a:spcBef>
                <a:spcPts val="0"/>
              </a:spcBef>
              <a:spcAft>
                <a:spcPts val="0"/>
              </a:spcAft>
              <a:buClr>
                <a:schemeClr val="dk1"/>
              </a:buClr>
              <a:buSzPts val="2000"/>
              <a:buFont typeface="Arial"/>
              <a:buChar char="•"/>
            </a:pPr>
            <a:r>
              <a:rPr lang="es-PE" sz="2000">
                <a:solidFill>
                  <a:schemeClr val="dk1"/>
                </a:solidFill>
                <a:latin typeface="Calibri"/>
                <a:ea typeface="Calibri"/>
                <a:cs typeface="Calibri"/>
                <a:sym typeface="Calibri"/>
              </a:rPr>
              <a:t>Las evaluaciones de desempeño no se realizan.</a:t>
            </a:r>
            <a:endParaRPr/>
          </a:p>
          <a:p>
            <a:pPr indent="-171450" lvl="1" marL="628650" rtl="0" algn="l">
              <a:lnSpc>
                <a:spcPct val="100000"/>
              </a:lnSpc>
              <a:spcBef>
                <a:spcPts val="0"/>
              </a:spcBef>
              <a:spcAft>
                <a:spcPts val="0"/>
              </a:spcAft>
              <a:buClr>
                <a:schemeClr val="dk1"/>
              </a:buClr>
              <a:buSzPts val="2000"/>
              <a:buFont typeface="Arial"/>
              <a:buChar char="•"/>
            </a:pPr>
            <a:r>
              <a:rPr lang="es-PE" sz="2000">
                <a:solidFill>
                  <a:schemeClr val="dk1"/>
                </a:solidFill>
                <a:latin typeface="Calibri"/>
                <a:ea typeface="Calibri"/>
                <a:cs typeface="Calibri"/>
                <a:sym typeface="Calibri"/>
              </a:rPr>
              <a:t>Las provisiones para el mantenimiento son inadecuadas.</a:t>
            </a:r>
            <a:endParaRPr/>
          </a:p>
          <a:p>
            <a:pPr indent="0" lvl="0" marL="0" rtl="0" algn="l">
              <a:lnSpc>
                <a:spcPct val="100000"/>
              </a:lnSpc>
              <a:spcBef>
                <a:spcPts val="0"/>
              </a:spcBef>
              <a:spcAft>
                <a:spcPts val="0"/>
              </a:spcAft>
              <a:buSzPts val="1400"/>
              <a:buNone/>
            </a:pPr>
            <a:r>
              <a:rPr lang="es-PE" sz="2000">
                <a:solidFill>
                  <a:schemeClr val="dk1"/>
                </a:solidFill>
                <a:latin typeface="Calibri"/>
                <a:ea typeface="Calibri"/>
                <a:cs typeface="Calibri"/>
                <a:sym typeface="Calibri"/>
              </a:rPr>
              <a:t> </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11" name="Google Shape;211;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220" name="Google Shape;220;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3" marL="0" marR="0" rtl="0" algn="l">
              <a:lnSpc>
                <a:spcPct val="100000"/>
              </a:lnSpc>
              <a:spcBef>
                <a:spcPts val="0"/>
              </a:spcBef>
              <a:spcAft>
                <a:spcPts val="0"/>
              </a:spcAft>
              <a:buClr>
                <a:schemeClr val="dk1"/>
              </a:buClr>
              <a:buSzPts val="1200"/>
              <a:buFont typeface="Arial"/>
              <a:buNone/>
            </a:pPr>
            <a:r>
              <a:rPr lang="es-PE" sz="1200">
                <a:solidFill>
                  <a:schemeClr val="dk1"/>
                </a:solidFill>
                <a:latin typeface="Arial"/>
                <a:ea typeface="Arial"/>
                <a:cs typeface="Arial"/>
                <a:sym typeface="Arial"/>
              </a:rPr>
              <a:t> </a:t>
            </a:r>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p:txBody>
      </p:sp>
      <p:sp>
        <p:nvSpPr>
          <p:cNvPr id="228" name="Google Shape;228;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60" name="Google Shape;60;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68" name="Google Shape;68;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77" name="Google Shape;77;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86" name="Google Shape;86;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93" name="Google Shape;93;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1"/>
          <p:cNvGrpSpPr/>
          <p:nvPr/>
        </p:nvGrpSpPr>
        <p:grpSpPr>
          <a:xfrm>
            <a:off x="944054" y="5369051"/>
            <a:ext cx="7804380" cy="215444"/>
            <a:chOff x="944054" y="5369051"/>
            <a:chExt cx="7804380" cy="215444"/>
          </a:xfrm>
        </p:grpSpPr>
        <p:sp>
          <p:nvSpPr>
            <p:cNvPr id="11" name="Google Shape;11;p31"/>
            <p:cNvSpPr txBox="1"/>
            <p:nvPr/>
          </p:nvSpPr>
          <p:spPr>
            <a:xfrm>
              <a:off x="944054" y="5369051"/>
              <a:ext cx="2151551"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PE" sz="800" u="none" cap="none" strike="noStrike">
                  <a:solidFill>
                    <a:srgbClr val="7F7F7F"/>
                  </a:solidFill>
                  <a:latin typeface="Calibri"/>
                  <a:ea typeface="Calibri"/>
                  <a:cs typeface="Calibri"/>
                  <a:sym typeface="Calibri"/>
                </a:rPr>
                <a:t>ANÁLISIS Y DISEÑO DE SISTEMAS I  •  SESIÓN 01</a:t>
              </a:r>
              <a:endParaRPr b="0" i="0" sz="800" u="none" cap="none" strike="noStrike">
                <a:solidFill>
                  <a:srgbClr val="7F7F7F"/>
                </a:solidFill>
                <a:latin typeface="Calibri"/>
                <a:ea typeface="Calibri"/>
                <a:cs typeface="Calibri"/>
                <a:sym typeface="Calibri"/>
              </a:endParaRPr>
            </a:p>
          </p:txBody>
        </p:sp>
        <p:sp>
          <p:nvSpPr>
            <p:cNvPr id="12" name="Google Shape;12;p31"/>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PE" sz="600" u="none" cap="none" strike="noStrike">
                  <a:solidFill>
                    <a:srgbClr val="7F7F7F"/>
                  </a:solidFill>
                  <a:latin typeface="Calibri"/>
                  <a:ea typeface="Calibri"/>
                  <a:cs typeface="Calibri"/>
                  <a:sym typeface="Calibri"/>
                </a:rPr>
                <a:t>© 2023 ISIL. Todos los derechos reservados</a:t>
              </a:r>
              <a:endParaRPr b="0" i="0" sz="1400" u="none" cap="none" strike="noStrike">
                <a:solidFill>
                  <a:srgbClr val="000000"/>
                </a:solidFill>
                <a:latin typeface="Arial"/>
                <a:ea typeface="Arial"/>
                <a:cs typeface="Arial"/>
                <a:sym typeface="Arial"/>
              </a:endParaRPr>
            </a:p>
          </p:txBody>
        </p:sp>
      </p:grpSp>
      <p:pic>
        <p:nvPicPr>
          <p:cNvPr id="13" name="Google Shape;13;p31"/>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scielo.sa.cr/scielo.php?script=sci_arttext&amp;pid=S2215-24582018000100017" TargetMode="External"/><Relationship Id="rId4" Type="http://schemas.openxmlformats.org/officeDocument/2006/relationships/hyperlink" Target="https://es.slideshare.net/lesma27/integracin-institucional-enfoque-sistmico" TargetMode="External"/><Relationship Id="rId5" Type="http://schemas.openxmlformats.org/officeDocument/2006/relationships/hyperlink" Target="https://blog.es.logicalis.com/analytics/elementos-esenciales-de-los-sistemas-de-informacion" TargetMode="External"/><Relationship Id="rId6" Type="http://schemas.openxmlformats.org/officeDocument/2006/relationships/hyperlink" Target="https://bookdown.org/alberto_brunete/intro_automatica/concepto-de-sistem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www.youtube.com/watch?v=dKT-JHfMeH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PE" sz="1800" u="none" cap="none" strike="noStrike">
                <a:solidFill>
                  <a:schemeClr val="lt1"/>
                </a:solidFill>
                <a:latin typeface="Calibri"/>
                <a:ea typeface="Calibri"/>
                <a:cs typeface="Calibri"/>
                <a:sym typeface="Calibri"/>
              </a:rPr>
              <a:t>SESIÓN</a:t>
            </a:r>
            <a:endParaRPr b="0" i="0" sz="1400" u="none" cap="none" strike="noStrike">
              <a:solidFill>
                <a:srgbClr val="000000"/>
              </a:solidFill>
              <a:latin typeface="Arial"/>
              <a:ea typeface="Arial"/>
              <a:cs typeface="Arial"/>
              <a:sym typeface="Arial"/>
            </a:endParaRPr>
          </a:p>
        </p:txBody>
      </p:sp>
      <p:sp>
        <p:nvSpPr>
          <p:cNvPr id="30" name="Google Shape;30;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es-PE" sz="5800" u="none" cap="none" strike="noStrike">
                <a:solidFill>
                  <a:srgbClr val="FFFFFF"/>
                </a:solidFill>
                <a:latin typeface="Calibri"/>
                <a:ea typeface="Calibri"/>
                <a:cs typeface="Calibri"/>
                <a:sym typeface="Calibri"/>
              </a:rPr>
              <a:t>01</a:t>
            </a:r>
            <a:endParaRPr b="0" i="0" sz="1400" u="none" cap="none" strike="noStrike">
              <a:solidFill>
                <a:srgbClr val="000000"/>
              </a:solidFill>
              <a:latin typeface="Arial"/>
              <a:ea typeface="Arial"/>
              <a:cs typeface="Arial"/>
              <a:sym typeface="Arial"/>
            </a:endParaRPr>
          </a:p>
        </p:txBody>
      </p:sp>
      <p:sp>
        <p:nvSpPr>
          <p:cNvPr id="31" name="Google Shape;31;p1"/>
          <p:cNvSpPr txBox="1"/>
          <p:nvPr/>
        </p:nvSpPr>
        <p:spPr>
          <a:xfrm>
            <a:off x="3159593" y="1674447"/>
            <a:ext cx="5683962" cy="989823"/>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3600"/>
              <a:buFont typeface="Arial"/>
              <a:buNone/>
            </a:pPr>
            <a:r>
              <a:rPr b="1" i="0" lang="es-PE" sz="3600" u="none" cap="none" strike="noStrike">
                <a:solidFill>
                  <a:srgbClr val="FFFFFF"/>
                </a:solidFill>
                <a:latin typeface="Calibri"/>
                <a:ea typeface="Calibri"/>
                <a:cs typeface="Calibri"/>
                <a:sym typeface="Calibri"/>
              </a:rPr>
              <a:t>INTRODUCCIÓN A LOS SISTEMAS DE INFORMACIÓN</a:t>
            </a:r>
            <a:endParaRPr b="0" i="0" sz="1400" u="none" cap="none" strike="noStrike">
              <a:solidFill>
                <a:srgbClr val="000000"/>
              </a:solidFill>
              <a:latin typeface="Arial"/>
              <a:ea typeface="Arial"/>
              <a:cs typeface="Arial"/>
              <a:sym typeface="Arial"/>
            </a:endParaRPr>
          </a:p>
        </p:txBody>
      </p:sp>
      <p:sp>
        <p:nvSpPr>
          <p:cNvPr id="32" name="Google Shape;32;p1"/>
          <p:cNvSpPr txBox="1"/>
          <p:nvPr/>
        </p:nvSpPr>
        <p:spPr>
          <a:xfrm>
            <a:off x="3175138" y="3008050"/>
            <a:ext cx="5026425" cy="1569620"/>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Los sistema de información (SI)</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Elementos de SI</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El enfoque sistémico</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Ventajas de los SI</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¿Por qué fracasan los sistemas de información?</a:t>
            </a:r>
            <a:endParaRPr b="0" i="0" sz="1600" u="none" cap="none" strike="noStrike">
              <a:solidFill>
                <a:srgbClr val="FFFFFF"/>
              </a:solidFill>
              <a:latin typeface="Calibri"/>
              <a:ea typeface="Calibri"/>
              <a:cs typeface="Calibri"/>
              <a:sym typeface="Calibri"/>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1" y="2664270"/>
            <a:ext cx="3499826"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400"/>
              <a:buFont typeface="Arial"/>
              <a:buNone/>
            </a:pPr>
            <a:r>
              <a:rPr b="1" i="0" lang="es-PE" sz="1400" u="none" cap="none" strike="noStrike">
                <a:solidFill>
                  <a:srgbClr val="1F85A6"/>
                </a:solidFill>
                <a:latin typeface="Calibri"/>
                <a:ea typeface="Calibri"/>
                <a:cs typeface="Calibri"/>
                <a:sym typeface="Calibri"/>
              </a:rPr>
              <a:t>  UNIDAD DE APRENDIZAJE 1 – UA1</a:t>
            </a:r>
            <a:endParaRPr b="1" i="0" sz="1400" u="none" cap="none" strike="noStrike">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nvSpPr>
        <p:spPr>
          <a:xfrm>
            <a:off x="511341" y="826950"/>
            <a:ext cx="8164200" cy="17238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Por definición, un Sistema de Información (SI) es un conjunto de componentes que interactúan entre sí con un fin común.</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 hacer referencia a los Sistemas de Información, se hace énfasis en la computadora, en sus dispositivos que permitirán la entrada, el procesamiento, almacenamiento y la salida de la información, así como a los programas que permitirán el procesamiento eficaz de los datos.</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ELEMENTOS DEL SI</a:t>
            </a:r>
            <a:endParaRPr b="0" i="0" sz="1400" u="none" cap="none" strike="noStrike">
              <a:solidFill>
                <a:srgbClr val="000000"/>
              </a:solidFill>
              <a:latin typeface="Arial"/>
              <a:ea typeface="Arial"/>
              <a:cs typeface="Arial"/>
              <a:sym typeface="Arial"/>
            </a:endParaRPr>
          </a:p>
        </p:txBody>
      </p:sp>
      <p:pic>
        <p:nvPicPr>
          <p:cNvPr descr="Un reloj digital&#10;&#10;Descripción generada automáticamente con confianza baja" id="104" name="Google Shape;104;p10"/>
          <p:cNvPicPr preferRelativeResize="0"/>
          <p:nvPr/>
        </p:nvPicPr>
        <p:blipFill rotWithShape="1">
          <a:blip r:embed="rId3">
            <a:alphaModFix/>
          </a:blip>
          <a:srcRect b="0" l="0" r="0" t="50047"/>
          <a:stretch/>
        </p:blipFill>
        <p:spPr>
          <a:xfrm>
            <a:off x="1270997" y="3055974"/>
            <a:ext cx="5868712" cy="19559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nvSpPr>
        <p:spPr>
          <a:xfrm>
            <a:off x="511341" y="1071710"/>
            <a:ext cx="4092600" cy="34479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HARDWARE</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hardware hace referencia a todos los componentes físicos que sirven para guardar la información necesaria para la organización y que pueda servir para la toma de decisiones.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Una organización, por más pequeña que sea, posee por lo menos un dispositivo físico donde puede almacenar información.</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Hoy en día, incluso los teléfonos inteligentes pueden formar parte de los Sistemas de Información.</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ELEMENTOS DEL SI</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a:off x="5295355" y="1841152"/>
            <a:ext cx="2982371"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FOTO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vertical </a:t>
            </a:r>
            <a:endParaRPr b="0" i="0" sz="1800" u="none" cap="none" strike="noStrike">
              <a:solidFill>
                <a:schemeClr val="dk1"/>
              </a:solidFill>
              <a:latin typeface="Calibri"/>
              <a:ea typeface="Calibri"/>
              <a:cs typeface="Calibri"/>
              <a:sym typeface="Calibri"/>
            </a:endParaRPr>
          </a:p>
        </p:txBody>
      </p:sp>
      <p:pic>
        <p:nvPicPr>
          <p:cNvPr descr="Un circuito electrónico&#10;&#10;Descripción generada automáticamente con confianza media" id="113" name="Google Shape;113;p11"/>
          <p:cNvPicPr preferRelativeResize="0"/>
          <p:nvPr/>
        </p:nvPicPr>
        <p:blipFill rotWithShape="1">
          <a:blip r:embed="rId3">
            <a:alphaModFix/>
          </a:blip>
          <a:srcRect b="21254" l="0" r="0" t="0"/>
          <a:stretch/>
        </p:blipFill>
        <p:spPr>
          <a:xfrm>
            <a:off x="5123266" y="1071710"/>
            <a:ext cx="3320715" cy="39223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nvSpPr>
        <p:spPr>
          <a:xfrm>
            <a:off x="511341" y="1317931"/>
            <a:ext cx="3801900" cy="29553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SOFTWARE</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software es la parte lógica de un sistema.</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software lleva a cabo una tarea determinada a través de instrucciones (desarrolladas mediante un lenguaje de programación) que con ayuda del hardware, realizan el objetivo para el cual fue habilitado el Sistema de Información.</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120" name="Google Shape;120;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ELEMENTOS DEL SI</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5295355" y="1841152"/>
            <a:ext cx="2982371"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FOTO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vertical </a:t>
            </a:r>
            <a:endParaRPr b="0" i="0" sz="1800" u="none" cap="none" strike="noStrike">
              <a:solidFill>
                <a:schemeClr val="dk1"/>
              </a:solidFill>
              <a:latin typeface="Calibri"/>
              <a:ea typeface="Calibri"/>
              <a:cs typeface="Calibri"/>
              <a:sym typeface="Calibri"/>
            </a:endParaRPr>
          </a:p>
        </p:txBody>
      </p:sp>
      <p:pic>
        <p:nvPicPr>
          <p:cNvPr descr="Imagen de la pantalla de un computador&#10;&#10;Descripción generada automáticamente con confianza baja" id="122" name="Google Shape;122;p12"/>
          <p:cNvPicPr preferRelativeResize="0"/>
          <p:nvPr/>
        </p:nvPicPr>
        <p:blipFill rotWithShape="1">
          <a:blip r:embed="rId3">
            <a:alphaModFix/>
          </a:blip>
          <a:srcRect b="6742" l="0" r="0" t="14511"/>
          <a:stretch/>
        </p:blipFill>
        <p:spPr>
          <a:xfrm>
            <a:off x="5030902" y="1117600"/>
            <a:ext cx="3367288" cy="39774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631414" y="1194821"/>
            <a:ext cx="3801900" cy="29553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TELECOMUNICACIONES</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79999"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Las telecomunicaciones tienen como función principal conectar a las computadoras, con la finalidad de que ayuden al Sistema de Información a procesar los datos que maneja una organización que, de esta manera, puede estar presente en diferentes localizaciones geográficas que están conectadas entre sí, permitiendo compartir la información para la toma de decisiones.</a:t>
            </a:r>
            <a:endParaRPr b="0" i="0" sz="1600" u="none" cap="none" strike="noStrike">
              <a:solidFill>
                <a:srgbClr val="262626"/>
              </a:solidFill>
              <a:latin typeface="Calibri"/>
              <a:ea typeface="Calibri"/>
              <a:cs typeface="Calibri"/>
              <a:sym typeface="Calibri"/>
            </a:endParaRPr>
          </a:p>
        </p:txBody>
      </p:sp>
      <p:sp>
        <p:nvSpPr>
          <p:cNvPr id="129" name="Google Shape;129;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ELEMENTOS DEL SI</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a:off x="5295355" y="1841152"/>
            <a:ext cx="2982371"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FOTO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vertical </a:t>
            </a:r>
            <a:endParaRPr b="0" i="0" sz="1800" u="none" cap="none" strike="noStrike">
              <a:solidFill>
                <a:schemeClr val="dk1"/>
              </a:solidFill>
              <a:latin typeface="Calibri"/>
              <a:ea typeface="Calibri"/>
              <a:cs typeface="Calibri"/>
              <a:sym typeface="Calibri"/>
            </a:endParaRPr>
          </a:p>
        </p:txBody>
      </p:sp>
      <p:pic>
        <p:nvPicPr>
          <p:cNvPr descr="Sol brillando en el cielo&#10;&#10;Descripción generada automáticamente con confianza media" id="131" name="Google Shape;131;p13"/>
          <p:cNvPicPr preferRelativeResize="0"/>
          <p:nvPr/>
        </p:nvPicPr>
        <p:blipFill rotWithShape="1">
          <a:blip r:embed="rId3">
            <a:alphaModFix/>
          </a:blip>
          <a:srcRect b="0" l="0" r="0" t="5623"/>
          <a:stretch/>
        </p:blipFill>
        <p:spPr>
          <a:xfrm>
            <a:off x="5104793" y="1025236"/>
            <a:ext cx="3336010" cy="394046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nvSpPr>
        <p:spPr>
          <a:xfrm>
            <a:off x="649887" y="1140986"/>
            <a:ext cx="3875931" cy="246221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PERSONAS</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Las personas son parte fundamental de los Sistemas de Información, son quienes interactúan con la información extraída de los datos, constituyendo el componente decisivo para el éxito o fracaso de cualquier iniciativa empresarial.</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138" name="Google Shape;138;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ELEMENTOS DEL SI</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5295355" y="1841152"/>
            <a:ext cx="2982371"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FOTO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vertical </a:t>
            </a:r>
            <a:endParaRPr b="0" i="0" sz="1800" u="none" cap="none" strike="noStrike">
              <a:solidFill>
                <a:schemeClr val="dk1"/>
              </a:solidFill>
              <a:latin typeface="Calibri"/>
              <a:ea typeface="Calibri"/>
              <a:cs typeface="Calibri"/>
              <a:sym typeface="Calibri"/>
            </a:endParaRPr>
          </a:p>
        </p:txBody>
      </p:sp>
      <p:pic>
        <p:nvPicPr>
          <p:cNvPr descr="Imagen de la pantalla de un celular en la mano&#10;&#10;Descripción generada automáticamente con confianza media" id="140" name="Google Shape;140;p14"/>
          <p:cNvPicPr preferRelativeResize="0"/>
          <p:nvPr/>
        </p:nvPicPr>
        <p:blipFill rotWithShape="1">
          <a:blip r:embed="rId3">
            <a:alphaModFix/>
          </a:blip>
          <a:srcRect b="31205" l="0" r="0" t="2363"/>
          <a:stretch/>
        </p:blipFill>
        <p:spPr>
          <a:xfrm>
            <a:off x="5270137" y="1140986"/>
            <a:ext cx="3007589" cy="355253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9"/>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EL ENFOQUE SISTÉMICO</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nvSpPr>
        <p:spPr>
          <a:xfrm>
            <a:off x="677597" y="841100"/>
            <a:ext cx="7782914" cy="147732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Enfoque Sistémico es la visión conceptual de la operación total de una institución, fenómeno o proceso que parte de la premisa de que para entender completamente la operación de una organización, esta debe entenderse como un sistema.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154" name="Google Shape;154;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EL ENFOQUE SISTÉMICO</a:t>
            </a:r>
            <a:endParaRPr b="0" i="0" sz="1400" u="none" cap="none" strike="noStrike">
              <a:solidFill>
                <a:srgbClr val="000000"/>
              </a:solidFill>
              <a:latin typeface="Arial"/>
              <a:ea typeface="Arial"/>
              <a:cs typeface="Arial"/>
              <a:sym typeface="Arial"/>
            </a:endParaRPr>
          </a:p>
        </p:txBody>
      </p:sp>
      <p:pic>
        <p:nvPicPr>
          <p:cNvPr descr="Imagen que contiene interior, tabla, persona, computer&#10;&#10;Descripción generada automáticamente" id="155" name="Google Shape;155;p20"/>
          <p:cNvPicPr preferRelativeResize="0"/>
          <p:nvPr/>
        </p:nvPicPr>
        <p:blipFill rotWithShape="1">
          <a:blip r:embed="rId3">
            <a:alphaModFix/>
          </a:blip>
          <a:srcRect b="33740" l="0" r="0" t="16304"/>
          <a:stretch/>
        </p:blipFill>
        <p:spPr>
          <a:xfrm>
            <a:off x="1697474" y="2535686"/>
            <a:ext cx="6349003" cy="211597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nvSpPr>
        <p:spPr>
          <a:xfrm>
            <a:off x="511342" y="826950"/>
            <a:ext cx="3968294" cy="4185761"/>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Enfoque Sistémico permite a los altos directivos contemplar su organización como un todo y su representación mediante el uso de modelos, para efectos del análisis del todo o de las partes en interacción, identificando problemas y posibles soluciones, a efectos de lograr el mantenimiento, la autorregulación o el desarrollo del sistema.</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 una manera de enfrentar un problema que trata de abarcar todos los aspectos que intervienen, concentrándose en las interacciones de las partes de dicho problema al que se considera como “el todo”.</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162" name="Google Shape;162;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EL ENFOQUE SISTÉMICO</a:t>
            </a:r>
            <a:endParaRPr b="0" i="0" sz="1400" u="none" cap="none" strike="noStrike">
              <a:solidFill>
                <a:srgbClr val="000000"/>
              </a:solidFill>
              <a:latin typeface="Arial"/>
              <a:ea typeface="Arial"/>
              <a:cs typeface="Arial"/>
              <a:sym typeface="Arial"/>
            </a:endParaRPr>
          </a:p>
        </p:txBody>
      </p:sp>
      <p:sp>
        <p:nvSpPr>
          <p:cNvPr id="163" name="Google Shape;163;p21"/>
          <p:cNvSpPr/>
          <p:nvPr/>
        </p:nvSpPr>
        <p:spPr>
          <a:xfrm>
            <a:off x="5295355" y="1841152"/>
            <a:ext cx="2982371"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FOTO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vertical </a:t>
            </a:r>
            <a:endParaRPr b="0" i="0" sz="1800" u="none" cap="none" strike="noStrike">
              <a:solidFill>
                <a:schemeClr val="dk1"/>
              </a:solidFill>
              <a:latin typeface="Calibri"/>
              <a:ea typeface="Calibri"/>
              <a:cs typeface="Calibri"/>
              <a:sym typeface="Calibri"/>
            </a:endParaRPr>
          </a:p>
        </p:txBody>
      </p:sp>
      <p:pic>
        <p:nvPicPr>
          <p:cNvPr descr="Pantalla de computadora con teclado en las manos&#10;&#10;Descripción generada automáticamente" id="164" name="Google Shape;164;p21"/>
          <p:cNvPicPr preferRelativeResize="0"/>
          <p:nvPr/>
        </p:nvPicPr>
        <p:blipFill rotWithShape="1">
          <a:blip r:embed="rId3">
            <a:alphaModFix/>
          </a:blip>
          <a:srcRect b="21170" l="0" r="0" t="0"/>
          <a:stretch/>
        </p:blipFill>
        <p:spPr>
          <a:xfrm>
            <a:off x="5215630" y="1120231"/>
            <a:ext cx="3161753" cy="373463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22"/>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VENTAJAS DE LOS SI</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nvSpPr>
        <p:spPr>
          <a:xfrm>
            <a:off x="612941" y="887873"/>
            <a:ext cx="7792149" cy="1477328"/>
          </a:xfrm>
          <a:prstGeom prst="rect">
            <a:avLst/>
          </a:prstGeom>
          <a:noFill/>
          <a:ln>
            <a:noFill/>
          </a:ln>
        </p:spPr>
        <p:txBody>
          <a:bodyPr anchorCtr="0" anchor="t" bIns="0" lIns="0" spcFirstLastPara="1" rIns="0" wrap="square" tIns="0">
            <a:spAutoFit/>
          </a:bodyPr>
          <a:lstStyle/>
          <a:p>
            <a:pPr indent="0" lvl="0" marL="11725" marR="0" rtl="0" algn="just">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Sistemas de Información son herramientas poderosas para ayudar a tomar mejores decisiones de manera más eficiente. También ayudan a la alta dirección a monitorear el desempeño de una organización, identificar problemas y oportunidades estratégicas.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178" name="Google Shape;178;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VENTAJAS DE LOS SI</a:t>
            </a:r>
            <a:endParaRPr b="0" i="0" sz="1400" u="none" cap="none" strike="noStrike">
              <a:solidFill>
                <a:srgbClr val="000000"/>
              </a:solidFill>
              <a:latin typeface="Arial"/>
              <a:ea typeface="Arial"/>
              <a:cs typeface="Arial"/>
              <a:sym typeface="Arial"/>
            </a:endParaRPr>
          </a:p>
        </p:txBody>
      </p:sp>
      <p:pic>
        <p:nvPicPr>
          <p:cNvPr descr="Un grupo de personas frente a una mesa con una computadora&#10;&#10;Descripción generada automáticamente con confianza media" id="179" name="Google Shape;179;p23"/>
          <p:cNvPicPr preferRelativeResize="0"/>
          <p:nvPr/>
        </p:nvPicPr>
        <p:blipFill rotWithShape="1">
          <a:blip r:embed="rId3">
            <a:alphaModFix/>
          </a:blip>
          <a:srcRect b="0" l="0" r="0" t="50047"/>
          <a:stretch/>
        </p:blipFill>
        <p:spPr>
          <a:xfrm>
            <a:off x="1508052" y="2669308"/>
            <a:ext cx="6366033" cy="21216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INTRODUCCIÓN</a:t>
            </a:r>
            <a:endParaRPr b="0" i="0" sz="1400" u="none" cap="none" strike="noStrike">
              <a:solidFill>
                <a:srgbClr val="000000"/>
              </a:solidFill>
              <a:latin typeface="Arial"/>
              <a:ea typeface="Arial"/>
              <a:cs typeface="Arial"/>
              <a:sym typeface="Arial"/>
            </a:endParaRPr>
          </a:p>
        </p:txBody>
      </p:sp>
      <p:sp>
        <p:nvSpPr>
          <p:cNvPr id="41" name="Google Shape;41;p2"/>
          <p:cNvSpPr txBox="1"/>
          <p:nvPr/>
        </p:nvSpPr>
        <p:spPr>
          <a:xfrm>
            <a:off x="522595" y="810908"/>
            <a:ext cx="7836300" cy="9852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Durante esta sesión:</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Conocerás</a:t>
            </a:r>
            <a:r>
              <a:rPr b="0" i="0" lang="es-PE" sz="1600" u="none" cap="none" strike="noStrike">
                <a:solidFill>
                  <a:srgbClr val="262626"/>
                </a:solidFill>
                <a:latin typeface="Calibri"/>
                <a:ea typeface="Calibri"/>
                <a:cs typeface="Calibri"/>
                <a:sym typeface="Calibri"/>
              </a:rPr>
              <a:t> los conceptos principales relacionados con los sistemas de información.</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Entenderás</a:t>
            </a:r>
            <a:r>
              <a:rPr b="0" i="0" lang="es-PE" sz="1600" u="none" cap="none" strike="noStrike">
                <a:solidFill>
                  <a:srgbClr val="262626"/>
                </a:solidFill>
                <a:latin typeface="Calibri"/>
                <a:ea typeface="Calibri"/>
                <a:cs typeface="Calibri"/>
                <a:sym typeface="Calibri"/>
              </a:rPr>
              <a:t> los elementos, ventajas y desventajas de los sistemas de información.</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Identificarás</a:t>
            </a:r>
            <a:r>
              <a:rPr b="0" i="0" lang="es-PE" sz="1600" u="none" cap="none" strike="noStrike">
                <a:solidFill>
                  <a:srgbClr val="262626"/>
                </a:solidFill>
                <a:latin typeface="Calibri"/>
                <a:ea typeface="Calibri"/>
                <a:cs typeface="Calibri"/>
                <a:sym typeface="Calibri"/>
              </a:rPr>
              <a:t> los sistemas de información de tu entorno.</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nvSpPr>
        <p:spPr>
          <a:xfrm>
            <a:off x="705304" y="993205"/>
            <a:ext cx="7588951" cy="3693319"/>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VENTAJAS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Control efectivo de las actividades de la organización.</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Integración de las diferentes áreas que conforman la organización.</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Integración de nuevas tecnologías y herramientas de vanguardia.</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Ayuda a incrementar la efectividad en la operación de las empresas.</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Proporciona ventajas competitivas y valor agregado.</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Disponibilidad de mayor y mejor información para los usuarios en tiempo real.</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Elimina la barrera de la distancia trabajando con un mismo sistema en puntos distantes.</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Disminuye errores, tiempo y recursos superfluos.</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Permite comparar resultados alcanzados con los objetivos programados, con fines de evaluación y control.</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Mejora en las relaciones con los clientes.</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Reducción de costos.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186" name="Google Shape;186;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VENTAJAS DE LOS SI</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nvSpPr>
        <p:spPr>
          <a:xfrm>
            <a:off x="705304" y="1020914"/>
            <a:ext cx="7699800" cy="17238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DESVENTAJAS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tiempo que pueda tomar su implementación.</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Resistencia al cambio por parte de los usuarios.</a:t>
            </a:r>
            <a:endParaRPr b="0" i="0" sz="1400" u="none" cap="none" strike="noStrike">
              <a:solidFill>
                <a:srgbClr val="000000"/>
              </a:solidFill>
              <a:latin typeface="Arial"/>
              <a:ea typeface="Arial"/>
              <a:cs typeface="Arial"/>
              <a:sym typeface="Arial"/>
            </a:endParaRPr>
          </a:p>
          <a:p>
            <a:pPr indent="-168275" lvl="0" marL="179999"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Problemas técnicos si no se hace un estudio adecuado al respecto, como fallas de hardware o software o funciones implementadas de forma inadecuada para apoyar actividades de la organización.</a:t>
            </a:r>
            <a:endParaRPr b="0" i="0" sz="1600" u="none" cap="none" strike="noStrike">
              <a:solidFill>
                <a:srgbClr val="262626"/>
              </a:solidFill>
              <a:latin typeface="Calibri"/>
              <a:ea typeface="Calibri"/>
              <a:cs typeface="Calibri"/>
              <a:sym typeface="Calibri"/>
            </a:endParaRPr>
          </a:p>
        </p:txBody>
      </p:sp>
      <p:sp>
        <p:nvSpPr>
          <p:cNvPr id="193" name="Google Shape;193;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VENTAJAS DE LOS SI</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26"/>
          <p:cNvSpPr/>
          <p:nvPr/>
        </p:nvSpPr>
        <p:spPr>
          <a:xfrm>
            <a:off x="424252" y="3703125"/>
            <a:ext cx="7949727" cy="113877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¿POR QUÉ FRACASAN LOS SISTEMAS DE INFORMACIÓN?</a:t>
            </a:r>
            <a:endParaRPr b="1" i="0" sz="28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¿POR QUÉ FRACASAN LOS SISTEMAS DE INFORMACIÓN?</a:t>
            </a:r>
            <a:endParaRPr b="0" i="0" sz="1700" u="none" cap="none" strike="noStrike">
              <a:solidFill>
                <a:srgbClr val="438AD7"/>
              </a:solidFill>
              <a:latin typeface="Calibri"/>
              <a:ea typeface="Calibri"/>
              <a:cs typeface="Calibri"/>
              <a:sym typeface="Calibri"/>
            </a:endParaRPr>
          </a:p>
        </p:txBody>
      </p:sp>
      <p:pic>
        <p:nvPicPr>
          <p:cNvPr descr="Tipos.jpeg" id="207" name="Google Shape;207;p27"/>
          <p:cNvPicPr preferRelativeResize="0"/>
          <p:nvPr/>
        </p:nvPicPr>
        <p:blipFill rotWithShape="1">
          <a:blip r:embed="rId3">
            <a:alphaModFix/>
          </a:blip>
          <a:srcRect b="0" l="0" r="0" t="0"/>
          <a:stretch/>
        </p:blipFill>
        <p:spPr>
          <a:xfrm>
            <a:off x="1678249" y="794327"/>
            <a:ext cx="5931975" cy="45387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¿POR QUÉ FRACASAN LOS SISTEMAS DE INFORMACIÓN?</a:t>
            </a:r>
            <a:endParaRPr b="0" i="0" sz="1700" u="none" cap="none" strike="noStrike">
              <a:solidFill>
                <a:srgbClr val="438AD7"/>
              </a:solidFill>
              <a:latin typeface="Calibri"/>
              <a:ea typeface="Calibri"/>
              <a:cs typeface="Calibri"/>
              <a:sym typeface="Calibri"/>
            </a:endParaRPr>
          </a:p>
        </p:txBody>
      </p:sp>
      <p:graphicFrame>
        <p:nvGraphicFramePr>
          <p:cNvPr id="214" name="Google Shape;214;p28"/>
          <p:cNvGraphicFramePr/>
          <p:nvPr/>
        </p:nvGraphicFramePr>
        <p:xfrm>
          <a:off x="511551" y="1329897"/>
          <a:ext cx="3000000" cy="3000000"/>
        </p:xfrm>
        <a:graphic>
          <a:graphicData uri="http://schemas.openxmlformats.org/drawingml/2006/table">
            <a:tbl>
              <a:tblPr>
                <a:noFill/>
                <a:tableStyleId>{6635F032-CEA3-481C-BA2E-17897DE401A9}</a:tableStyleId>
              </a:tblPr>
              <a:tblGrid>
                <a:gridCol w="1259050"/>
                <a:gridCol w="4247800"/>
              </a:tblGrid>
              <a:tr h="411425">
                <a:tc rowSpan="4">
                  <a:txBody>
                    <a:bodyPr/>
                    <a:lstStyle/>
                    <a:p>
                      <a:pPr indent="0" lvl="0" marL="0" marR="0" rtl="0" algn="l">
                        <a:lnSpc>
                          <a:spcPct val="100000"/>
                        </a:lnSpc>
                        <a:spcBef>
                          <a:spcPts val="0"/>
                        </a:spcBef>
                        <a:spcAft>
                          <a:spcPts val="0"/>
                        </a:spcAft>
                        <a:buClr>
                          <a:schemeClr val="lt1"/>
                        </a:buClr>
                        <a:buSzPts val="1400"/>
                        <a:buFont typeface="Calibri"/>
                        <a:buNone/>
                      </a:pPr>
                      <a:r>
                        <a:rPr b="1" i="0" lang="es-PE" sz="1400" u="none" cap="none" strike="noStrike">
                          <a:solidFill>
                            <a:schemeClr val="lt1"/>
                          </a:solidFill>
                          <a:latin typeface="Calibri"/>
                          <a:ea typeface="Calibri"/>
                          <a:cs typeface="Calibri"/>
                          <a:sym typeface="Calibri"/>
                        </a:rPr>
                        <a:t>Diseño</a:t>
                      </a:r>
                      <a:endParaRPr sz="1400" u="none" cap="none" strike="noStrike"/>
                    </a:p>
                  </a:txBody>
                  <a:tcPr marT="28075" marB="28075" marR="56125" marL="5612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68529F"/>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s-PE" sz="1400" u="none" cap="none" strike="noStrike">
                          <a:solidFill>
                            <a:srgbClr val="000000"/>
                          </a:solidFill>
                          <a:latin typeface="Calibri"/>
                          <a:ea typeface="Calibri"/>
                          <a:cs typeface="Calibri"/>
                          <a:sym typeface="Calibri"/>
                        </a:rPr>
                        <a:t>Fracaso al capturar los requerimientos</a:t>
                      </a:r>
                      <a:endParaRPr sz="1400" u="none" cap="none" strike="noStrike"/>
                    </a:p>
                  </a:txBody>
                  <a:tcPr marT="66300" marB="66300" marR="56125" marL="5612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411425">
                <a:tc vMerge="1"/>
                <a:tc>
                  <a:txBody>
                    <a:bodyPr/>
                    <a:lstStyle/>
                    <a:p>
                      <a:pPr indent="0" lvl="0" marL="0" marR="0" rtl="0" algn="l">
                        <a:lnSpc>
                          <a:spcPct val="100000"/>
                        </a:lnSpc>
                        <a:spcBef>
                          <a:spcPts val="0"/>
                        </a:spcBef>
                        <a:spcAft>
                          <a:spcPts val="0"/>
                        </a:spcAft>
                        <a:buClr>
                          <a:srgbClr val="000000"/>
                        </a:buClr>
                        <a:buSzPts val="1400"/>
                        <a:buFont typeface="Calibri"/>
                        <a:buNone/>
                      </a:pPr>
                      <a:r>
                        <a:rPr b="0" i="0" lang="es-PE" sz="1400" u="none" cap="none" strike="noStrike">
                          <a:solidFill>
                            <a:srgbClr val="000000"/>
                          </a:solidFill>
                          <a:latin typeface="Calibri"/>
                          <a:ea typeface="Calibri"/>
                          <a:cs typeface="Calibri"/>
                          <a:sym typeface="Calibri"/>
                        </a:rPr>
                        <a:t>Información no facilitada a tiempo para ser útil</a:t>
                      </a:r>
                      <a:endParaRPr sz="1400" u="none" cap="none" strike="noStrike"/>
                    </a:p>
                  </a:txBody>
                  <a:tcPr marT="66300" marB="66300" marR="56125" marL="5612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411425">
                <a:tc vMerge="1"/>
                <a:tc>
                  <a:txBody>
                    <a:bodyPr/>
                    <a:lstStyle/>
                    <a:p>
                      <a:pPr indent="0" lvl="0" marL="0" marR="0" rtl="0" algn="l">
                        <a:lnSpc>
                          <a:spcPct val="100000"/>
                        </a:lnSpc>
                        <a:spcBef>
                          <a:spcPts val="0"/>
                        </a:spcBef>
                        <a:spcAft>
                          <a:spcPts val="0"/>
                        </a:spcAft>
                        <a:buClr>
                          <a:srgbClr val="000000"/>
                        </a:buClr>
                        <a:buSzPts val="1400"/>
                        <a:buFont typeface="Calibri"/>
                        <a:buNone/>
                      </a:pPr>
                      <a:r>
                        <a:rPr b="0" i="0" lang="es-PE" sz="1400" u="none" cap="none" strike="noStrike">
                          <a:solidFill>
                            <a:srgbClr val="000000"/>
                          </a:solidFill>
                          <a:latin typeface="Calibri"/>
                          <a:ea typeface="Calibri"/>
                          <a:cs typeface="Calibri"/>
                          <a:sym typeface="Calibri"/>
                        </a:rPr>
                        <a:t>Información en formatos poco útiles</a:t>
                      </a:r>
                      <a:endParaRPr sz="1400" u="none" cap="none" strike="noStrike"/>
                    </a:p>
                  </a:txBody>
                  <a:tcPr marT="66300" marB="66300" marR="56125" marL="5612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349750">
                <a:tc vMerge="1"/>
                <a:tc>
                  <a:txBody>
                    <a:bodyPr/>
                    <a:lstStyle/>
                    <a:p>
                      <a:pPr indent="0" lvl="0" marL="0" marR="0" rtl="0" algn="l">
                        <a:lnSpc>
                          <a:spcPct val="100000"/>
                        </a:lnSpc>
                        <a:spcBef>
                          <a:spcPts val="0"/>
                        </a:spcBef>
                        <a:spcAft>
                          <a:spcPts val="0"/>
                        </a:spcAft>
                        <a:buClr>
                          <a:srgbClr val="000000"/>
                        </a:buClr>
                        <a:buSzPts val="1400"/>
                        <a:buFont typeface="Calibri"/>
                        <a:buNone/>
                      </a:pPr>
                      <a:r>
                        <a:rPr b="0" i="0" lang="es-PE" sz="1400" u="none" cap="none" strike="noStrike">
                          <a:solidFill>
                            <a:srgbClr val="000000"/>
                          </a:solidFill>
                          <a:latin typeface="Calibri"/>
                          <a:ea typeface="Calibri"/>
                          <a:cs typeface="Calibri"/>
                          <a:sym typeface="Calibri"/>
                        </a:rPr>
                        <a:t>Interfaz de usuario poco útil</a:t>
                      </a:r>
                      <a:endParaRPr sz="1400" u="none" cap="none" strike="noStrike"/>
                    </a:p>
                  </a:txBody>
                  <a:tcPr marT="66300" marB="66300" marR="56125" marL="5612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411425">
                <a:tc rowSpan="3">
                  <a:txBody>
                    <a:bodyPr/>
                    <a:lstStyle/>
                    <a:p>
                      <a:pPr indent="0" lvl="0" marL="0" marR="0" rtl="0" algn="l">
                        <a:lnSpc>
                          <a:spcPct val="100000"/>
                        </a:lnSpc>
                        <a:spcBef>
                          <a:spcPts val="0"/>
                        </a:spcBef>
                        <a:spcAft>
                          <a:spcPts val="0"/>
                        </a:spcAft>
                        <a:buClr>
                          <a:schemeClr val="lt1"/>
                        </a:buClr>
                        <a:buSzPts val="1400"/>
                        <a:buFont typeface="Calibri"/>
                        <a:buNone/>
                      </a:pPr>
                      <a:r>
                        <a:rPr b="1" i="0" lang="es-PE" sz="1400" u="none" cap="none" strike="noStrike">
                          <a:solidFill>
                            <a:schemeClr val="lt1"/>
                          </a:solidFill>
                          <a:latin typeface="Calibri"/>
                          <a:ea typeface="Calibri"/>
                          <a:cs typeface="Calibri"/>
                          <a:sym typeface="Calibri"/>
                        </a:rPr>
                        <a:t>Datos</a:t>
                      </a:r>
                      <a:endParaRPr sz="1400" u="none" cap="none" strike="noStrike"/>
                    </a:p>
                  </a:txBody>
                  <a:tcPr marT="28075" marB="28075" marR="56125" marL="5612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68529F"/>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s-PE" sz="1400" u="none" cap="none" strike="noStrike">
                          <a:solidFill>
                            <a:srgbClr val="000000"/>
                          </a:solidFill>
                          <a:latin typeface="Calibri"/>
                          <a:ea typeface="Calibri"/>
                          <a:cs typeface="Calibri"/>
                          <a:sym typeface="Calibri"/>
                        </a:rPr>
                        <a:t>Inconsistencias y escasa fiabilidad</a:t>
                      </a:r>
                      <a:endParaRPr sz="1400" u="none" cap="none" strike="noStrike"/>
                    </a:p>
                  </a:txBody>
                  <a:tcPr marT="66300" marB="66300" marR="56125" marL="5612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411425">
                <a:tc vMerge="1"/>
                <a:tc>
                  <a:txBody>
                    <a:bodyPr/>
                    <a:lstStyle/>
                    <a:p>
                      <a:pPr indent="0" lvl="0" marL="0" marR="0" rtl="0" algn="l">
                        <a:lnSpc>
                          <a:spcPct val="100000"/>
                        </a:lnSpc>
                        <a:spcBef>
                          <a:spcPts val="0"/>
                        </a:spcBef>
                        <a:spcAft>
                          <a:spcPts val="0"/>
                        </a:spcAft>
                        <a:buClr>
                          <a:srgbClr val="000000"/>
                        </a:buClr>
                        <a:buSzPts val="1400"/>
                        <a:buFont typeface="Calibri"/>
                        <a:buNone/>
                      </a:pPr>
                      <a:r>
                        <a:rPr b="0" i="0" lang="es-PE" sz="1400" u="none" cap="none" strike="noStrike">
                          <a:solidFill>
                            <a:srgbClr val="000000"/>
                          </a:solidFill>
                          <a:latin typeface="Calibri"/>
                          <a:ea typeface="Calibri"/>
                          <a:cs typeface="Calibri"/>
                          <a:sym typeface="Calibri"/>
                        </a:rPr>
                        <a:t>Información errónea o ambigua</a:t>
                      </a:r>
                      <a:endParaRPr sz="1400" u="none" cap="none" strike="noStrike"/>
                    </a:p>
                  </a:txBody>
                  <a:tcPr marT="66300" marB="66300" marR="56125" marL="5612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349750">
                <a:tc vMerge="1"/>
                <a:tc>
                  <a:txBody>
                    <a:bodyPr/>
                    <a:lstStyle/>
                    <a:p>
                      <a:pPr indent="0" lvl="0" marL="0" marR="0" rtl="0" algn="l">
                        <a:lnSpc>
                          <a:spcPct val="100000"/>
                        </a:lnSpc>
                        <a:spcBef>
                          <a:spcPts val="0"/>
                        </a:spcBef>
                        <a:spcAft>
                          <a:spcPts val="0"/>
                        </a:spcAft>
                        <a:buClr>
                          <a:srgbClr val="000000"/>
                        </a:buClr>
                        <a:buSzPts val="1400"/>
                        <a:buFont typeface="Calibri"/>
                        <a:buNone/>
                      </a:pPr>
                      <a:r>
                        <a:rPr b="0" i="0" lang="es-PE" sz="1400" u="none" cap="none" strike="noStrike">
                          <a:solidFill>
                            <a:srgbClr val="000000"/>
                          </a:solidFill>
                          <a:latin typeface="Calibri"/>
                          <a:ea typeface="Calibri"/>
                          <a:cs typeface="Calibri"/>
                          <a:sym typeface="Calibri"/>
                        </a:rPr>
                        <a:t>Mala presentación</a:t>
                      </a:r>
                      <a:endParaRPr sz="1400" u="none" cap="none" strike="noStrike"/>
                    </a:p>
                  </a:txBody>
                  <a:tcPr marT="66300" marB="66300" marR="56125" marL="5612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349750">
                <a:tc>
                  <a:txBody>
                    <a:bodyPr/>
                    <a:lstStyle/>
                    <a:p>
                      <a:pPr indent="0" lvl="0" marL="0" marR="0" rtl="0" algn="l">
                        <a:lnSpc>
                          <a:spcPct val="100000"/>
                        </a:lnSpc>
                        <a:spcBef>
                          <a:spcPts val="0"/>
                        </a:spcBef>
                        <a:spcAft>
                          <a:spcPts val="0"/>
                        </a:spcAft>
                        <a:buClr>
                          <a:schemeClr val="lt1"/>
                        </a:buClr>
                        <a:buSzPts val="1400"/>
                        <a:buFont typeface="Calibri"/>
                        <a:buNone/>
                      </a:pPr>
                      <a:r>
                        <a:rPr b="1" i="0" lang="es-PE" sz="1400" u="none" cap="none" strike="noStrike">
                          <a:solidFill>
                            <a:schemeClr val="lt1"/>
                          </a:solidFill>
                          <a:latin typeface="Calibri"/>
                          <a:ea typeface="Calibri"/>
                          <a:cs typeface="Calibri"/>
                          <a:sym typeface="Calibri"/>
                        </a:rPr>
                        <a:t>Costo</a:t>
                      </a:r>
                      <a:endParaRPr sz="1400" u="none" cap="none" strike="noStrike"/>
                    </a:p>
                  </a:txBody>
                  <a:tcPr marT="28075" marB="28075" marR="56125" marL="5612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68529F"/>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s-PE" sz="1400" u="none" cap="none" strike="noStrike">
                          <a:solidFill>
                            <a:srgbClr val="000000"/>
                          </a:solidFill>
                          <a:latin typeface="Calibri"/>
                          <a:ea typeface="Calibri"/>
                          <a:cs typeface="Calibri"/>
                          <a:sym typeface="Calibri"/>
                        </a:rPr>
                        <a:t>Costos ocultos</a:t>
                      </a:r>
                      <a:endParaRPr sz="1400" u="none" cap="none" strike="noStrike"/>
                    </a:p>
                  </a:txBody>
                  <a:tcPr marT="66300" marB="66300" marR="56125" marL="5612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411425">
                <a:tc rowSpan="2">
                  <a:txBody>
                    <a:bodyPr/>
                    <a:lstStyle/>
                    <a:p>
                      <a:pPr indent="0" lvl="0" marL="0" marR="0" rtl="0" algn="l">
                        <a:lnSpc>
                          <a:spcPct val="100000"/>
                        </a:lnSpc>
                        <a:spcBef>
                          <a:spcPts val="0"/>
                        </a:spcBef>
                        <a:spcAft>
                          <a:spcPts val="0"/>
                        </a:spcAft>
                        <a:buClr>
                          <a:schemeClr val="lt1"/>
                        </a:buClr>
                        <a:buSzPts val="1400"/>
                        <a:buFont typeface="Calibri"/>
                        <a:buNone/>
                      </a:pPr>
                      <a:r>
                        <a:rPr b="1" i="0" lang="es-PE" sz="1400" u="none" cap="none" strike="noStrike">
                          <a:solidFill>
                            <a:schemeClr val="lt1"/>
                          </a:solidFill>
                          <a:latin typeface="Calibri"/>
                          <a:ea typeface="Calibri"/>
                          <a:cs typeface="Calibri"/>
                          <a:sym typeface="Calibri"/>
                        </a:rPr>
                        <a:t>Operaciones</a:t>
                      </a:r>
                      <a:endParaRPr sz="1400" u="none" cap="none" strike="noStrike"/>
                    </a:p>
                  </a:txBody>
                  <a:tcPr marT="28075" marB="28075" marR="56125" marL="5612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68529F"/>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s-PE" sz="1400" u="none" cap="none" strike="noStrike">
                          <a:solidFill>
                            <a:srgbClr val="000000"/>
                          </a:solidFill>
                          <a:latin typeface="Calibri"/>
                          <a:ea typeface="Calibri"/>
                          <a:cs typeface="Calibri"/>
                          <a:sym typeface="Calibri"/>
                        </a:rPr>
                        <a:t>Operaciones continuamente interrumpidas (caídas)</a:t>
                      </a:r>
                      <a:endParaRPr sz="1400" u="none" cap="none" strike="noStrike"/>
                    </a:p>
                  </a:txBody>
                  <a:tcPr marT="66300" marB="66300" marR="56125" marL="5612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349750">
                <a:tc vMerge="1"/>
                <a:tc>
                  <a:txBody>
                    <a:bodyPr/>
                    <a:lstStyle/>
                    <a:p>
                      <a:pPr indent="0" lvl="0" marL="0" marR="0" rtl="0" algn="l">
                        <a:lnSpc>
                          <a:spcPct val="100000"/>
                        </a:lnSpc>
                        <a:spcBef>
                          <a:spcPts val="0"/>
                        </a:spcBef>
                        <a:spcAft>
                          <a:spcPts val="0"/>
                        </a:spcAft>
                        <a:buClr>
                          <a:srgbClr val="000000"/>
                        </a:buClr>
                        <a:buSzPts val="1400"/>
                        <a:buFont typeface="Calibri"/>
                        <a:buNone/>
                      </a:pPr>
                      <a:r>
                        <a:rPr b="0" i="0" lang="es-PE" sz="1400" u="none" cap="none" strike="noStrike">
                          <a:solidFill>
                            <a:srgbClr val="000000"/>
                          </a:solidFill>
                          <a:latin typeface="Calibri"/>
                          <a:ea typeface="Calibri"/>
                          <a:cs typeface="Calibri"/>
                          <a:sym typeface="Calibri"/>
                        </a:rPr>
                        <a:t>Retrasos</a:t>
                      </a:r>
                      <a:endParaRPr sz="1400" u="none" cap="none" strike="noStrike"/>
                    </a:p>
                  </a:txBody>
                  <a:tcPr marT="66300" marB="66300" marR="56125" marL="5612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bl>
          </a:graphicData>
        </a:graphic>
      </p:graphicFrame>
      <p:sp>
        <p:nvSpPr>
          <p:cNvPr id="215" name="Google Shape;215;p28"/>
          <p:cNvSpPr txBox="1"/>
          <p:nvPr/>
        </p:nvSpPr>
        <p:spPr>
          <a:xfrm>
            <a:off x="581589" y="831372"/>
            <a:ext cx="5776724"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¿Y LOS PROBLEMAS?</a:t>
            </a:r>
            <a:endParaRPr b="0" i="0" sz="1600" u="none" cap="none" strike="noStrike">
              <a:solidFill>
                <a:srgbClr val="262626"/>
              </a:solidFill>
              <a:latin typeface="Calibri"/>
              <a:ea typeface="Calibri"/>
              <a:cs typeface="Calibri"/>
              <a:sym typeface="Calibri"/>
            </a:endParaRPr>
          </a:p>
        </p:txBody>
      </p:sp>
      <p:pic>
        <p:nvPicPr>
          <p:cNvPr id="216" name="Google Shape;216;p28"/>
          <p:cNvPicPr preferRelativeResize="0"/>
          <p:nvPr/>
        </p:nvPicPr>
        <p:blipFill rotWithShape="1">
          <a:blip r:embed="rId3">
            <a:alphaModFix/>
          </a:blip>
          <a:srcRect b="0" l="31050" r="25143" t="0"/>
          <a:stretch/>
        </p:blipFill>
        <p:spPr>
          <a:xfrm>
            <a:off x="6126480" y="1329897"/>
            <a:ext cx="2549208" cy="388143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29"/>
          <p:cNvSpPr/>
          <p:nvPr/>
        </p:nvSpPr>
        <p:spPr>
          <a:xfrm>
            <a:off x="1859623" y="770440"/>
            <a:ext cx="6800190" cy="3493264"/>
          </a:xfrm>
          <a:prstGeom prst="rect">
            <a:avLst/>
          </a:prstGeom>
          <a:noFill/>
          <a:ln>
            <a:noFill/>
          </a:ln>
        </p:spPr>
        <p:txBody>
          <a:bodyPr anchorCtr="0" anchor="t" bIns="45700" lIns="91425" spcFirstLastPara="1" rIns="91425" wrap="square" tIns="45700">
            <a:spAutoFit/>
          </a:bodyPr>
          <a:lstStyle/>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Un sistema puede definirse como una entidad formada por un conjunto de elementos o componentes básicos y por las relaciones entre estos.</a:t>
            </a:r>
            <a:endParaRPr b="0" i="0" sz="1400" u="none" cap="none" strike="noStrike">
              <a:solidFill>
                <a:srgbClr val="000000"/>
              </a:solidFill>
              <a:latin typeface="Arial"/>
              <a:ea typeface="Arial"/>
              <a:cs typeface="Arial"/>
              <a:sym typeface="Arial"/>
            </a:endParaRPr>
          </a:p>
          <a:p>
            <a:pPr indent="-73025" lvl="0" marL="180975" marR="0" rtl="0" algn="just">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Un sistema de información es un conjunto de componentes relacionados entre sí que apoyan la toma de decisiones.</a:t>
            </a:r>
            <a:endParaRPr b="0" i="0" sz="1400" u="none" cap="none" strike="noStrike">
              <a:solidFill>
                <a:srgbClr val="000000"/>
              </a:solidFill>
              <a:latin typeface="Arial"/>
              <a:ea typeface="Arial"/>
              <a:cs typeface="Arial"/>
              <a:sym typeface="Arial"/>
            </a:endParaRPr>
          </a:p>
          <a:p>
            <a:pPr indent="-73025" lvl="0" marL="180975" marR="0" rtl="0" algn="just">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El Enfoque Sistémico permite ver a una organización como un sistema.</a:t>
            </a:r>
            <a:endParaRPr b="0" i="0" sz="1400" u="none" cap="none" strike="noStrike">
              <a:solidFill>
                <a:srgbClr val="000000"/>
              </a:solidFill>
              <a:latin typeface="Arial"/>
              <a:ea typeface="Arial"/>
              <a:cs typeface="Arial"/>
              <a:sym typeface="Arial"/>
            </a:endParaRPr>
          </a:p>
          <a:p>
            <a:pPr indent="-73025" lvl="0" marL="180975" marR="0" rtl="0" algn="just">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Los Sistemas de Información ayudan a la alta dirección a monitorear el desempeño de una organización, identificar problemas y oportunidades estratégicas.</a:t>
            </a:r>
            <a:endParaRPr b="0" i="0" sz="1400" u="none" cap="none" strike="noStrike">
              <a:solidFill>
                <a:srgbClr val="000000"/>
              </a:solidFill>
              <a:latin typeface="Arial"/>
              <a:ea typeface="Arial"/>
              <a:cs typeface="Arial"/>
              <a:sym typeface="Arial"/>
            </a:endParaRPr>
          </a:p>
          <a:p>
            <a:pPr indent="-73025" lvl="0" marL="180975" marR="0" rtl="0" algn="just">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FFFFFF"/>
              </a:solidFill>
              <a:latin typeface="Calibri"/>
              <a:ea typeface="Calibri"/>
              <a:cs typeface="Calibri"/>
              <a:sym typeface="Calibri"/>
            </a:endParaRPr>
          </a:p>
        </p:txBody>
      </p:sp>
      <p:sp>
        <p:nvSpPr>
          <p:cNvPr id="224" name="Google Shape;224;p2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chemeClr val="lt1"/>
                </a:solidFill>
                <a:latin typeface="Calibri"/>
                <a:ea typeface="Calibri"/>
                <a:cs typeface="Calibri"/>
                <a:sym typeface="Calibri"/>
              </a:rPr>
              <a:t>/ CONCLUSIONES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nvSpPr>
        <p:spPr>
          <a:xfrm>
            <a:off x="398994" y="724844"/>
            <a:ext cx="7881937" cy="4369670"/>
          </a:xfrm>
          <a:prstGeom prst="rect">
            <a:avLst/>
          </a:prstGeom>
          <a:noFill/>
          <a:ln>
            <a:noFill/>
          </a:ln>
        </p:spPr>
        <p:txBody>
          <a:bodyPr anchorCtr="0" anchor="t" bIns="91425" lIns="91425" spcFirstLastPara="1" rIns="91425" wrap="square" tIns="91425">
            <a:noAutofit/>
          </a:bodyPr>
          <a:lstStyle/>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Alvarado, R.; Acosta, K. y Mata, Y. (2018). Necesidad de los sistemas de información gerencial para la toma de decisiones en las organizaciones. Recuperado de </a:t>
            </a:r>
            <a:r>
              <a:rPr b="0" i="0" lang="es-PE" sz="16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https://www.scielo.sa.cr/scielo.php?script=sci_arttext&amp;pid=S2215-24582018000100017</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Belisle, L. (2012). Integración Institucional – Enfoque Sistémico. Recuperado de </a:t>
            </a:r>
            <a:r>
              <a:rPr b="0" i="0" lang="es-PE" sz="16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https://es.slideshare.net/lesma27/integracin-institucional-enfoque-sistmico</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Logicalis. (2015). Sistemas de información: elementos esenciales. Recuperado de </a:t>
            </a:r>
            <a:r>
              <a:rPr b="0" i="0" lang="es-PE" sz="16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https://blog.es.logicalis.com/analytics/elementos-esenciales-de-los-sistemas-de-informacion</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Platero, C. (2012). Concepto de sistema. Recuperado de  </a:t>
            </a:r>
            <a:r>
              <a:rPr b="0" i="0" lang="es-PE" sz="16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https://bookdown.org/alberto_brunete/intro_automatica/concepto-de-sistema.html</a:t>
            </a:r>
            <a:endParaRPr b="0" i="0" sz="1500" u="none" cap="none" strike="noStrike">
              <a:solidFill>
                <a:srgbClr val="006621"/>
              </a:solidFill>
              <a:latin typeface="Calibri"/>
              <a:ea typeface="Calibri"/>
              <a:cs typeface="Calibri"/>
              <a:sym typeface="Calibri"/>
            </a:endParaRPr>
          </a:p>
        </p:txBody>
      </p:sp>
      <p:sp>
        <p:nvSpPr>
          <p:cNvPr id="231" name="Google Shape;231;p3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BIBLIOGRAFÍA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3"/>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LOS SISTEMAS DE INFORMACIÓN (SI)</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769959" y="1302918"/>
            <a:ext cx="4236000" cy="34479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INFORMACIÓN</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9863" lvl="0" marL="180975" marR="0" rtl="0" algn="just">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información consiste en un conjunto de </a:t>
            </a:r>
            <a:r>
              <a:rPr b="1" i="1" lang="es-PE" sz="1600" u="none" cap="none" strike="noStrike">
                <a:solidFill>
                  <a:schemeClr val="dk1"/>
                </a:solidFill>
                <a:latin typeface="Calibri"/>
                <a:ea typeface="Calibri"/>
                <a:cs typeface="Calibri"/>
                <a:sym typeface="Calibri"/>
              </a:rPr>
              <a:t>datos</a:t>
            </a:r>
            <a:r>
              <a:rPr b="0" i="0" lang="es-PE" sz="1600" u="none" cap="none" strike="noStrike">
                <a:solidFill>
                  <a:schemeClr val="dk1"/>
                </a:solidFill>
                <a:latin typeface="Calibri"/>
                <a:ea typeface="Calibri"/>
                <a:cs typeface="Calibri"/>
                <a:sym typeface="Calibri"/>
              </a:rPr>
              <a:t> que poseen un significado, de modo tal, que reducen la incertidumbre y aumentan el conocimiento de quien se acerca a contemplarlos. </a:t>
            </a:r>
            <a:endParaRPr b="0" i="0" sz="1400" u="none" cap="none" strike="noStrike">
              <a:solidFill>
                <a:srgbClr val="000000"/>
              </a:solidFill>
              <a:latin typeface="Arial"/>
              <a:ea typeface="Arial"/>
              <a:cs typeface="Arial"/>
              <a:sym typeface="Arial"/>
            </a:endParaRPr>
          </a:p>
          <a:p>
            <a:pPr indent="-68263" lvl="0" marL="180975"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69863" lvl="0" marL="180975" marR="0" rtl="0" algn="just">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Estos datos se encuentran disponibles para su uso inmediato y sirven para clarificar incertidumbres sobre determinados temas. </a:t>
            </a:r>
            <a:endParaRPr b="0" i="0" sz="1600" u="none" cap="none" strike="noStrike">
              <a:solidFill>
                <a:schemeClr val="dk1"/>
              </a:solidFill>
              <a:latin typeface="Calibri"/>
              <a:ea typeface="Calibri"/>
              <a:cs typeface="Calibri"/>
              <a:sym typeface="Calibri"/>
            </a:endParaRPr>
          </a:p>
          <a:p>
            <a:pPr indent="0" lvl="0" marL="11112"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11112" marR="0" rtl="0" algn="just">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												                       Idalberto Chiavenato.</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LOS SISTEMAS DE INFORMACIÓN (SI)</a:t>
            </a:r>
            <a:endParaRPr b="0" i="0" sz="1400" u="none" cap="none" strike="noStrike">
              <a:solidFill>
                <a:srgbClr val="000000"/>
              </a:solidFill>
              <a:latin typeface="Arial"/>
              <a:ea typeface="Arial"/>
              <a:cs typeface="Arial"/>
              <a:sym typeface="Arial"/>
            </a:endParaRPr>
          </a:p>
        </p:txBody>
      </p:sp>
      <p:pic>
        <p:nvPicPr>
          <p:cNvPr descr="Related image" id="56" name="Google Shape;56;p4"/>
          <p:cNvPicPr preferRelativeResize="0"/>
          <p:nvPr/>
        </p:nvPicPr>
        <p:blipFill rotWithShape="1">
          <a:blip r:embed="rId3">
            <a:alphaModFix/>
          </a:blip>
          <a:srcRect b="0" l="0" r="0" t="0"/>
          <a:stretch/>
        </p:blipFill>
        <p:spPr>
          <a:xfrm>
            <a:off x="5580872" y="921126"/>
            <a:ext cx="2850898" cy="42763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txBox="1"/>
          <p:nvPr/>
        </p:nvSpPr>
        <p:spPr>
          <a:xfrm>
            <a:off x="649887" y="785682"/>
            <a:ext cx="7884600" cy="24627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SISTEMA</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concepto de sistema tiene diferentes connotaciones según el contexto que se considere.</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Puede definirse un sistema como una entidad formada por un conjunto de elementos o componentes básicos, y por las relaciones que existen entre estos, así como con su entorno.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También podemos definir un sistema como un objeto en el que variables de distintos tipos interactúan y producen señales observables. Las señales observables que son de interés son denominadas salidas. Las señales externas que pueden ser manipuladas por el observador se denominan entradas.</a:t>
            </a:r>
            <a:endParaRPr b="0" i="0" sz="1400" u="none" cap="none" strike="noStrike">
              <a:solidFill>
                <a:srgbClr val="000000"/>
              </a:solidFill>
              <a:latin typeface="Arial"/>
              <a:ea typeface="Arial"/>
              <a:cs typeface="Arial"/>
              <a:sym typeface="Arial"/>
            </a:endParaRPr>
          </a:p>
        </p:txBody>
      </p:sp>
      <p:sp>
        <p:nvSpPr>
          <p:cNvPr id="63" name="Google Shape;63;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LOS SISTEMAS DE INFORMACIÓN (SI)</a:t>
            </a:r>
            <a:endParaRPr b="0" i="0" sz="1400" u="none" cap="none" strike="noStrike">
              <a:solidFill>
                <a:srgbClr val="000000"/>
              </a:solidFill>
              <a:latin typeface="Arial"/>
              <a:ea typeface="Arial"/>
              <a:cs typeface="Arial"/>
              <a:sym typeface="Arial"/>
            </a:endParaRPr>
          </a:p>
        </p:txBody>
      </p:sp>
      <p:pic>
        <p:nvPicPr>
          <p:cNvPr descr="Imagen de la pantalla de un computador portátil&#10;&#10;Descripción generada automáticamente con confianza media" id="64" name="Google Shape;64;p5"/>
          <p:cNvPicPr preferRelativeResize="0"/>
          <p:nvPr/>
        </p:nvPicPr>
        <p:blipFill rotWithShape="1">
          <a:blip r:embed="rId3">
            <a:alphaModFix/>
          </a:blip>
          <a:srcRect b="24977" l="0" r="0" t="26463"/>
          <a:stretch/>
        </p:blipFill>
        <p:spPr>
          <a:xfrm>
            <a:off x="1775907" y="3363205"/>
            <a:ext cx="6001111" cy="194423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6"/>
          <p:cNvSpPr txBox="1"/>
          <p:nvPr/>
        </p:nvSpPr>
        <p:spPr>
          <a:xfrm>
            <a:off x="511341" y="826950"/>
            <a:ext cx="4092743" cy="4185761"/>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SISTEMA DE INFORMACIÓN</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sistema de información es un conjunto de componentes relacionados entre sí y que trabajan juntos para recopilar, procesar, almacenar y difundir información que apoya la toma de decisiones.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Apoyan la coordinación, control, análisis y visualización de una organización.</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Las organizaciones dependen, en gran medida, de los sistemas para la gestión de sus operaciones y la toma de decisiones; desde el correo electrónico hasta la administración de bases de datos y aplicaciones web.</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71" name="Google Shape;71;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LOS SISTEMAS DE INFORMACIÓN (SI)</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5295355" y="1841152"/>
            <a:ext cx="2982371"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FOTO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vertical </a:t>
            </a:r>
            <a:endParaRPr b="0" i="0" sz="1800" u="none" cap="none" strike="noStrike">
              <a:solidFill>
                <a:schemeClr val="dk1"/>
              </a:solidFill>
              <a:latin typeface="Calibri"/>
              <a:ea typeface="Calibri"/>
              <a:cs typeface="Calibri"/>
              <a:sym typeface="Calibri"/>
            </a:endParaRPr>
          </a:p>
        </p:txBody>
      </p:sp>
      <p:pic>
        <p:nvPicPr>
          <p:cNvPr descr="Un hombre sentado frente a una computadora&#10;&#10;Descripción generada automáticamente con confianza media" id="73" name="Google Shape;73;p6"/>
          <p:cNvPicPr preferRelativeResize="0"/>
          <p:nvPr/>
        </p:nvPicPr>
        <p:blipFill rotWithShape="1">
          <a:blip r:embed="rId3">
            <a:alphaModFix/>
          </a:blip>
          <a:srcRect b="5512" l="0" r="0" t="15738"/>
          <a:stretch/>
        </p:blipFill>
        <p:spPr>
          <a:xfrm>
            <a:off x="4957011" y="877888"/>
            <a:ext cx="3718800" cy="439261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VIDEO</a:t>
            </a:r>
            <a:endParaRPr b="0" i="0" sz="1700" u="none" cap="none" strike="noStrike">
              <a:solidFill>
                <a:srgbClr val="438AD7"/>
              </a:solidFill>
              <a:latin typeface="Calibri"/>
              <a:ea typeface="Calibri"/>
              <a:cs typeface="Calibri"/>
              <a:sym typeface="Calibri"/>
            </a:endParaRPr>
          </a:p>
        </p:txBody>
      </p:sp>
      <p:pic>
        <p:nvPicPr>
          <p:cNvPr id="80" name="Google Shape;80;p7" title="ￂ﾿Quￃﾩ es un sistema de informaciￃﾳn? / Desarrollo de un sistemas de informaciￃﾳn"/>
          <p:cNvPicPr preferRelativeResize="0"/>
          <p:nvPr/>
        </p:nvPicPr>
        <p:blipFill rotWithShape="1">
          <a:blip r:embed="rId3">
            <a:alphaModFix/>
          </a:blip>
          <a:srcRect b="0" l="0" r="0" t="0"/>
          <a:stretch/>
        </p:blipFill>
        <p:spPr>
          <a:xfrm>
            <a:off x="2163417" y="1266019"/>
            <a:ext cx="5073274" cy="2853717"/>
          </a:xfrm>
          <a:prstGeom prst="rect">
            <a:avLst/>
          </a:prstGeom>
          <a:noFill/>
          <a:ln>
            <a:noFill/>
          </a:ln>
        </p:spPr>
      </p:pic>
      <p:sp>
        <p:nvSpPr>
          <p:cNvPr id="81" name="Google Shape;81;p7"/>
          <p:cNvSpPr/>
          <p:nvPr/>
        </p:nvSpPr>
        <p:spPr>
          <a:xfrm>
            <a:off x="2934283" y="4133839"/>
            <a:ext cx="3885039"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“¿QUÉ ES UN SISTEMA DE INFORMACIÓN?”</a:t>
            </a:r>
            <a:endParaRPr b="1" i="0" sz="1600" u="none" cap="none" strike="noStrike">
              <a:solidFill>
                <a:schemeClr val="dk1"/>
              </a:solidFill>
              <a:latin typeface="Calibri"/>
              <a:ea typeface="Calibri"/>
              <a:cs typeface="Calibri"/>
              <a:sym typeface="Calibri"/>
            </a:endParaRPr>
          </a:p>
        </p:txBody>
      </p:sp>
      <p:sp>
        <p:nvSpPr>
          <p:cNvPr id="82" name="Google Shape;82;p7"/>
          <p:cNvSpPr/>
          <p:nvPr/>
        </p:nvSpPr>
        <p:spPr>
          <a:xfrm>
            <a:off x="2664691" y="4476802"/>
            <a:ext cx="457200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s-PE" sz="16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https://www.youtube.com/watch?v=dKT-JHfMeHc</a:t>
            </a:r>
            <a:endParaRPr b="0" i="0" sz="16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LOS SISTEMAS DE INFORMACIÓN (SI)</a:t>
            </a:r>
            <a:endParaRPr b="0" i="0" sz="1400" u="none" cap="none" strike="noStrike">
              <a:solidFill>
                <a:srgbClr val="000000"/>
              </a:solidFill>
              <a:latin typeface="Arial"/>
              <a:ea typeface="Arial"/>
              <a:cs typeface="Arial"/>
              <a:sym typeface="Arial"/>
            </a:endParaRPr>
          </a:p>
        </p:txBody>
      </p:sp>
      <p:sp>
        <p:nvSpPr>
          <p:cNvPr id="89" name="Google Shape;89;p8"/>
          <p:cNvSpPr/>
          <p:nvPr/>
        </p:nvSpPr>
        <p:spPr>
          <a:xfrm>
            <a:off x="696277" y="1031529"/>
            <a:ext cx="8164137" cy="24622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CARACTERÍSTICAS DE LOS SI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Los sistemas de información se destacan por tener:</a:t>
            </a:r>
            <a:endParaRPr b="0" i="0" sz="1400" u="none" cap="none" strike="noStrike">
              <a:solidFill>
                <a:srgbClr val="000000"/>
              </a:solidFill>
              <a:latin typeface="Arial"/>
              <a:ea typeface="Arial"/>
              <a:cs typeface="Arial"/>
              <a:sym typeface="Arial"/>
            </a:endParaRPr>
          </a:p>
          <a:p>
            <a:pPr indent="-180975" lvl="0" marL="18097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Un diseño.</a:t>
            </a:r>
            <a:endParaRPr b="0" i="0" sz="1400" u="none" cap="none" strike="noStrike">
              <a:solidFill>
                <a:srgbClr val="000000"/>
              </a:solidFill>
              <a:latin typeface="Arial"/>
              <a:ea typeface="Arial"/>
              <a:cs typeface="Arial"/>
              <a:sym typeface="Arial"/>
            </a:endParaRPr>
          </a:p>
          <a:p>
            <a:pPr indent="-180975" lvl="0" marL="18097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 fácil de usar.</a:t>
            </a:r>
            <a:endParaRPr b="0" i="0" sz="1400" u="none" cap="none" strike="noStrike">
              <a:solidFill>
                <a:srgbClr val="000000"/>
              </a:solidFill>
              <a:latin typeface="Arial"/>
              <a:ea typeface="Arial"/>
              <a:cs typeface="Arial"/>
              <a:sym typeface="Arial"/>
            </a:endParaRPr>
          </a:p>
          <a:p>
            <a:pPr indent="-180975" lvl="0" marL="18097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 flexible.</a:t>
            </a:r>
            <a:endParaRPr b="0" i="0" sz="1400" u="none" cap="none" strike="noStrike">
              <a:solidFill>
                <a:srgbClr val="000000"/>
              </a:solidFill>
              <a:latin typeface="Arial"/>
              <a:ea typeface="Arial"/>
              <a:cs typeface="Arial"/>
              <a:sym typeface="Arial"/>
            </a:endParaRPr>
          </a:p>
          <a:p>
            <a:pPr indent="-180975" lvl="0" marL="18097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Tiene un mantenimiento automático de los registros.</a:t>
            </a:r>
            <a:endParaRPr b="0" i="0" sz="1400" u="none" cap="none" strike="noStrike">
              <a:solidFill>
                <a:srgbClr val="000000"/>
              </a:solidFill>
              <a:latin typeface="Arial"/>
              <a:ea typeface="Arial"/>
              <a:cs typeface="Arial"/>
              <a:sym typeface="Arial"/>
            </a:endParaRPr>
          </a:p>
          <a:p>
            <a:pPr indent="-180975" lvl="0" marL="18097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Ayuda en la toma de decisiones.</a:t>
            </a:r>
            <a:endParaRPr b="0" i="0" sz="1400" u="none" cap="none" strike="noStrike">
              <a:solidFill>
                <a:srgbClr val="000000"/>
              </a:solidFill>
              <a:latin typeface="Arial"/>
              <a:ea typeface="Arial"/>
              <a:cs typeface="Arial"/>
              <a:sym typeface="Arial"/>
            </a:endParaRPr>
          </a:p>
          <a:p>
            <a:pPr indent="-180975" lvl="0" marL="18097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necesidad de recolectar, almacenar e incorporar datos o información cualitativa o cuantitativa.</a:t>
            </a:r>
            <a:endParaRPr b="0" i="0" sz="16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9"/>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ELEMENTOS DEL SI</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