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715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23" roundtripDataSignature="AMtx7mjblbELNucpFimknuyhSIZc8ODi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45659" cy="4980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1"/>
            <a:ext cx="2945659" cy="498056"/>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 name="Google Shape;31;p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32" name="Google Shape;32;p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1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05" name="Google Shape;105;p1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1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13" name="Google Shape;113;p1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1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121" name="Google Shape;121;p1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1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28" name="Google Shape;128;p1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1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latin typeface="Arial"/>
                <a:ea typeface="Arial"/>
                <a:cs typeface="Arial"/>
                <a:sym typeface="Arial"/>
              </a:rPr>
              <a:t>Uno más…</a:t>
            </a:r>
            <a:endParaRPr/>
          </a:p>
        </p:txBody>
      </p:sp>
      <p:sp>
        <p:nvSpPr>
          <p:cNvPr id="136" name="Google Shape;136;p1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latin typeface="Arial"/>
                <a:ea typeface="Arial"/>
                <a:cs typeface="Arial"/>
                <a:sym typeface="Arial"/>
              </a:rPr>
              <a:t>Uno más…</a:t>
            </a:r>
            <a:endParaRPr/>
          </a:p>
        </p:txBody>
      </p:sp>
      <p:sp>
        <p:nvSpPr>
          <p:cNvPr id="150" name="Google Shape;150;p1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b="0" sz="1200">
              <a:latin typeface="Arial"/>
              <a:ea typeface="Arial"/>
              <a:cs typeface="Arial"/>
              <a:sym typeface="Arial"/>
            </a:endParaRPr>
          </a:p>
        </p:txBody>
      </p:sp>
      <p:sp>
        <p:nvSpPr>
          <p:cNvPr id="162" name="Google Shape;162;p1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3" marL="0" marR="0" rtl="0" algn="l">
              <a:lnSpc>
                <a:spcPct val="100000"/>
              </a:lnSpc>
              <a:spcBef>
                <a:spcPts val="0"/>
              </a:spcBef>
              <a:spcAft>
                <a:spcPts val="0"/>
              </a:spcAft>
              <a:buClr>
                <a:schemeClr val="dk1"/>
              </a:buClr>
              <a:buSzPts val="1200"/>
              <a:buFont typeface="Arial"/>
              <a:buNone/>
            </a:pPr>
            <a:r>
              <a:rPr lang="es-PE" sz="1200">
                <a:solidFill>
                  <a:schemeClr val="dk1"/>
                </a:solidFill>
                <a:latin typeface="Arial"/>
                <a:ea typeface="Arial"/>
                <a:cs typeface="Arial"/>
                <a:sym typeface="Arial"/>
              </a:rPr>
              <a:t> </a:t>
            </a:r>
            <a:endParaRPr/>
          </a:p>
          <a:p>
            <a:pPr indent="0" lvl="0" marL="0" rtl="0" algn="l">
              <a:spcBef>
                <a:spcPts val="0"/>
              </a:spcBef>
              <a:spcAft>
                <a:spcPts val="0"/>
              </a:spcAft>
              <a:buNone/>
            </a:pPr>
            <a:r>
              <a:t/>
            </a:r>
            <a:endParaRPr sz="1200">
              <a:latin typeface="Arial"/>
              <a:ea typeface="Arial"/>
              <a:cs typeface="Arial"/>
              <a:sym typeface="Arial"/>
            </a:endParaRPr>
          </a:p>
        </p:txBody>
      </p:sp>
      <p:sp>
        <p:nvSpPr>
          <p:cNvPr id="170" name="Google Shape;170;p1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 name="Google Shape;43;p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44" name="Google Shape;44;p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 name="Google Shape;50;p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51" name="Google Shape;51;p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p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58" name="Google Shape;58;p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p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66" name="Google Shape;66;p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74" name="Google Shape;74;p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82" name="Google Shape;82;p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89" name="Google Shape;89;p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97" name="Google Shape;97;p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8" name="Shape 2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8" name="Shape 18"/>
        <p:cNvGrpSpPr/>
        <p:nvPr/>
      </p:nvGrpSpPr>
      <p:grpSpPr>
        <a:xfrm>
          <a:off x="0" y="0"/>
          <a:ext cx="0" cy="0"/>
          <a:chOff x="0" y="0"/>
          <a:chExt cx="0" cy="0"/>
        </a:xfrm>
      </p:grpSpPr>
      <p:sp>
        <p:nvSpPr>
          <p:cNvPr id="19" name="Google Shape;19;p23"/>
          <p:cNvSpPr txBox="1"/>
          <p:nvPr>
            <p:ph type="title"/>
          </p:nvPr>
        </p:nvSpPr>
        <p:spPr>
          <a:xfrm>
            <a:off x="457200" y="228865"/>
            <a:ext cx="8219256" cy="9525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23"/>
          <p:cNvSpPr txBox="1"/>
          <p:nvPr>
            <p:ph idx="1" type="body"/>
          </p:nvPr>
        </p:nvSpPr>
        <p:spPr>
          <a:xfrm>
            <a:off x="457200" y="1333500"/>
            <a:ext cx="8229600" cy="3771636"/>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 name="Google Shape;21;p23"/>
          <p:cNvSpPr txBox="1"/>
          <p:nvPr>
            <p:ph idx="10" type="dt"/>
          </p:nvPr>
        </p:nvSpPr>
        <p:spPr>
          <a:xfrm>
            <a:off x="457200" y="5296959"/>
            <a:ext cx="2133600" cy="30427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3"/>
          <p:cNvSpPr txBox="1"/>
          <p:nvPr>
            <p:ph idx="11" type="ftr"/>
          </p:nvPr>
        </p:nvSpPr>
        <p:spPr>
          <a:xfrm>
            <a:off x="3124200" y="5296959"/>
            <a:ext cx="2895600" cy="30427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23"/>
          <p:cNvSpPr txBox="1"/>
          <p:nvPr>
            <p:ph idx="12" type="sldNum"/>
          </p:nvPr>
        </p:nvSpPr>
        <p:spPr>
          <a:xfrm>
            <a:off x="6553200" y="5296959"/>
            <a:ext cx="2133600" cy="304271"/>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888888"/>
                </a:solidFill>
                <a:latin typeface="Calibri"/>
                <a:ea typeface="Calibri"/>
                <a:cs typeface="Calibri"/>
                <a:sym typeface="Calibri"/>
              </a:defRPr>
            </a:lvl1pPr>
            <a:lvl2pPr indent="0" lvl="1" marL="0" marR="0" rtl="0" algn="l">
              <a:spcBef>
                <a:spcPts val="0"/>
              </a:spcBef>
              <a:buNone/>
              <a:defRPr sz="1800">
                <a:solidFill>
                  <a:srgbClr val="888888"/>
                </a:solidFill>
                <a:latin typeface="Calibri"/>
                <a:ea typeface="Calibri"/>
                <a:cs typeface="Calibri"/>
                <a:sym typeface="Calibri"/>
              </a:defRPr>
            </a:lvl2pPr>
            <a:lvl3pPr indent="0" lvl="2" marL="0" marR="0" rtl="0" algn="l">
              <a:spcBef>
                <a:spcPts val="0"/>
              </a:spcBef>
              <a:buNone/>
              <a:defRPr sz="1800">
                <a:solidFill>
                  <a:srgbClr val="888888"/>
                </a:solidFill>
                <a:latin typeface="Calibri"/>
                <a:ea typeface="Calibri"/>
                <a:cs typeface="Calibri"/>
                <a:sym typeface="Calibri"/>
              </a:defRPr>
            </a:lvl3pPr>
            <a:lvl4pPr indent="0" lvl="3" marL="0" marR="0" rtl="0" algn="l">
              <a:spcBef>
                <a:spcPts val="0"/>
              </a:spcBef>
              <a:buNone/>
              <a:defRPr sz="1800">
                <a:solidFill>
                  <a:srgbClr val="888888"/>
                </a:solidFill>
                <a:latin typeface="Calibri"/>
                <a:ea typeface="Calibri"/>
                <a:cs typeface="Calibri"/>
                <a:sym typeface="Calibri"/>
              </a:defRPr>
            </a:lvl4pPr>
            <a:lvl5pPr indent="0" lvl="4" marL="0" marR="0" rtl="0" algn="l">
              <a:spcBef>
                <a:spcPts val="0"/>
              </a:spcBef>
              <a:buNone/>
              <a:defRPr sz="1800">
                <a:solidFill>
                  <a:srgbClr val="888888"/>
                </a:solidFill>
                <a:latin typeface="Calibri"/>
                <a:ea typeface="Calibri"/>
                <a:cs typeface="Calibri"/>
                <a:sym typeface="Calibri"/>
              </a:defRPr>
            </a:lvl5pPr>
            <a:lvl6pPr indent="0" lvl="5" marL="0" marR="0" rtl="0" algn="l">
              <a:spcBef>
                <a:spcPts val="0"/>
              </a:spcBef>
              <a:buNone/>
              <a:defRPr sz="1800">
                <a:solidFill>
                  <a:srgbClr val="888888"/>
                </a:solidFill>
                <a:latin typeface="Calibri"/>
                <a:ea typeface="Calibri"/>
                <a:cs typeface="Calibri"/>
                <a:sym typeface="Calibri"/>
              </a:defRPr>
            </a:lvl6pPr>
            <a:lvl7pPr indent="0" lvl="6" marL="0" marR="0" rtl="0" algn="l">
              <a:spcBef>
                <a:spcPts val="0"/>
              </a:spcBef>
              <a:buNone/>
              <a:defRPr sz="1800">
                <a:solidFill>
                  <a:srgbClr val="888888"/>
                </a:solidFill>
                <a:latin typeface="Calibri"/>
                <a:ea typeface="Calibri"/>
                <a:cs typeface="Calibri"/>
                <a:sym typeface="Calibri"/>
              </a:defRPr>
            </a:lvl7pPr>
            <a:lvl8pPr indent="0" lvl="7" marL="0" marR="0" rtl="0" algn="l">
              <a:spcBef>
                <a:spcPts val="0"/>
              </a:spcBef>
              <a:buNone/>
              <a:defRPr sz="1800">
                <a:solidFill>
                  <a:srgbClr val="888888"/>
                </a:solidFill>
                <a:latin typeface="Calibri"/>
                <a:ea typeface="Calibri"/>
                <a:cs typeface="Calibri"/>
                <a:sym typeface="Calibri"/>
              </a:defRPr>
            </a:lvl8pPr>
            <a:lvl9pPr indent="0" lvl="8" marL="0" marR="0" rtl="0" algn="l">
              <a:spcBef>
                <a:spcPts val="0"/>
              </a:spcBef>
              <a:buNone/>
              <a:defRPr sz="1800">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24" name="Shape 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25" name="Shape 2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6" name="Shape 2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8"/>
          <p:cNvGrpSpPr/>
          <p:nvPr/>
        </p:nvGrpSpPr>
        <p:grpSpPr>
          <a:xfrm>
            <a:off x="944054" y="5369051"/>
            <a:ext cx="7804380" cy="215444"/>
            <a:chOff x="944054" y="5369051"/>
            <a:chExt cx="7804380" cy="215444"/>
          </a:xfrm>
        </p:grpSpPr>
        <p:sp>
          <p:nvSpPr>
            <p:cNvPr id="11" name="Google Shape;11;p18"/>
            <p:cNvSpPr txBox="1"/>
            <p:nvPr/>
          </p:nvSpPr>
          <p:spPr>
            <a:xfrm>
              <a:off x="944054" y="5369051"/>
              <a:ext cx="2151551"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E" sz="800" u="none" cap="none" strike="noStrike">
                  <a:solidFill>
                    <a:srgbClr val="7F7F7F"/>
                  </a:solidFill>
                  <a:latin typeface="Calibri"/>
                  <a:ea typeface="Calibri"/>
                  <a:cs typeface="Calibri"/>
                  <a:sym typeface="Calibri"/>
                </a:rPr>
                <a:t>ANÁLISIS Y DISEÑO DE SISTEMAS I  •  SESIÓN 02</a:t>
              </a:r>
              <a:endParaRPr sz="800">
                <a:solidFill>
                  <a:srgbClr val="7F7F7F"/>
                </a:solidFill>
                <a:latin typeface="Calibri"/>
                <a:ea typeface="Calibri"/>
                <a:cs typeface="Calibri"/>
                <a:sym typeface="Calibri"/>
              </a:endParaRPr>
            </a:p>
          </p:txBody>
        </p:sp>
        <p:sp>
          <p:nvSpPr>
            <p:cNvPr id="12" name="Google Shape;12;p18"/>
            <p:cNvSpPr/>
            <p:nvPr/>
          </p:nvSpPr>
          <p:spPr>
            <a:xfrm>
              <a:off x="7207627" y="5384440"/>
              <a:ext cx="1540807"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PE" sz="600">
                  <a:solidFill>
                    <a:srgbClr val="7F7F7F"/>
                  </a:solidFill>
                  <a:latin typeface="Calibri"/>
                  <a:ea typeface="Calibri"/>
                  <a:cs typeface="Calibri"/>
                  <a:sym typeface="Calibri"/>
                </a:rPr>
                <a:t>© 2023 ISIL. Todos los derechos reservados</a:t>
              </a:r>
              <a:endParaRPr/>
            </a:p>
          </p:txBody>
        </p:sp>
      </p:grpSp>
      <p:pic>
        <p:nvPicPr>
          <p:cNvPr id="13" name="Google Shape;13;p18"/>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freelancermap.com/blog/es/que-hace-analista-de-sistemas/" TargetMode="External"/><Relationship Id="rId4" Type="http://schemas.openxmlformats.org/officeDocument/2006/relationships/hyperlink" Target="https://www.educaweb.com/profesion/analista-sistemas-informaticos-36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 name="Google Shape;35;p1"/>
          <p:cNvSpPr txBox="1"/>
          <p:nvPr/>
        </p:nvSpPr>
        <p:spPr>
          <a:xfrm>
            <a:off x="2088505" y="1653293"/>
            <a:ext cx="8731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lt1"/>
                </a:solidFill>
                <a:latin typeface="Calibri"/>
                <a:ea typeface="Calibri"/>
                <a:cs typeface="Calibri"/>
                <a:sym typeface="Calibri"/>
              </a:rPr>
              <a:t>SESIÓN</a:t>
            </a:r>
            <a:endParaRPr/>
          </a:p>
        </p:txBody>
      </p:sp>
      <p:sp>
        <p:nvSpPr>
          <p:cNvPr id="36" name="Google Shape;36;p1"/>
          <p:cNvSpPr txBox="1"/>
          <p:nvPr/>
        </p:nvSpPr>
        <p:spPr>
          <a:xfrm>
            <a:off x="2051281" y="1730819"/>
            <a:ext cx="96425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5800">
                <a:solidFill>
                  <a:srgbClr val="FFFFFF"/>
                </a:solidFill>
                <a:latin typeface="Calibri"/>
                <a:ea typeface="Calibri"/>
                <a:cs typeface="Calibri"/>
                <a:sym typeface="Calibri"/>
              </a:rPr>
              <a:t>02</a:t>
            </a:r>
            <a:endParaRPr/>
          </a:p>
        </p:txBody>
      </p:sp>
      <p:sp>
        <p:nvSpPr>
          <p:cNvPr id="37" name="Google Shape;37;p1"/>
          <p:cNvSpPr txBox="1"/>
          <p:nvPr/>
        </p:nvSpPr>
        <p:spPr>
          <a:xfrm>
            <a:off x="3159592" y="1674447"/>
            <a:ext cx="4596087" cy="997196"/>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s-PE" sz="3600">
                <a:solidFill>
                  <a:srgbClr val="FFFFFF"/>
                </a:solidFill>
                <a:latin typeface="Calibri"/>
                <a:ea typeface="Calibri"/>
                <a:cs typeface="Calibri"/>
                <a:sym typeface="Calibri"/>
              </a:rPr>
              <a:t>EL ROL DEL ANALISTA DE SISTEMAS</a:t>
            </a:r>
            <a:endParaRPr/>
          </a:p>
        </p:txBody>
      </p:sp>
      <p:sp>
        <p:nvSpPr>
          <p:cNvPr id="38" name="Google Shape;38;p1"/>
          <p:cNvSpPr txBox="1"/>
          <p:nvPr/>
        </p:nvSpPr>
        <p:spPr>
          <a:xfrm>
            <a:off x="3175138" y="3008050"/>
            <a:ext cx="5026425" cy="1254446"/>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Rol en la organización y en el proyecto</a:t>
            </a:r>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El analista como agente de cambio</a:t>
            </a:r>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Capacidades del analista de sistemas</a:t>
            </a:r>
            <a:endParaRPr/>
          </a:p>
          <a:p>
            <a:pPr indent="-96520" lvl="0" marL="177800" marR="0" rtl="0" algn="l">
              <a:lnSpc>
                <a:spcPct val="120000"/>
              </a:lnSpc>
              <a:spcBef>
                <a:spcPts val="0"/>
              </a:spcBef>
              <a:spcAft>
                <a:spcPts val="0"/>
              </a:spcAft>
              <a:buClr>
                <a:schemeClr val="dk1"/>
              </a:buClr>
              <a:buSzPts val="1280"/>
              <a:buFont typeface="Arial"/>
              <a:buNone/>
            </a:pPr>
            <a:r>
              <a:t/>
            </a:r>
            <a:endParaRPr sz="1600">
              <a:solidFill>
                <a:srgbClr val="FFFFFF"/>
              </a:solidFill>
              <a:latin typeface="Calibri"/>
              <a:ea typeface="Calibri"/>
              <a:cs typeface="Calibri"/>
              <a:sym typeface="Calibri"/>
            </a:endParaRPr>
          </a:p>
        </p:txBody>
      </p:sp>
      <p:cxnSp>
        <p:nvCxnSpPr>
          <p:cNvPr id="39" name="Google Shape;39;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
        <p:nvSpPr>
          <p:cNvPr id="40" name="Google Shape;40;p1"/>
          <p:cNvSpPr/>
          <p:nvPr/>
        </p:nvSpPr>
        <p:spPr>
          <a:xfrm>
            <a:off x="3289191" y="2671643"/>
            <a:ext cx="3499826" cy="193899"/>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b="1" lang="es-PE" sz="1400">
                <a:solidFill>
                  <a:srgbClr val="1F85A6"/>
                </a:solidFill>
                <a:latin typeface="Calibri"/>
                <a:ea typeface="Calibri"/>
                <a:cs typeface="Calibri"/>
                <a:sym typeface="Calibri"/>
              </a:rPr>
              <a:t> UNIDAD DE APRENDIZAJE 1 – UA1</a:t>
            </a:r>
            <a:endParaRPr b="1" sz="1400">
              <a:solidFill>
                <a:srgbClr val="1F85A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nvSpPr>
        <p:spPr>
          <a:xfrm>
            <a:off x="797669" y="1170204"/>
            <a:ext cx="3718800" cy="3447900"/>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COMO EXPERTO EN SOPORTE</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Como experto en soporte, el analista se basa en su experiencia profesional sobre hardware y software, y su uso en los negocios para brindar soluciones a los requerimientos de los usuarios de una organización.</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En este rol, el analista no administra un proyecto sino que se desempeña como un recurso valioso para quienes administran un proyecto o para los usuarios de la organización.</a:t>
            </a:r>
            <a:endParaRPr/>
          </a:p>
        </p:txBody>
      </p:sp>
      <p:sp>
        <p:nvSpPr>
          <p:cNvPr id="108" name="Google Shape;108;p1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EL ANALISTA COMO AGENTE DE CAMBIO</a:t>
            </a:r>
            <a:endParaRPr/>
          </a:p>
        </p:txBody>
      </p:sp>
      <p:pic>
        <p:nvPicPr>
          <p:cNvPr descr="Un hombre en frente de una computadora&#10;&#10;Descripción generada automáticamente con confianza media" id="109" name="Google Shape;109;p10"/>
          <p:cNvPicPr preferRelativeResize="0"/>
          <p:nvPr/>
        </p:nvPicPr>
        <p:blipFill rotWithShape="1">
          <a:blip r:embed="rId3">
            <a:alphaModFix/>
          </a:blip>
          <a:srcRect b="0" l="0" r="0" t="21461"/>
          <a:stretch/>
        </p:blipFill>
        <p:spPr>
          <a:xfrm>
            <a:off x="5150852" y="1057860"/>
            <a:ext cx="3021393" cy="355944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txBox="1"/>
          <p:nvPr/>
        </p:nvSpPr>
        <p:spPr>
          <a:xfrm>
            <a:off x="622177" y="873132"/>
            <a:ext cx="4504005" cy="418576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COMO AGENTE DE CAMBIO</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El analista de sistemas actúa como un agente de cambio cuando realiza alguna de las actividades en el ciclo de vida del desarrollo de un sistema e interactúa con los usuarios de la organización durante el periodo de tiempo que abarca el desarrollo de dicho sistema.</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Un agente de cambio es una persona que promueve el cambio, desarrolla un plan de acción para lograrlo y trabaja junto a otras personas para facilitarlo.</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El analista de sistemas genera el cambio e interactúa con los usuarios y la administración para comprender lo que necesitan y poder llevarlo a cabo mediante el desarrollo de un plan.</a:t>
            </a:r>
            <a:endParaRPr/>
          </a:p>
        </p:txBody>
      </p:sp>
      <p:sp>
        <p:nvSpPr>
          <p:cNvPr id="116" name="Google Shape;116;p1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EL ANALISTA COMO AGENTE DE CAMBIO</a:t>
            </a:r>
            <a:endParaRPr/>
          </a:p>
        </p:txBody>
      </p:sp>
      <p:pic>
        <p:nvPicPr>
          <p:cNvPr descr="Un hombre sentado frente a una computadora&#10;&#10;Descripción generada automáticamente con confianza media" id="117" name="Google Shape;117;p11"/>
          <p:cNvPicPr preferRelativeResize="0"/>
          <p:nvPr/>
        </p:nvPicPr>
        <p:blipFill rotWithShape="1">
          <a:blip r:embed="rId3">
            <a:alphaModFix/>
          </a:blip>
          <a:srcRect b="7967" l="0" r="0" t="13284"/>
          <a:stretch/>
        </p:blipFill>
        <p:spPr>
          <a:xfrm>
            <a:off x="5538778" y="1385454"/>
            <a:ext cx="3031049" cy="358024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2"/>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12"/>
          <p:cNvSpPr/>
          <p:nvPr/>
        </p:nvSpPr>
        <p:spPr>
          <a:xfrm>
            <a:off x="424252" y="3703125"/>
            <a:ext cx="7966170" cy="73738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CAPACIDADES DEL ANALISTA DE SISTEMAS</a:t>
            </a:r>
            <a:endParaRPr/>
          </a:p>
          <a:p>
            <a:pPr indent="0" lvl="0" marL="0" marR="0" rtl="0" algn="l">
              <a:lnSpc>
                <a:spcPct val="110000"/>
              </a:lnSpc>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3"/>
          <p:cNvSpPr txBox="1"/>
          <p:nvPr/>
        </p:nvSpPr>
        <p:spPr>
          <a:xfrm>
            <a:off x="511341" y="674773"/>
            <a:ext cx="8164200" cy="1723800"/>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t/>
            </a:r>
            <a:endParaRPr b="1"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Los analistas de sistemas son responsables del desarrollo continuo y la optimización de las infraestructuras de TI de las organizaciones, además, buscan diseñar sistemas de información que representen una mejora competitiva para estas organizaciones.</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Un analista de sistemas debe poseer un amplio rango de capacidades considerando los roles que puede desempeñar en una organización.</a:t>
            </a:r>
            <a:endParaRPr/>
          </a:p>
        </p:txBody>
      </p:sp>
      <p:sp>
        <p:nvSpPr>
          <p:cNvPr id="131" name="Google Shape;131;p1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CAPACIDADES DEL ANALISTA DE SISTEMAS</a:t>
            </a:r>
            <a:endParaRPr/>
          </a:p>
        </p:txBody>
      </p:sp>
      <p:pic>
        <p:nvPicPr>
          <p:cNvPr descr="Imagen que contiene interior, tabla, mujer, alimentos&#10;&#10;Descripción generada automáticamente" id="132" name="Google Shape;132;p13"/>
          <p:cNvPicPr preferRelativeResize="0"/>
          <p:nvPr/>
        </p:nvPicPr>
        <p:blipFill rotWithShape="1">
          <a:blip r:embed="rId3">
            <a:alphaModFix/>
          </a:blip>
          <a:srcRect b="22810" l="-26" r="25" t="17941"/>
          <a:stretch/>
        </p:blipFill>
        <p:spPr>
          <a:xfrm>
            <a:off x="1415248" y="2835564"/>
            <a:ext cx="6391483" cy="21301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14"/>
          <p:cNvGrpSpPr/>
          <p:nvPr/>
        </p:nvGrpSpPr>
        <p:grpSpPr>
          <a:xfrm>
            <a:off x="502338" y="946965"/>
            <a:ext cx="6064299" cy="933774"/>
            <a:chOff x="2949895" y="736813"/>
            <a:chExt cx="4328638" cy="1105401"/>
          </a:xfrm>
        </p:grpSpPr>
        <p:sp>
          <p:nvSpPr>
            <p:cNvPr id="139" name="Google Shape;139;p14"/>
            <p:cNvSpPr/>
            <p:nvPr/>
          </p:nvSpPr>
          <p:spPr>
            <a:xfrm rot="5400000">
              <a:off x="4561514" y="-874805"/>
              <a:ext cx="1105401" cy="4328638"/>
            </a:xfrm>
            <a:prstGeom prst="round2SameRect">
              <a:avLst>
                <a:gd fmla="val 50000" name="adj1"/>
                <a:gd fmla="val 0" name="adj2"/>
              </a:avLst>
            </a:prstGeom>
            <a:solidFill>
              <a:srgbClr val="705A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4"/>
            <p:cNvSpPr txBox="1"/>
            <p:nvPr/>
          </p:nvSpPr>
          <p:spPr>
            <a:xfrm>
              <a:off x="3159658" y="1075768"/>
              <a:ext cx="3838667" cy="355541"/>
            </a:xfrm>
            <a:prstGeom prst="rect">
              <a:avLst/>
            </a:prstGeom>
            <a:noFill/>
            <a:ln>
              <a:noFill/>
            </a:ln>
          </p:spPr>
          <p:txBody>
            <a:bodyPr anchorCtr="0" anchor="t" bIns="45700" lIns="91425" spcFirstLastPara="1" rIns="91425" wrap="square" tIns="45700">
              <a:spAutoFit/>
            </a:bodyPr>
            <a:lstStyle/>
            <a:p>
              <a:pPr indent="0" lvl="0" marL="0" marR="0" rtl="0" algn="just">
                <a:lnSpc>
                  <a:spcPct val="98750"/>
                </a:lnSpc>
                <a:spcBef>
                  <a:spcPts val="0"/>
                </a:spcBef>
                <a:spcAft>
                  <a:spcPts val="0"/>
                </a:spcAft>
                <a:buNone/>
              </a:pPr>
              <a:r>
                <a:rPr lang="es-PE" sz="1600">
                  <a:solidFill>
                    <a:schemeClr val="lt1"/>
                  </a:solidFill>
                  <a:latin typeface="Calibri"/>
                  <a:ea typeface="Calibri"/>
                  <a:cs typeface="Calibri"/>
                  <a:sym typeface="Calibri"/>
                </a:rPr>
                <a:t>Un analista de sistemas es un solucionador de problemas:</a:t>
              </a:r>
              <a:endParaRPr sz="1600">
                <a:solidFill>
                  <a:schemeClr val="lt1"/>
                </a:solidFill>
                <a:latin typeface="Calibri"/>
                <a:ea typeface="Calibri"/>
                <a:cs typeface="Calibri"/>
                <a:sym typeface="Calibri"/>
              </a:endParaRPr>
            </a:p>
          </p:txBody>
        </p:sp>
      </p:grpSp>
      <p:grpSp>
        <p:nvGrpSpPr>
          <p:cNvPr id="141" name="Google Shape;141;p14"/>
          <p:cNvGrpSpPr/>
          <p:nvPr/>
        </p:nvGrpSpPr>
        <p:grpSpPr>
          <a:xfrm>
            <a:off x="582130" y="2961310"/>
            <a:ext cx="5070525" cy="933775"/>
            <a:chOff x="3021690" y="3872053"/>
            <a:chExt cx="4328642" cy="1105402"/>
          </a:xfrm>
        </p:grpSpPr>
        <p:sp>
          <p:nvSpPr>
            <p:cNvPr id="142" name="Google Shape;142;p14"/>
            <p:cNvSpPr/>
            <p:nvPr/>
          </p:nvSpPr>
          <p:spPr>
            <a:xfrm rot="5400000">
              <a:off x="4633310" y="2260433"/>
              <a:ext cx="1105402" cy="4328642"/>
            </a:xfrm>
            <a:prstGeom prst="round2SameRect">
              <a:avLst>
                <a:gd fmla="val 50000" name="adj1"/>
                <a:gd fmla="val 0" name="adj2"/>
              </a:avLst>
            </a:prstGeom>
            <a:solidFill>
              <a:srgbClr val="E88E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4"/>
            <p:cNvSpPr txBox="1"/>
            <p:nvPr/>
          </p:nvSpPr>
          <p:spPr>
            <a:xfrm>
              <a:off x="3238770" y="3985009"/>
              <a:ext cx="3851357" cy="837995"/>
            </a:xfrm>
            <a:prstGeom prst="rect">
              <a:avLst/>
            </a:prstGeom>
            <a:noFill/>
            <a:ln>
              <a:noFill/>
            </a:ln>
          </p:spPr>
          <p:txBody>
            <a:bodyPr anchorCtr="0" anchor="t" bIns="45700" lIns="91425" spcFirstLastPara="1" rIns="91425" wrap="square" tIns="45700">
              <a:spAutoFit/>
            </a:bodyPr>
            <a:lstStyle/>
            <a:p>
              <a:pPr indent="0" lvl="0" marL="0" marR="0" rtl="0" algn="just">
                <a:lnSpc>
                  <a:spcPct val="98750"/>
                </a:lnSpc>
                <a:spcBef>
                  <a:spcPts val="0"/>
                </a:spcBef>
                <a:spcAft>
                  <a:spcPts val="0"/>
                </a:spcAft>
                <a:buNone/>
              </a:pPr>
              <a:r>
                <a:rPr lang="es-PE" sz="1600">
                  <a:solidFill>
                    <a:schemeClr val="lt1"/>
                  </a:solidFill>
                  <a:latin typeface="Calibri"/>
                  <a:ea typeface="Calibri"/>
                  <a:cs typeface="Calibri"/>
                  <a:sym typeface="Calibri"/>
                </a:rPr>
                <a:t>Un analista debe ser un comunicador capaz de crear relaciones significativas con otras personas durante periodos extendidos de tiempo.</a:t>
              </a:r>
              <a:endParaRPr/>
            </a:p>
          </p:txBody>
        </p:sp>
      </p:grpSp>
      <p:sp>
        <p:nvSpPr>
          <p:cNvPr id="144" name="Google Shape;144;p1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CAPACIDADES DEL ANALISTA DE SISTEMAS</a:t>
            </a:r>
            <a:endParaRPr/>
          </a:p>
        </p:txBody>
      </p:sp>
      <p:sp>
        <p:nvSpPr>
          <p:cNvPr id="145" name="Google Shape;145;p14"/>
          <p:cNvSpPr/>
          <p:nvPr/>
        </p:nvSpPr>
        <p:spPr>
          <a:xfrm>
            <a:off x="796210" y="2118743"/>
            <a:ext cx="5601855"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1600">
                <a:solidFill>
                  <a:schemeClr val="dk1"/>
                </a:solidFill>
                <a:latin typeface="Calibri"/>
                <a:ea typeface="Calibri"/>
                <a:cs typeface="Calibri"/>
                <a:sym typeface="Calibri"/>
              </a:rPr>
              <a:t>Una persona que ve un reto en el análisis de los problemas y plantea soluciones factibles a esos problemas.</a:t>
            </a:r>
            <a:endParaRPr sz="1600">
              <a:solidFill>
                <a:schemeClr val="dk1"/>
              </a:solidFill>
              <a:latin typeface="Calibri"/>
              <a:ea typeface="Calibri"/>
              <a:cs typeface="Calibri"/>
              <a:sym typeface="Calibri"/>
            </a:endParaRPr>
          </a:p>
        </p:txBody>
      </p:sp>
      <p:pic>
        <p:nvPicPr>
          <p:cNvPr descr="Vectores e ilustraciones de Analista para descargar gratis | Freepik" id="146" name="Google Shape;146;p14"/>
          <p:cNvPicPr preferRelativeResize="0"/>
          <p:nvPr/>
        </p:nvPicPr>
        <p:blipFill rotWithShape="1">
          <a:blip r:embed="rId3">
            <a:alphaModFix/>
          </a:blip>
          <a:srcRect b="0" l="0" r="0" t="0"/>
          <a:stretch/>
        </p:blipFill>
        <p:spPr>
          <a:xfrm>
            <a:off x="5652655" y="3056728"/>
            <a:ext cx="3429000" cy="22860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750"/>
                                        <p:tgtEl>
                                          <p:spTgt spid="138"/>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pSp>
        <p:nvGrpSpPr>
          <p:cNvPr id="152" name="Google Shape;152;p15"/>
          <p:cNvGrpSpPr/>
          <p:nvPr/>
        </p:nvGrpSpPr>
        <p:grpSpPr>
          <a:xfrm>
            <a:off x="949822" y="1229018"/>
            <a:ext cx="6064420" cy="1438679"/>
            <a:chOff x="3015824" y="3470276"/>
            <a:chExt cx="4328637" cy="1105401"/>
          </a:xfrm>
        </p:grpSpPr>
        <p:sp>
          <p:nvSpPr>
            <p:cNvPr id="153" name="Google Shape;153;p15"/>
            <p:cNvSpPr/>
            <p:nvPr/>
          </p:nvSpPr>
          <p:spPr>
            <a:xfrm rot="5400000">
              <a:off x="4627442" y="1858658"/>
              <a:ext cx="1105401" cy="4328637"/>
            </a:xfrm>
            <a:prstGeom prst="round2SameRect">
              <a:avLst>
                <a:gd fmla="val 50000" name="adj1"/>
                <a:gd fmla="val 0" name="adj2"/>
              </a:avLst>
            </a:prstGeom>
            <a:solidFill>
              <a:srgbClr val="48C2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5"/>
            <p:cNvSpPr txBox="1"/>
            <p:nvPr/>
          </p:nvSpPr>
          <p:spPr>
            <a:xfrm>
              <a:off x="3159658" y="3548335"/>
              <a:ext cx="3838800" cy="984000"/>
            </a:xfrm>
            <a:prstGeom prst="rect">
              <a:avLst/>
            </a:prstGeom>
            <a:noFill/>
            <a:ln>
              <a:noFill/>
            </a:ln>
          </p:spPr>
          <p:txBody>
            <a:bodyPr anchorCtr="0" anchor="t" bIns="45700" lIns="91425" spcFirstLastPara="1" rIns="91425" wrap="square" tIns="45700">
              <a:spAutoFit/>
            </a:bodyPr>
            <a:lstStyle/>
            <a:p>
              <a:pPr indent="0" lvl="0" marL="0" marR="0" rtl="0" algn="just">
                <a:lnSpc>
                  <a:spcPct val="112857"/>
                </a:lnSpc>
                <a:spcBef>
                  <a:spcPts val="0"/>
                </a:spcBef>
                <a:spcAft>
                  <a:spcPts val="0"/>
                </a:spcAft>
                <a:buNone/>
              </a:pPr>
              <a:r>
                <a:rPr lang="es-PE" sz="1400">
                  <a:solidFill>
                    <a:schemeClr val="lt1"/>
                  </a:solidFill>
                  <a:latin typeface="Calibri"/>
                  <a:ea typeface="Calibri"/>
                  <a:cs typeface="Calibri"/>
                  <a:sym typeface="Calibri"/>
                </a:rPr>
                <a:t>Un analista debe comprender las necesidades de las personas al interactuar con la tecnología y tener la suficiente experiencia para comprender las capacidades de las computadoras, entender los requerimientos de información de los usuarios y comunicar lo que se necesita a los desarrolladores.</a:t>
              </a:r>
              <a:endParaRPr/>
            </a:p>
          </p:txBody>
        </p:sp>
      </p:grpSp>
      <p:sp>
        <p:nvSpPr>
          <p:cNvPr id="155" name="Google Shape;155;p1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CAPACIDADES DEL ANALISTA DE SISTEMAS</a:t>
            </a:r>
            <a:endParaRPr/>
          </a:p>
        </p:txBody>
      </p:sp>
      <p:grpSp>
        <p:nvGrpSpPr>
          <p:cNvPr id="156" name="Google Shape;156;p15"/>
          <p:cNvGrpSpPr/>
          <p:nvPr/>
        </p:nvGrpSpPr>
        <p:grpSpPr>
          <a:xfrm>
            <a:off x="949726" y="2913370"/>
            <a:ext cx="6064305" cy="933775"/>
            <a:chOff x="3015823" y="2221019"/>
            <a:chExt cx="4328642" cy="1105402"/>
          </a:xfrm>
        </p:grpSpPr>
        <p:sp>
          <p:nvSpPr>
            <p:cNvPr id="157" name="Google Shape;157;p15"/>
            <p:cNvSpPr/>
            <p:nvPr/>
          </p:nvSpPr>
          <p:spPr>
            <a:xfrm rot="5400000">
              <a:off x="4627443" y="609399"/>
              <a:ext cx="1105402" cy="4328642"/>
            </a:xfrm>
            <a:prstGeom prst="round2SameRect">
              <a:avLst>
                <a:gd fmla="val 50000" name="adj1"/>
                <a:gd fmla="val 0" name="adj2"/>
              </a:avLst>
            </a:prstGeom>
            <a:solidFill>
              <a:srgbClr val="9748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5"/>
            <p:cNvSpPr txBox="1"/>
            <p:nvPr/>
          </p:nvSpPr>
          <p:spPr>
            <a:xfrm>
              <a:off x="3159658" y="2312108"/>
              <a:ext cx="3838800" cy="940200"/>
            </a:xfrm>
            <a:prstGeom prst="rect">
              <a:avLst/>
            </a:prstGeom>
            <a:solidFill>
              <a:srgbClr val="974806"/>
            </a:solidFill>
            <a:ln>
              <a:noFill/>
            </a:ln>
          </p:spPr>
          <p:txBody>
            <a:bodyPr anchorCtr="0" anchor="t" bIns="45700" lIns="91425" spcFirstLastPara="1" rIns="91425" wrap="square" tIns="45700">
              <a:spAutoFit/>
            </a:bodyPr>
            <a:lstStyle/>
            <a:p>
              <a:pPr indent="0" lvl="0" marL="0" marR="0" rtl="0" algn="just">
                <a:lnSpc>
                  <a:spcPct val="112857"/>
                </a:lnSpc>
                <a:spcBef>
                  <a:spcPts val="0"/>
                </a:spcBef>
                <a:spcAft>
                  <a:spcPts val="0"/>
                </a:spcAft>
                <a:buNone/>
              </a:pPr>
              <a:r>
                <a:rPr lang="es-PE" sz="1400">
                  <a:solidFill>
                    <a:schemeClr val="lt1"/>
                  </a:solidFill>
                  <a:latin typeface="Calibri"/>
                  <a:ea typeface="Calibri"/>
                  <a:cs typeface="Calibri"/>
                  <a:sym typeface="Calibri"/>
                </a:rPr>
                <a:t>Un analista debe ser una profesional disciplinad</a:t>
              </a:r>
              <a:r>
                <a:rPr lang="es-PE">
                  <a:solidFill>
                    <a:schemeClr val="lt1"/>
                  </a:solidFill>
                  <a:latin typeface="Calibri"/>
                  <a:ea typeface="Calibri"/>
                  <a:cs typeface="Calibri"/>
                  <a:sym typeface="Calibri"/>
                </a:rPr>
                <a:t>o</a:t>
              </a:r>
              <a:r>
                <a:rPr lang="es-PE" sz="1400">
                  <a:solidFill>
                    <a:schemeClr val="lt1"/>
                  </a:solidFill>
                  <a:latin typeface="Calibri"/>
                  <a:ea typeface="Calibri"/>
                  <a:cs typeface="Calibri"/>
                  <a:sym typeface="Calibri"/>
                </a:rPr>
                <a:t> y motivad</a:t>
              </a:r>
              <a:r>
                <a:rPr lang="es-PE">
                  <a:solidFill>
                    <a:schemeClr val="lt1"/>
                  </a:solidFill>
                  <a:latin typeface="Calibri"/>
                  <a:ea typeface="Calibri"/>
                  <a:cs typeface="Calibri"/>
                  <a:sym typeface="Calibri"/>
                </a:rPr>
                <a:t>o</a:t>
              </a:r>
              <a:r>
                <a:rPr lang="es-PE" sz="1400">
                  <a:solidFill>
                    <a:schemeClr val="lt1"/>
                  </a:solidFill>
                  <a:latin typeface="Calibri"/>
                  <a:ea typeface="Calibri"/>
                  <a:cs typeface="Calibri"/>
                  <a:sym typeface="Calibri"/>
                </a:rPr>
                <a:t>, capaz de coordinar con diversas personas para llevar adelante los proyectos y cumplir los objetivos de la organización.</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250"/>
                                        <p:tgtEl>
                                          <p:spTgt spid="152"/>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16"/>
          <p:cNvSpPr/>
          <p:nvPr/>
        </p:nvSpPr>
        <p:spPr>
          <a:xfrm>
            <a:off x="1859623" y="770440"/>
            <a:ext cx="6800190" cy="4278094"/>
          </a:xfrm>
          <a:prstGeom prst="rect">
            <a:avLst/>
          </a:prstGeom>
          <a:noFill/>
          <a:ln>
            <a:noFill/>
          </a:ln>
        </p:spPr>
        <p:txBody>
          <a:bodyPr anchorCtr="0" anchor="t" bIns="45700" lIns="91425" spcFirstLastPara="1" rIns="91425" wrap="square" tIns="45700">
            <a:spAutoFit/>
          </a:bodyPr>
          <a:lstStyle/>
          <a:p>
            <a:pPr indent="-180975" lvl="0" marL="180975" marR="0" rtl="0" algn="just">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Un analista de sistemas es responsable de analizar, identificar problemas y plantear soluciones a través de los sistemas de información con la finalidad de ayudar a las organizaciones a trabajar de forma más eficiente y rápida.</a:t>
            </a:r>
            <a:endParaRPr/>
          </a:p>
          <a:p>
            <a:pPr indent="-73025" lvl="0" marL="180975" marR="0" rtl="0" algn="just">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just">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Un analista de sistemas se encarga de identificar necesidades de sistemas en una organización y elabora un proyecto que ofrezca una solución integrada.</a:t>
            </a:r>
            <a:endParaRPr/>
          </a:p>
          <a:p>
            <a:pPr indent="-73025" lvl="0" marL="180975" marR="0" rtl="0" algn="just">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just">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El analista de sistemas actúa como un agente de cambio cuando realiza alguna de las actividades en el ciclo de vida del desarrollo de un sistema e interactúa con los usuarios de la organización.</a:t>
            </a:r>
            <a:endParaRPr/>
          </a:p>
          <a:p>
            <a:pPr indent="-73025" lvl="0" marL="180975" marR="0" rtl="0" algn="just">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just">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El analista de sistemas es un solucionador de problemas, un comunicador; debe ser capaz de comprender las necesidades de las personas y coordinar con ellas para llevar adelante los proyectos.</a:t>
            </a:r>
            <a:endParaRPr/>
          </a:p>
        </p:txBody>
      </p:sp>
      <p:sp>
        <p:nvSpPr>
          <p:cNvPr id="166" name="Google Shape;166;p1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chemeClr val="lt1"/>
                </a:solidFill>
                <a:latin typeface="Calibri"/>
                <a:ea typeface="Calibri"/>
                <a:cs typeface="Calibri"/>
                <a:sym typeface="Calibri"/>
              </a:rPr>
              <a:t>/ CONCLUSIONES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nvSpPr>
        <p:spPr>
          <a:xfrm>
            <a:off x="398994" y="724843"/>
            <a:ext cx="7881937" cy="4291293"/>
          </a:xfrm>
          <a:prstGeom prst="rect">
            <a:avLst/>
          </a:prstGeom>
          <a:noFill/>
          <a:ln>
            <a:noFill/>
          </a:ln>
        </p:spPr>
        <p:txBody>
          <a:bodyPr anchorCtr="0" anchor="t" bIns="91425" lIns="91425" spcFirstLastPara="1" rIns="91425" wrap="square" tIns="91425">
            <a:noAutofit/>
          </a:bodyPr>
          <a:lstStyle/>
          <a:p>
            <a:pPr indent="-73025" lvl="0" marL="174625"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174625" lvl="0" marL="174625"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Campana, N. (2020). ¿Qué hace un analista de sistemas?. Recuperado de </a:t>
            </a:r>
            <a:r>
              <a:rPr lang="es-PE" sz="1600" u="sng">
                <a:solidFill>
                  <a:schemeClr val="dk1"/>
                </a:solidFill>
                <a:latin typeface="Calibri"/>
                <a:ea typeface="Calibri"/>
                <a:cs typeface="Calibri"/>
                <a:sym typeface="Calibri"/>
                <a:hlinkClick r:id="rId3">
                  <a:extLst>
                    <a:ext uri="{A12FA001-AC4F-418D-AE19-62706E023703}">
                      <ahyp:hlinkClr val="tx"/>
                    </a:ext>
                  </a:extLst>
                </a:hlinkClick>
              </a:rPr>
              <a:t>https://www.freelancermap.com/blog/es/que-hace-analista-de-sistemas/</a:t>
            </a:r>
            <a:endParaRPr sz="1600">
              <a:solidFill>
                <a:schemeClr val="dk1"/>
              </a:solidFill>
              <a:latin typeface="Calibri"/>
              <a:ea typeface="Calibri"/>
              <a:cs typeface="Calibri"/>
              <a:sym typeface="Calibri"/>
            </a:endParaRPr>
          </a:p>
          <a:p>
            <a:pPr indent="-73025" lvl="0" marL="174625"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174625" lvl="0" marL="174625"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Educaweb. (s.f.) Analista de sistemas informáticos. Recuperado de </a:t>
            </a:r>
            <a:r>
              <a:rPr lang="es-PE" sz="1600" u="sng">
                <a:solidFill>
                  <a:schemeClr val="dk1"/>
                </a:solidFill>
                <a:latin typeface="Calibri"/>
                <a:ea typeface="Calibri"/>
                <a:cs typeface="Calibri"/>
                <a:sym typeface="Calibri"/>
                <a:hlinkClick r:id="rId4">
                  <a:extLst>
                    <a:ext uri="{A12FA001-AC4F-418D-AE19-62706E023703}">
                      <ahyp:hlinkClr val="tx"/>
                    </a:ext>
                  </a:extLst>
                </a:hlinkClick>
              </a:rPr>
              <a:t>https://www.educaweb.com/profesion/analista-sistemas-informaticos-362/</a:t>
            </a:r>
            <a:endParaRPr sz="1600">
              <a:solidFill>
                <a:schemeClr val="dk1"/>
              </a:solidFill>
              <a:latin typeface="Calibri"/>
              <a:ea typeface="Calibri"/>
              <a:cs typeface="Calibri"/>
              <a:sym typeface="Calibri"/>
            </a:endParaRPr>
          </a:p>
          <a:p>
            <a:pPr indent="-73025" lvl="0" marL="174625"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174625" lvl="0" marL="174625"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Kendall, K. y Kendall, J. (2011). Análisis y Diseño de Sistemas. Octava Edición. Prentice Hall.</a:t>
            </a:r>
            <a:endParaRPr/>
          </a:p>
          <a:p>
            <a:pPr indent="-79375" lvl="0" marL="174625"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500"/>
              <a:buFont typeface="Arial"/>
              <a:buNone/>
            </a:pPr>
            <a:r>
              <a:t/>
            </a:r>
            <a:endParaRPr sz="1500">
              <a:solidFill>
                <a:srgbClr val="006621"/>
              </a:solidFill>
              <a:latin typeface="Calibri"/>
              <a:ea typeface="Calibri"/>
              <a:cs typeface="Calibri"/>
              <a:sym typeface="Calibri"/>
            </a:endParaRPr>
          </a:p>
        </p:txBody>
      </p:sp>
      <p:sp>
        <p:nvSpPr>
          <p:cNvPr id="173" name="Google Shape;173;p1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BIBLIOGRAFÍA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INTRODUCCIÓN</a:t>
            </a:r>
            <a:endParaRPr/>
          </a:p>
        </p:txBody>
      </p:sp>
      <p:sp>
        <p:nvSpPr>
          <p:cNvPr id="47" name="Google Shape;47;p2"/>
          <p:cNvSpPr txBox="1"/>
          <p:nvPr/>
        </p:nvSpPr>
        <p:spPr>
          <a:xfrm>
            <a:off x="522595" y="810908"/>
            <a:ext cx="7836300" cy="985200"/>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lang="es-PE" sz="1600">
                <a:solidFill>
                  <a:srgbClr val="262626"/>
                </a:solidFill>
                <a:latin typeface="Calibri"/>
                <a:ea typeface="Calibri"/>
                <a:cs typeface="Calibri"/>
                <a:sym typeface="Calibri"/>
              </a:rPr>
              <a:t>Durante esta sesión:</a:t>
            </a:r>
            <a:endParaRPr/>
          </a:p>
          <a:p>
            <a:pPr indent="-168275" lvl="0" marL="180000" marR="0" rtl="0" algn="l">
              <a:spcBef>
                <a:spcPts val="0"/>
              </a:spcBef>
              <a:spcAft>
                <a:spcPts val="0"/>
              </a:spcAft>
              <a:buClr>
                <a:srgbClr val="262626"/>
              </a:buClr>
              <a:buSzPts val="1600"/>
              <a:buFont typeface="Arial"/>
              <a:buChar char="•"/>
            </a:pPr>
            <a:r>
              <a:rPr b="1" lang="es-PE" sz="1600">
                <a:solidFill>
                  <a:srgbClr val="262626"/>
                </a:solidFill>
                <a:latin typeface="Calibri"/>
                <a:ea typeface="Calibri"/>
                <a:cs typeface="Calibri"/>
                <a:sym typeface="Calibri"/>
              </a:rPr>
              <a:t>Conocerás</a:t>
            </a:r>
            <a:r>
              <a:rPr lang="es-PE" sz="1600">
                <a:solidFill>
                  <a:srgbClr val="262626"/>
                </a:solidFill>
                <a:latin typeface="Calibri"/>
                <a:ea typeface="Calibri"/>
                <a:cs typeface="Calibri"/>
                <a:sym typeface="Calibri"/>
              </a:rPr>
              <a:t> los conceptos relacionados con los analistas de sistemas.</a:t>
            </a:r>
            <a:endParaRPr/>
          </a:p>
          <a:p>
            <a:pPr indent="-168275" lvl="0" marL="180000" marR="0" rtl="0" algn="l">
              <a:spcBef>
                <a:spcPts val="0"/>
              </a:spcBef>
              <a:spcAft>
                <a:spcPts val="0"/>
              </a:spcAft>
              <a:buClr>
                <a:srgbClr val="262626"/>
              </a:buClr>
              <a:buSzPts val="1600"/>
              <a:buFont typeface="Arial"/>
              <a:buChar char="•"/>
            </a:pPr>
            <a:r>
              <a:rPr b="1" lang="es-PE" sz="1600">
                <a:solidFill>
                  <a:srgbClr val="262626"/>
                </a:solidFill>
                <a:latin typeface="Calibri"/>
                <a:ea typeface="Calibri"/>
                <a:cs typeface="Calibri"/>
                <a:sym typeface="Calibri"/>
              </a:rPr>
              <a:t>Entenderás</a:t>
            </a:r>
            <a:r>
              <a:rPr lang="es-PE" sz="1600">
                <a:solidFill>
                  <a:srgbClr val="262626"/>
                </a:solidFill>
                <a:latin typeface="Calibri"/>
                <a:ea typeface="Calibri"/>
                <a:cs typeface="Calibri"/>
                <a:sym typeface="Calibri"/>
              </a:rPr>
              <a:t> los roles de los analistas de sistemas.</a:t>
            </a:r>
            <a:endParaRPr/>
          </a:p>
          <a:p>
            <a:pPr indent="-168275" lvl="0" marL="180000" marR="0" rtl="0" algn="l">
              <a:spcBef>
                <a:spcPts val="0"/>
              </a:spcBef>
              <a:spcAft>
                <a:spcPts val="0"/>
              </a:spcAft>
              <a:buClr>
                <a:srgbClr val="262626"/>
              </a:buClr>
              <a:buSzPts val="1600"/>
              <a:buFont typeface="Arial"/>
              <a:buChar char="•"/>
            </a:pPr>
            <a:r>
              <a:rPr b="1" lang="es-PE" sz="1600">
                <a:solidFill>
                  <a:srgbClr val="262626"/>
                </a:solidFill>
                <a:latin typeface="Calibri"/>
                <a:ea typeface="Calibri"/>
                <a:cs typeface="Calibri"/>
                <a:sym typeface="Calibri"/>
              </a:rPr>
              <a:t>Identificarás</a:t>
            </a:r>
            <a:r>
              <a:rPr lang="es-PE" sz="1600">
                <a:solidFill>
                  <a:srgbClr val="262626"/>
                </a:solidFill>
                <a:latin typeface="Calibri"/>
                <a:ea typeface="Calibri"/>
                <a:cs typeface="Calibri"/>
                <a:sym typeface="Calibri"/>
              </a:rPr>
              <a:t> las características de los analistas de sistemas.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 name="Google Shape;54;p3"/>
          <p:cNvSpPr/>
          <p:nvPr/>
        </p:nvSpPr>
        <p:spPr>
          <a:xfrm>
            <a:off x="424252" y="3703125"/>
            <a:ext cx="7966170" cy="73738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ROL EN LA ORGANIZACIÓN Y EN EL PROYECTO</a:t>
            </a:r>
            <a:endParaRPr/>
          </a:p>
          <a:p>
            <a:pPr indent="0" lvl="0" marL="0" marR="0" rtl="0" algn="l">
              <a:lnSpc>
                <a:spcPct val="110000"/>
              </a:lnSpc>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4"/>
          <p:cNvSpPr txBox="1"/>
          <p:nvPr/>
        </p:nvSpPr>
        <p:spPr>
          <a:xfrm>
            <a:off x="649886" y="826950"/>
            <a:ext cx="7949169" cy="1723549"/>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ANALISTA DE SISTEMAS</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Los analistas de sistemas son responsables de analizar e identificar problemas y plantear soluciones a través de los sistemas de información.</a:t>
            </a:r>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El analista de sistemas evalúa cómo interactúan los usuarios con la tecnología y cómo trabajan las organizaciones, para ello examina procesos de entrada y salida de datos y la producción de información con la finalidad de mejorar los procesos organizacionales.</a:t>
            </a:r>
            <a:endParaRPr sz="1600">
              <a:solidFill>
                <a:srgbClr val="262626"/>
              </a:solidFill>
              <a:latin typeface="Calibri"/>
              <a:ea typeface="Calibri"/>
              <a:cs typeface="Calibri"/>
              <a:sym typeface="Calibri"/>
            </a:endParaRPr>
          </a:p>
        </p:txBody>
      </p:sp>
      <p:sp>
        <p:nvSpPr>
          <p:cNvPr id="61" name="Google Shape;61;p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ROL EN LA ORGANIZACIÓN Y EN EL PROYECTO</a:t>
            </a:r>
            <a:endParaRPr/>
          </a:p>
        </p:txBody>
      </p:sp>
      <p:pic>
        <p:nvPicPr>
          <p:cNvPr descr="Hombre sentado en un escritorio&#10;&#10;Descripción generada automáticamente con confianza media" id="62" name="Google Shape;62;p4"/>
          <p:cNvPicPr preferRelativeResize="0"/>
          <p:nvPr/>
        </p:nvPicPr>
        <p:blipFill rotWithShape="1">
          <a:blip r:embed="rId3">
            <a:alphaModFix/>
          </a:blip>
          <a:srcRect b="22441" l="0" r="0" t="27606"/>
          <a:stretch/>
        </p:blipFill>
        <p:spPr>
          <a:xfrm>
            <a:off x="1061429" y="3001538"/>
            <a:ext cx="6364608" cy="21211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5"/>
          <p:cNvSpPr txBox="1"/>
          <p:nvPr/>
        </p:nvSpPr>
        <p:spPr>
          <a:xfrm>
            <a:off x="631414" y="822627"/>
            <a:ext cx="4092743" cy="3939540"/>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ROL EN LA ORGANIZACIÓN</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Los analistas de sistemas informáticos adaptan y diseñan sistemas de información con la finalidad de ayudar a las organizaciones a trabajar de forma más eficiente y rápida.</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Realizan un análisis detallado de la organización, sus procesos, necesidades y problemas, reuniendo información mediante la comunicación directa con el personal de todas las áreas.</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Con la información obtenida, diseñan uno o varios sistemas que satisfagan las necesidades de la  organización.</a:t>
            </a:r>
            <a:endParaRPr/>
          </a:p>
        </p:txBody>
      </p:sp>
      <p:sp>
        <p:nvSpPr>
          <p:cNvPr id="69" name="Google Shape;69;p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ROL EN LA ORGANIZACIÓN Y EN EL PROYECTO</a:t>
            </a:r>
            <a:endParaRPr/>
          </a:p>
        </p:txBody>
      </p:sp>
      <p:pic>
        <p:nvPicPr>
          <p:cNvPr descr="Una persona con una computadora y una laptop sobre una mesa&#10;&#10;Descripción generada automáticamente con confianza media" id="70" name="Google Shape;70;p5"/>
          <p:cNvPicPr preferRelativeResize="0"/>
          <p:nvPr/>
        </p:nvPicPr>
        <p:blipFill rotWithShape="1">
          <a:blip r:embed="rId3">
            <a:alphaModFix/>
          </a:blip>
          <a:srcRect b="13305" l="0" r="0" t="7785"/>
          <a:stretch/>
        </p:blipFill>
        <p:spPr>
          <a:xfrm>
            <a:off x="5409470" y="1249204"/>
            <a:ext cx="2857076" cy="337475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6"/>
          <p:cNvSpPr txBox="1"/>
          <p:nvPr/>
        </p:nvSpPr>
        <p:spPr>
          <a:xfrm>
            <a:off x="649887" y="928550"/>
            <a:ext cx="4531714" cy="418576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ROL EN EL PROYECTO</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Los analistas de sistemas se encargan de identificar las necesidades de los sistemas TIC de una organización y de elaborar un proyecto que ofrezca una solución integrada.</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Al inicio de un proyecto, hablan con los diferentes usuarios para conocer los problemas existentes y los objetivos que la organización desea lograr mediante un nuevo sistema o la mejora de uno existente.</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Cuando el proyecto está terminado, los analistas examinan cuidadosamente el nuevo sistema para asegurarse de que cumple con las funciones para las que fue concebido y de que los usuarios están satisfechos con este.</a:t>
            </a:r>
            <a:endParaRPr/>
          </a:p>
        </p:txBody>
      </p:sp>
      <p:sp>
        <p:nvSpPr>
          <p:cNvPr id="77" name="Google Shape;77;p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ROL EN LA ORGANIZACIÓN Y EN EL PROYECTO</a:t>
            </a:r>
            <a:endParaRPr/>
          </a:p>
        </p:txBody>
      </p:sp>
      <p:pic>
        <p:nvPicPr>
          <p:cNvPr descr="Una persona sosteniendo una laptop&#10;&#10;Descripción generada automáticamente con confianza media" id="78" name="Google Shape;78;p6"/>
          <p:cNvPicPr preferRelativeResize="0"/>
          <p:nvPr/>
        </p:nvPicPr>
        <p:blipFill rotWithShape="1">
          <a:blip r:embed="rId3">
            <a:alphaModFix/>
          </a:blip>
          <a:srcRect b="21253" l="188" r="-187" t="0"/>
          <a:stretch/>
        </p:blipFill>
        <p:spPr>
          <a:xfrm>
            <a:off x="5612671" y="1219199"/>
            <a:ext cx="3115090" cy="36795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7"/>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 name="Google Shape;85;p7"/>
          <p:cNvSpPr/>
          <p:nvPr/>
        </p:nvSpPr>
        <p:spPr>
          <a:xfrm>
            <a:off x="424252" y="3703125"/>
            <a:ext cx="7966170" cy="73738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EL ANALISTA COMO AGENTE DE CAMBIO</a:t>
            </a:r>
            <a:endParaRPr/>
          </a:p>
          <a:p>
            <a:pPr indent="0" lvl="0" marL="0" marR="0" rtl="0" algn="l">
              <a:lnSpc>
                <a:spcPct val="110000"/>
              </a:lnSpc>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8"/>
          <p:cNvSpPr txBox="1"/>
          <p:nvPr/>
        </p:nvSpPr>
        <p:spPr>
          <a:xfrm>
            <a:off x="511341" y="826950"/>
            <a:ext cx="8164200" cy="1723800"/>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ROLES DE UN ANALISTA DE SISTEMAS</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El analista de sistemas debe ser capaz de trabajar con personas de todo tipo además de contar con experiencia en el trabajo con computadoras.</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El analista desempeña muchos roles, pudiendo realizar más de uno en algún momento. Los tres roles principales son como consultor, como experto en soporte y como agente de cambio.</a:t>
            </a:r>
            <a:endParaRPr/>
          </a:p>
        </p:txBody>
      </p:sp>
      <p:sp>
        <p:nvSpPr>
          <p:cNvPr id="92" name="Google Shape;92;p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EL ANALISTA COMO AGENTE DE CAMBIO</a:t>
            </a:r>
            <a:endParaRPr/>
          </a:p>
        </p:txBody>
      </p:sp>
      <p:pic>
        <p:nvPicPr>
          <p:cNvPr descr="Texto, Pizarra&#10;&#10;Descripción generada automáticamente" id="93" name="Google Shape;93;p8"/>
          <p:cNvPicPr preferRelativeResize="0"/>
          <p:nvPr/>
        </p:nvPicPr>
        <p:blipFill rotWithShape="1">
          <a:blip r:embed="rId3">
            <a:alphaModFix/>
          </a:blip>
          <a:srcRect b="20142" l="0" r="0" t="29552"/>
          <a:stretch/>
        </p:blipFill>
        <p:spPr>
          <a:xfrm>
            <a:off x="1554234" y="2863272"/>
            <a:ext cx="6654882" cy="221792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9"/>
          <p:cNvSpPr txBox="1"/>
          <p:nvPr/>
        </p:nvSpPr>
        <p:spPr>
          <a:xfrm>
            <a:off x="511341" y="826950"/>
            <a:ext cx="4092743" cy="418576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COMO CONSULTOR</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Como consultor, un analista deberá analizar y diseñar sistemas de información adecuados para los usuarios de una organización.</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Un consultor debe tratar con diversos aspectos relacionados con los sistemas dentro de una organización.</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Como consultor externo a una organización, un analista puede brindar un punto de vista diferente al que brindan las personas dentro de la organización. Sin embargo, al ser un personal externo, puede resultar difícil conocer realmente la cultura organizacional.</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p:txBody>
      </p:sp>
      <p:sp>
        <p:nvSpPr>
          <p:cNvPr id="100" name="Google Shape;100;p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EL ANALISTA COMO AGENTE DE CAMBIO</a:t>
            </a:r>
            <a:endParaRPr/>
          </a:p>
        </p:txBody>
      </p:sp>
      <p:pic>
        <p:nvPicPr>
          <p:cNvPr descr="Un hombre en frente de una computadora&#10;&#10;Descripción generada automáticamente con confianza media" id="101" name="Google Shape;101;p9"/>
          <p:cNvPicPr preferRelativeResize="0"/>
          <p:nvPr/>
        </p:nvPicPr>
        <p:blipFill rotWithShape="1">
          <a:blip r:embed="rId3">
            <a:alphaModFix/>
          </a:blip>
          <a:srcRect b="21459" l="0" r="0" t="0"/>
          <a:stretch/>
        </p:blipFill>
        <p:spPr>
          <a:xfrm>
            <a:off x="5233979" y="1111523"/>
            <a:ext cx="3193877" cy="376264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